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5" r:id="rId5"/>
    <p:sldId id="272" r:id="rId6"/>
    <p:sldId id="276" r:id="rId7"/>
    <p:sldId id="260" r:id="rId8"/>
    <p:sldId id="261" r:id="rId9"/>
    <p:sldId id="262" r:id="rId10"/>
    <p:sldId id="266" r:id="rId11"/>
    <p:sldId id="264" r:id="rId12"/>
    <p:sldId id="267" r:id="rId13"/>
    <p:sldId id="265" r:id="rId14"/>
    <p:sldId id="268" r:id="rId15"/>
    <p:sldId id="271" r:id="rId16"/>
    <p:sldId id="263" r:id="rId17"/>
    <p:sldId id="277" r:id="rId18"/>
    <p:sldId id="278" r:id="rId19"/>
    <p:sldId id="279" r:id="rId20"/>
    <p:sldId id="282" r:id="rId21"/>
    <p:sldId id="280" r:id="rId22"/>
    <p:sldId id="281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E2C1-3BA0-40F8-BD6A-E33DBBD8C142}" type="datetimeFigureOut">
              <a:rPr lang="en-AU" smtClean="0"/>
              <a:t>19/02/2023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FBF33-37E6-4BB3-A6F8-9C287C11BDA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52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045B-1533-B4EB-043D-F1AB847D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78FE2-65EC-26AB-2ED3-1F2C3D06D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F134-3963-4132-62A8-477C0707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94FF-A489-490C-B3DD-722431770692}" type="datetime1">
              <a:rPr lang="en-AU" smtClean="0"/>
              <a:t>19/02/2023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A723-41EC-195A-FA17-B653FFE1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FE940-60CE-2A0B-A9A3-51531DA4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81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262-2ACC-3649-7D12-22243CA0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537B0-537D-39A0-8AB0-AD30DF878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861A-8F0A-4FE9-BE18-560F0E61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7D6-055C-4485-A35F-00F0DC7D6289}" type="datetime1">
              <a:rPr lang="en-AU" smtClean="0"/>
              <a:t>19/02/2023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1DA3F-9F68-121F-0252-6B9FB0C4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F818B-0A1D-1AB1-526E-A8C6601D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915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B3E9B-4806-54A3-2DAB-46848FF5D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4750E-8F6E-C437-853C-4D4F39E4C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498E8-F205-1609-C659-5BB8D148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E86-6042-4D7A-AA38-81132F80CE09}" type="datetime1">
              <a:rPr lang="en-AU" smtClean="0"/>
              <a:t>19/02/2023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90861-A090-F344-2298-EE258A25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CF38-BCF7-EA12-D7F2-89A3CA88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095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9C92-E69C-A992-18A1-F2EF7127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7809B-D5DE-20C5-AE1F-AE657E0B8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6E98F-D52D-5A8B-0C05-181124F1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2E3-00C2-49AC-A907-35844DDA583D}" type="datetime1">
              <a:rPr lang="en-AU" smtClean="0"/>
              <a:t>19/02/2023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861FC-5489-0C10-06D7-B4E67C70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93D4-CAAB-1F63-6DE5-B5CB902A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521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750C-F492-294C-F742-EFF0C064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1C424-38BB-B410-44E5-358C33A2C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A8B78-E65A-09E2-094D-61C978E0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D5B2-00EE-4377-899E-86195156BF5E}" type="datetime1">
              <a:rPr lang="en-AU" smtClean="0"/>
              <a:t>19/02/2023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046D0-6010-B814-ACC1-88CDCA70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C261-3E23-FABA-E389-02417CCD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68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B220-EB3F-5AA8-7A51-DF864899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944F-2EBA-0A61-B057-C4BC90DB9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60F62-FBCB-6AF8-0415-C0FF4DC32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84B8D-BE22-535F-D9F6-F5695182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9DC5-646E-4417-ABB7-84FA7D173E23}" type="datetime1">
              <a:rPr lang="en-AU" smtClean="0"/>
              <a:t>19/02/2023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0FB3A-0204-6F09-17FA-4F4A1FFD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82C32-A28A-1CB3-427B-C1885A98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409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041C-7C2F-0012-E3B8-FFE6940B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8A198-42C6-CAA6-B2F4-7B1A024F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F7340-90F0-F3B5-B0E8-9F3B2B9E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46730-70DF-5693-3DB3-477BD373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5E89-6988-9099-0285-EEB0E7CC8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17D40-EE50-D776-01AA-BF570F9B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1C78-A07C-40A5-9508-E2F502D3D5D9}" type="datetime1">
              <a:rPr lang="en-AU" smtClean="0"/>
              <a:t>19/02/2023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371E9-6AC3-0690-8DD4-8BFEA62D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92CB6-E2B2-1E7B-92DA-3E31D38E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138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9B07-921F-D57A-C43F-EE7AEDF4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2F854-0225-B03E-A126-A8EF629C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DEDA-E4EC-400B-8436-B001DE57B049}" type="datetime1">
              <a:rPr lang="en-AU" smtClean="0"/>
              <a:t>19/02/2023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497B8-38C4-15FF-2FA8-7BF5D15E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4D62B-2AD7-CD7D-97A0-5D72E9C4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056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6DCD0-E2A1-3737-0FB4-731B23E7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D2E1-10A5-4721-96F4-154881B88BA5}" type="datetime1">
              <a:rPr lang="en-AU" smtClean="0"/>
              <a:t>19/02/2023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5DE82-9087-C9BC-89BD-CAA8A52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BAC3A-8FFD-499F-3D57-5819352C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594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B027-4F3D-6ABA-1A70-49DEAAB1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6D42-C227-F488-BD80-DB6FB042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D7EC9-17BB-2132-BC5B-4BF30559F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82CFE-863B-7189-E2EB-02999201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CCBB-0D67-4BD0-9B57-2D29643E3049}" type="datetime1">
              <a:rPr lang="en-AU" smtClean="0"/>
              <a:t>19/02/2023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7787-100A-9066-4CDF-F949C094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4CF30-73AB-FDDB-ADD8-E15984D9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612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2DBE-567A-34AF-C076-00738EDD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1D29F-C7CA-5C45-7311-F1FDA8F5D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B98D1-0767-9D02-9A46-9E664096C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0FD1-31FD-A66B-D56C-9840007B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E06-7FA7-48A1-8927-A6CADA496511}" type="datetime1">
              <a:rPr lang="en-AU" smtClean="0"/>
              <a:t>19/02/2023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1F991-DB14-1C9E-D3C9-E8378C01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FB4B4-C5AB-6FC7-6EAD-3B82C90E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8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582B9-A367-E4EE-E81B-B241CDCC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7C89-7B77-353D-D9DB-956FA3C8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CDDE-6605-8D07-7A38-CA1D5FDB3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22E7C-EC4D-4711-8E63-2E59FF34A24C}" type="datetime1">
              <a:rPr lang="en-AU" smtClean="0"/>
              <a:t>19/02/2023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427CD-35C1-3FD4-DB89-C6595A5D1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F55D6-2DAB-10AC-CB19-A2EA4503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592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mc.io/projects/docs/en/stable/api/gp/generated/pymc.gp.cov.Coregion.html" TargetMode="External"/><Relationship Id="rId2" Type="http://schemas.openxmlformats.org/officeDocument/2006/relationships/hyperlink" Target="http://gpss.cc/gpss17/slides/multipleOutputGP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adamard_product_(matrices)" TargetMode="External"/><Relationship Id="rId4" Type="http://schemas.openxmlformats.org/officeDocument/2006/relationships/hyperlink" Target="https://en.wikipedia.org/wiki/Kronecker_produc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A4F6-110C-D3BE-4D1C-D8119A425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008000"/>
                </a:solidFill>
                <a:effectLst/>
                <a:latin typeface="-apple-system"/>
              </a:rPr>
              <a:t>An introduction to Multi-output Gaussian processes using PyMC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12638-E373-5C3F-9595-6C8672E15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1328"/>
            <a:ext cx="9144000" cy="1651820"/>
          </a:xfrm>
        </p:spPr>
        <p:txBody>
          <a:bodyPr/>
          <a:lstStyle/>
          <a:p>
            <a:r>
              <a:rPr lang="en-AU" b="0" i="0" dirty="0">
                <a:effectLst/>
                <a:latin typeface="-apple-system"/>
              </a:rPr>
              <a:t>Danh Phan</a:t>
            </a:r>
          </a:p>
          <a:p>
            <a:endParaRPr lang="en-AU" dirty="0">
              <a:latin typeface="-apple-system"/>
            </a:endParaRPr>
          </a:p>
          <a:p>
            <a:r>
              <a:rPr lang="en-AU" dirty="0">
                <a:latin typeface="-apple-system"/>
              </a:rPr>
              <a:t>Feb 2023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AFE95-21FF-DB85-185D-A7C6B917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E47FC-AE0A-2628-E0E7-211867B76435}"/>
              </a:ext>
            </a:extLst>
          </p:cNvPr>
          <p:cNvSpPr txBox="1"/>
          <p:nvPr/>
        </p:nvSpPr>
        <p:spPr>
          <a:xfrm>
            <a:off x="4309774" y="865239"/>
            <a:ext cx="3605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200" b="1" i="0" dirty="0">
                <a:solidFill>
                  <a:srgbClr val="0000FF"/>
                </a:solidFill>
                <a:effectLst/>
                <a:latin typeface="-apple-system"/>
              </a:rPr>
              <a:t>PyMCon Web Series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277842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F47B-34C2-9BCD-AD65-408E665B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ICM: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A543-627F-3C7B-ED5D-11D2B7E6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F6011-1E9B-740C-42ED-47B72780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04" y="1482625"/>
            <a:ext cx="7953543" cy="50323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E7248-2825-95F2-0F9A-37D3636B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960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15A-A4C1-938B-9881-AECF0F9F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ICM: two outputs and two latent samples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B2D5-DFCB-593B-BB11-873667FF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4B625-9CB5-150C-E575-246AB43BB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25" y="1628685"/>
            <a:ext cx="9731324" cy="49102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3F70-B7AF-E635-2EEE-03E79DE3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211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D1E4-4F58-F024-A450-66A5245B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ICM: samples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1BA4-D6D5-2342-1A50-E24C1953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415AA-2979-6166-AB9F-55F5B0B5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21" y="1470195"/>
            <a:ext cx="7299452" cy="48861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70AB-B621-9A73-4181-F4CFFE96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31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E506-A890-CE13-0BC0-449B73B9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ICM: covariance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8E41-112A-2C8F-F631-DA952C03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E74A8-7F58-0F4D-FEBC-C2FE4CD5D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76" y="1579631"/>
            <a:ext cx="8432852" cy="52178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B05-31FD-7A6C-D6A4-4FF8DBDF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91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F2A2-8FE1-CFDA-4108-44884946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ICM: covariance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1FF4-1DB0-F422-66D0-A0636C666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14C64-96B9-AAB3-8AAA-79F7C776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711" y="1258797"/>
            <a:ext cx="7470578" cy="523407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60108-5E61-3483-BD1F-8A3ED4A7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5610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F97E-9BFF-680F-7395-837A7355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Kronecker product between matrices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D9EA6-8050-FF2A-B2EA-119A8A56C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 </a:t>
            </a:r>
            <a:r>
              <a:rPr lang="en-GB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GB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 </a:t>
            </a:r>
            <a:r>
              <a:rPr lang="en-GB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matrix and </a:t>
            </a:r>
            <a:r>
              <a:rPr lang="en-GB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GB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 </a:t>
            </a:r>
            <a:r>
              <a:rPr lang="en-GB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matrix, then the Kronecker product </a:t>
            </a:r>
            <a:r>
              <a:rPr lang="en-GB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⊗ </a:t>
            </a:r>
            <a:r>
              <a:rPr lang="en-GB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GB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pm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 </a:t>
            </a:r>
            <a:r>
              <a:rPr lang="en-GB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qn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block matrix</a:t>
            </a:r>
          </a:p>
          <a:p>
            <a:endParaRPr lang="en-GB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GB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GB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GB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GB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GB" sz="2000" dirty="0">
                <a:solidFill>
                  <a:srgbClr val="202122"/>
                </a:solidFill>
                <a:latin typeface="Arial" panose="020B0604020202020204" pitchFamily="34" charset="0"/>
              </a:rPr>
              <a:t>Example</a:t>
            </a:r>
            <a:endParaRPr lang="en-AU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246A57-C18A-0374-AC9B-3B03F885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15</a:t>
            </a:fld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9DD93-6371-149A-E4DF-14A1874EB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05" y="2831244"/>
            <a:ext cx="4029069" cy="1542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73E1D3-1363-8768-4997-EF56F289E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54" y="4832557"/>
            <a:ext cx="11336594" cy="14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06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276D-73F4-D4FF-DC31-628CDDDA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ICM: covariance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8633-5129-8CED-FD06-B5BFEF4B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0E53C-C95C-D70C-8BE6-A758FFAC5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38" y="1220187"/>
            <a:ext cx="7710336" cy="53986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8006-DF6D-67F2-3635-BE9DC759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48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276D-73F4-D4FF-DC31-628CDDDA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3. Linear model of coregionalization (LMC)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8633-5129-8CED-FD06-B5BFEF4B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8006-DF6D-67F2-3635-BE9DC759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17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D22C04-46D5-55D4-0580-7724CDC8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10" y="1646238"/>
            <a:ext cx="9890760" cy="2661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F90527-2D11-C2EC-12DD-CFE1F51C9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039" y="4278587"/>
            <a:ext cx="7101922" cy="20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4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276D-73F4-D4FF-DC31-628CDDDA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LCM: covariance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8633-5129-8CED-FD06-B5BFEF4B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8006-DF6D-67F2-3635-BE9DC759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18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9B2DA-5191-9623-F16D-15C3D47E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825625"/>
            <a:ext cx="10477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6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276D-73F4-D4FF-DC31-628CDDDA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LCM: covariance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8633-5129-8CED-FD06-B5BFEF4B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8006-DF6D-67F2-3635-BE9DC759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19</a:t>
            </a:fld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38E22-FF16-D1AF-E484-44E063DBA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13" y="1461576"/>
            <a:ext cx="7256232" cy="489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6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AA8D-5E2E-BB2F-5AEC-BD12810C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1. Why multi-output Gaussian Processes?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7C11-7A30-5A4A-378D-92D5153F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are many cases where several outputs are affected by the same uncertainty.</a:t>
            </a:r>
          </a:p>
          <a:p>
            <a:pPr marL="0" indent="0" algn="l">
              <a:buNone/>
            </a:pPr>
            <a:endParaRPr lang="en-GB" sz="9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 example:</a:t>
            </a:r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GB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temperatures or wind speed in nearby locations</a:t>
            </a:r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GB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Stock prices of tech companies</a:t>
            </a:r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GB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currency exchange with respect to USD dollars</a:t>
            </a:r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GB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EEG recordings from human neonates on human brains</a:t>
            </a:r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GB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spatial variability of over one risk factor for cancer across a geographical map.</a:t>
            </a:r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GB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continuous-space multi-crime dataset</a:t>
            </a:r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GB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Spatial prediction of soil pollutants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7F5F4-72F8-90E3-77FF-AD0C9348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0456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A88F-24A0-7C2E-EDE3-532D86AD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4. </a:t>
            </a:r>
            <a:r>
              <a:rPr lang="en-GB" b="1" dirty="0" err="1"/>
              <a:t>Pymc</a:t>
            </a:r>
            <a:r>
              <a:rPr lang="en-GB" b="1" dirty="0"/>
              <a:t> </a:t>
            </a:r>
            <a:r>
              <a:rPr lang="en-GB" b="1" dirty="0" err="1"/>
              <a:t>Coregion</a:t>
            </a:r>
            <a:r>
              <a:rPr lang="en-GB" b="1" dirty="0"/>
              <a:t> kernel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3C81B-189D-8E7E-039B-9E32B6ED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20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A7C7E-B3AB-0C26-ABE4-D32E3091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42" y="1868513"/>
            <a:ext cx="9647425" cy="40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6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C142-4DAE-B738-A8BA-A8C4B74F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5. The Hadamard product between matrices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2B96-891C-45EB-CE99-9826CE4B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(also known as the </a:t>
            </a:r>
            <a:r>
              <a:rPr lang="en-GB" b="1" dirty="0"/>
              <a:t>element-wise</a:t>
            </a:r>
            <a:r>
              <a:rPr lang="en-GB" dirty="0"/>
              <a:t> product, </a:t>
            </a:r>
            <a:r>
              <a:rPr lang="en-GB" b="1" dirty="0"/>
              <a:t>entry-wise</a:t>
            </a:r>
            <a:r>
              <a:rPr lang="en-GB" dirty="0"/>
              <a:t> product)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511E1-49AD-09DA-AE05-916D6D68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21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6856E-F44A-B15E-8201-B7B37549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2983880"/>
            <a:ext cx="5057775" cy="6000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E948249-2269-4510-7660-AC60683FD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89" y="2339248"/>
            <a:ext cx="3247302" cy="188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FC0D2E-1D8B-E640-C9FD-6BF838251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4848817"/>
            <a:ext cx="113633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9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F97E-9BFF-680F-7395-837A7355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From Kronecker to Hadamard product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D9EA6-8050-FF2A-B2EA-119A8A56C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Broadcast matrices to convert Kronecker product to Hadamard product</a:t>
            </a:r>
            <a:endParaRPr lang="en-GB" sz="20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246A57-C18A-0374-AC9B-3B03F885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22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AD85C-9851-24F3-F757-C1D0EE7D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32" y="4542196"/>
            <a:ext cx="2140974" cy="1720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481466-7777-D96D-1EB3-A4747AF94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883" y="4561593"/>
            <a:ext cx="2140975" cy="17299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0CE15F-0E0A-5777-CFF3-89966481F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702" y="2488406"/>
            <a:ext cx="9941873" cy="17299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829486-E338-4D5A-D47F-8E95D4D74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526" y="5274172"/>
            <a:ext cx="266700" cy="304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F2BAE9-9395-A940-6162-466BBE48E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918" y="5393380"/>
            <a:ext cx="316837" cy="2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35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3FEE-79D8-040E-ED10-FC60B23A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References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7E70-3FB0-F22E-793B-13390A40A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2355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This slides are a short version of </a:t>
            </a:r>
            <a:r>
              <a:rPr lang="en-US" sz="2400" dirty="0">
                <a:hlinkClick r:id="rId2"/>
              </a:rPr>
              <a:t>“</a:t>
            </a:r>
            <a:r>
              <a:rPr lang="en-AU" sz="2400" dirty="0">
                <a:hlinkClick r:id="rId2"/>
              </a:rPr>
              <a:t>Multiple-output Gaussian processes” presentation </a:t>
            </a:r>
            <a:r>
              <a:rPr lang="en-AU" sz="2400" dirty="0"/>
              <a:t>from Mauricio A. Alvarez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PyMC</a:t>
            </a:r>
            <a:r>
              <a:rPr lang="en-US" sz="2400" dirty="0"/>
              <a:t> </a:t>
            </a:r>
            <a:r>
              <a:rPr lang="en-US" sz="2400" dirty="0" err="1"/>
              <a:t>Coregion</a:t>
            </a:r>
            <a:r>
              <a:rPr lang="en-US" sz="2400" dirty="0"/>
              <a:t>: </a:t>
            </a:r>
            <a:r>
              <a:rPr lang="en-AU" sz="1800" dirty="0">
                <a:hlinkClick r:id="rId3"/>
              </a:rPr>
              <a:t>https://www.pymc.io/projects/docs/en/stable/api/gp/generated/pymc.gp.cov.Coregion.html</a:t>
            </a:r>
            <a:endParaRPr lang="en-AU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AU" sz="2400" dirty="0"/>
              <a:t> Kronecker product: </a:t>
            </a:r>
            <a:r>
              <a:rPr lang="en-AU" sz="1800" dirty="0">
                <a:hlinkClick r:id="rId4"/>
              </a:rPr>
              <a:t>https://en.wikipedia.org/wiki/Kronecker_product</a:t>
            </a:r>
            <a:endParaRPr lang="en-AU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sz="2400" dirty="0"/>
              <a:t> Hadamard product: </a:t>
            </a:r>
            <a:r>
              <a:rPr lang="sv-SE" sz="1800" dirty="0">
                <a:hlinkClick r:id="rId5"/>
              </a:rPr>
              <a:t>https://en.wikipedia.org/wiki/Hadamard_product_(matrices)</a:t>
            </a:r>
            <a:endParaRPr lang="sv-SE" sz="1800" dirty="0"/>
          </a:p>
          <a:p>
            <a:pPr>
              <a:buFont typeface="Wingdings" panose="05000000000000000000" pitchFamily="2" charset="2"/>
              <a:buChar char="Ø"/>
            </a:pPr>
            <a:endParaRPr lang="sv-SE" sz="2400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C1FFC-80DF-BA98-902F-827963B0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114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F073-9FD0-9F02-2E59-3D43672B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b="1" dirty="0"/>
              <a:t>Example: The Sensor Network from South Coast of England</a:t>
            </a:r>
            <a:endParaRPr lang="en-AU" sz="4000" b="1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8E1B545-C413-624D-13D1-2C278EEC2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88" y="1690688"/>
            <a:ext cx="7269623" cy="430817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24E3F-039D-F245-E168-677632DE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96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1F8-858C-0EAC-1040-DC11EE9F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Single-output Gaussian Process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BC127D2-8AE1-5CF0-3423-634A59660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22" y="1546924"/>
            <a:ext cx="7576755" cy="480942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7421-ABC7-77B1-2BE3-2D0ED28B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053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296378-0DE7-C579-EBB9-B0B5A417C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72" y="1612264"/>
            <a:ext cx="7697968" cy="50244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98E05-0BFA-421E-304A-9FD9146A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5</a:t>
            </a:fld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FB6883-C317-C23B-1E0B-2E19118D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1" dirty="0"/>
              <a:t>Multiple-output Gaussian process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77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24A2-AB28-768C-91DD-793C4D42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1" dirty="0"/>
              <a:t>Multiple-output Gaussian process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98E05-0BFA-421E-304A-9FD9146A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6</a:t>
            </a:fld>
            <a:endParaRPr lang="en-AU" dirty="0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0B4D42F-08D2-1554-56A3-A409409B1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76" y="1540489"/>
            <a:ext cx="7830266" cy="4903064"/>
          </a:xfrm>
        </p:spPr>
      </p:pic>
    </p:spTree>
    <p:extLst>
      <p:ext uri="{BB962C8B-B14F-4D97-AF65-F5344CB8AC3E}">
        <p14:creationId xmlns:p14="http://schemas.microsoft.com/office/powerpoint/2010/main" val="5583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4142-13F5-45D5-D47C-F62D9880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2. Intrinsic coregionalization model (ICM)</a:t>
            </a:r>
            <a:endParaRPr lang="en-AU" b="1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8A22DAC-60D4-BCCC-7A27-CD906A6C9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61" y="2328990"/>
            <a:ext cx="9409277" cy="414176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F3284-ADFC-97B5-0A22-7C1A99EC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39FEE-B5B5-EF90-1625-EF69CDCC6165}"/>
              </a:ext>
            </a:extLst>
          </p:cNvPr>
          <p:cNvSpPr txBox="1"/>
          <p:nvPr/>
        </p:nvSpPr>
        <p:spPr>
          <a:xfrm>
            <a:off x="1234045" y="1690688"/>
            <a:ext cx="5461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Two outputs and one latent sample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75762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3C0C-F1BD-18D0-0995-710DA336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ICM: samples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0BB6A95-1C7D-D05D-2970-BFCC89154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398" y="1432334"/>
            <a:ext cx="7138247" cy="465939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2C9F0-0C54-0784-BF75-BC8A43D1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852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36D4-0782-9B77-481C-26492596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ICM: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0DC2F-D6CA-9482-84D8-6FFFBE0F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A5F29-08B5-B019-E7E2-EBB867DB1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57" y="1690688"/>
            <a:ext cx="10019685" cy="425051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4CA0-33D9-A986-1D9E-87084138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317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</TotalTime>
  <Words>360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Roboto</vt:lpstr>
      <vt:lpstr>Wingdings</vt:lpstr>
      <vt:lpstr>Office Theme</vt:lpstr>
      <vt:lpstr>An introduction to Multi-output Gaussian processes using PyMC</vt:lpstr>
      <vt:lpstr>1. Why multi-output Gaussian Processes?</vt:lpstr>
      <vt:lpstr>Example: The Sensor Network from South Coast of England</vt:lpstr>
      <vt:lpstr>Single-output Gaussian Process</vt:lpstr>
      <vt:lpstr>Multiple-output Gaussian process</vt:lpstr>
      <vt:lpstr>Multiple-output Gaussian process</vt:lpstr>
      <vt:lpstr>2. Intrinsic coregionalization model (ICM)</vt:lpstr>
      <vt:lpstr>ICM: samples</vt:lpstr>
      <vt:lpstr>ICM: covariance</vt:lpstr>
      <vt:lpstr>ICM: covariance</vt:lpstr>
      <vt:lpstr>ICM: two outputs and two latent samples</vt:lpstr>
      <vt:lpstr>ICM: samples</vt:lpstr>
      <vt:lpstr>ICM: covariance</vt:lpstr>
      <vt:lpstr>ICM: covariance</vt:lpstr>
      <vt:lpstr>The Kronecker product between matrices</vt:lpstr>
      <vt:lpstr>ICM: covariance</vt:lpstr>
      <vt:lpstr>3. Linear model of coregionalization (LMC)</vt:lpstr>
      <vt:lpstr>LCM: covariance</vt:lpstr>
      <vt:lpstr>LCM: covariance</vt:lpstr>
      <vt:lpstr>4. Pymc Coregion kernel</vt:lpstr>
      <vt:lpstr>5. The Hadamard product between matrices</vt:lpstr>
      <vt:lpstr>From Kronecker to Hadamard product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111</cp:revision>
  <dcterms:created xsi:type="dcterms:W3CDTF">2023-02-11T03:48:27Z</dcterms:created>
  <dcterms:modified xsi:type="dcterms:W3CDTF">2023-02-19T05:18:33Z</dcterms:modified>
</cp:coreProperties>
</file>