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8" r:id="rId4"/>
    <p:sldId id="269" r:id="rId5"/>
    <p:sldId id="270" r:id="rId6"/>
    <p:sldId id="267" r:id="rId7"/>
    <p:sldId id="271" r:id="rId8"/>
    <p:sldId id="261" r:id="rId9"/>
    <p:sldId id="262" r:id="rId10"/>
    <p:sldId id="263" r:id="rId11"/>
    <p:sldId id="264" r:id="rId12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fld id="{51DA03D1-B603-4070-8ABF-152B24736A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29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3AA7A5-454B-4AAE-9086-AEEC53B31B00}" type="slidenum">
              <a:rPr lang="en-US"/>
              <a:pPr/>
              <a:t>1</a:t>
            </a:fld>
            <a:endParaRPr 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C02A8A7F-9968-49DC-AC33-10F345CE6871}" type="slidenum">
              <a:rPr lang="en-US" sz="1300"/>
              <a:pPr algn="r">
                <a:buClrTx/>
                <a:buFontTx/>
                <a:buNone/>
              </a:pPr>
              <a:t>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550714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ECDC12-4455-4720-9B82-E05C5DC86FFA}" type="slidenum">
              <a:rPr lang="en-US"/>
              <a:pPr/>
              <a:t>10</a:t>
            </a:fld>
            <a:endParaRPr 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179ABE71-81B1-4C71-8CD1-BF0B2ED97C94}" type="slidenum">
              <a:rPr lang="en-US" sz="1300"/>
              <a:pPr algn="r">
                <a:buClrTx/>
                <a:buFontTx/>
                <a:buNone/>
              </a:pPr>
              <a:t>10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614123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C40F8C-374C-4C32-BCDD-33D9BB35E7D6}" type="slidenum">
              <a:rPr lang="en-US"/>
              <a:pPr/>
              <a:t>11</a:t>
            </a:fld>
            <a:endParaRPr 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3EBD66DA-0841-4791-998F-E6C81F456C83}" type="slidenum">
              <a:rPr lang="en-US" sz="1300"/>
              <a:pPr algn="r">
                <a:buClrTx/>
                <a:buFontTx/>
                <a:buNone/>
              </a:pPr>
              <a:t>11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15756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7B6E80-D411-4634-B8F5-2FEC90EB930B}" type="slidenum">
              <a:rPr lang="en-US"/>
              <a:pPr/>
              <a:t>2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284E0D51-919E-45C5-BCDE-012CA00CD233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00026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CC1F8E-7164-4D92-8368-46DC9D05DC63}" type="slidenum">
              <a:rPr lang="en-US"/>
              <a:pPr/>
              <a:t>3</a:t>
            </a:fld>
            <a:endParaRPr lang="en-US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C0984C78-A3EF-498A-A8F3-68AC01F9D54C}" type="slidenum">
              <a:rPr lang="en-US" sz="1300"/>
              <a:pPr algn="r">
                <a:buClrTx/>
                <a:buFontTx/>
                <a:buNone/>
              </a:pPr>
              <a:t>3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54439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F550DD-EAB9-43BF-BC7D-22DFCC40A8F8}" type="slidenum">
              <a:rPr lang="en-US"/>
              <a:pPr/>
              <a:t>4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85203EC8-BC2F-4DCB-9890-DA11A9201206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88378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BC872E-38C2-4C35-9B96-BC7D8215D481}" type="slidenum">
              <a:rPr lang="en-US"/>
              <a:pPr/>
              <a:t>5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129505AE-8EBF-40CC-BB03-67183C387F36}" type="slidenum">
              <a:rPr lang="en-US" sz="1300"/>
              <a:pPr algn="r">
                <a:buClrTx/>
                <a:buFontTx/>
                <a:buNone/>
              </a:pPr>
              <a:t>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43823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7B6E80-D411-4634-B8F5-2FEC90EB930B}" type="slidenum">
              <a:rPr lang="en-US"/>
              <a:pPr/>
              <a:t>6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284E0D51-919E-45C5-BCDE-012CA00CD233}" type="slidenum">
              <a:rPr lang="en-US" sz="1300"/>
              <a:pPr algn="r">
                <a:buClrTx/>
                <a:buFontTx/>
                <a:buNone/>
              </a:pPr>
              <a:t>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37538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7B6E80-D411-4634-B8F5-2FEC90EB930B}" type="slidenum">
              <a:rPr lang="en-US"/>
              <a:pPr/>
              <a:t>7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284E0D51-919E-45C5-BCDE-012CA00CD233}" type="slidenum">
              <a:rPr lang="en-US" sz="1300"/>
              <a:pPr algn="r">
                <a:buClrTx/>
                <a:buFontTx/>
                <a:buNone/>
              </a:pPr>
              <a:t>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24637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8D3E22-3F22-4A64-ABD7-65B155E4652F}" type="slidenum">
              <a:rPr lang="en-US"/>
              <a:pPr/>
              <a:t>8</a:t>
            </a:fld>
            <a:endParaRPr 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2503A0D4-C573-46A3-945C-B99017661CC0}" type="slidenum">
              <a:rPr lang="en-US" sz="1300"/>
              <a:pPr algn="r">
                <a:buClrTx/>
                <a:buFontTx/>
                <a:buNone/>
              </a:pPr>
              <a:t>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6178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C631F7-D115-4F79-B203-1E752B23EA84}" type="slidenum">
              <a:rPr lang="en-US"/>
              <a:pPr/>
              <a:t>9</a:t>
            </a:fld>
            <a:endParaRPr 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A86C8EB4-FF4B-472F-BC82-210C454C363F}" type="slidenum">
              <a:rPr lang="en-US" sz="1300"/>
              <a:pPr algn="r">
                <a:buClrTx/>
                <a:buFontTx/>
                <a:buNone/>
              </a:pPr>
              <a:t>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42276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0929799-68F0-4731-810B-4D6139D277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1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F519947-DBA1-4C10-B879-E9EE69CECC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9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C130BCC-FACC-475A-8DCA-27FB97FB8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E97DB56-E44D-4CDF-97B4-5007CEC51B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3D12ED1-98BF-41FB-B72D-55CAB926F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9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E5D1A29-B648-48F5-B492-6AFF80E037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3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FA7B3FF-BAB1-436E-BB1E-E53BF4E55C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3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E02B0C9-1E59-4138-84EE-CF16909DC9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97909AE-97E1-4F20-944F-E779F8F8EE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6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CE24749-5F3D-4E86-9C8D-870AAF919E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3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F771E07-7958-431D-83BF-AF56A6A0AD02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F5341CF-B1AC-4C3F-AEA2-BE61E78457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8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fld id="{AF771E07-7958-431D-83BF-AF56A6A0AD02}" type="datetime1">
              <a:rPr lang="en-US"/>
              <a:pPr/>
              <a:t>3/26/2014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fld id="{A1583173-FA40-4D82-B004-28A891943A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5745163"/>
            <a:ext cx="266858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905000" y="3857625"/>
            <a:ext cx="6629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ts val="200"/>
              </a:spcBef>
              <a:buClrTx/>
              <a:buFontTx/>
              <a:buNone/>
            </a:pPr>
            <a:r>
              <a:rPr lang="en-US" sz="1600" dirty="0">
                <a:solidFill>
                  <a:srgbClr val="0000FF"/>
                </a:solidFill>
              </a:rPr>
              <a:t>Danh-Tai HOANG, </a:t>
            </a:r>
          </a:p>
          <a:p>
            <a:pPr algn="r">
              <a:spcBef>
                <a:spcPts val="200"/>
              </a:spcBef>
              <a:buClrTx/>
              <a:buFontTx/>
              <a:buNone/>
            </a:pPr>
            <a:r>
              <a:rPr lang="en-US" sz="1600" dirty="0"/>
              <a:t>“Design Principles of Cellular Networks” Group,</a:t>
            </a:r>
          </a:p>
          <a:p>
            <a:pPr algn="r">
              <a:spcBef>
                <a:spcPts val="200"/>
              </a:spcBef>
              <a:buClrTx/>
              <a:buFontTx/>
              <a:buNone/>
            </a:pPr>
            <a:r>
              <a:rPr lang="en-US" sz="1600" dirty="0"/>
              <a:t>Asia Pacific Center for Theoretical Physics (APCTP),</a:t>
            </a:r>
          </a:p>
          <a:p>
            <a:pPr algn="r">
              <a:spcBef>
                <a:spcPts val="200"/>
              </a:spcBef>
              <a:buClrTx/>
              <a:buFontTx/>
              <a:buNone/>
            </a:pPr>
            <a:r>
              <a:rPr lang="en-US" sz="1600" dirty="0"/>
              <a:t>Pohang, KOREA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7010400" y="5105400"/>
            <a:ext cx="14478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sz="1400" dirty="0" smtClean="0">
                <a:solidFill>
                  <a:srgbClr val="99CC00"/>
                </a:solidFill>
              </a:rPr>
              <a:t>March 27, 2014</a:t>
            </a:r>
            <a:endParaRPr lang="en-US" sz="1400" dirty="0">
              <a:solidFill>
                <a:srgbClr val="99CC00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0" y="5410200"/>
            <a:ext cx="1801813" cy="1217613"/>
            <a:chOff x="0" y="3408"/>
            <a:chExt cx="1135" cy="767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27"/>
              <a:ext cx="88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852" y="3408"/>
              <a:ext cx="283" cy="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2362200" y="212725"/>
            <a:ext cx="441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FFFF66"/>
                </a:solidFill>
              </a:rPr>
              <a:t>Group Meeting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424432" y="1091171"/>
            <a:ext cx="69342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2000"/>
              </a:spcBef>
              <a:buClrTx/>
              <a:buFontTx/>
              <a:buNone/>
            </a:pPr>
            <a:r>
              <a:rPr lang="en-US" sz="3200" b="1" dirty="0" smtClean="0">
                <a:solidFill>
                  <a:srgbClr val="0000FF"/>
                </a:solidFill>
              </a:rPr>
              <a:t>Optimizing CUDA Programming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" y="806450"/>
            <a:ext cx="3532994" cy="57546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19" y="928497"/>
            <a:ext cx="5391881" cy="5562600"/>
          </a:xfrm>
          <a:prstGeom prst="rect">
            <a:avLst/>
          </a:prstGeom>
        </p:spPr>
      </p:pic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667000" y="806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FF"/>
                </a:solidFill>
              </a:rPr>
              <a:t>ex3.f90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8153400" y="806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FF"/>
                </a:solidFill>
              </a:rPr>
              <a:t>ex3.cuf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689225" y="228600"/>
            <a:ext cx="2797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>
                <a:solidFill>
                  <a:srgbClr val="FFFF66"/>
                </a:solidFill>
              </a:rPr>
              <a:t>Multidimensional 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422525" y="228600"/>
            <a:ext cx="428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>
                <a:solidFill>
                  <a:srgbClr val="FFFF66"/>
                </a:solidFill>
              </a:rPr>
              <a:t>Shared memory and Synchronization 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8153400" y="806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solidFill>
                  <a:srgbClr val="0000FF"/>
                </a:solidFill>
              </a:rPr>
              <a:t>ex4.cuf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23913"/>
            <a:ext cx="3124200" cy="573965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52600"/>
            <a:ext cx="2743200" cy="2244957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743200" y="221954"/>
            <a:ext cx="3505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GPU Architecture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000" y="4449914"/>
            <a:ext cx="487680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smtClean="0"/>
              <a:t>- Compute </a:t>
            </a:r>
            <a:r>
              <a:rPr lang="en-US" dirty="0"/>
              <a:t>capatibility: </a:t>
            </a:r>
            <a:r>
              <a:rPr lang="en-US" dirty="0" smtClean="0"/>
              <a:t>2.0</a:t>
            </a:r>
          </a:p>
          <a:p>
            <a:r>
              <a:rPr lang="en-US" dirty="0" smtClean="0"/>
              <a:t>- Number </a:t>
            </a:r>
            <a:r>
              <a:rPr lang="en-US" dirty="0"/>
              <a:t>of </a:t>
            </a:r>
            <a:r>
              <a:rPr lang="en-US" dirty="0" smtClean="0"/>
              <a:t>multiprocessors</a:t>
            </a:r>
            <a:r>
              <a:rPr lang="en-US" dirty="0"/>
              <a:t>: 14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 14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CPU)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- </a:t>
            </a:r>
            <a:r>
              <a:rPr lang="en-US" dirty="0"/>
              <a:t>Number of cores: 448 (14 x 32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64009"/>
            <a:ext cx="5867400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29356" y="953792"/>
            <a:ext cx="22280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Tesla C2075: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91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3494088" cy="52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5467350" y="990600"/>
            <a:ext cx="19986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Execution Model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191000" y="3719928"/>
            <a:ext cx="4206269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- Each </a:t>
            </a:r>
            <a:r>
              <a:rPr lang="en-US" dirty="0">
                <a:solidFill>
                  <a:srgbClr val="0000FF"/>
                </a:solidFill>
              </a:rPr>
              <a:t>kernel is launched in one </a:t>
            </a:r>
            <a:r>
              <a:rPr lang="en-US" dirty="0" smtClean="0">
                <a:solidFill>
                  <a:srgbClr val="0000FF"/>
                </a:solidFill>
              </a:rPr>
              <a:t>grid.</a:t>
            </a:r>
          </a:p>
          <a:p>
            <a:pPr>
              <a:buClrTx/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- Maximum number of kernel: 16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114800" y="1676400"/>
            <a:ext cx="4876800" cy="175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dirty="0"/>
              <a:t>* Host = CPU</a:t>
            </a:r>
          </a:p>
          <a:p>
            <a:pPr>
              <a:buClrTx/>
              <a:buFontTx/>
              <a:buNone/>
            </a:pPr>
            <a:r>
              <a:rPr lang="en-US" dirty="0" smtClean="0"/>
              <a:t>* </a:t>
            </a:r>
            <a:r>
              <a:rPr lang="en-US" dirty="0"/>
              <a:t>Device = GPU</a:t>
            </a:r>
          </a:p>
          <a:p>
            <a:pPr>
              <a:buClrTx/>
              <a:buFontTx/>
              <a:buNone/>
            </a:pPr>
            <a:r>
              <a:rPr lang="en-US" dirty="0" smtClean="0"/>
              <a:t>* </a:t>
            </a:r>
            <a:r>
              <a:rPr lang="en-US" dirty="0"/>
              <a:t>Kernel = function called from the host that runs on the device</a:t>
            </a:r>
          </a:p>
          <a:p>
            <a:pPr>
              <a:buClrTx/>
              <a:buFontTx/>
              <a:buNone/>
            </a:pPr>
            <a:r>
              <a:rPr lang="en-US" dirty="0"/>
              <a:t>- One kernel is executed at a time</a:t>
            </a:r>
          </a:p>
          <a:p>
            <a:pPr>
              <a:buClrTx/>
              <a:buFontTx/>
              <a:buNone/>
            </a:pPr>
            <a:r>
              <a:rPr lang="en-US" dirty="0"/>
              <a:t>- Many threads execute each kernel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743200" y="221954"/>
            <a:ext cx="3505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CUDA programming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89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43434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48200" y="838200"/>
            <a:ext cx="4495800" cy="453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1. Registers</a:t>
            </a:r>
          </a:p>
          <a:p>
            <a:pPr>
              <a:buClrTx/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- Small</a:t>
            </a:r>
          </a:p>
          <a:p>
            <a:pPr>
              <a:buClrTx/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- Fast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2. </a:t>
            </a:r>
            <a:r>
              <a:rPr lang="en-US" dirty="0">
                <a:solidFill>
                  <a:srgbClr val="0000FF"/>
                </a:solidFill>
              </a:rPr>
              <a:t>Shared Memory</a:t>
            </a:r>
          </a:p>
          <a:p>
            <a:pPr>
              <a:buClrTx/>
              <a:buFontTx/>
              <a:buNone/>
            </a:pPr>
            <a:r>
              <a:rPr lang="en-US" dirty="0"/>
              <a:t>- Shared among threads in a single block</a:t>
            </a:r>
          </a:p>
          <a:p>
            <a:pPr>
              <a:buFont typeface="Arial" panose="020B0604020202020204" pitchFamily="34" charset="0"/>
              <a:buChar char="-"/>
            </a:pPr>
            <a:r>
              <a:rPr lang="en-US" dirty="0"/>
              <a:t> On-chip, small, as fast as </a:t>
            </a:r>
            <a:r>
              <a:rPr lang="en-US" dirty="0" smtClean="0"/>
              <a:t>registers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3. Global Memory</a:t>
            </a:r>
          </a:p>
          <a:p>
            <a:pPr>
              <a:buClrTx/>
              <a:buFontTx/>
              <a:buNone/>
            </a:pPr>
            <a:r>
              <a:rPr lang="en-US" dirty="0"/>
              <a:t>- Kernel input and output data reside </a:t>
            </a:r>
            <a:r>
              <a:rPr lang="en-US" dirty="0" smtClean="0"/>
              <a:t>here</a:t>
            </a:r>
            <a:endParaRPr lang="en-US" dirty="0"/>
          </a:p>
          <a:p>
            <a:pPr>
              <a:buClrTx/>
              <a:buFontTx/>
              <a:buNone/>
            </a:pPr>
            <a:r>
              <a:rPr lang="en-US" dirty="0" smtClean="0"/>
              <a:t>- Off-chip (host), large</a:t>
            </a:r>
            <a:endParaRPr lang="en-US" dirty="0"/>
          </a:p>
          <a:p>
            <a:pPr>
              <a:buClrTx/>
              <a:buFontTx/>
              <a:buNone/>
            </a:pPr>
            <a:r>
              <a:rPr lang="en-US" dirty="0" smtClean="0"/>
              <a:t>- Shared by all threads</a:t>
            </a:r>
          </a:p>
          <a:p>
            <a:pPr>
              <a:buClrTx/>
              <a:buFontTx/>
              <a:buNone/>
            </a:pPr>
            <a:r>
              <a:rPr lang="en-US" dirty="0" smtClean="0"/>
              <a:t>- Inter-Grid communication</a:t>
            </a:r>
          </a:p>
          <a:p>
            <a:pPr>
              <a:buClrTx/>
              <a:buFontTx/>
              <a:buNone/>
            </a:pPr>
            <a:r>
              <a:rPr lang="en-US" dirty="0" smtClean="0"/>
              <a:t>- Inter-Kernel sychronization.</a:t>
            </a:r>
            <a:endParaRPr lang="en-US" dirty="0"/>
          </a:p>
          <a:p>
            <a:pPr>
              <a:buClrTx/>
              <a:buFontTx/>
              <a:buNone/>
            </a:pPr>
            <a:endParaRPr lang="en-US" dirty="0"/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* Host can read &amp; write global memory but not shared memory.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28600" y="5219700"/>
            <a:ext cx="7848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/>
              <a:t>* Threads within a block can: </a:t>
            </a:r>
          </a:p>
          <a:p>
            <a:pPr>
              <a:buClrTx/>
              <a:buFontTx/>
              <a:buNone/>
            </a:pPr>
            <a:r>
              <a:rPr lang="en-US" dirty="0"/>
              <a:t>     </a:t>
            </a:r>
            <a:r>
              <a:rPr lang="en-US" dirty="0" smtClean="0"/>
              <a:t> + communicate very quickly (shared memory)</a:t>
            </a:r>
            <a:endParaRPr lang="en-US" dirty="0"/>
          </a:p>
          <a:p>
            <a:pPr>
              <a:buClrTx/>
              <a:buFontTx/>
              <a:buNone/>
            </a:pPr>
            <a:r>
              <a:rPr lang="en-US" dirty="0"/>
              <a:t>      </a:t>
            </a:r>
            <a:r>
              <a:rPr lang="en-US" dirty="0" smtClean="0"/>
              <a:t>+ </a:t>
            </a:r>
            <a:r>
              <a:rPr lang="en-US" dirty="0"/>
              <a:t>Synchronize </a:t>
            </a:r>
            <a:r>
              <a:rPr lang="en-US" dirty="0" smtClean="0"/>
              <a:t>(wait for all threads to catch up)</a:t>
            </a:r>
            <a:endParaRPr lang="en-US" dirty="0"/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dirty="0"/>
              <a:t>* Threads in different block cannot cooperate</a:t>
            </a:r>
          </a:p>
        </p:txBody>
      </p:sp>
    </p:spTree>
    <p:extLst>
      <p:ext uri="{BB962C8B-B14F-4D97-AF65-F5344CB8AC3E}">
        <p14:creationId xmlns:p14="http://schemas.microsoft.com/office/powerpoint/2010/main" val="1581051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04800" y="1002665"/>
            <a:ext cx="7086600" cy="21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                                      </a:t>
            </a:r>
            <a:r>
              <a:rPr lang="en-US" b="1" dirty="0" smtClean="0">
                <a:solidFill>
                  <a:srgbClr val="0000FF"/>
                </a:solidFill>
              </a:rPr>
              <a:t>     </a:t>
            </a:r>
            <a:r>
              <a:rPr lang="en-US" sz="2400" b="1" dirty="0" smtClean="0">
                <a:solidFill>
                  <a:srgbClr val="0000FF"/>
                </a:solidFill>
              </a:rPr>
              <a:t>Thread </a:t>
            </a:r>
            <a:r>
              <a:rPr lang="en-US" sz="2400" b="1" dirty="0">
                <a:solidFill>
                  <a:srgbClr val="0000FF"/>
                </a:solidFill>
              </a:rPr>
              <a:t>ID – Block </a:t>
            </a:r>
            <a:r>
              <a:rPr lang="en-US" sz="2400" b="1" dirty="0" smtClean="0">
                <a:solidFill>
                  <a:srgbClr val="0000FF"/>
                </a:solidFill>
              </a:rPr>
              <a:t>ID</a:t>
            </a:r>
            <a:endParaRPr lang="en-US" sz="2400" b="1" dirty="0">
              <a:solidFill>
                <a:srgbClr val="0000FF"/>
              </a:solidFill>
            </a:endParaRPr>
          </a:p>
          <a:p>
            <a:pPr>
              <a:spcBef>
                <a:spcPts val="45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dirty="0" smtClean="0"/>
              <a:t>+ </a:t>
            </a:r>
            <a:r>
              <a:rPr lang="en-US" dirty="0"/>
              <a:t>threadIdx.x      </a:t>
            </a:r>
            <a:r>
              <a:rPr lang="en-US" dirty="0">
                <a:latin typeface="Wingdings" panose="05000000000000000000" pitchFamily="2" charset="2"/>
              </a:rPr>
              <a:t></a:t>
            </a:r>
            <a:r>
              <a:rPr lang="en-US" dirty="0"/>
              <a:t> thread ID within block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dirty="0"/>
              <a:t>+ blockIdx.x        </a:t>
            </a:r>
            <a:r>
              <a:rPr lang="en-US" dirty="0">
                <a:latin typeface="Wingdings" panose="05000000000000000000" pitchFamily="2" charset="2"/>
              </a:rPr>
              <a:t></a:t>
            </a:r>
            <a:r>
              <a:rPr lang="en-US" dirty="0"/>
              <a:t> block ID within grid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dirty="0"/>
              <a:t>+ blockDim.x      </a:t>
            </a:r>
            <a:r>
              <a:rPr lang="en-US" dirty="0">
                <a:latin typeface="Wingdings" panose="05000000000000000000" pitchFamily="2" charset="2"/>
              </a:rPr>
              <a:t></a:t>
            </a:r>
            <a:r>
              <a:rPr lang="en-US" dirty="0"/>
              <a:t> number of </a:t>
            </a:r>
            <a:r>
              <a:rPr lang="en-US" dirty="0" smtClean="0"/>
              <a:t>threads/block</a:t>
            </a:r>
          </a:p>
          <a:p>
            <a:pPr>
              <a:spcBef>
                <a:spcPts val="450"/>
              </a:spcBef>
              <a:buClrTx/>
            </a:pPr>
            <a:r>
              <a:rPr lang="en-US" dirty="0"/>
              <a:t>+ </a:t>
            </a:r>
            <a:r>
              <a:rPr lang="en-US" dirty="0" smtClean="0"/>
              <a:t>gridDim.x        </a:t>
            </a:r>
            <a:r>
              <a:rPr lang="en-US" dirty="0">
                <a:latin typeface="Wingdings" panose="05000000000000000000" pitchFamily="2" charset="2"/>
              </a:rPr>
              <a:t></a:t>
            </a:r>
            <a:r>
              <a:rPr lang="en-US" dirty="0"/>
              <a:t> number of </a:t>
            </a:r>
            <a:r>
              <a:rPr lang="en-US" dirty="0" smtClean="0"/>
              <a:t>blocks/grid</a:t>
            </a:r>
            <a:endParaRPr 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68384"/>
            <a:ext cx="6865938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693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48712" y="203666"/>
            <a:ext cx="35996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Important Numbers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33400" y="838200"/>
            <a:ext cx="6705600" cy="461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- Compute </a:t>
            </a:r>
            <a:r>
              <a:rPr lang="en-US" dirty="0"/>
              <a:t>capatibility: </a:t>
            </a:r>
            <a:r>
              <a:rPr lang="en-US" b="1" dirty="0" smtClean="0">
                <a:solidFill>
                  <a:schemeClr val="accent2"/>
                </a:solidFill>
              </a:rPr>
              <a:t>2.0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- Number </a:t>
            </a:r>
            <a:r>
              <a:rPr lang="en-US" dirty="0"/>
              <a:t>of </a:t>
            </a:r>
            <a:r>
              <a:rPr lang="en-US" dirty="0" smtClean="0"/>
              <a:t>multiprocessors</a:t>
            </a:r>
            <a:r>
              <a:rPr lang="en-US" dirty="0"/>
              <a:t>: </a:t>
            </a:r>
            <a:r>
              <a:rPr lang="en-US" b="1" dirty="0">
                <a:solidFill>
                  <a:schemeClr val="accent2"/>
                </a:solidFill>
              </a:rPr>
              <a:t>14</a:t>
            </a:r>
            <a:r>
              <a:rPr lang="en-US" dirty="0"/>
              <a:t>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- </a:t>
            </a:r>
            <a:r>
              <a:rPr lang="en-US" dirty="0"/>
              <a:t>Number of cores: </a:t>
            </a:r>
            <a:r>
              <a:rPr lang="en-US" b="1" dirty="0">
                <a:solidFill>
                  <a:schemeClr val="accent2"/>
                </a:solidFill>
              </a:rPr>
              <a:t>448 </a:t>
            </a:r>
            <a:r>
              <a:rPr lang="en-US" dirty="0" smtClean="0">
                <a:solidFill>
                  <a:srgbClr val="FF0000"/>
                </a:solidFill>
              </a:rPr>
              <a:t>(= 14 </a:t>
            </a:r>
            <a:r>
              <a:rPr lang="en-US" dirty="0">
                <a:solidFill>
                  <a:srgbClr val="FF0000"/>
                </a:solidFill>
              </a:rPr>
              <a:t>x 32)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- </a:t>
            </a:r>
            <a:r>
              <a:rPr lang="en-US" dirty="0"/>
              <a:t>Maximum number of resident </a:t>
            </a:r>
            <a:r>
              <a:rPr lang="en-US" dirty="0" smtClean="0"/>
              <a:t>blocks / multiprocessor</a:t>
            </a:r>
            <a:r>
              <a:rPr lang="en-US" dirty="0"/>
              <a:t>:</a:t>
            </a:r>
            <a:r>
              <a:rPr lang="en-US" b="1" dirty="0">
                <a:solidFill>
                  <a:schemeClr val="accent2"/>
                </a:solidFill>
              </a:rPr>
              <a:t> 8</a:t>
            </a:r>
          </a:p>
          <a:p>
            <a:pPr>
              <a:spcBef>
                <a:spcPts val="600"/>
              </a:spcBef>
            </a:pPr>
            <a:r>
              <a:rPr lang="en-US" dirty="0"/>
              <a:t>- Maximum number of resident </a:t>
            </a:r>
            <a:r>
              <a:rPr lang="en-US" dirty="0" smtClean="0"/>
              <a:t>warps / multiprocessor</a:t>
            </a:r>
            <a:r>
              <a:rPr lang="en-US" dirty="0"/>
              <a:t>: </a:t>
            </a:r>
            <a:r>
              <a:rPr lang="en-US" b="1" dirty="0">
                <a:solidFill>
                  <a:schemeClr val="accent2"/>
                </a:solidFill>
              </a:rPr>
              <a:t>48</a:t>
            </a:r>
          </a:p>
          <a:p>
            <a:pPr>
              <a:spcBef>
                <a:spcPts val="600"/>
              </a:spcBef>
            </a:pPr>
            <a:r>
              <a:rPr lang="en-US" dirty="0"/>
              <a:t>- Maximum number of resident </a:t>
            </a:r>
            <a:r>
              <a:rPr lang="en-US" dirty="0" smtClean="0"/>
              <a:t>threads / multiprocessor</a:t>
            </a:r>
            <a:r>
              <a:rPr lang="en-US" dirty="0"/>
              <a:t>: </a:t>
            </a:r>
            <a:r>
              <a:rPr lang="en-US" b="1" dirty="0">
                <a:solidFill>
                  <a:schemeClr val="accent2"/>
                </a:solidFill>
              </a:rPr>
              <a:t>1536</a:t>
            </a:r>
          </a:p>
          <a:p>
            <a:pPr>
              <a:spcBef>
                <a:spcPts val="600"/>
              </a:spcBef>
            </a:pPr>
            <a:r>
              <a:rPr lang="en-US" dirty="0"/>
              <a:t>- Number of 32-bit </a:t>
            </a:r>
            <a:r>
              <a:rPr lang="en-US" dirty="0" smtClean="0"/>
              <a:t>registers / multiprocessor</a:t>
            </a:r>
            <a:r>
              <a:rPr lang="en-US" dirty="0"/>
              <a:t>: </a:t>
            </a:r>
            <a:r>
              <a:rPr lang="en-US" b="1" dirty="0">
                <a:solidFill>
                  <a:schemeClr val="accent2"/>
                </a:solidFill>
              </a:rPr>
              <a:t>32 KB</a:t>
            </a:r>
          </a:p>
          <a:p>
            <a:pPr>
              <a:spcBef>
                <a:spcPts val="600"/>
              </a:spcBef>
            </a:pPr>
            <a:r>
              <a:rPr lang="en-US" dirty="0"/>
              <a:t>- Maximum number of 32-bit </a:t>
            </a:r>
            <a:r>
              <a:rPr lang="en-US" dirty="0" smtClean="0"/>
              <a:t>registers / thread</a:t>
            </a:r>
            <a:r>
              <a:rPr lang="en-US" dirty="0"/>
              <a:t>: </a:t>
            </a:r>
            <a:r>
              <a:rPr lang="en-US" b="1" dirty="0">
                <a:solidFill>
                  <a:schemeClr val="accent2"/>
                </a:solidFill>
              </a:rPr>
              <a:t>63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- Shared memory size / multiprocessor</a:t>
            </a:r>
            <a:r>
              <a:rPr lang="en-US" dirty="0"/>
              <a:t>: </a:t>
            </a:r>
            <a:r>
              <a:rPr lang="en-US" b="1" dirty="0">
                <a:solidFill>
                  <a:schemeClr val="accent2"/>
                </a:solidFill>
              </a:rPr>
              <a:t>48 </a:t>
            </a:r>
            <a:r>
              <a:rPr lang="en-US" b="1" dirty="0" smtClean="0">
                <a:solidFill>
                  <a:schemeClr val="accent2"/>
                </a:solidFill>
              </a:rPr>
              <a:t>KB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- Constant memory size / multiprocessor</a:t>
            </a:r>
            <a:r>
              <a:rPr lang="en-US" dirty="0"/>
              <a:t>: </a:t>
            </a:r>
            <a:r>
              <a:rPr lang="en-US" b="1" dirty="0" smtClean="0">
                <a:solidFill>
                  <a:schemeClr val="accent2"/>
                </a:solidFill>
              </a:rPr>
              <a:t>64 KB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- Maximum Threads / Block</a:t>
            </a:r>
            <a:r>
              <a:rPr lang="en-US" dirty="0"/>
              <a:t>: </a:t>
            </a:r>
            <a:r>
              <a:rPr lang="en-US" b="1" dirty="0" smtClean="0">
                <a:solidFill>
                  <a:schemeClr val="accent2"/>
                </a:solidFill>
              </a:rPr>
              <a:t>1024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- Maximum </a:t>
            </a:r>
            <a:r>
              <a:rPr lang="en-US" dirty="0"/>
              <a:t>Block Dimensions: </a:t>
            </a:r>
            <a:r>
              <a:rPr lang="en-US" b="1" dirty="0">
                <a:solidFill>
                  <a:schemeClr val="accent2"/>
                </a:solidFill>
              </a:rPr>
              <a:t>1024 x 1024 x 64 </a:t>
            </a:r>
            <a:endParaRPr lang="en-US" b="1" dirty="0" smtClean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 smtClean="0"/>
              <a:t>- Maximum </a:t>
            </a:r>
            <a:r>
              <a:rPr lang="en-US" dirty="0"/>
              <a:t>Grid Dimensions: </a:t>
            </a:r>
            <a:r>
              <a:rPr lang="en-US" b="1" dirty="0">
                <a:solidFill>
                  <a:schemeClr val="accent2"/>
                </a:solidFill>
              </a:rPr>
              <a:t>65535 x 65535 x 65535 </a:t>
            </a:r>
            <a:r>
              <a:rPr lang="en-US" dirty="0" smtClean="0">
                <a:solidFill>
                  <a:srgbClr val="FF0000"/>
                </a:solidFill>
              </a:rPr>
              <a:t>(2</a:t>
            </a:r>
            <a:r>
              <a:rPr lang="en-US" baseline="30000" dirty="0" smtClean="0">
                <a:solidFill>
                  <a:srgbClr val="FF0000"/>
                </a:solidFill>
              </a:rPr>
              <a:t>31</a:t>
            </a:r>
            <a:r>
              <a:rPr lang="en-US" dirty="0" smtClean="0">
                <a:solidFill>
                  <a:srgbClr val="FF0000"/>
                </a:solidFill>
              </a:rPr>
              <a:t>-1)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1000" y="5658208"/>
            <a:ext cx="5562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 </a:t>
            </a:r>
            <a:r>
              <a:rPr lang="en-US" dirty="0" smtClean="0">
                <a:solidFill>
                  <a:schemeClr val="accent2"/>
                </a:solidFill>
              </a:rPr>
              <a:t>All blocks may be not resident at the same time.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19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48712" y="203666"/>
            <a:ext cx="35996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Optimizing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8600" y="1066800"/>
            <a:ext cx="8763000" cy="226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-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eep </a:t>
            </a:r>
            <a:r>
              <a:rPr lang="en-US" dirty="0">
                <a:solidFill>
                  <a:schemeClr val="tx1"/>
                </a:solidFill>
              </a:rPr>
              <a:t>the multiprocessors on the device as busy as possible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The number of blocks in a grid should be larger than the number of multiprocessors so that all multiprocessors have at least one block to execute.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# </a:t>
            </a:r>
            <a:r>
              <a:rPr lang="en-US" dirty="0">
                <a:solidFill>
                  <a:schemeClr val="tx1"/>
                </a:solidFill>
              </a:rPr>
              <a:t>blocks = </a:t>
            </a:r>
            <a:r>
              <a:rPr lang="en-US" dirty="0" smtClean="0">
                <a:solidFill>
                  <a:schemeClr val="tx1"/>
                </a:solidFill>
              </a:rPr>
              <a:t>14 </a:t>
            </a:r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 smtClean="0">
                <a:solidFill>
                  <a:schemeClr val="tx1"/>
                </a:solidFill>
              </a:rPr>
              <a:t>const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- Threads </a:t>
            </a:r>
            <a:r>
              <a:rPr lang="en-US" dirty="0">
                <a:solidFill>
                  <a:schemeClr val="tx1"/>
                </a:solidFill>
              </a:rPr>
              <a:t>per block should be a multiple of warp size (32) </a:t>
            </a:r>
            <a:endParaRPr lang="en-US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         # threads </a:t>
            </a:r>
            <a:r>
              <a:rPr lang="en-US" dirty="0">
                <a:solidFill>
                  <a:schemeClr val="tx1"/>
                </a:solidFill>
              </a:rPr>
              <a:t>= 32 x const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        128 </a:t>
            </a:r>
            <a:r>
              <a:rPr lang="en-US" dirty="0">
                <a:solidFill>
                  <a:schemeClr val="tx1"/>
                </a:solidFill>
              </a:rPr>
              <a:t>≤ #  </a:t>
            </a:r>
            <a:r>
              <a:rPr lang="en-US" dirty="0" smtClean="0">
                <a:solidFill>
                  <a:schemeClr val="tx1"/>
                </a:solidFill>
              </a:rPr>
              <a:t>threads </a:t>
            </a:r>
            <a:r>
              <a:rPr lang="en-US" dirty="0">
                <a:solidFill>
                  <a:schemeClr val="tx1"/>
                </a:solidFill>
              </a:rPr>
              <a:t>≤ </a:t>
            </a:r>
            <a:r>
              <a:rPr lang="en-US" dirty="0" smtClean="0">
                <a:solidFill>
                  <a:schemeClr val="tx1"/>
                </a:solidFill>
              </a:rPr>
              <a:t>256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76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760746" y="228600"/>
            <a:ext cx="125897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b="1" dirty="0" smtClean="0">
                <a:solidFill>
                  <a:srgbClr val="FFFF66"/>
                </a:solidFill>
              </a:rPr>
              <a:t>Examples</a:t>
            </a:r>
            <a:endParaRPr lang="en-US" b="1" dirty="0">
              <a:solidFill>
                <a:srgbClr val="FFFF66"/>
              </a:solidFill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419100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429000" y="8382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solidFill>
                  <a:srgbClr val="0000FF"/>
                </a:solidFill>
              </a:rPr>
              <a:t>ex1.f90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51" y="856377"/>
            <a:ext cx="4133333" cy="5714286"/>
          </a:xfrm>
          <a:prstGeom prst="rect">
            <a:avLst/>
          </a:prstGeom>
        </p:spPr>
      </p:pic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8153400" y="806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solidFill>
                  <a:srgbClr val="0000FF"/>
                </a:solidFill>
              </a:rPr>
              <a:t>ex1.cuf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1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solidFill>
            <a:srgbClr val="5D87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82880" rIns="90000" bIns="1828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806449"/>
            <a:ext cx="4667774" cy="5795963"/>
          </a:xfrm>
          <a:prstGeom prst="rect">
            <a:avLst/>
          </a:prstGeom>
        </p:spPr>
      </p:pic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153400" y="806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solidFill>
                  <a:srgbClr val="0000FF"/>
                </a:solidFill>
              </a:rPr>
              <a:t>ex2.cuf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0" y="6602413"/>
            <a:ext cx="9144000" cy="1587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0" y="771525"/>
            <a:ext cx="9144000" cy="1588"/>
          </a:xfrm>
          <a:prstGeom prst="line">
            <a:avLst/>
          </a:prstGeom>
          <a:noFill/>
          <a:ln w="38160" cap="sq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10389</TotalTime>
  <Words>525</Words>
  <Application>Microsoft Office PowerPoint</Application>
  <PresentationFormat>On-screen Show (4:3)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Danh-Tai HOANG</dc:creator>
  <cp:lastModifiedBy>Danh-Tai HOANG</cp:lastModifiedBy>
  <cp:revision>1006</cp:revision>
  <cp:lastPrinted>1601-01-01T00:00:00Z</cp:lastPrinted>
  <dcterms:created xsi:type="dcterms:W3CDTF">2013-02-01T02:00:48Z</dcterms:created>
  <dcterms:modified xsi:type="dcterms:W3CDTF">2014-03-26T07:18:39Z</dcterms:modified>
</cp:coreProperties>
</file>