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15"/>
  </p:notesMasterIdLst>
  <p:handoutMasterIdLst>
    <p:handoutMasterId r:id="rId116"/>
  </p:handoutMasterIdLst>
  <p:sldIdLst>
    <p:sldId id="256" r:id="rId2"/>
    <p:sldId id="645" r:id="rId3"/>
    <p:sldId id="646" r:id="rId4"/>
    <p:sldId id="426" r:id="rId5"/>
    <p:sldId id="425" r:id="rId6"/>
    <p:sldId id="545" r:id="rId7"/>
    <p:sldId id="546" r:id="rId8"/>
    <p:sldId id="547" r:id="rId9"/>
    <p:sldId id="647" r:id="rId10"/>
    <p:sldId id="648" r:id="rId11"/>
    <p:sldId id="649" r:id="rId12"/>
    <p:sldId id="655" r:id="rId13"/>
    <p:sldId id="650" r:id="rId14"/>
    <p:sldId id="653" r:id="rId15"/>
    <p:sldId id="654" r:id="rId16"/>
    <p:sldId id="651" r:id="rId17"/>
    <p:sldId id="652" r:id="rId18"/>
    <p:sldId id="421" r:id="rId19"/>
    <p:sldId id="428" r:id="rId20"/>
    <p:sldId id="501" r:id="rId21"/>
    <p:sldId id="443" r:id="rId22"/>
    <p:sldId id="513" r:id="rId23"/>
    <p:sldId id="422" r:id="rId24"/>
    <p:sldId id="454" r:id="rId25"/>
    <p:sldId id="502" r:id="rId26"/>
    <p:sldId id="514" r:id="rId27"/>
    <p:sldId id="467" r:id="rId28"/>
    <p:sldId id="523" r:id="rId29"/>
    <p:sldId id="503" r:id="rId30"/>
    <p:sldId id="515" r:id="rId31"/>
    <p:sldId id="525" r:id="rId32"/>
    <p:sldId id="504" r:id="rId33"/>
    <p:sldId id="517" r:id="rId34"/>
    <p:sldId id="527" r:id="rId35"/>
    <p:sldId id="555" r:id="rId36"/>
    <p:sldId id="556" r:id="rId37"/>
    <p:sldId id="557" r:id="rId38"/>
    <p:sldId id="506" r:id="rId39"/>
    <p:sldId id="519" r:id="rId40"/>
    <p:sldId id="529" r:id="rId41"/>
    <p:sldId id="507" r:id="rId42"/>
    <p:sldId id="520" r:id="rId43"/>
    <p:sldId id="530" r:id="rId44"/>
    <p:sldId id="508" r:id="rId45"/>
    <p:sldId id="521" r:id="rId46"/>
    <p:sldId id="531" r:id="rId47"/>
    <p:sldId id="509" r:id="rId48"/>
    <p:sldId id="532" r:id="rId49"/>
    <p:sldId id="510" r:id="rId50"/>
    <p:sldId id="535" r:id="rId51"/>
    <p:sldId id="536" r:id="rId52"/>
    <p:sldId id="537" r:id="rId53"/>
    <p:sldId id="538" r:id="rId54"/>
    <p:sldId id="540" r:id="rId55"/>
    <p:sldId id="544" r:id="rId56"/>
    <p:sldId id="541" r:id="rId57"/>
    <p:sldId id="423" r:id="rId58"/>
    <p:sldId id="558" r:id="rId59"/>
    <p:sldId id="498" r:id="rId60"/>
    <p:sldId id="497" r:id="rId61"/>
    <p:sldId id="424" r:id="rId62"/>
    <p:sldId id="409" r:id="rId63"/>
    <p:sldId id="559" r:id="rId64"/>
    <p:sldId id="656" r:id="rId65"/>
    <p:sldId id="657" r:id="rId66"/>
    <p:sldId id="658" r:id="rId67"/>
    <p:sldId id="562" r:id="rId68"/>
    <p:sldId id="563" r:id="rId69"/>
    <p:sldId id="564" r:id="rId70"/>
    <p:sldId id="615" r:id="rId71"/>
    <p:sldId id="616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624" r:id="rId80"/>
    <p:sldId id="625" r:id="rId81"/>
    <p:sldId id="626" r:id="rId82"/>
    <p:sldId id="627" r:id="rId83"/>
    <p:sldId id="578" r:id="rId84"/>
    <p:sldId id="659" r:id="rId85"/>
    <p:sldId id="660" r:id="rId86"/>
    <p:sldId id="581" r:id="rId87"/>
    <p:sldId id="582" r:id="rId88"/>
    <p:sldId id="583" r:id="rId89"/>
    <p:sldId id="628" r:id="rId90"/>
    <p:sldId id="629" r:id="rId91"/>
    <p:sldId id="630" r:id="rId92"/>
    <p:sldId id="631" r:id="rId93"/>
    <p:sldId id="632" r:id="rId94"/>
    <p:sldId id="633" r:id="rId95"/>
    <p:sldId id="634" r:id="rId96"/>
    <p:sldId id="635" r:id="rId97"/>
    <p:sldId id="594" r:id="rId98"/>
    <p:sldId id="636" r:id="rId99"/>
    <p:sldId id="637" r:id="rId100"/>
    <p:sldId id="638" r:id="rId101"/>
    <p:sldId id="639" r:id="rId102"/>
    <p:sldId id="640" r:id="rId103"/>
    <p:sldId id="641" r:id="rId104"/>
    <p:sldId id="601" r:id="rId105"/>
    <p:sldId id="642" r:id="rId106"/>
    <p:sldId id="643" r:id="rId107"/>
    <p:sldId id="610" r:id="rId108"/>
    <p:sldId id="611" r:id="rId109"/>
    <p:sldId id="612" r:id="rId110"/>
    <p:sldId id="613" r:id="rId111"/>
    <p:sldId id="644" r:id="rId112"/>
    <p:sldId id="614" r:id="rId113"/>
    <p:sldId id="605" r:id="rId114"/>
  </p:sldIdLst>
  <p:sldSz cx="9144000" cy="6858000" type="screen4x3"/>
  <p:notesSz cx="6946900" cy="92075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DDDDDD"/>
    <a:srgbClr val="C0C0C0"/>
    <a:srgbClr val="B2B2B2"/>
    <a:srgbClr val="808080"/>
    <a:srgbClr val="777777"/>
    <a:srgbClr val="333397"/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92" autoAdjust="0"/>
  </p:normalViewPr>
  <p:slideViewPr>
    <p:cSldViewPr>
      <p:cViewPr varScale="1">
        <p:scale>
          <a:sx n="103" d="100"/>
          <a:sy n="103" d="100"/>
        </p:scale>
        <p:origin x="-7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DD978F5E-19E5-42A7-A065-E4EA71ECC80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0563"/>
            <a:ext cx="4603750" cy="3452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3563"/>
            <a:ext cx="5095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63EA9836-303D-4056-B115-97A20F820B1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919287"/>
          </a:xfrm>
        </p:spPr>
        <p:txBody>
          <a:bodyPr lIns="91440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63938"/>
            <a:ext cx="8226425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9491F1F5-4FD5-4701-8651-B6E66F92959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5554" name="Rectangle 18"/>
          <p:cNvSpPr>
            <a:spLocks noChangeArrowheads="1"/>
          </p:cNvSpPr>
          <p:nvPr userDrawn="1"/>
        </p:nvSpPr>
        <p:spPr bwMode="gray">
          <a:xfrm>
            <a:off x="547688" y="3276600"/>
            <a:ext cx="8043862" cy="26988"/>
          </a:xfrm>
          <a:prstGeom prst="rect">
            <a:avLst/>
          </a:prstGeom>
          <a:gradFill rotWithShape="0">
            <a:gsLst>
              <a:gs pos="0">
                <a:srgbClr val="333395">
                  <a:gamma/>
                  <a:tint val="24706"/>
                  <a:invGamma/>
                </a:srgbClr>
              </a:gs>
              <a:gs pos="50000">
                <a:srgbClr val="333395"/>
              </a:gs>
              <a:gs pos="100000">
                <a:srgbClr val="333395">
                  <a:gamma/>
                  <a:tint val="2470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/>
          </a:p>
        </p:txBody>
      </p:sp>
      <p:pic>
        <p:nvPicPr>
          <p:cNvPr id="65556" name="Picture 20" descr="C:\Martin\Talks\JobTalk\menu0bild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28613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7" name="Picture 21" descr="C:\Martin\Talks\JobTalk\menu0bildmir.JPG"/>
          <p:cNvPicPr>
            <a:picLocks noChangeAspect="1" noChangeArrowheads="1"/>
          </p:cNvPicPr>
          <p:nvPr userDrawn="1"/>
        </p:nvPicPr>
        <p:blipFill>
          <a:blip r:embed="rId3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25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25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3975"/>
            <a:ext cx="8226425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40138"/>
            <a:ext cx="8226425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878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5259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BD80475-FB4C-4631-B1F6-3BF1B3F77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28C3A0-0B0F-41AE-8690-F6AFB346F1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A3A3E02-7133-44D2-A69A-0DB94D074E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72598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37" name="Picture 25" descr="C:\Martin\Talks\JobTalk\menu0bildmir.JPG"/>
          <p:cNvPicPr>
            <a:picLocks noChangeAspect="1" noChangeArrowheads="1"/>
          </p:cNvPicPr>
          <p:nvPr userDrawn="1"/>
        </p:nvPicPr>
        <p:blipFill>
          <a:blip r:embed="rId16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6" name="Picture 24" descr="C:\Martin\Talks\JobTalk\menu0bild.jpg"/>
          <p:cNvPicPr>
            <a:picLocks noChangeAspect="1" noChangeArrowheads="1"/>
          </p:cNvPicPr>
          <p:nvPr userDrawn="1"/>
        </p:nvPicPr>
        <p:blipFill>
          <a:blip r:embed="rId17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0" y="-319088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768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64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59690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</a:defRPr>
            </a:lvl1pPr>
          </a:lstStyle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5969000"/>
            <a:ext cx="548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  <a:cs typeface="Times New Roman" charset="0"/>
              </a:defRPr>
            </a:lvl1pPr>
          </a:lstStyle>
          <a:p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/>
  <p:hf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B7BD1"/>
        </a:buClr>
        <a:buSzPct val="95000"/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282D4"/>
        </a:buClr>
        <a:buSzPct val="90000"/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A8AD6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burtscher@txstate.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burtscher@txstate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30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5613" y="990600"/>
            <a:ext cx="8226425" cy="1904999"/>
          </a:xfrm>
        </p:spPr>
        <p:txBody>
          <a:bodyPr/>
          <a:lstStyle/>
          <a:p>
            <a:r>
              <a:rPr lang="en-US" sz="3900" dirty="0" smtClean="0"/>
              <a:t>Parallelizing and Optimizing Programs for GPU Acceleration using CUDA</a:t>
            </a:r>
            <a:endParaRPr lang="en-US" sz="3900" dirty="0"/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98862"/>
            <a:ext cx="8226425" cy="2116138"/>
          </a:xfrm>
        </p:spPr>
        <p:txBody>
          <a:bodyPr/>
          <a:lstStyle/>
          <a:p>
            <a:r>
              <a:rPr lang="en-US" dirty="0"/>
              <a:t>Martin Burtscher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Department of Computer Science</a:t>
            </a:r>
          </a:p>
        </p:txBody>
      </p:sp>
      <p:pic>
        <p:nvPicPr>
          <p:cNvPr id="4" name="Picture 3" descr="TXST_Primary_H_3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709160"/>
            <a:ext cx="2514600" cy="1005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479925"/>
          </a:xfrm>
        </p:spPr>
        <p:txBody>
          <a:bodyPr/>
          <a:lstStyle/>
          <a:p>
            <a:r>
              <a:rPr lang="en-US" dirty="0" smtClean="0"/>
              <a:t>Hardware can assign blocks to SMs in any order</a:t>
            </a:r>
          </a:p>
          <a:p>
            <a:pPr lvl="1"/>
            <a:r>
              <a:rPr lang="en-US" dirty="0" smtClean="0"/>
              <a:t>A kernel with enough blocks scales across GPUs</a:t>
            </a:r>
          </a:p>
          <a:p>
            <a:pPr lvl="1"/>
            <a:r>
              <a:rPr lang="en-US" dirty="0" smtClean="0"/>
              <a:t>Not all blocks may be resident at the same time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99"/>
          <p:cNvGrpSpPr/>
          <p:nvPr/>
        </p:nvGrpSpPr>
        <p:grpSpPr>
          <a:xfrm>
            <a:off x="238125" y="2895600"/>
            <a:ext cx="8540750" cy="3000375"/>
            <a:chOff x="238125" y="3048000"/>
            <a:chExt cx="8540750" cy="3000375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238125" y="3059112"/>
              <a:ext cx="1857375" cy="2989263"/>
              <a:chOff x="542" y="1649"/>
              <a:chExt cx="1170" cy="1883"/>
            </a:xfrm>
          </p:grpSpPr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4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r>
                    <a:rPr lang="en-US" altLang="zh-TW" sz="1200" b="1" dirty="0" smtClean="0">
                      <a:solidFill>
                        <a:schemeClr val="bg1"/>
                      </a:solidFill>
                      <a:latin typeface="Arial" charset="0"/>
                      <a:ea typeface="PMingLiU" pitchFamily="18" charset="-120"/>
                    </a:rPr>
                    <a:t>GPU with 2 SMs</a:t>
                  </a:r>
                  <a:endParaRPr lang="en-US" altLang="zh-TW" sz="1200" b="1" dirty="0">
                    <a:solidFill>
                      <a:schemeClr val="bg1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542" y="2241"/>
                <a:ext cx="1162" cy="1291"/>
                <a:chOff x="542" y="2321"/>
                <a:chExt cx="1162" cy="1291"/>
              </a:xfrm>
            </p:grpSpPr>
            <p:sp>
              <p:nvSpPr>
                <p:cNvPr id="9" name="Line 10"/>
                <p:cNvSpPr>
                  <a:spLocks noChangeShapeType="1"/>
                </p:cNvSpPr>
                <p:nvPr/>
              </p:nvSpPr>
              <p:spPr bwMode="auto">
                <a:xfrm>
                  <a:off x="542" y="2321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pPr>
                    <a:buNone/>
                  </a:pPr>
                  <a:endParaRPr lang="en-US"/>
                </a:p>
              </p:txBody>
            </p:sp>
            <p:grpSp>
              <p:nvGrpSpPr>
                <p:cNvPr id="11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3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None/>
                    </a:pPr>
                    <a:endParaRPr lang="zh-TW" altLang="en-US" sz="1200" b="1">
                      <a:solidFill>
                        <a:schemeClr val="bg1"/>
                      </a:solidFill>
                      <a:latin typeface="Arial" charset="0"/>
                      <a:ea typeface="PMingLiU" pitchFamily="18" charset="-120"/>
                    </a:endParaRPr>
                  </a:p>
                </p:txBody>
              </p:sp>
              <p:grpSp>
                <p:nvGrpSpPr>
                  <p:cNvPr id="12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4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4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3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38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3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5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2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None/>
                    </a:pPr>
                    <a:endParaRPr lang="zh-TW" altLang="en-US" sz="1200" b="1">
                      <a:solidFill>
                        <a:schemeClr val="bg1"/>
                      </a:solidFill>
                      <a:latin typeface="Arial" charset="0"/>
                      <a:ea typeface="PMingLiU" pitchFamily="18" charset="-120"/>
                    </a:endParaRPr>
                  </a:p>
                </p:txBody>
              </p:sp>
              <p:grpSp>
                <p:nvGrpSpPr>
                  <p:cNvPr id="1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33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34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2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31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32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23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2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None/>
                    </a:pPr>
                    <a:endParaRPr lang="zh-TW" altLang="en-US" sz="1200" b="1">
                      <a:solidFill>
                        <a:schemeClr val="bg1"/>
                      </a:solidFill>
                      <a:latin typeface="Arial" charset="0"/>
                      <a:ea typeface="PMingLiU" pitchFamily="18" charset="-120"/>
                    </a:endParaRPr>
                  </a:p>
                </p:txBody>
              </p:sp>
              <p:grpSp>
                <p:nvGrpSpPr>
                  <p:cNvPr id="2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26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27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3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24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25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36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4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None/>
                    </a:pPr>
                    <a:endParaRPr lang="zh-TW" altLang="en-US" sz="1200" b="1">
                      <a:solidFill>
                        <a:schemeClr val="bg1"/>
                      </a:solidFill>
                      <a:latin typeface="Arial" charset="0"/>
                      <a:ea typeface="PMingLiU" pitchFamily="18" charset="-120"/>
                    </a:endParaRPr>
                  </a:p>
                </p:txBody>
              </p:sp>
              <p:grpSp>
                <p:nvGrpSpPr>
                  <p:cNvPr id="3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9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20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45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endParaRPr lang="zh-TW" altLang="en-US" sz="1800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endParaRPr>
                    </a:p>
                  </p:txBody>
                </p:sp>
                <p:sp>
                  <p:nvSpPr>
                    <p:cNvPr id="18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003300"/>
                          </a:solidFill>
                          <a:latin typeface="Arial" charset="0"/>
                          <a:ea typeface="PMingLiU" pitchFamily="18" charset="-120"/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3100388" y="3048000"/>
              <a:ext cx="1471612" cy="1681162"/>
              <a:chOff x="2233" y="1609"/>
              <a:chExt cx="927" cy="1059"/>
            </a:xfrm>
          </p:grpSpPr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r>
                  <a:rPr lang="en-US" altLang="zh-TW" sz="1200" b="1" dirty="0" smtClean="0">
                    <a:solidFill>
                      <a:schemeClr val="bg1"/>
                    </a:solidFill>
                    <a:latin typeface="Arial" charset="0"/>
                    <a:ea typeface="PMingLiU" pitchFamily="18" charset="-120"/>
                  </a:rPr>
                  <a:t>Kernel</a:t>
                </a:r>
                <a:endParaRPr lang="en-US" altLang="zh-TW" sz="1200" b="1" dirty="0">
                  <a:solidFill>
                    <a:schemeClr val="bg1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grpSp>
            <p:nvGrpSpPr>
              <p:cNvPr id="48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49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58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0</a:t>
                    </a:r>
                  </a:p>
                </p:txBody>
              </p:sp>
              <p:sp>
                <p:nvSpPr>
                  <p:cNvPr id="5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1</a:t>
                    </a:r>
                  </a:p>
                </p:txBody>
              </p:sp>
            </p:grpSp>
            <p:grpSp>
              <p:nvGrpSpPr>
                <p:cNvPr id="50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5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2</a:t>
                    </a:r>
                  </a:p>
                </p:txBody>
              </p:sp>
              <p:sp>
                <p:nvSpPr>
                  <p:cNvPr id="5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3</a:t>
                    </a:r>
                  </a:p>
                </p:txBody>
              </p:sp>
            </p:grpSp>
            <p:grpSp>
              <p:nvGrpSpPr>
                <p:cNvPr id="51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54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4</a:t>
                    </a:r>
                  </a:p>
                </p:txBody>
              </p:sp>
              <p:sp>
                <p:nvSpPr>
                  <p:cNvPr id="55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5</a:t>
                    </a:r>
                  </a:p>
                </p:txBody>
              </p:sp>
            </p:grpSp>
            <p:grpSp>
              <p:nvGrpSpPr>
                <p:cNvPr id="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5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6</a:t>
                    </a:r>
                  </a:p>
                </p:txBody>
              </p:sp>
              <p:sp>
                <p:nvSpPr>
                  <p:cNvPr id="5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>
                      <a:buNone/>
                    </a:pPr>
                    <a:r>
                      <a:rPr lang="en-US" altLang="zh-TW" sz="1200" b="1">
                        <a:solidFill>
                          <a:srgbClr val="003300"/>
                        </a:solidFill>
                        <a:latin typeface="Arial" charset="0"/>
                        <a:ea typeface="PMingLiU" pitchFamily="18" charset="-120"/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66" name="Group 59"/>
            <p:cNvGrpSpPr>
              <a:grpSpLocks/>
            </p:cNvGrpSpPr>
            <p:nvPr/>
          </p:nvGrpSpPr>
          <p:grpSpPr bwMode="auto">
            <a:xfrm>
              <a:off x="5634038" y="3238500"/>
              <a:ext cx="3144837" cy="665162"/>
              <a:chOff x="3643" y="1817"/>
              <a:chExt cx="1981" cy="419"/>
            </a:xfrm>
          </p:grpSpPr>
          <p:sp>
            <p:nvSpPr>
              <p:cNvPr id="61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r>
                  <a:rPr lang="en-US" altLang="zh-TW" sz="1200" b="1" dirty="0" smtClean="0">
                    <a:solidFill>
                      <a:schemeClr val="bg1"/>
                    </a:solidFill>
                    <a:latin typeface="Arial" charset="0"/>
                    <a:ea typeface="PMingLiU" pitchFamily="18" charset="-120"/>
                  </a:rPr>
                  <a:t>GPU with 4 SMs</a:t>
                </a:r>
                <a:endParaRPr lang="en-US" altLang="zh-TW" sz="1200" b="1" dirty="0">
                  <a:solidFill>
                    <a:schemeClr val="bg1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62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>
                  <a:buNone/>
                </a:pPr>
                <a:endParaRPr lang="zh-TW" altLang="en-US" sz="1800">
                  <a:solidFill>
                    <a:srgbClr val="003300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63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>
                  <a:buNone/>
                </a:pPr>
                <a:endParaRPr lang="zh-TW" altLang="en-US" sz="1800">
                  <a:solidFill>
                    <a:srgbClr val="003300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>
                  <a:buNone/>
                </a:pPr>
                <a:endParaRPr lang="zh-TW" altLang="en-US" sz="1800">
                  <a:solidFill>
                    <a:srgbClr val="003300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65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>
                  <a:buNone/>
                </a:pPr>
                <a:endParaRPr lang="zh-TW" altLang="en-US" sz="1800">
                  <a:solidFill>
                    <a:srgbClr val="003300"/>
                  </a:solidFill>
                  <a:latin typeface="Arial" charset="0"/>
                  <a:ea typeface="PMingLiU" pitchFamily="18" charset="-120"/>
                </a:endParaRPr>
              </a:p>
            </p:txBody>
          </p:sp>
        </p:grpSp>
        <p:grpSp>
          <p:nvGrpSpPr>
            <p:cNvPr id="68" name="Group 65"/>
            <p:cNvGrpSpPr>
              <a:grpSpLocks/>
            </p:cNvGrpSpPr>
            <p:nvPr/>
          </p:nvGrpSpPr>
          <p:grpSpPr bwMode="auto">
            <a:xfrm>
              <a:off x="5634038" y="4178300"/>
              <a:ext cx="3144837" cy="461962"/>
              <a:chOff x="3659" y="2649"/>
              <a:chExt cx="1981" cy="291"/>
            </a:xfrm>
          </p:grpSpPr>
          <p:sp>
            <p:nvSpPr>
              <p:cNvPr id="6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TW" altLang="en-US" sz="1200" b="1">
                  <a:solidFill>
                    <a:schemeClr val="bg1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grpSp>
            <p:nvGrpSpPr>
              <p:cNvPr id="69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7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7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0</a:t>
                  </a:r>
                </a:p>
              </p:txBody>
            </p:sp>
          </p:grpSp>
          <p:grpSp>
            <p:nvGrpSpPr>
              <p:cNvPr id="70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7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7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1</a:t>
                  </a:r>
                </a:p>
              </p:txBody>
            </p:sp>
          </p:grpSp>
          <p:grpSp>
            <p:nvGrpSpPr>
              <p:cNvPr id="71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7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7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2</a:t>
                  </a:r>
                </a:p>
              </p:txBody>
            </p:sp>
          </p:grpSp>
          <p:grpSp>
            <p:nvGrpSpPr>
              <p:cNvPr id="80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7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7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3</a:t>
                  </a:r>
                </a:p>
              </p:txBody>
            </p:sp>
          </p:grpSp>
        </p:grpSp>
        <p:grpSp>
          <p:nvGrpSpPr>
            <p:cNvPr id="82" name="Group 79"/>
            <p:cNvGrpSpPr>
              <a:grpSpLocks/>
            </p:cNvGrpSpPr>
            <p:nvPr/>
          </p:nvGrpSpPr>
          <p:grpSpPr bwMode="auto">
            <a:xfrm>
              <a:off x="5634038" y="4699000"/>
              <a:ext cx="3144837" cy="461962"/>
              <a:chOff x="3603" y="3225"/>
              <a:chExt cx="1981" cy="291"/>
            </a:xfrm>
          </p:grpSpPr>
          <p:sp>
            <p:nvSpPr>
              <p:cNvPr id="81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zh-TW" altLang="en-US" sz="1200" b="1">
                  <a:solidFill>
                    <a:schemeClr val="bg1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grpSp>
            <p:nvGrpSpPr>
              <p:cNvPr id="83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9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9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4</a:t>
                  </a:r>
                </a:p>
              </p:txBody>
            </p:sp>
          </p:grpSp>
          <p:grpSp>
            <p:nvGrpSpPr>
              <p:cNvPr id="84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90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9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5</a:t>
                  </a:r>
                </a:p>
              </p:txBody>
            </p:sp>
          </p:grpSp>
          <p:grpSp>
            <p:nvGrpSpPr>
              <p:cNvPr id="85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8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8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6</a:t>
                  </a:r>
                </a:p>
              </p:txBody>
            </p:sp>
          </p:grpSp>
          <p:grpSp>
            <p:nvGrpSpPr>
              <p:cNvPr id="97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8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endParaRPr lang="zh-TW" altLang="en-US" sz="1800">
                    <a:solidFill>
                      <a:srgbClr val="003300"/>
                    </a:solidFill>
                    <a:latin typeface="Arial" charset="0"/>
                    <a:ea typeface="PMingLiU" pitchFamily="18" charset="-120"/>
                  </a:endParaRPr>
                </a:p>
              </p:txBody>
            </p:sp>
            <p:sp>
              <p:nvSpPr>
                <p:cNvPr id="8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buNone/>
                  </a:pPr>
                  <a:r>
                    <a:rPr lang="en-US" altLang="zh-TW" sz="1200" b="1">
                      <a:solidFill>
                        <a:srgbClr val="003300"/>
                      </a:solidFill>
                      <a:latin typeface="Arial" charset="0"/>
                      <a:ea typeface="PMingLiU" pitchFamily="18" charset="-120"/>
                    </a:rPr>
                    <a:t>Block 7</a:t>
                  </a:r>
                </a:p>
              </p:txBody>
            </p:sp>
          </p:grpSp>
        </p:grp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5410200" y="4354512"/>
              <a:ext cx="0" cy="982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H="1">
              <a:off x="2184400" y="3706812"/>
              <a:ext cx="825500" cy="45720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4711700" y="3706812"/>
              <a:ext cx="825500" cy="45720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4800600" y="4648200"/>
              <a:ext cx="6687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TW" sz="2000" dirty="0">
                  <a:ea typeface="PMingLiU" pitchFamily="18" charset="-120"/>
                </a:rPr>
                <a:t>time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80894" y="5181600"/>
              <a:ext cx="2496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fr-FR" sz="800" dirty="0" smtClean="0">
                  <a:solidFill>
                    <a:schemeClr val="bg1">
                      <a:lumMod val="50000"/>
                    </a:schemeClr>
                  </a:solidFill>
                </a:rPr>
                <a:t>Adapted from NVIDIA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382000" cy="639762"/>
          </a:xfrm>
        </p:spPr>
        <p:txBody>
          <a:bodyPr/>
          <a:lstStyle/>
          <a:p>
            <a:r>
              <a:rPr lang="en-US" dirty="0" smtClean="0"/>
              <a:t>Available Amorphous Data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479925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Almost every “round” has lots of activities without data dependencies that can be processed in parallel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100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99" y="1198669"/>
            <a:ext cx="8992502" cy="36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127629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/>
              <a:t>bounding box          tree building     summarization              sorting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8046720" y="2922657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force calc.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integration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Comparison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267200" cy="4479925"/>
          </a:xfrm>
        </p:spPr>
        <p:txBody>
          <a:bodyPr/>
          <a:lstStyle/>
          <a:p>
            <a:r>
              <a:rPr lang="en-US" dirty="0" smtClean="0"/>
              <a:t>GPU BH inefficiency</a:t>
            </a:r>
          </a:p>
          <a:p>
            <a:pPr lvl="1"/>
            <a:r>
              <a:rPr lang="en-US" dirty="0" smtClean="0"/>
              <a:t>5k input too small for 5,760 to 23,040 threads</a:t>
            </a:r>
          </a:p>
          <a:p>
            <a:r>
              <a:rPr lang="en-US" dirty="0" smtClean="0"/>
              <a:t>BH vs.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algorithm</a:t>
            </a:r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faster with fewer than about 15k bodies</a:t>
            </a:r>
          </a:p>
          <a:p>
            <a:r>
              <a:rPr lang="en-US" dirty="0" smtClean="0"/>
              <a:t>GPU (5M input)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21.1x</a:t>
            </a:r>
            <a:r>
              <a:rPr lang="en-US" dirty="0" smtClean="0"/>
              <a:t> faster than OpenMP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23.2x</a:t>
            </a:r>
            <a:r>
              <a:rPr lang="en-US" dirty="0" smtClean="0"/>
              <a:t> faster than </a:t>
            </a:r>
            <a:r>
              <a:rPr lang="en-US" dirty="0" err="1" smtClean="0"/>
              <a:t>Pthreads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101</a:t>
            </a:fld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4725" y="1379537"/>
            <a:ext cx="3978275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Performance for 5M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82000" cy="4479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$200 GPU delivers </a:t>
            </a:r>
            <a:r>
              <a:rPr lang="en-US" dirty="0" smtClean="0">
                <a:solidFill>
                  <a:srgbClr val="0070C0"/>
                </a:solidFill>
              </a:rPr>
              <a:t>228</a:t>
            </a:r>
            <a:r>
              <a:rPr lang="en-US" dirty="0" smtClean="0"/>
              <a:t> </a:t>
            </a:r>
            <a:r>
              <a:rPr lang="en-US" dirty="0" err="1" smtClean="0"/>
              <a:t>GFlops</a:t>
            </a:r>
            <a:r>
              <a:rPr lang="en-US" dirty="0" smtClean="0"/>
              <a:t>/s on </a:t>
            </a:r>
            <a:r>
              <a:rPr lang="en-US" dirty="0" smtClean="0">
                <a:solidFill>
                  <a:srgbClr val="0070C0"/>
                </a:solidFill>
              </a:rPr>
              <a:t>irregular</a:t>
            </a:r>
            <a:r>
              <a:rPr lang="en-US" dirty="0" smtClean="0"/>
              <a:t> code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r>
              <a:rPr lang="en-US" dirty="0" smtClean="0"/>
              <a:t>GPU chip is 2.7 to 23.5 times faster than CPU chip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3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GPU hardware is better suited for BH than CPU hw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But difficult and very time consuming to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435" y="1872600"/>
            <a:ext cx="7956965" cy="10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663062"/>
            <a:ext cx="8534400" cy="113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Speedups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Optimizations that are generally applicable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Optimizations for </a:t>
            </a:r>
            <a:r>
              <a:rPr lang="en-US" dirty="0" smtClean="0">
                <a:solidFill>
                  <a:srgbClr val="0070C0"/>
                </a:solidFill>
              </a:rPr>
              <a:t>irregular</a:t>
            </a:r>
            <a:r>
              <a:rPr lang="en-US" dirty="0" smtClean="0"/>
              <a:t> kernels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09560"/>
            <a:ext cx="6934200" cy="177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095560"/>
            <a:ext cx="6934200" cy="177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Barnes Hut algorithm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CUDA implementation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Experimental results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7" name="Picture 2" descr="C:\Documents and Settings\Martin Burtscher\Local Settings\Temporary Internet Files\Content.IE5\B68Q7TDB\MCj029970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76600"/>
            <a:ext cx="1615745" cy="181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main memory accesses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Share data within warp, combine memory fences &amp; traversals, re-compute data, avoid volatile accesses</a:t>
            </a:r>
          </a:p>
          <a:p>
            <a:pPr lvl="4"/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Minimize thread divergence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Group similar work together, force synchronicity</a:t>
            </a:r>
          </a:p>
          <a:p>
            <a:pPr lvl="4"/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Implement entire algorithm on and for GPU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Avoid data transfers &amp; data structure inefficiencies, wait-free pre-pass, scan entire prefix union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305800" cy="639762"/>
          </a:xfrm>
        </p:spPr>
        <p:txBody>
          <a:bodyPr/>
          <a:lstStyle/>
          <a:p>
            <a:r>
              <a:rPr lang="en-US" dirty="0" smtClean="0"/>
              <a:t>Optimization Summary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hardware features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Fast synchronization &amp; thread startup, special </a:t>
            </a:r>
            <a:r>
              <a:rPr lang="en-US" dirty="0" err="1" smtClean="0">
                <a:solidFill>
                  <a:srgbClr val="0070C0"/>
                </a:solidFill>
              </a:rPr>
              <a:t>instrs</a:t>
            </a:r>
            <a:r>
              <a:rPr lang="en-US" dirty="0" smtClean="0">
                <a:solidFill>
                  <a:srgbClr val="0070C0"/>
                </a:solidFill>
              </a:rPr>
              <a:t>., coalesced memory accesses, even lockstep execution</a:t>
            </a:r>
          </a:p>
          <a:p>
            <a:pPr lvl="4"/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Use light-weight locking and synchronization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Minimize locks, reuse fields, and use fence + store ops</a:t>
            </a:r>
          </a:p>
          <a:p>
            <a:pPr lvl="4"/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Maximize parallelism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Parallelize every step within and across SMs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686800" cy="639762"/>
          </a:xfrm>
        </p:spPr>
        <p:txBody>
          <a:bodyPr/>
          <a:lstStyle/>
          <a:p>
            <a:r>
              <a:rPr lang="en-US" dirty="0" smtClean="0"/>
              <a:t>CPU/GPU Implementation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Irregular CPU code</a:t>
            </a:r>
          </a:p>
          <a:p>
            <a:pPr lvl="1"/>
            <a:r>
              <a:rPr lang="en-US" dirty="0" smtClean="0"/>
              <a:t>Dynamically (incrementally) allocated shared data structures</a:t>
            </a:r>
          </a:p>
          <a:p>
            <a:pPr lvl="1"/>
            <a:r>
              <a:rPr lang="en-US" dirty="0" smtClean="0"/>
              <a:t>Structure-based shared data structures</a:t>
            </a:r>
          </a:p>
          <a:p>
            <a:pPr lvl="1"/>
            <a:r>
              <a:rPr lang="en-US" dirty="0" smtClean="0"/>
              <a:t>Logical lock-based implementation</a:t>
            </a:r>
          </a:p>
          <a:p>
            <a:pPr lvl="1"/>
            <a:r>
              <a:rPr lang="en-US" dirty="0" smtClean="0"/>
              <a:t>Global/local worklists</a:t>
            </a:r>
          </a:p>
          <a:p>
            <a:pPr lvl="1"/>
            <a:r>
              <a:rPr lang="en-US" dirty="0" smtClean="0"/>
              <a:t>Recursive or iterative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Irregular GPU code</a:t>
            </a:r>
          </a:p>
          <a:p>
            <a:pPr lvl="1"/>
            <a:r>
              <a:rPr lang="en-US" dirty="0" smtClean="0"/>
              <a:t>Statically (wholly) allocated shared data structures</a:t>
            </a:r>
          </a:p>
          <a:p>
            <a:pPr lvl="1"/>
            <a:r>
              <a:rPr lang="en-US" dirty="0" smtClean="0"/>
              <a:t>Multiple-</a:t>
            </a:r>
            <a:r>
              <a:rPr lang="en-US" dirty="0" smtClean="0">
                <a:solidFill>
                  <a:srgbClr val="0070C0"/>
                </a:solidFill>
              </a:rPr>
              <a:t>array</a:t>
            </a:r>
            <a:r>
              <a:rPr lang="en-US" dirty="0" smtClean="0"/>
              <a:t>-based shared data structures</a:t>
            </a:r>
          </a:p>
          <a:p>
            <a:pPr lvl="1"/>
            <a:r>
              <a:rPr lang="en-US" dirty="0" smtClean="0"/>
              <a:t>Lock-free implementation</a:t>
            </a:r>
          </a:p>
          <a:p>
            <a:pPr lvl="1"/>
            <a:r>
              <a:rPr lang="en-US" dirty="0" smtClean="0"/>
              <a:t>(Implicit) local worklists</a:t>
            </a:r>
          </a:p>
          <a:p>
            <a:pPr lvl="1"/>
            <a:r>
              <a:rPr lang="en-US" dirty="0" smtClean="0"/>
              <a:t>Iterative implementation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E02-7133-44D2-A69A-0DB94D074EB5}" type="slidenum">
              <a:rPr lang="en-US" smtClean="0"/>
              <a:pPr/>
              <a:t>107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GPU Hardware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114800" cy="4479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Wide parallelism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Great for exploiting large amounts of parallelism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Massive multithreading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Ideal for </a:t>
            </a:r>
            <a:r>
              <a:rPr lang="en-US" dirty="0" smtClean="0">
                <a:solidFill>
                  <a:srgbClr val="0070C0"/>
                </a:solidFill>
              </a:rPr>
              <a:t>hiding latency </a:t>
            </a:r>
            <a:r>
              <a:rPr lang="en-US" dirty="0" smtClean="0"/>
              <a:t>of irregular </a:t>
            </a:r>
            <a:r>
              <a:rPr lang="en-US" dirty="0" err="1" smtClean="0"/>
              <a:t>mem</a:t>
            </a:r>
            <a:r>
              <a:rPr lang="en-US" dirty="0" smtClean="0"/>
              <a:t>. accesses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Fast thread startup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Essential when launching thousands of threads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Shared memory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Fast data sharing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Useful for local worklists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268788" cy="4479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HW support for reduction and synchronization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Makes otherwise costly operations very fast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Coalesced accesses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Memory access combining is useful in irregular codes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Lockstep execution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Can share data without explicit synchronization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Allows to consolidate iteration 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E02-7133-44D2-A69A-0DB94D074EB5}" type="slidenum">
              <a:rPr lang="en-US" smtClean="0"/>
              <a:pPr/>
              <a:t>108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191000" cy="4479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Warp-based execution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Often requires </a:t>
            </a:r>
            <a:r>
              <a:rPr lang="en-US" dirty="0" smtClean="0">
                <a:solidFill>
                  <a:srgbClr val="0070C0"/>
                </a:solidFill>
              </a:rPr>
              <a:t>sorting</a:t>
            </a:r>
            <a:r>
              <a:rPr lang="en-US" dirty="0" smtClean="0"/>
              <a:t> of work or algorithm change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Data structure layout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Best layout for CPU differs from best layout for GPU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SoA</a:t>
            </a:r>
            <a:r>
              <a:rPr lang="en-US" dirty="0" smtClean="0"/>
              <a:t> can be tedious to code and deal with (parameter passing)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Separate memory space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Slow transfers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Pack/unpack data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Incoherent L1 caches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May need to explicitly manage data (fences)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Poor recursion support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Need to make code iterative and maintain explicit iteration stacks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Thread and block counts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Hierarchy complicates implementation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Optimal counts have to be (auto-)tuned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E02-7133-44D2-A69A-0DB94D074EB5}" type="slidenum">
              <a:rPr lang="en-US" smtClean="0"/>
              <a:pPr/>
              <a:t>109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343400" cy="4479925"/>
          </a:xfrm>
        </p:spPr>
        <p:txBody>
          <a:bodyPr/>
          <a:lstStyle/>
          <a:p>
            <a:r>
              <a:rPr lang="en-US" sz="2600" dirty="0" smtClean="0"/>
              <a:t>Separate from CPU memory</a:t>
            </a:r>
          </a:p>
          <a:p>
            <a:pPr lvl="1"/>
            <a:r>
              <a:rPr lang="en-US" sz="2200" dirty="0" smtClean="0"/>
              <a:t>CPU can access GPU’s global &amp; constant </a:t>
            </a:r>
            <a:r>
              <a:rPr lang="en-US" sz="2200" dirty="0" err="1" smtClean="0"/>
              <a:t>mem</a:t>
            </a:r>
            <a:r>
              <a:rPr lang="en-US" sz="2200" dirty="0" smtClean="0"/>
              <a:t>. via </a:t>
            </a:r>
            <a:r>
              <a:rPr lang="en-US" sz="2200" dirty="0" err="1" smtClean="0"/>
              <a:t>PCIe</a:t>
            </a:r>
            <a:r>
              <a:rPr lang="en-US" sz="2200" dirty="0" smtClean="0"/>
              <a:t> bus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Requires slow explicit transfer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Visible GPU memory types</a:t>
            </a:r>
          </a:p>
          <a:p>
            <a:pPr lvl="1"/>
            <a:r>
              <a:rPr lang="en-US" sz="2200" dirty="0" smtClean="0"/>
              <a:t>Registers (per thread)</a:t>
            </a:r>
          </a:p>
          <a:p>
            <a:pPr lvl="1"/>
            <a:r>
              <a:rPr lang="en-US" sz="2200" dirty="0" smtClean="0"/>
              <a:t>Local </a:t>
            </a:r>
            <a:r>
              <a:rPr lang="en-US" sz="2200" dirty="0" err="1" smtClean="0"/>
              <a:t>mem</a:t>
            </a:r>
            <a:r>
              <a:rPr lang="en-US" sz="2200" dirty="0" smtClean="0"/>
              <a:t>. (per thread)</a:t>
            </a:r>
          </a:p>
          <a:p>
            <a:pPr lvl="1"/>
            <a:r>
              <a:rPr lang="en-US" sz="2200" dirty="0" smtClean="0"/>
              <a:t>Shared </a:t>
            </a:r>
            <a:r>
              <a:rPr lang="en-US" sz="2200" dirty="0" err="1" smtClean="0"/>
              <a:t>mem</a:t>
            </a:r>
            <a:r>
              <a:rPr lang="en-US" sz="2200" dirty="0" smtClean="0"/>
              <a:t>. (per block)</a:t>
            </a:r>
          </a:p>
          <a:p>
            <a:pPr lvl="2"/>
            <a:r>
              <a:rPr lang="en-US" sz="1800" dirty="0" smtClean="0"/>
              <a:t>Software-controlled cache</a:t>
            </a:r>
          </a:p>
          <a:p>
            <a:pPr lvl="1"/>
            <a:r>
              <a:rPr lang="en-US" sz="2200" dirty="0" smtClean="0"/>
              <a:t>Global </a:t>
            </a:r>
            <a:r>
              <a:rPr lang="en-US" sz="2200" dirty="0" err="1" smtClean="0"/>
              <a:t>mem</a:t>
            </a:r>
            <a:r>
              <a:rPr lang="en-US" sz="2200" dirty="0" smtClean="0"/>
              <a:t>. (per kernel)</a:t>
            </a:r>
          </a:p>
          <a:p>
            <a:pPr lvl="1"/>
            <a:r>
              <a:rPr lang="en-US" sz="2200" dirty="0" smtClean="0"/>
              <a:t>Constant </a:t>
            </a:r>
            <a:r>
              <a:rPr lang="en-US" sz="2200" dirty="0" err="1" smtClean="0"/>
              <a:t>mem</a:t>
            </a:r>
            <a:r>
              <a:rPr lang="en-US" sz="2200" dirty="0" smtClean="0"/>
              <a:t>. (read only)</a:t>
            </a:r>
            <a:endParaRPr lang="en-US" sz="1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572000" y="1295401"/>
            <a:ext cx="4267200" cy="3886199"/>
            <a:chOff x="3002" y="1103"/>
            <a:chExt cx="2736" cy="2497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sz="1400" b="1" dirty="0" smtClean="0">
                  <a:solidFill>
                    <a:srgbClr val="003300"/>
                  </a:solidFill>
                  <a:latin typeface="Arial" charset="0"/>
                </a:rPr>
                <a:t>GPU</a:t>
              </a:r>
              <a:endParaRPr lang="en-US" sz="1400" b="1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sz="1200" b="1" dirty="0">
                  <a:solidFill>
                    <a:srgbClr val="003300"/>
                  </a:solidFill>
                  <a:latin typeface="Arial" charset="0"/>
                </a:rPr>
                <a:t>Global </a:t>
              </a:r>
              <a:r>
                <a:rPr lang="en-US" sz="1200" b="1" dirty="0" smtClean="0">
                  <a:solidFill>
                    <a:srgbClr val="003300"/>
                  </a:solidFill>
                  <a:latin typeface="Arial" charset="0"/>
                </a:rPr>
                <a:t>+ Local Memory (DRAM)</a:t>
              </a:r>
              <a:endParaRPr lang="en-US" sz="12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sz="1200" b="1" dirty="0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Shared </a:t>
              </a:r>
              <a:r>
                <a:rPr lang="en-US" sz="1000" b="1" dirty="0" smtClean="0">
                  <a:solidFill>
                    <a:srgbClr val="003300"/>
                  </a:solidFill>
                  <a:latin typeface="Arial" charset="0"/>
                </a:rPr>
                <a:t>Memory (SRAM)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sz="1200" b="1" dirty="0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Shared </a:t>
              </a:r>
              <a:r>
                <a:rPr lang="en-US" sz="1000" b="1" dirty="0" smtClean="0">
                  <a:solidFill>
                    <a:srgbClr val="003300"/>
                  </a:solidFill>
                  <a:latin typeface="Arial" charset="0"/>
                </a:rPr>
                <a:t>Memory (SRAM)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30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None/>
              </a:pPr>
              <a:r>
                <a:rPr lang="en-US" sz="1000" b="1" dirty="0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3002" y="2844"/>
              <a:ext cx="233" cy="6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sz="1400" b="1" dirty="0" smtClean="0">
                  <a:solidFill>
                    <a:srgbClr val="003300"/>
                  </a:solidFill>
                  <a:latin typeface="Arial" charset="0"/>
                </a:rPr>
                <a:t>CPU</a:t>
              </a:r>
              <a:endParaRPr lang="en-US" sz="1400" b="1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sz="1200" b="1" dirty="0">
                  <a:solidFill>
                    <a:srgbClr val="003300"/>
                  </a:solidFill>
                  <a:latin typeface="Arial" charset="0"/>
                </a:rPr>
                <a:t>Constant </a:t>
              </a:r>
              <a:r>
                <a:rPr lang="en-US" sz="1200" b="1" dirty="0" smtClean="0">
                  <a:solidFill>
                    <a:srgbClr val="003300"/>
                  </a:solidFill>
                  <a:latin typeface="Arial" charset="0"/>
                </a:rPr>
                <a:t>Memory (DRAM, cached)</a:t>
              </a:r>
              <a:endParaRPr lang="en-US" sz="1200" dirty="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181600" y="4953000"/>
            <a:ext cx="2452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Adapted from NVIDIA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343400" y="1311275"/>
            <a:ext cx="47244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lang="en-US" sz="2200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lang="en-US" sz="2200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lang="en-US" sz="2200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lang="en-US" sz="2200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endParaRPr lang="en-US" sz="2200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282D4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Slow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communic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 between blocks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382000" cy="639762"/>
          </a:xfrm>
        </p:spPr>
        <p:txBody>
          <a:bodyPr/>
          <a:lstStyle/>
          <a:p>
            <a:r>
              <a:rPr lang="en-US" dirty="0" smtClean="0"/>
              <a:t>Running Irregular Algorithms on 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267200" cy="4479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Mandatory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Need vast amounts of data parallelism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Can do large chunks of computation on GPU</a:t>
            </a:r>
          </a:p>
          <a:p>
            <a:pPr lvl="3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Very Important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Cautious</a:t>
            </a:r>
            <a:r>
              <a:rPr lang="en-US" dirty="0" smtClean="0"/>
              <a:t> implementation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DS can be expressed through fixed arrays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Uses local worklists that can be statically populated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344988" cy="4479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Important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Scheduling is independent of previous activities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Easy to sort activities by similarity (if needed)</a:t>
            </a:r>
          </a:p>
          <a:p>
            <a:pPr lvl="3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Beneficial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Easy to express iteratively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Has statically known range of neighborhoods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DS size (or bound) can be determined based on input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E02-7133-44D2-A69A-0DB94D074EB5}" type="slidenum">
              <a:rPr lang="en-US" smtClean="0"/>
              <a:pPr/>
              <a:t>110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305800" cy="63976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4799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Irregularity does not necessarily prevent high-performance on GPUs</a:t>
            </a:r>
          </a:p>
          <a:p>
            <a:pPr lvl="1"/>
            <a:r>
              <a:rPr lang="en-US" sz="2800" dirty="0" smtClean="0"/>
              <a:t>Entire Barnes Hut algorithm implemented on GPU</a:t>
            </a:r>
          </a:p>
          <a:p>
            <a:pPr lvl="2"/>
            <a:r>
              <a:rPr lang="en-US" sz="2400" dirty="0" smtClean="0"/>
              <a:t>Builds and traverses unbalanced octree</a:t>
            </a:r>
          </a:p>
          <a:p>
            <a:pPr lvl="1"/>
            <a:r>
              <a:rPr lang="en-US" sz="2800" dirty="0" smtClean="0"/>
              <a:t>GPU is 21.1 times (float) </a:t>
            </a:r>
            <a:r>
              <a:rPr lang="en-US" sz="2800" smtClean="0"/>
              <a:t>and 9.1 </a:t>
            </a:r>
            <a:r>
              <a:rPr lang="en-US" sz="2800" dirty="0" smtClean="0"/>
              <a:t>times (double) faster than high-end 6-core Xeon</a:t>
            </a:r>
            <a:endParaRPr lang="en-US" sz="10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Code directly for GPU, do not merely adjust CPU 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sz="2800" dirty="0" smtClean="0"/>
              <a:t>Requires different data and code structures</a:t>
            </a:r>
          </a:p>
          <a:p>
            <a:pPr lvl="1"/>
            <a:r>
              <a:rPr lang="en-US" sz="2800" dirty="0" smtClean="0"/>
              <a:t>Benefits from different algorithmic modifications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NVIDIA Corp. and Intel Corp.</a:t>
            </a:r>
          </a:p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NVIDIA Corp. and Texas State University</a:t>
            </a:r>
          </a:p>
          <a:p>
            <a:r>
              <a:rPr lang="en-US" dirty="0" smtClean="0"/>
              <a:t>OpenMP code</a:t>
            </a:r>
          </a:p>
          <a:p>
            <a:pPr lvl="1"/>
            <a:r>
              <a:rPr lang="en-US" dirty="0" smtClean="0"/>
              <a:t>Ricardo </a:t>
            </a:r>
            <a:r>
              <a:rPr lang="en-US" dirty="0" err="1" smtClean="0"/>
              <a:t>Alves</a:t>
            </a:r>
            <a:r>
              <a:rPr lang="en-US" dirty="0" smtClean="0"/>
              <a:t> (</a:t>
            </a:r>
            <a:r>
              <a:rPr lang="en-US" dirty="0" err="1" smtClean="0"/>
              <a:t>Universidade</a:t>
            </a:r>
            <a:r>
              <a:rPr lang="en-US" dirty="0" smtClean="0"/>
              <a:t> do Minho, Portugal)</a:t>
            </a:r>
          </a:p>
          <a:p>
            <a:r>
              <a:rPr lang="en-US" dirty="0" smtClean="0"/>
              <a:t>Collaborator</a:t>
            </a:r>
          </a:p>
          <a:p>
            <a:pPr lvl="1"/>
            <a:r>
              <a:rPr lang="en-US" dirty="0" smtClean="0"/>
              <a:t>Keshav Pingali (University of Texas at Austin)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Optimization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Martin Burtscher</a:t>
            </a:r>
          </a:p>
          <a:p>
            <a:pPr lvl="1"/>
            <a:r>
              <a:rPr lang="en-US" dirty="0" smtClean="0"/>
              <a:t>burtscher@txstate.edu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/>
              <a:t>http://www.cs.txstate.edu/~burtscher/</a:t>
            </a:r>
          </a:p>
          <a:p>
            <a:r>
              <a:rPr lang="en-US" dirty="0" smtClean="0"/>
              <a:t>Barnes Hut CUDA code</a:t>
            </a:r>
          </a:p>
          <a:p>
            <a:pPr lvl="1"/>
            <a:r>
              <a:rPr lang="en-US" dirty="0" smtClean="0"/>
              <a:t>http://www.gpucomputing.net/?q=node/1314</a:t>
            </a:r>
          </a:p>
          <a:p>
            <a:r>
              <a:rPr lang="en-US" dirty="0" smtClean="0"/>
              <a:t>Tutorial slides</a:t>
            </a:r>
          </a:p>
          <a:p>
            <a:pPr lvl="1"/>
            <a:r>
              <a:rPr lang="en-US" sz="2100" dirty="0" smtClean="0"/>
              <a:t>http://www.cs.txstate.edu/~burtscher/tutorials/COT5/slides.pptx</a:t>
            </a: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113</a:t>
            </a:fld>
            <a:endParaRPr lang="en-US" dirty="0"/>
          </a:p>
        </p:txBody>
      </p:sp>
      <p:pic>
        <p:nvPicPr>
          <p:cNvPr id="6" name="Picture 5" descr="TXST_Primary_H_3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4861560"/>
            <a:ext cx="2514600" cy="1005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 Internals (Fermi and </a:t>
            </a:r>
            <a:r>
              <a:rPr lang="en-US" dirty="0" err="1" smtClean="0"/>
              <a:t>Kepler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</a:t>
            </a:r>
          </a:p>
          <a:p>
            <a:pPr lvl="1"/>
            <a:r>
              <a:rPr lang="en-US" dirty="0" smtClean="0"/>
              <a:t>Software-controlled shared memory</a:t>
            </a:r>
          </a:p>
          <a:p>
            <a:pPr lvl="1"/>
            <a:r>
              <a:rPr lang="en-US" dirty="0" smtClean="0"/>
              <a:t>Hardware-controlled </a:t>
            </a:r>
            <a:r>
              <a:rPr lang="en-US" dirty="0" smtClean="0">
                <a:solidFill>
                  <a:srgbClr val="0070C0"/>
                </a:solidFill>
              </a:rPr>
              <a:t>incoherent</a:t>
            </a:r>
            <a:r>
              <a:rPr lang="en-US" dirty="0" smtClean="0"/>
              <a:t> L1 data cache</a:t>
            </a:r>
          </a:p>
          <a:p>
            <a:pPr lvl="1"/>
            <a:r>
              <a:rPr lang="en-US" dirty="0" smtClean="0"/>
              <a:t>64 </a:t>
            </a:r>
            <a:r>
              <a:rPr lang="en-US" dirty="0" err="1" smtClean="0"/>
              <a:t>kB</a:t>
            </a:r>
            <a:r>
              <a:rPr lang="en-US" dirty="0" smtClean="0"/>
              <a:t> combined size, can be split 16/48, 32/32, 48/16</a:t>
            </a:r>
          </a:p>
          <a:p>
            <a:r>
              <a:rPr lang="en-US" dirty="0" smtClean="0"/>
              <a:t>Synchronization support</a:t>
            </a:r>
          </a:p>
          <a:p>
            <a:pPr lvl="1"/>
            <a:r>
              <a:rPr lang="en-US" dirty="0" smtClean="0"/>
              <a:t>Fast hardware </a:t>
            </a:r>
            <a:r>
              <a:rPr lang="en-US" dirty="0" smtClean="0">
                <a:solidFill>
                  <a:srgbClr val="0070C0"/>
                </a:solidFill>
              </a:rPr>
              <a:t>barrier</a:t>
            </a:r>
            <a:r>
              <a:rPr lang="en-US" dirty="0" smtClean="0"/>
              <a:t> within block (</a:t>
            </a:r>
            <a:r>
              <a:rPr lang="en-US" i="1" dirty="0" smtClean="0"/>
              <a:t>__</a:t>
            </a:r>
            <a:r>
              <a:rPr lang="en-US" i="1" dirty="0" err="1" smtClean="0"/>
              <a:t>syncthreads</a:t>
            </a:r>
            <a:r>
              <a:rPr lang="en-US" i="1" dirty="0" smtClean="0"/>
              <a:t>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Fence</a:t>
            </a:r>
            <a:r>
              <a:rPr lang="en-US" dirty="0" smtClean="0"/>
              <a:t> instructions: memory consistency &amp; coherency</a:t>
            </a:r>
          </a:p>
          <a:p>
            <a:pPr>
              <a:spcBef>
                <a:spcPts val="725"/>
              </a:spcBef>
            </a:pPr>
            <a:r>
              <a:rPr lang="en-US" dirty="0" smtClean="0"/>
              <a:t>Special operations</a:t>
            </a:r>
          </a:p>
          <a:p>
            <a:pPr lvl="1">
              <a:spcBef>
                <a:spcPts val="725"/>
              </a:spcBef>
            </a:pPr>
            <a:r>
              <a:rPr lang="en-US" dirty="0" smtClean="0"/>
              <a:t>Thread </a:t>
            </a:r>
            <a:r>
              <a:rPr lang="en-US" dirty="0" smtClean="0">
                <a:solidFill>
                  <a:srgbClr val="0070C0"/>
                </a:solidFill>
              </a:rPr>
              <a:t>voting</a:t>
            </a:r>
            <a:r>
              <a:rPr lang="en-US" dirty="0" smtClean="0"/>
              <a:t> (warp-based reduction operations)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and Thread Allocation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267200" cy="4479925"/>
          </a:xfrm>
        </p:spPr>
        <p:txBody>
          <a:bodyPr/>
          <a:lstStyle/>
          <a:p>
            <a:r>
              <a:rPr lang="en-US" dirty="0" smtClean="0"/>
              <a:t>Blocks assigned to SMs</a:t>
            </a:r>
          </a:p>
          <a:p>
            <a:pPr lvl="1"/>
            <a:r>
              <a:rPr lang="en-US" dirty="0" smtClean="0"/>
              <a:t>Until first limit reached</a:t>
            </a:r>
          </a:p>
          <a:p>
            <a:r>
              <a:rPr lang="en-US" dirty="0" smtClean="0"/>
              <a:t>Threads assigned to 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Hardware limits</a:t>
            </a:r>
          </a:p>
          <a:p>
            <a:pPr lvl="1"/>
            <a:r>
              <a:rPr lang="en-US" dirty="0" smtClean="0"/>
              <a:t>8/16 active blocks/SM</a:t>
            </a:r>
          </a:p>
          <a:p>
            <a:pPr lvl="1"/>
            <a:r>
              <a:rPr lang="en-US" dirty="0" smtClean="0"/>
              <a:t>1024, 1536, or 2048 resident threads/SM</a:t>
            </a:r>
          </a:p>
          <a:p>
            <a:pPr lvl="1"/>
            <a:r>
              <a:rPr lang="en-US" dirty="0" smtClean="0"/>
              <a:t>512 or 1024 threads/</a:t>
            </a:r>
            <a:r>
              <a:rPr lang="en-US" dirty="0" err="1" smtClean="0"/>
              <a:t>blk</a:t>
            </a:r>
            <a:endParaRPr lang="en-US" dirty="0" smtClean="0"/>
          </a:p>
          <a:p>
            <a:pPr lvl="1"/>
            <a:r>
              <a:rPr lang="en-US" dirty="0" smtClean="0"/>
              <a:t>16k, 32k, or 64k </a:t>
            </a:r>
            <a:r>
              <a:rPr lang="en-US" dirty="0" err="1" smtClean="0"/>
              <a:t>regs</a:t>
            </a:r>
            <a:r>
              <a:rPr lang="en-US" dirty="0" smtClean="0"/>
              <a:t>/SM</a:t>
            </a:r>
          </a:p>
          <a:p>
            <a:pPr lvl="1"/>
            <a:r>
              <a:rPr lang="en-US" dirty="0" smtClean="0"/>
              <a:t>16 </a:t>
            </a:r>
            <a:r>
              <a:rPr lang="en-US" dirty="0" err="1" smtClean="0"/>
              <a:t>kB</a:t>
            </a:r>
            <a:r>
              <a:rPr lang="en-US" dirty="0" smtClean="0"/>
              <a:t> or 48 </a:t>
            </a:r>
            <a:r>
              <a:rPr lang="en-US" dirty="0" err="1" smtClean="0"/>
              <a:t>kB</a:t>
            </a:r>
            <a:r>
              <a:rPr lang="en-US" dirty="0" smtClean="0"/>
              <a:t> shared memory per SM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-1 or 2</a:t>
            </a:r>
            <a:r>
              <a:rPr lang="en-US" baseline="30000" dirty="0" smtClean="0"/>
              <a:t>31</a:t>
            </a:r>
            <a:r>
              <a:rPr lang="en-US" dirty="0" smtClean="0"/>
              <a:t>-1 </a:t>
            </a:r>
            <a:r>
              <a:rPr lang="en-US" dirty="0" err="1" smtClean="0"/>
              <a:t>blks</a:t>
            </a:r>
            <a:r>
              <a:rPr lang="en-US" dirty="0" smtClean="0"/>
              <a:t>/kernel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2945332"/>
            <a:ext cx="4578403" cy="2667000"/>
            <a:chOff x="76200" y="1023938"/>
            <a:chExt cx="5316538" cy="324326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6200" y="1066800"/>
              <a:ext cx="1143000" cy="1143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11138" y="1176338"/>
              <a:ext cx="1143000" cy="1143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249738" y="1023938"/>
              <a:ext cx="1143000" cy="1143000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097338" y="1176338"/>
              <a:ext cx="1143000" cy="1143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797049" y="1533525"/>
              <a:ext cx="1808163" cy="273367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540125" y="1323975"/>
              <a:ext cx="395288" cy="2709863"/>
            </a:xfrm>
            <a:custGeom>
              <a:avLst/>
              <a:gdLst/>
              <a:ahLst/>
              <a:cxnLst>
                <a:cxn ang="0">
                  <a:pos x="0" y="1707"/>
                </a:cxn>
                <a:cxn ang="0">
                  <a:pos x="3" y="174"/>
                </a:cxn>
                <a:cxn ang="0">
                  <a:pos x="246" y="3"/>
                </a:cxn>
                <a:cxn ang="0">
                  <a:pos x="243" y="0"/>
                </a:cxn>
                <a:cxn ang="0">
                  <a:pos x="249" y="693"/>
                </a:cxn>
              </a:cxnLst>
              <a:rect l="0" t="0" r="r" b="b"/>
              <a:pathLst>
                <a:path w="249" h="1707">
                  <a:moveTo>
                    <a:pt x="0" y="1707"/>
                  </a:moveTo>
                  <a:lnTo>
                    <a:pt x="3" y="174"/>
                  </a:lnTo>
                  <a:lnTo>
                    <a:pt x="246" y="3"/>
                  </a:lnTo>
                  <a:lnTo>
                    <a:pt x="243" y="0"/>
                  </a:lnTo>
                  <a:lnTo>
                    <a:pt x="249" y="693"/>
                  </a:lnTo>
                </a:path>
              </a:pathLst>
            </a:custGeom>
            <a:solidFill>
              <a:srgbClr val="FFFF99">
                <a:alpha val="33000"/>
              </a:srgbClr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463675" y="1319213"/>
              <a:ext cx="404813" cy="2724150"/>
            </a:xfrm>
            <a:custGeom>
              <a:avLst/>
              <a:gdLst/>
              <a:ahLst/>
              <a:cxnLst>
                <a:cxn ang="0">
                  <a:pos x="6" y="699"/>
                </a:cxn>
                <a:cxn ang="0">
                  <a:pos x="255" y="1716"/>
                </a:cxn>
                <a:cxn ang="0">
                  <a:pos x="252" y="177"/>
                </a:cxn>
                <a:cxn ang="0">
                  <a:pos x="0" y="0"/>
                </a:cxn>
              </a:cxnLst>
              <a:rect l="0" t="0" r="r" b="b"/>
              <a:pathLst>
                <a:path w="255" h="1716">
                  <a:moveTo>
                    <a:pt x="6" y="699"/>
                  </a:moveTo>
                  <a:lnTo>
                    <a:pt x="255" y="1716"/>
                  </a:lnTo>
                  <a:lnTo>
                    <a:pt x="252" y="177"/>
                  </a:lnTo>
                  <a:lnTo>
                    <a:pt x="0" y="0"/>
                  </a:lnTo>
                </a:path>
              </a:pathLst>
            </a:custGeom>
            <a:solidFill>
              <a:srgbClr val="99FF99">
                <a:alpha val="33000"/>
              </a:srgbClr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346075" y="1323975"/>
              <a:ext cx="1114425" cy="1104900"/>
              <a:chOff x="568" y="2568"/>
              <a:chExt cx="1219" cy="1480"/>
            </a:xfrm>
          </p:grpSpPr>
          <p:sp>
            <p:nvSpPr>
              <p:cNvPr id="61" name="Text Box 12"/>
              <p:cNvSpPr txBox="1">
                <a:spLocks noChangeArrowheads="1"/>
              </p:cNvSpPr>
              <p:nvPr/>
            </p:nvSpPr>
            <p:spPr bwMode="auto">
              <a:xfrm>
                <a:off x="568" y="2568"/>
                <a:ext cx="1219" cy="1480"/>
              </a:xfrm>
              <a:prstGeom prst="rect">
                <a:avLst/>
              </a:prstGeom>
              <a:solidFill>
                <a:schemeClr val="bg1">
                  <a:alpha val="67000"/>
                </a:schemeClr>
              </a:solidFill>
              <a:ln w="2857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  <a:buNone/>
                </a:pPr>
                <a:r>
                  <a:rPr lang="en-US" altLang="zh-TW" sz="1200">
                    <a:latin typeface="Tahoma" pitchFamily="34" charset="0"/>
                    <a:ea typeface="PMingLiU" pitchFamily="18" charset="-120"/>
                  </a:rPr>
                  <a:t>t0 t1 t2 … tm</a:t>
                </a:r>
                <a:endParaRPr lang="en-US" altLang="zh-TW" sz="1200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62" name="Freeform 13"/>
              <p:cNvSpPr>
                <a:spLocks/>
              </p:cNvSpPr>
              <p:nvPr/>
            </p:nvSpPr>
            <p:spPr bwMode="auto">
              <a:xfrm>
                <a:off x="704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3" name="Freeform 14"/>
              <p:cNvSpPr>
                <a:spLocks/>
              </p:cNvSpPr>
              <p:nvPr/>
            </p:nvSpPr>
            <p:spPr bwMode="auto">
              <a:xfrm>
                <a:off x="784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4" name="Freeform 15"/>
              <p:cNvSpPr>
                <a:spLocks/>
              </p:cNvSpPr>
              <p:nvPr/>
            </p:nvSpPr>
            <p:spPr bwMode="auto">
              <a:xfrm>
                <a:off x="858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932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6" name="Freeform 17"/>
              <p:cNvSpPr>
                <a:spLocks/>
              </p:cNvSpPr>
              <p:nvPr/>
            </p:nvSpPr>
            <p:spPr bwMode="auto">
              <a:xfrm>
                <a:off x="1006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7" name="Freeform 18"/>
              <p:cNvSpPr>
                <a:spLocks/>
              </p:cNvSpPr>
              <p:nvPr/>
            </p:nvSpPr>
            <p:spPr bwMode="auto">
              <a:xfrm>
                <a:off x="1080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>
                <a:off x="1154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1228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70" name="Freeform 21"/>
              <p:cNvSpPr>
                <a:spLocks/>
              </p:cNvSpPr>
              <p:nvPr/>
            </p:nvSpPr>
            <p:spPr bwMode="auto">
              <a:xfrm>
                <a:off x="1302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1376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72" name="Freeform 23"/>
              <p:cNvSpPr>
                <a:spLocks/>
              </p:cNvSpPr>
              <p:nvPr/>
            </p:nvSpPr>
            <p:spPr bwMode="auto">
              <a:xfrm>
                <a:off x="1450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317989" y="2520950"/>
              <a:ext cx="1172186" cy="47886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TW" sz="2000" b="1">
                  <a:latin typeface="Arial" charset="0"/>
                  <a:ea typeface="PMingLiU" pitchFamily="18" charset="-120"/>
                </a:rPr>
                <a:t>Blocks</a:t>
              </a:r>
            </a:p>
          </p:txBody>
        </p: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1868488" y="1600200"/>
              <a:ext cx="795337" cy="2441575"/>
              <a:chOff x="191" y="1944"/>
              <a:chExt cx="266" cy="818"/>
            </a:xfrm>
          </p:grpSpPr>
          <p:sp>
            <p:nvSpPr>
              <p:cNvPr id="50" name="Rectangle 27"/>
              <p:cNvSpPr>
                <a:spLocks noChangeArrowheads="1"/>
              </p:cNvSpPr>
              <p:nvPr/>
            </p:nvSpPr>
            <p:spPr bwMode="auto">
              <a:xfrm>
                <a:off x="191" y="1944"/>
                <a:ext cx="266" cy="818"/>
              </a:xfrm>
              <a:prstGeom prst="rect">
                <a:avLst/>
              </a:prstGeom>
              <a:solidFill>
                <a:srgbClr val="CCFF99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216" y="206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lang="en-US" altLang="zh-TW" sz="1400" b="1" dirty="0" smtClean="0">
                    <a:solidFill>
                      <a:schemeClr val="bg1"/>
                    </a:solidFill>
                    <a:latin typeface="Arial" charset="0"/>
                    <a:ea typeface="PMingLiU" pitchFamily="18" charset="-120"/>
                  </a:rPr>
                  <a:t>PE</a:t>
                </a:r>
                <a:endParaRPr lang="en-US" altLang="zh-TW" sz="1400" b="1" dirty="0">
                  <a:solidFill>
                    <a:schemeClr val="bg1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2" name="Rectangle 29"/>
              <p:cNvSpPr>
                <a:spLocks noChangeArrowheads="1"/>
              </p:cNvSpPr>
              <p:nvPr/>
            </p:nvSpPr>
            <p:spPr bwMode="auto">
              <a:xfrm>
                <a:off x="336" y="206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3" name="Rectangle 30"/>
              <p:cNvSpPr>
                <a:spLocks noChangeArrowheads="1"/>
              </p:cNvSpPr>
              <p:nvPr/>
            </p:nvSpPr>
            <p:spPr bwMode="auto">
              <a:xfrm>
                <a:off x="216" y="220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4" name="Rectangle 31"/>
              <p:cNvSpPr>
                <a:spLocks noChangeArrowheads="1"/>
              </p:cNvSpPr>
              <p:nvPr/>
            </p:nvSpPr>
            <p:spPr bwMode="auto">
              <a:xfrm>
                <a:off x="336" y="220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5" name="Rectangle 32"/>
              <p:cNvSpPr>
                <a:spLocks noChangeArrowheads="1"/>
              </p:cNvSpPr>
              <p:nvPr/>
            </p:nvSpPr>
            <p:spPr bwMode="auto">
              <a:xfrm>
                <a:off x="216" y="233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6" name="Rectangle 33"/>
              <p:cNvSpPr>
                <a:spLocks noChangeArrowheads="1"/>
              </p:cNvSpPr>
              <p:nvPr/>
            </p:nvSpPr>
            <p:spPr bwMode="auto">
              <a:xfrm>
                <a:off x="336" y="233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7" name="Rectangle 34"/>
              <p:cNvSpPr>
                <a:spLocks noChangeArrowheads="1"/>
              </p:cNvSpPr>
              <p:nvPr/>
            </p:nvSpPr>
            <p:spPr bwMode="auto">
              <a:xfrm>
                <a:off x="216" y="247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8" name="Rectangle 35"/>
              <p:cNvSpPr>
                <a:spLocks noChangeArrowheads="1"/>
              </p:cNvSpPr>
              <p:nvPr/>
            </p:nvSpPr>
            <p:spPr bwMode="auto">
              <a:xfrm>
                <a:off x="336" y="247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59" name="Rectangle 36"/>
              <p:cNvSpPr>
                <a:spLocks noChangeArrowheads="1"/>
              </p:cNvSpPr>
              <p:nvPr/>
            </p:nvSpPr>
            <p:spPr bwMode="auto">
              <a:xfrm rot="5400000">
                <a:off x="254" y="2561"/>
                <a:ext cx="141" cy="21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lnSpc>
                    <a:spcPct val="90000"/>
                  </a:lnSpc>
                  <a:buNone/>
                </a:pPr>
                <a:r>
                  <a:rPr lang="en-US" altLang="zh-TW" sz="1100" b="1" dirty="0">
                    <a:latin typeface="Arial" charset="0"/>
                    <a:ea typeface="PMingLiU" pitchFamily="18" charset="-120"/>
                  </a:rPr>
                  <a:t>Shared</a:t>
                </a:r>
              </a:p>
              <a:p>
                <a:pPr algn="ctr">
                  <a:lnSpc>
                    <a:spcPct val="90000"/>
                  </a:lnSpc>
                  <a:buNone/>
                </a:pPr>
                <a:r>
                  <a:rPr lang="en-US" altLang="zh-TW" sz="1100" b="1" dirty="0">
                    <a:latin typeface="Arial" charset="0"/>
                    <a:ea typeface="PMingLiU" pitchFamily="18" charset="-120"/>
                  </a:rPr>
                  <a:t>Memory</a:t>
                </a:r>
              </a:p>
            </p:txBody>
          </p:sp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 rot="5400000">
                <a:off x="286" y="1897"/>
                <a:ext cx="77" cy="215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lnSpc>
                    <a:spcPct val="90000"/>
                  </a:lnSpc>
                  <a:buNone/>
                </a:pPr>
                <a:r>
                  <a:rPr lang="en-US" altLang="zh-TW" sz="1400" b="1">
                    <a:solidFill>
                      <a:schemeClr val="bg1"/>
                    </a:solidFill>
                    <a:latin typeface="Arial" charset="0"/>
                    <a:ea typeface="PMingLiU" pitchFamily="18" charset="-120"/>
                  </a:rPr>
                  <a:t>MT IU</a:t>
                </a:r>
              </a:p>
            </p:txBody>
          </p:sp>
        </p:grpSp>
        <p:grpSp>
          <p:nvGrpSpPr>
            <p:cNvPr id="18" name="Group 38"/>
            <p:cNvGrpSpPr>
              <a:grpSpLocks/>
            </p:cNvGrpSpPr>
            <p:nvPr/>
          </p:nvGrpSpPr>
          <p:grpSpPr bwMode="auto">
            <a:xfrm>
              <a:off x="2743200" y="1600200"/>
              <a:ext cx="796925" cy="2441575"/>
              <a:chOff x="484" y="1944"/>
              <a:chExt cx="267" cy="818"/>
            </a:xfrm>
          </p:grpSpPr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84" y="1944"/>
                <a:ext cx="267" cy="818"/>
              </a:xfrm>
              <a:prstGeom prst="rect">
                <a:avLst/>
              </a:prstGeom>
              <a:solidFill>
                <a:srgbClr val="CCFF99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509" y="206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lang="en-US" altLang="zh-TW" sz="1400" b="1" dirty="0" smtClean="0">
                    <a:solidFill>
                      <a:schemeClr val="bg1"/>
                    </a:solidFill>
                    <a:latin typeface="Arial" charset="0"/>
                    <a:ea typeface="PMingLiU" pitchFamily="18" charset="-120"/>
                  </a:rPr>
                  <a:t>PE</a:t>
                </a:r>
                <a:endParaRPr lang="en-US" altLang="zh-TW" sz="1400" b="1" dirty="0">
                  <a:solidFill>
                    <a:schemeClr val="bg1"/>
                  </a:solidFill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630" y="206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509" y="220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630" y="220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509" y="233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630" y="233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509" y="247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30" y="247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zh-TW" altLang="en-US" sz="1400" b="1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 rot="5400000">
                <a:off x="547" y="2561"/>
                <a:ext cx="141" cy="21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lnSpc>
                    <a:spcPct val="90000"/>
                  </a:lnSpc>
                  <a:buNone/>
                </a:pPr>
                <a:r>
                  <a:rPr lang="en-US" altLang="zh-TW" sz="1100" b="1" dirty="0">
                    <a:latin typeface="Arial" charset="0"/>
                    <a:ea typeface="PMingLiU" pitchFamily="18" charset="-120"/>
                  </a:rPr>
                  <a:t>Shared</a:t>
                </a:r>
              </a:p>
              <a:p>
                <a:pPr algn="ctr">
                  <a:lnSpc>
                    <a:spcPct val="90000"/>
                  </a:lnSpc>
                  <a:buNone/>
                </a:pPr>
                <a:r>
                  <a:rPr lang="en-US" altLang="zh-TW" sz="1100" b="1" dirty="0">
                    <a:latin typeface="Arial" charset="0"/>
                    <a:ea typeface="PMingLiU" pitchFamily="18" charset="-120"/>
                  </a:rPr>
                  <a:t>Memory</a:t>
                </a:r>
              </a:p>
            </p:txBody>
          </p:sp>
          <p:sp>
            <p:nvSpPr>
              <p:cNvPr id="49" name="Rectangle 49"/>
              <p:cNvSpPr>
                <a:spLocks noChangeArrowheads="1"/>
              </p:cNvSpPr>
              <p:nvPr/>
            </p:nvSpPr>
            <p:spPr bwMode="auto">
              <a:xfrm rot="5400000">
                <a:off x="579" y="1897"/>
                <a:ext cx="77" cy="216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lnSpc>
                    <a:spcPct val="90000"/>
                  </a:lnSpc>
                  <a:buNone/>
                </a:pPr>
                <a:r>
                  <a:rPr lang="en-US" altLang="zh-TW" sz="1400" b="1">
                    <a:solidFill>
                      <a:schemeClr val="bg1"/>
                    </a:solidFill>
                    <a:latin typeface="Arial" charset="0"/>
                    <a:ea typeface="PMingLiU" pitchFamily="18" charset="-120"/>
                  </a:rPr>
                  <a:t>MT IU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3938588" y="1312863"/>
              <a:ext cx="1114425" cy="1104900"/>
              <a:chOff x="568" y="2568"/>
              <a:chExt cx="1219" cy="1480"/>
            </a:xfrm>
          </p:grpSpPr>
          <p:sp>
            <p:nvSpPr>
              <p:cNvPr id="27" name="Text Box 87"/>
              <p:cNvSpPr txBox="1">
                <a:spLocks noChangeArrowheads="1"/>
              </p:cNvSpPr>
              <p:nvPr/>
            </p:nvSpPr>
            <p:spPr bwMode="auto">
              <a:xfrm>
                <a:off x="568" y="2568"/>
                <a:ext cx="1219" cy="1480"/>
              </a:xfrm>
              <a:prstGeom prst="rect">
                <a:avLst/>
              </a:prstGeom>
              <a:solidFill>
                <a:schemeClr val="bg1">
                  <a:alpha val="67000"/>
                </a:schemeClr>
              </a:solidFill>
              <a:ln w="2857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85000"/>
                  </a:lnSpc>
                  <a:spcBef>
                    <a:spcPct val="10000"/>
                  </a:spcBef>
                  <a:buNone/>
                </a:pPr>
                <a:r>
                  <a:rPr lang="en-US" altLang="zh-TW" sz="1200">
                    <a:latin typeface="Tahoma" pitchFamily="34" charset="0"/>
                    <a:ea typeface="PMingLiU" pitchFamily="18" charset="-120"/>
                  </a:rPr>
                  <a:t>t0 t1 t2 … tm</a:t>
                </a:r>
                <a:endParaRPr lang="en-US" altLang="zh-TW" sz="1200">
                  <a:latin typeface="Arial" charset="0"/>
                  <a:ea typeface="PMingLiU" pitchFamily="18" charset="-120"/>
                </a:endParaRPr>
              </a:p>
            </p:txBody>
          </p:sp>
          <p:sp>
            <p:nvSpPr>
              <p:cNvPr id="28" name="Freeform 88"/>
              <p:cNvSpPr>
                <a:spLocks/>
              </p:cNvSpPr>
              <p:nvPr/>
            </p:nvSpPr>
            <p:spPr bwMode="auto">
              <a:xfrm>
                <a:off x="704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9" name="Freeform 89"/>
              <p:cNvSpPr>
                <a:spLocks/>
              </p:cNvSpPr>
              <p:nvPr/>
            </p:nvSpPr>
            <p:spPr bwMode="auto">
              <a:xfrm>
                <a:off x="784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0" name="Freeform 90"/>
              <p:cNvSpPr>
                <a:spLocks/>
              </p:cNvSpPr>
              <p:nvPr/>
            </p:nvSpPr>
            <p:spPr bwMode="auto">
              <a:xfrm>
                <a:off x="858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1" name="Freeform 91"/>
              <p:cNvSpPr>
                <a:spLocks/>
              </p:cNvSpPr>
              <p:nvPr/>
            </p:nvSpPr>
            <p:spPr bwMode="auto">
              <a:xfrm>
                <a:off x="932" y="2858"/>
                <a:ext cx="166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2" name="Freeform 92"/>
              <p:cNvSpPr>
                <a:spLocks/>
              </p:cNvSpPr>
              <p:nvPr/>
            </p:nvSpPr>
            <p:spPr bwMode="auto">
              <a:xfrm>
                <a:off x="1006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3" name="Freeform 93"/>
              <p:cNvSpPr>
                <a:spLocks/>
              </p:cNvSpPr>
              <p:nvPr/>
            </p:nvSpPr>
            <p:spPr bwMode="auto">
              <a:xfrm>
                <a:off x="1080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4" name="Freeform 94"/>
              <p:cNvSpPr>
                <a:spLocks/>
              </p:cNvSpPr>
              <p:nvPr/>
            </p:nvSpPr>
            <p:spPr bwMode="auto">
              <a:xfrm>
                <a:off x="1154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5" name="Freeform 95"/>
              <p:cNvSpPr>
                <a:spLocks/>
              </p:cNvSpPr>
              <p:nvPr/>
            </p:nvSpPr>
            <p:spPr bwMode="auto">
              <a:xfrm>
                <a:off x="1228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6" name="Freeform 96"/>
              <p:cNvSpPr>
                <a:spLocks/>
              </p:cNvSpPr>
              <p:nvPr/>
            </p:nvSpPr>
            <p:spPr bwMode="auto">
              <a:xfrm>
                <a:off x="1302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7" name="Freeform 97"/>
              <p:cNvSpPr>
                <a:spLocks/>
              </p:cNvSpPr>
              <p:nvPr/>
            </p:nvSpPr>
            <p:spPr bwMode="auto">
              <a:xfrm>
                <a:off x="1376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8" name="Freeform 98"/>
              <p:cNvSpPr>
                <a:spLocks/>
              </p:cNvSpPr>
              <p:nvPr/>
            </p:nvSpPr>
            <p:spPr bwMode="auto">
              <a:xfrm>
                <a:off x="1450" y="2858"/>
                <a:ext cx="165" cy="107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200" y="192"/>
                  </a:cxn>
                  <a:cxn ang="0">
                    <a:pos x="8" y="336"/>
                  </a:cxn>
                  <a:cxn ang="0">
                    <a:pos x="152" y="528"/>
                  </a:cxn>
                  <a:cxn ang="0">
                    <a:pos x="8" y="720"/>
                  </a:cxn>
                  <a:cxn ang="0">
                    <a:pos x="152" y="816"/>
                  </a:cxn>
                  <a:cxn ang="0">
                    <a:pos x="56" y="960"/>
                  </a:cxn>
                  <a:cxn ang="0">
                    <a:pos x="152" y="1104"/>
                  </a:cxn>
                  <a:cxn ang="0">
                    <a:pos x="8" y="1248"/>
                  </a:cxn>
                  <a:cxn ang="0">
                    <a:pos x="104" y="1344"/>
                  </a:cxn>
                  <a:cxn ang="0">
                    <a:pos x="56" y="1536"/>
                  </a:cxn>
                </a:cxnLst>
                <a:rect l="0" t="0" r="r" b="b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chemeClr val="bg1">
                  <a:alpha val="67000"/>
                </a:scheme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20" name="Text Box 99"/>
            <p:cNvSpPr txBox="1">
              <a:spLocks noChangeArrowheads="1"/>
            </p:cNvSpPr>
            <p:nvPr/>
          </p:nvSpPr>
          <p:spPr bwMode="auto">
            <a:xfrm>
              <a:off x="4089616" y="2542241"/>
              <a:ext cx="1172186" cy="478866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TW" sz="2000" b="1" dirty="0">
                  <a:latin typeface="Arial" charset="0"/>
                  <a:ea typeface="PMingLiU" pitchFamily="18" charset="-120"/>
                </a:rPr>
                <a:t>Blocks</a:t>
              </a:r>
            </a:p>
          </p:txBody>
        </p:sp>
        <p:sp>
          <p:nvSpPr>
            <p:cNvPr id="21" name="Line 100"/>
            <p:cNvSpPr>
              <a:spLocks noChangeShapeType="1"/>
            </p:cNvSpPr>
            <p:nvPr/>
          </p:nvSpPr>
          <p:spPr bwMode="auto">
            <a:xfrm>
              <a:off x="1468438" y="1322388"/>
              <a:ext cx="398462" cy="27622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2" name="Line 101"/>
            <p:cNvSpPr>
              <a:spLocks noChangeShapeType="1"/>
            </p:cNvSpPr>
            <p:nvPr/>
          </p:nvSpPr>
          <p:spPr bwMode="auto">
            <a:xfrm>
              <a:off x="1479550" y="2430463"/>
              <a:ext cx="393700" cy="1595437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3" name="Line 102"/>
            <p:cNvSpPr>
              <a:spLocks noChangeShapeType="1"/>
            </p:cNvSpPr>
            <p:nvPr/>
          </p:nvSpPr>
          <p:spPr bwMode="auto">
            <a:xfrm flipV="1">
              <a:off x="3544888" y="1328738"/>
              <a:ext cx="392112" cy="2809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4" name="Line 103"/>
            <p:cNvSpPr>
              <a:spLocks noChangeShapeType="1"/>
            </p:cNvSpPr>
            <p:nvPr/>
          </p:nvSpPr>
          <p:spPr bwMode="auto">
            <a:xfrm flipV="1">
              <a:off x="3527425" y="2430463"/>
              <a:ext cx="409575" cy="159543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5" name="Text Box 104"/>
            <p:cNvSpPr txBox="1">
              <a:spLocks noChangeArrowheads="1"/>
            </p:cNvSpPr>
            <p:nvPr/>
          </p:nvSpPr>
          <p:spPr bwMode="auto">
            <a:xfrm>
              <a:off x="2632414" y="1093788"/>
              <a:ext cx="1031201" cy="5525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TW" sz="2400" b="1" dirty="0">
                  <a:latin typeface="Arial" charset="0"/>
                  <a:ea typeface="PMingLiU" pitchFamily="18" charset="-120"/>
                </a:rPr>
                <a:t>SM 1</a:t>
              </a:r>
            </a:p>
          </p:txBody>
        </p:sp>
        <p:sp>
          <p:nvSpPr>
            <p:cNvPr id="26" name="Text Box 105"/>
            <p:cNvSpPr txBox="1">
              <a:spLocks noChangeArrowheads="1"/>
            </p:cNvSpPr>
            <p:nvPr/>
          </p:nvSpPr>
          <p:spPr bwMode="auto">
            <a:xfrm>
              <a:off x="1754526" y="1093788"/>
              <a:ext cx="1031201" cy="5525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altLang="zh-TW" sz="2400" b="1" dirty="0">
                  <a:latin typeface="Arial" charset="0"/>
                  <a:ea typeface="PMingLiU" pitchFamily="18" charset="-120"/>
                </a:rPr>
                <a:t>SM 0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22427" y="5423356"/>
            <a:ext cx="2496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Adapted from NVIDIA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Warp-based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479925"/>
          </a:xfrm>
        </p:spPr>
        <p:txBody>
          <a:bodyPr/>
          <a:lstStyle/>
          <a:p>
            <a:r>
              <a:rPr lang="en-US" dirty="0" smtClean="0"/>
              <a:t>32 contiguous threads form a </a:t>
            </a:r>
            <a:r>
              <a:rPr lang="en-US" dirty="0" smtClean="0">
                <a:solidFill>
                  <a:srgbClr val="0070C0"/>
                </a:solidFill>
              </a:rPr>
              <a:t>warp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instruction in same cycle (or disabled)</a:t>
            </a:r>
          </a:p>
          <a:p>
            <a:pPr lvl="1"/>
            <a:r>
              <a:rPr lang="en-US" dirty="0" smtClean="0"/>
              <a:t>Warps are scheduled out-of-order with respect to each other to hide latencies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 smtClean="0">
                <a:solidFill>
                  <a:srgbClr val="0070C0"/>
                </a:solidFill>
              </a:rPr>
              <a:t>divergence</a:t>
            </a:r>
          </a:p>
          <a:p>
            <a:pPr lvl="1"/>
            <a:r>
              <a:rPr lang="en-US" dirty="0" smtClean="0"/>
              <a:t>Some threads in warp jump to different PC than others</a:t>
            </a:r>
          </a:p>
          <a:p>
            <a:pPr lvl="1"/>
            <a:r>
              <a:rPr lang="en-US" dirty="0" smtClean="0"/>
              <a:t>Hardware runs subsets of warp until they re-converge</a:t>
            </a:r>
          </a:p>
          <a:p>
            <a:pPr lvl="1"/>
            <a:r>
              <a:rPr lang="en-US" dirty="0" smtClean="0"/>
              <a:t>Results in reduction of parallelism (performance loss)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Divergence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Non-divergent code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threadID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some_code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other_code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Divergent code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threadID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some_code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other_code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979488" y="2938463"/>
            <a:ext cx="2754312" cy="2928937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>
              <a:buNone/>
            </a:pPr>
            <a:r>
              <a:rPr lang="en-US" altLang="zh-TW" sz="2000" dirty="0" smtClean="0">
                <a:latin typeface="Tahoma" pitchFamily="34" charset="0"/>
                <a:ea typeface="PMingLiU" pitchFamily="18" charset="-120"/>
              </a:rPr>
              <a:t>Thread ID:</a:t>
            </a:r>
            <a:r>
              <a:rPr lang="en-US" altLang="zh-TW" sz="2000" dirty="0">
                <a:latin typeface="Tahoma" pitchFamily="34" charset="0"/>
                <a:ea typeface="PMingLiU" pitchFamily="18" charset="-120"/>
              </a:rPr>
              <a:t/>
            </a:r>
            <a:br>
              <a:rPr lang="en-US" altLang="zh-TW" sz="2000" dirty="0">
                <a:latin typeface="Tahoma" pitchFamily="34" charset="0"/>
                <a:ea typeface="PMingLiU" pitchFamily="18" charset="-120"/>
              </a:rPr>
            </a:br>
            <a:r>
              <a:rPr lang="en-US" altLang="zh-TW" sz="2000" dirty="0">
                <a:latin typeface="Tahoma" pitchFamily="34" charset="0"/>
                <a:ea typeface="PMingLiU" pitchFamily="18" charset="-120"/>
              </a:rPr>
              <a:t>0 1 2 3 …          </a:t>
            </a:r>
            <a:r>
              <a:rPr lang="en-US" altLang="zh-TW" sz="2000" dirty="0" smtClean="0">
                <a:latin typeface="Tahoma" pitchFamily="34" charset="0"/>
                <a:ea typeface="PMingLiU" pitchFamily="18" charset="-120"/>
              </a:rPr>
              <a:t>31   </a:t>
            </a:r>
            <a:endParaRPr lang="en-US" altLang="zh-TW" sz="2000" dirty="0">
              <a:latin typeface="Arial" charset="0"/>
              <a:ea typeface="PMingLiU" pitchFamily="18" charset="-12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36663" y="3668713"/>
            <a:ext cx="2238375" cy="1976437"/>
            <a:chOff x="1045" y="1780"/>
            <a:chExt cx="806" cy="773"/>
          </a:xfrm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45" y="1780"/>
              <a:ext cx="147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116" y="1780"/>
              <a:ext cx="147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81" y="1780"/>
              <a:ext cx="147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247" y="1780"/>
              <a:ext cx="147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312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378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1443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509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574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640" y="1780"/>
              <a:ext cx="145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1705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79488" y="5638800"/>
            <a:ext cx="2496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Adapted from NVIDIA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5181600" y="2938463"/>
            <a:ext cx="2754312" cy="2928937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algn="ctr">
              <a:buNone/>
            </a:pPr>
            <a:r>
              <a:rPr lang="en-US" altLang="zh-TW" sz="2000" dirty="0" smtClean="0">
                <a:latin typeface="Tahoma" pitchFamily="34" charset="0"/>
                <a:ea typeface="PMingLiU" pitchFamily="18" charset="-120"/>
              </a:rPr>
              <a:t>Thread ID:</a:t>
            </a:r>
            <a:r>
              <a:rPr lang="en-US" altLang="zh-TW" sz="2000" dirty="0">
                <a:latin typeface="Tahoma" pitchFamily="34" charset="0"/>
                <a:ea typeface="PMingLiU" pitchFamily="18" charset="-120"/>
              </a:rPr>
              <a:t/>
            </a:r>
            <a:br>
              <a:rPr lang="en-US" altLang="zh-TW" sz="2000" dirty="0">
                <a:latin typeface="Tahoma" pitchFamily="34" charset="0"/>
                <a:ea typeface="PMingLiU" pitchFamily="18" charset="-120"/>
              </a:rPr>
            </a:br>
            <a:r>
              <a:rPr lang="en-US" altLang="zh-TW" sz="2000" dirty="0">
                <a:latin typeface="Tahoma" pitchFamily="34" charset="0"/>
                <a:ea typeface="PMingLiU" pitchFamily="18" charset="-120"/>
              </a:rPr>
              <a:t>0 1 2 3 …          </a:t>
            </a:r>
            <a:r>
              <a:rPr lang="en-US" altLang="zh-TW" sz="2000" dirty="0" smtClean="0">
                <a:latin typeface="Tahoma" pitchFamily="34" charset="0"/>
                <a:ea typeface="PMingLiU" pitchFamily="18" charset="-120"/>
              </a:rPr>
              <a:t>31   </a:t>
            </a:r>
            <a:endParaRPr lang="en-US" altLang="zh-TW" sz="2000" dirty="0">
              <a:latin typeface="Arial" charset="0"/>
              <a:ea typeface="PMingLiU" pitchFamily="18" charset="-12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438775" y="3658485"/>
            <a:ext cx="2238375" cy="1986664"/>
            <a:chOff x="1045" y="1776"/>
            <a:chExt cx="806" cy="777"/>
          </a:xfrm>
        </p:grpSpPr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1045" y="1780"/>
              <a:ext cx="147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1116" y="1776"/>
              <a:ext cx="147" cy="77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1181" y="1780"/>
              <a:ext cx="147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1247" y="1780"/>
              <a:ext cx="147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1312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1378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1443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1509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1574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1640" y="1780"/>
              <a:ext cx="145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1705" y="1780"/>
              <a:ext cx="146" cy="77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00" y="192"/>
                </a:cxn>
                <a:cxn ang="0">
                  <a:pos x="8" y="336"/>
                </a:cxn>
                <a:cxn ang="0">
                  <a:pos x="152" y="528"/>
                </a:cxn>
                <a:cxn ang="0">
                  <a:pos x="8" y="720"/>
                </a:cxn>
                <a:cxn ang="0">
                  <a:pos x="152" y="816"/>
                </a:cxn>
                <a:cxn ang="0">
                  <a:pos x="56" y="960"/>
                </a:cxn>
                <a:cxn ang="0">
                  <a:pos x="152" y="1104"/>
                </a:cxn>
                <a:cxn ang="0">
                  <a:pos x="8" y="1248"/>
                </a:cxn>
                <a:cxn ang="0">
                  <a:pos x="104" y="1344"/>
                </a:cxn>
                <a:cxn ang="0">
                  <a:pos x="56" y="1536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192712" y="5638800"/>
            <a:ext cx="2496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Adapted from NVIDIA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477000" y="4800600"/>
            <a:ext cx="6858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 rot="20770252">
            <a:off x="6476168" y="5033859"/>
            <a:ext cx="685800" cy="7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373368" y="5205984"/>
            <a:ext cx="685800" cy="457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400800" y="4876800"/>
            <a:ext cx="685800" cy="7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324600" y="4572000"/>
            <a:ext cx="685800" cy="7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715000" y="4191000"/>
            <a:ext cx="685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791200" y="4267200"/>
            <a:ext cx="6858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6172200" y="4191000"/>
            <a:ext cx="381000" cy="2286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477000" y="4572000"/>
            <a:ext cx="38100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 rot="1301974">
            <a:off x="6390588" y="4696084"/>
            <a:ext cx="685800" cy="7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55664" y="5169408"/>
            <a:ext cx="685800" cy="457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510528" y="4575048"/>
            <a:ext cx="1078992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disabled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358384" y="4117848"/>
            <a:ext cx="990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disabled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Coalesced</a:t>
            </a:r>
            <a:r>
              <a:rPr lang="en-US" dirty="0" smtClean="0"/>
              <a:t> main memory access (16/32x faster)</a:t>
            </a:r>
          </a:p>
          <a:p>
            <a:pPr lvl="1"/>
            <a:r>
              <a:rPr lang="en-US" dirty="0" smtClean="0"/>
              <a:t>Under some conditions, HW combines multiple (half) warp memory accesses into a single coalesced access</a:t>
            </a:r>
          </a:p>
          <a:p>
            <a:pPr lvl="2"/>
            <a:r>
              <a:rPr lang="en-US" dirty="0" smtClean="0"/>
              <a:t>CC 1.3: 64-byte aligned 64-byte line (any permutation)</a:t>
            </a:r>
          </a:p>
          <a:p>
            <a:pPr lvl="2"/>
            <a:r>
              <a:rPr lang="en-US" dirty="0" smtClean="0"/>
              <a:t>CC 2.x+3.0: 128-byte aligned 128-byte line (cached)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Bank-conflict-free</a:t>
            </a:r>
            <a:r>
              <a:rPr lang="en-US" dirty="0" smtClean="0"/>
              <a:t> shared memory access (16/32)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superword</a:t>
            </a:r>
            <a:r>
              <a:rPr lang="en-US" dirty="0" smtClean="0"/>
              <a:t> alignment or contiguity requirements</a:t>
            </a:r>
          </a:p>
          <a:p>
            <a:pPr lvl="2"/>
            <a:r>
              <a:rPr lang="en-US" dirty="0" smtClean="0"/>
              <a:t>CC 1.3: 16 different banks per half warp or same word</a:t>
            </a:r>
          </a:p>
          <a:p>
            <a:pPr lvl="2"/>
            <a:r>
              <a:rPr lang="en-US" dirty="0" smtClean="0"/>
              <a:t>CC 2.x+3.0 : 32 different banks + 1-word broadcast each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Main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 single coalesced access           one and two coalesced accesses*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                     NVIDIA                                                                                                                                                                                     </a:t>
            </a:r>
            <a:r>
              <a:rPr lang="en-US" sz="800" dirty="0" err="1" smtClean="0"/>
              <a:t>NVIDIA</a:t>
            </a:r>
            <a:endParaRPr lang="en-US" sz="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647755" cy="38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3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828800"/>
            <a:ext cx="2650640" cy="387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GPU programming</a:t>
            </a:r>
          </a:p>
          <a:p>
            <a:r>
              <a:rPr lang="en-US" dirty="0" smtClean="0">
                <a:latin typeface="Calibri" pitchFamily="34" charset="0"/>
              </a:rPr>
              <a:t>N-body example</a:t>
            </a:r>
          </a:p>
          <a:p>
            <a:r>
              <a:rPr lang="en-US" dirty="0" smtClean="0">
                <a:latin typeface="Calibri" pitchFamily="34" charset="0"/>
              </a:rPr>
              <a:t>Porting and tuning</a:t>
            </a:r>
          </a:p>
          <a:p>
            <a:r>
              <a:rPr lang="en-US" dirty="0" smtClean="0">
                <a:latin typeface="Calibri" pitchFamily="34" charset="0"/>
              </a:rPr>
              <a:t>Other considerations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8099" y="2545377"/>
            <a:ext cx="1657725" cy="15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19800" y="3899356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NASA/JPL-Caltech/SSC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N-body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evolution of physical system</a:t>
            </a:r>
          </a:p>
          <a:p>
            <a:pPr lvl="1"/>
            <a:r>
              <a:rPr lang="en-US" dirty="0" smtClean="0"/>
              <a:t>System consists of </a:t>
            </a:r>
            <a:r>
              <a:rPr lang="en-US" dirty="0" smtClean="0">
                <a:solidFill>
                  <a:srgbClr val="0070C0"/>
                </a:solidFill>
              </a:rPr>
              <a:t>bodies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” is the number of bodies</a:t>
            </a:r>
          </a:p>
          <a:p>
            <a:pPr lvl="1"/>
            <a:r>
              <a:rPr lang="en-US" dirty="0" smtClean="0"/>
              <a:t>Bodies interact via </a:t>
            </a:r>
            <a:r>
              <a:rPr lang="en-US" dirty="0" smtClean="0">
                <a:solidFill>
                  <a:srgbClr val="0070C0"/>
                </a:solidFill>
              </a:rPr>
              <a:t>pair-wise forces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Many systems can be modeled in this way</a:t>
            </a:r>
          </a:p>
          <a:p>
            <a:pPr lvl="1"/>
            <a:r>
              <a:rPr lang="en-US" dirty="0" smtClean="0"/>
              <a:t>Star/galaxy clusters (gravitational force)</a:t>
            </a:r>
          </a:p>
          <a:p>
            <a:pPr lvl="1"/>
            <a:r>
              <a:rPr lang="en-US" dirty="0" smtClean="0"/>
              <a:t>Particles (electric force, magnetic force)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6025" y="1457325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82000" y="2971800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RUG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347031"/>
            <a:ext cx="10858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153400" y="5270956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</a:rPr>
              <a:t>Cornell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Optimization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Martin Burtscher</a:t>
            </a:r>
          </a:p>
          <a:p>
            <a:pPr lvl="1"/>
            <a:r>
              <a:rPr lang="en-US" dirty="0" smtClean="0"/>
              <a:t>burtscher@txstate.edu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/>
              <a:t>http://www.cs.txstate.edu/~burtscher/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Tutorial slides</a:t>
            </a:r>
          </a:p>
          <a:p>
            <a:pPr lvl="1"/>
            <a:r>
              <a:rPr lang="en-US" sz="2100" dirty="0" smtClean="0"/>
              <a:t>http://www.cs.txstate.edu/~burtscher/tutorials/COT5/slides.pptx</a:t>
            </a: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TXST_Primary_H_3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4419600"/>
            <a:ext cx="2514600" cy="1005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N-body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Algorithm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Initialize body masses, positions, and velocities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Iterate over time steps {</a:t>
            </a:r>
          </a:p>
          <a:p>
            <a:pPr lvl="2">
              <a:spcBef>
                <a:spcPts val="3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Accumulate forces acting on each body</a:t>
            </a:r>
          </a:p>
          <a:p>
            <a:pPr lvl="2">
              <a:spcBef>
                <a:spcPts val="3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Update body positions and velocities based on force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 lvl="1">
              <a:spcBef>
                <a:spcPts val="30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Output result</a:t>
            </a:r>
          </a:p>
          <a:p>
            <a:pPr lvl="1">
              <a:spcBef>
                <a:spcPts val="300"/>
              </a:spcBef>
              <a:buNone/>
            </a:pPr>
            <a:endParaRPr lang="en-US" sz="1000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More sophisticated n-body algorithms exist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Barnes Hut algorithm (covered in Part II)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Fast </a:t>
            </a:r>
            <a:r>
              <a:rPr lang="en-US" dirty="0" err="1" smtClean="0"/>
              <a:t>Multipole</a:t>
            </a:r>
            <a:r>
              <a:rPr lang="en-US" dirty="0" smtClean="0"/>
              <a:t> Method (FMM)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57200" y="1219200"/>
            <a:ext cx="8229600" cy="4648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344" y="4197096"/>
            <a:ext cx="8220456" cy="96337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6344" y="1981200"/>
            <a:ext cx="8220456" cy="2222147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305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Key Loops (Pseudo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...;  // input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 {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sequential</a:t>
            </a: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b1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baseline="30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b2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if (b1 != b2)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b1.addInteractionForce(b2);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b.Advance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// output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1295400"/>
            <a:ext cx="8229600" cy="48006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Force Calculation C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695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Body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float mass,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posy,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posz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mass and 3D position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velx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vely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velz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accx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accy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accz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3D velocity &amp;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accel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*body;</a:t>
            </a:r>
          </a:p>
          <a:p>
            <a:pPr>
              <a:spcBef>
                <a:spcPts val="0"/>
              </a:spcBef>
              <a:buNone/>
            </a:pP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for (j = 0; j 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!= j)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posx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delta x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body[j].posy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delta y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posz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delta z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distance squared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1.0f 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sqrtf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epssq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inverse distance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scale = body[j].mass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scaled force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ax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scale;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accumulate x contribution of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accel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ay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scale;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scale;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ditto for y and z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888" y="1981200"/>
            <a:ext cx="3453912" cy="26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GPU programming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N-body example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Porting and tuning</a:t>
            </a:r>
          </a:p>
          <a:p>
            <a:r>
              <a:rPr lang="en-US" dirty="0" smtClean="0">
                <a:latin typeface="Calibri" pitchFamily="34" charset="0"/>
              </a:rPr>
              <a:t>Other considerations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N-body Algorithm Suitability for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77202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Lots of data parallelism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Force calculations are independent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Should be able to keep SMs and PEs busy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Sufficient memory access regularity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All force calculations access body data in same order*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Should have lots of coalesced memory accesses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Sufficient code regularity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All force calculations are identical*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There should be little thread divergence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Plenty of data reuse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operations on O(n) data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CPU/GPU transfer time is insignificant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to CUDA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CUDA kernels</a:t>
            </a:r>
          </a:p>
          <a:p>
            <a:pPr lvl="1"/>
            <a:r>
              <a:rPr lang="en-US" dirty="0" smtClean="0"/>
              <a:t>Force calculation</a:t>
            </a:r>
          </a:p>
          <a:p>
            <a:pPr lvl="1"/>
            <a:r>
              <a:rPr lang="en-US" dirty="0" smtClean="0"/>
              <a:t>Advance position and velocity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Force calculation requires over 99.9% of runtime</a:t>
            </a:r>
          </a:p>
          <a:p>
            <a:pPr lvl="2"/>
            <a:r>
              <a:rPr lang="en-US" dirty="0" smtClean="0"/>
              <a:t>Primary target for acceleration</a:t>
            </a:r>
          </a:p>
          <a:p>
            <a:pPr lvl="1"/>
            <a:r>
              <a:rPr lang="en-US" dirty="0" smtClean="0"/>
              <a:t>Advancing kernel unimportant to runtime</a:t>
            </a:r>
          </a:p>
          <a:p>
            <a:pPr lvl="2"/>
            <a:r>
              <a:rPr lang="en-US" dirty="0" smtClean="0"/>
              <a:t>But allows to keep data on GPU during entire simulation</a:t>
            </a:r>
          </a:p>
          <a:p>
            <a:pPr lvl="2"/>
            <a:r>
              <a:rPr lang="en-US" dirty="0" smtClean="0"/>
              <a:t>Minimizes GPU/CPU transfers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57200" y="1295400"/>
            <a:ext cx="8229600" cy="4724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 to CUDA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695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Body *body, 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Body *body, 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5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main(...)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Body *body,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((void**)&amp;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(Body)*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body,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(Body)*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HostToDevice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&lt;&lt;&lt;1, 1&gt;&gt;&gt;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&lt;&lt;&lt;1, 1&gt;&gt;&gt;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(body,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(Body)*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DeviceToHost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. . .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ounded Rectangular Callout 6"/>
          <p:cNvSpPr>
            <a:spLocks noChangeArrowheads="1"/>
          </p:cNvSpPr>
          <p:nvPr/>
        </p:nvSpPr>
        <p:spPr bwMode="auto">
          <a:xfrm>
            <a:off x="1371600" y="2514600"/>
            <a:ext cx="3352800" cy="304800"/>
          </a:xfrm>
          <a:prstGeom prst="wedgeRoundRectCallout">
            <a:avLst>
              <a:gd name="adj1" fmla="val -56464"/>
              <a:gd name="adj2" fmla="val -131089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hlink"/>
              </a:buClr>
              <a:buSzPct val="55000"/>
              <a:buNone/>
            </a:pPr>
            <a:r>
              <a:rPr lang="en-US" sz="1400" dirty="0" smtClean="0"/>
              <a:t>Indicates GPU kernel that CPU can call</a:t>
            </a:r>
            <a:endParaRPr lang="en-US" sz="1400" dirty="0"/>
          </a:p>
        </p:txBody>
      </p:sp>
      <p:sp>
        <p:nvSpPr>
          <p:cNvPr id="9" name="Rounded Rectangular Callout 6"/>
          <p:cNvSpPr>
            <a:spLocks noChangeArrowheads="1"/>
          </p:cNvSpPr>
          <p:nvPr/>
        </p:nvSpPr>
        <p:spPr bwMode="auto">
          <a:xfrm>
            <a:off x="3200400" y="2971800"/>
            <a:ext cx="3810000" cy="304800"/>
          </a:xfrm>
          <a:prstGeom prst="wedgeRoundRectCallout">
            <a:avLst>
              <a:gd name="adj1" fmla="val -57476"/>
              <a:gd name="adj2" fmla="val 49634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hlink"/>
              </a:buClr>
              <a:buSzPct val="55000"/>
              <a:buNone/>
            </a:pPr>
            <a:r>
              <a:rPr lang="en-US" sz="1400" dirty="0" smtClean="0"/>
              <a:t>Separate address spaces, need two pointers</a:t>
            </a:r>
            <a:endParaRPr lang="en-US" sz="1400" dirty="0"/>
          </a:p>
        </p:txBody>
      </p:sp>
      <p:sp>
        <p:nvSpPr>
          <p:cNvPr id="10" name="Rounded Rectangular Callout 6"/>
          <p:cNvSpPr>
            <a:spLocks noChangeArrowheads="1"/>
          </p:cNvSpPr>
          <p:nvPr/>
        </p:nvSpPr>
        <p:spPr bwMode="auto">
          <a:xfrm>
            <a:off x="6248400" y="3352800"/>
            <a:ext cx="2362200" cy="304800"/>
          </a:xfrm>
          <a:prstGeom prst="wedgeRoundRectCallout">
            <a:avLst>
              <a:gd name="adj1" fmla="val -45757"/>
              <a:gd name="adj2" fmla="val 85924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hlink"/>
              </a:buClr>
              <a:buSzPct val="55000"/>
              <a:buNone/>
            </a:pPr>
            <a:r>
              <a:rPr lang="en-US" sz="1400" dirty="0" smtClean="0"/>
              <a:t>Allocate memory on GPU</a:t>
            </a:r>
            <a:endParaRPr lang="en-US" sz="1400" dirty="0"/>
          </a:p>
        </p:txBody>
      </p:sp>
      <p:sp>
        <p:nvSpPr>
          <p:cNvPr id="11" name="Rounded Rectangular Callout 6"/>
          <p:cNvSpPr>
            <a:spLocks noChangeArrowheads="1"/>
          </p:cNvSpPr>
          <p:nvPr/>
        </p:nvSpPr>
        <p:spPr bwMode="auto">
          <a:xfrm>
            <a:off x="6400800" y="4267200"/>
            <a:ext cx="2133600" cy="304800"/>
          </a:xfrm>
          <a:prstGeom prst="wedgeRoundRectCallout">
            <a:avLst>
              <a:gd name="adj1" fmla="val -48557"/>
              <a:gd name="adj2" fmla="val -105817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hlink"/>
              </a:buClr>
              <a:buSzPct val="55000"/>
              <a:buNone/>
            </a:pPr>
            <a:r>
              <a:rPr lang="en-US" sz="1400" dirty="0" smtClean="0"/>
              <a:t>Copy CPU data to GPU</a:t>
            </a:r>
            <a:endParaRPr lang="en-US" sz="1400" dirty="0"/>
          </a:p>
        </p:txBody>
      </p:sp>
      <p:sp>
        <p:nvSpPr>
          <p:cNvPr id="12" name="Rounded Rectangular Callout 6"/>
          <p:cNvSpPr>
            <a:spLocks noChangeArrowheads="1"/>
          </p:cNvSpPr>
          <p:nvPr/>
        </p:nvSpPr>
        <p:spPr bwMode="auto">
          <a:xfrm>
            <a:off x="6096000" y="5410200"/>
            <a:ext cx="2514600" cy="304800"/>
          </a:xfrm>
          <a:prstGeom prst="wedgeRoundRectCallout">
            <a:avLst>
              <a:gd name="adj1" fmla="val -41079"/>
              <a:gd name="adj2" fmla="val -108237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hlink"/>
              </a:buClr>
              <a:buSzPct val="55000"/>
              <a:buNone/>
            </a:pPr>
            <a:r>
              <a:rPr lang="en-US" sz="1400" dirty="0" smtClean="0"/>
              <a:t>Copy GPU data back to CPU</a:t>
            </a:r>
            <a:endParaRPr lang="en-US" sz="1400" dirty="0"/>
          </a:p>
        </p:txBody>
      </p:sp>
      <p:sp>
        <p:nvSpPr>
          <p:cNvPr id="13" name="Rounded Rectangular Callout 6"/>
          <p:cNvSpPr>
            <a:spLocks noChangeArrowheads="1"/>
          </p:cNvSpPr>
          <p:nvPr/>
        </p:nvSpPr>
        <p:spPr bwMode="auto">
          <a:xfrm>
            <a:off x="2667000" y="5410200"/>
            <a:ext cx="2514600" cy="533400"/>
          </a:xfrm>
          <a:prstGeom prst="wedgeRoundRectCallout">
            <a:avLst>
              <a:gd name="adj1" fmla="val -23204"/>
              <a:gd name="adj2" fmla="val -194601"/>
              <a:gd name="adj3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hlink"/>
              </a:buClr>
              <a:buSzPct val="55000"/>
              <a:buNone/>
            </a:pPr>
            <a:r>
              <a:rPr lang="en-US" sz="1400" dirty="0" smtClean="0"/>
              <a:t>Call GPU kernel with 1 block and 1 thread per block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619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Systems and compilers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err="1" smtClean="0"/>
              <a:t>Quadro</a:t>
            </a:r>
            <a:r>
              <a:rPr lang="en-US" dirty="0" smtClean="0"/>
              <a:t> FX 5800, </a:t>
            </a:r>
            <a:r>
              <a:rPr lang="en-US" dirty="0" err="1" smtClean="0"/>
              <a:t>nvcc</a:t>
            </a:r>
            <a:r>
              <a:rPr lang="en-US" dirty="0" smtClean="0"/>
              <a:t> 3.2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30 SMs, 240 PEs, 1.3 GHz, 30720 resident threads</a:t>
            </a:r>
          </a:p>
          <a:p>
            <a:pPr lvl="1"/>
            <a:r>
              <a:rPr lang="en-US" dirty="0" smtClean="0"/>
              <a:t>CC 2.0: Tesla C2050, </a:t>
            </a:r>
            <a:r>
              <a:rPr lang="en-US" dirty="0" err="1" smtClean="0"/>
              <a:t>nvcc</a:t>
            </a:r>
            <a:r>
              <a:rPr lang="en-US" dirty="0" smtClean="0"/>
              <a:t> 3.2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14 SMs, 448 PEs, 1.15 GHz, 21504 resident threads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err="1" smtClean="0"/>
              <a:t>GeForce</a:t>
            </a:r>
            <a:r>
              <a:rPr lang="en-US" dirty="0" smtClean="0"/>
              <a:t> GTX 680, </a:t>
            </a:r>
            <a:r>
              <a:rPr lang="en-US" dirty="0" err="1" smtClean="0"/>
              <a:t>nvcc</a:t>
            </a:r>
            <a:r>
              <a:rPr lang="en-US" dirty="0" smtClean="0"/>
              <a:t> 4.2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8 SMs, 1536 PEs, 1.0 GHz, 16384 resident threads</a:t>
            </a:r>
          </a:p>
          <a:p>
            <a:r>
              <a:rPr lang="en-US" dirty="0" smtClean="0"/>
              <a:t>Inputs and metric</a:t>
            </a:r>
          </a:p>
          <a:p>
            <a:pPr lvl="1"/>
            <a:r>
              <a:rPr lang="en-US" dirty="0" smtClean="0"/>
              <a:t>1k, 10k, or 100k star clusters (Plummer model)</a:t>
            </a:r>
          </a:p>
          <a:p>
            <a:pPr lvl="1"/>
            <a:r>
              <a:rPr lang="en-US" dirty="0" smtClean="0"/>
              <a:t>Median runtime of three experiments, excluding I/O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1-Thread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n=10000, step=1</a:t>
            </a:r>
          </a:p>
          <a:p>
            <a:pPr lvl="1"/>
            <a:r>
              <a:rPr lang="en-US" dirty="0" smtClean="0"/>
              <a:t>n=10000, step=1</a:t>
            </a:r>
          </a:p>
          <a:p>
            <a:pPr lvl="1"/>
            <a:r>
              <a:rPr lang="en-US" dirty="0" smtClean="0"/>
              <a:t>n=3000, step=1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Slowdown</a:t>
            </a:r>
            <a:r>
              <a:rPr lang="en-US" dirty="0" smtClean="0"/>
              <a:t> rel. to CPU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72.4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36.7</a:t>
            </a:r>
            <a:endParaRPr lang="en-US" dirty="0" smtClean="0"/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68.1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/>
              <a:t>(Note: comparing different GPUs to different CPUs)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1 thread is one to two orders of magnitude slower on GPU than CPU</a:t>
            </a:r>
          </a:p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No caches (CC 1.3)</a:t>
            </a:r>
          </a:p>
          <a:p>
            <a:pPr lvl="1"/>
            <a:r>
              <a:rPr lang="en-US" dirty="0" smtClean="0"/>
              <a:t>Not superscalar</a:t>
            </a:r>
          </a:p>
          <a:p>
            <a:pPr lvl="1"/>
            <a:r>
              <a:rPr lang="en-US" dirty="0" smtClean="0"/>
              <a:t>Slower clock frequency</a:t>
            </a:r>
          </a:p>
          <a:p>
            <a:pPr lvl="1"/>
            <a:r>
              <a:rPr lang="en-US" dirty="0" smtClean="0"/>
              <a:t>No SMT latency hiding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Eliminate outer loop</a:t>
            </a:r>
          </a:p>
          <a:p>
            <a:pPr lvl="1"/>
            <a:r>
              <a:rPr lang="en-US" dirty="0" smtClean="0"/>
              <a:t>Instantiate n copies of inner loop, one per body</a:t>
            </a:r>
          </a:p>
          <a:p>
            <a:r>
              <a:rPr lang="en-US" dirty="0" smtClean="0"/>
              <a:t>Threading</a:t>
            </a:r>
          </a:p>
          <a:p>
            <a:pPr lvl="1"/>
            <a:r>
              <a:rPr lang="en-US" dirty="0" smtClean="0"/>
              <a:t>Blocks can only hold 512 or 1024 threads</a:t>
            </a:r>
          </a:p>
          <a:p>
            <a:pPr lvl="2"/>
            <a:r>
              <a:rPr lang="en-US" dirty="0" smtClean="0"/>
              <a:t>Up to 8/16 blocks can be resident in an SM at a time</a:t>
            </a:r>
          </a:p>
          <a:p>
            <a:pPr lvl="2"/>
            <a:r>
              <a:rPr lang="en-US" dirty="0" smtClean="0"/>
              <a:t>SM can hold 1024, 1536, or 2048 threads</a:t>
            </a:r>
          </a:p>
          <a:p>
            <a:pPr lvl="2"/>
            <a:r>
              <a:rPr lang="en-US" dirty="0" smtClean="0"/>
              <a:t>We use 256 threads per block (works for all of our GPUs)</a:t>
            </a:r>
          </a:p>
          <a:p>
            <a:pPr lvl="1"/>
            <a:r>
              <a:rPr lang="en-US" dirty="0" smtClean="0"/>
              <a:t>Need multiple blocks</a:t>
            </a:r>
          </a:p>
          <a:p>
            <a:pPr lvl="2"/>
            <a:r>
              <a:rPr lang="en-US" dirty="0" smtClean="0"/>
              <a:t>Last block may not need all of its threads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4343400"/>
            <a:ext cx="207818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347591"/>
            <a:ext cx="1600200" cy="16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High-end CPU-GPU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686800" cy="4479925"/>
          </a:xfrm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					Xeon E5-2687W          	</a:t>
            </a:r>
            <a:r>
              <a:rPr lang="en-US" sz="2400" dirty="0" err="1" smtClean="0"/>
              <a:t>Kepler</a:t>
            </a:r>
            <a:r>
              <a:rPr lang="en-US" sz="2400" dirty="0" smtClean="0"/>
              <a:t> GTX 680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Cores			8 (superscalar)		1536 (simple)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Active threads		2 per core		~11 per core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Frequency			3.1 GHz		1.0 GHz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Peak performance (SP)	397 </a:t>
            </a:r>
            <a:r>
              <a:rPr lang="en-US" sz="2400" dirty="0" err="1" smtClean="0"/>
              <a:t>GFlop</a:t>
            </a:r>
            <a:r>
              <a:rPr lang="en-US" sz="2400" dirty="0" smtClean="0"/>
              <a:t>/s		3090 </a:t>
            </a:r>
            <a:r>
              <a:rPr lang="en-US" sz="2400" dirty="0" err="1" smtClean="0"/>
              <a:t>GFlop</a:t>
            </a:r>
            <a:r>
              <a:rPr lang="en-US" sz="2400" dirty="0" smtClean="0"/>
              <a:t>/s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Peak </a:t>
            </a:r>
            <a:r>
              <a:rPr lang="en-US" sz="2400" dirty="0" err="1" smtClean="0"/>
              <a:t>mem</a:t>
            </a:r>
            <a:r>
              <a:rPr lang="en-US" sz="2400" dirty="0" smtClean="0"/>
              <a:t>. bandwidth	51 GB/s		192 GB/s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Maximum power		150 W			195 W*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Price			$1900			$500*</a:t>
            </a:r>
          </a:p>
          <a:p>
            <a:pPr lvl="3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Release dates</a:t>
            </a:r>
          </a:p>
          <a:p>
            <a:pPr lvl="2">
              <a:spcBef>
                <a:spcPts val="0"/>
              </a:spcBef>
              <a:buNone/>
            </a:pPr>
            <a:r>
              <a:rPr lang="en-US" sz="1800" dirty="0" smtClean="0"/>
              <a:t>Xeon: March 2012</a:t>
            </a:r>
          </a:p>
          <a:p>
            <a:pPr lvl="2">
              <a:spcBef>
                <a:spcPts val="0"/>
              </a:spcBef>
              <a:buNone/>
            </a:pPr>
            <a:r>
              <a:rPr lang="en-US" sz="1800" dirty="0" err="1" smtClean="0"/>
              <a:t>Kepler</a:t>
            </a:r>
            <a:r>
              <a:rPr lang="en-US" sz="1800" dirty="0" smtClean="0"/>
              <a:t>: March 2012</a:t>
            </a:r>
          </a:p>
          <a:p>
            <a:pPr lvl="3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2200" dirty="0" smtClean="0"/>
              <a:t>*entire card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5791200"/>
            <a:ext cx="1580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err="1" smtClean="0">
                <a:solidFill>
                  <a:schemeClr val="bg1">
                    <a:lumMod val="75000"/>
                  </a:schemeClr>
                </a:solidFill>
              </a:rPr>
              <a:t>Nvidia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5728156"/>
            <a:ext cx="1751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Intel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1295400"/>
            <a:ext cx="8229600" cy="4724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695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Body *body, 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compute </a:t>
            </a:r>
            <a:r>
              <a:rPr lang="en-US" sz="15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 case last block is only partially used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for (j = 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,...)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same changes</a:t>
            </a:r>
          </a:p>
          <a:p>
            <a:pPr>
              <a:spcBef>
                <a:spcPts val="0"/>
              </a:spcBef>
              <a:buNone/>
            </a:pP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#define threads 256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main(...)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blocks = 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threads - 1) / threads;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compute block </a:t>
            </a:r>
            <a:r>
              <a:rPr lang="en-US" sz="15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cnt</a:t>
            </a: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...)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1, 1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blocks, threads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&gt;&gt;&gt;(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1, 1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blocks, threads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&gt;&gt;&gt;(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bodyl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Thread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Relative to 1 GPU thread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7781</a:t>
            </a:r>
            <a:r>
              <a:rPr lang="en-US" dirty="0" smtClean="0"/>
              <a:t> (240 PEs)</a:t>
            </a:r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6495</a:t>
            </a:r>
            <a:r>
              <a:rPr lang="en-US" dirty="0" smtClean="0"/>
              <a:t> (448 PEs)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12150</a:t>
            </a:r>
            <a:r>
              <a:rPr lang="en-US" dirty="0" smtClean="0"/>
              <a:t> (1536 PEs)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Relative to 1 CPU thread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107.5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176.7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176.2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92588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Speedup much higher than number of PEs</a:t>
            </a:r>
            <a:br>
              <a:rPr lang="en-US" dirty="0" smtClean="0"/>
            </a:br>
            <a:r>
              <a:rPr lang="en-US" dirty="0" smtClean="0"/>
              <a:t>(32, 14.5, and 7.9 times)</a:t>
            </a:r>
          </a:p>
          <a:p>
            <a:pPr lvl="1"/>
            <a:r>
              <a:rPr lang="en-US" dirty="0" smtClean="0"/>
              <a:t>Due to SMT latency hiding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Per-core performance</a:t>
            </a:r>
          </a:p>
          <a:p>
            <a:pPr lvl="1"/>
            <a:r>
              <a:rPr lang="en-US" dirty="0" smtClean="0"/>
              <a:t>CPU core delivers up to 4.4, 5, and 8.7 times as much performance as a GPU core (PE)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3962400"/>
            <a:ext cx="4198937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Scalar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Data structure conversion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Arrays of </a:t>
            </a:r>
            <a:r>
              <a:rPr lang="en-US" dirty="0" err="1" smtClean="0"/>
              <a:t>structs</a:t>
            </a:r>
            <a:r>
              <a:rPr lang="en-US" dirty="0" smtClean="0"/>
              <a:t> are bad for coalescing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Bodies’ elements (e.g., mass fields) are not adjacent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Optimize data structure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 multiple scalar arrays, one per field (need 10)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Results in code bloat but often much better speed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1295400"/>
            <a:ext cx="8229600" cy="4648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Scalar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695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*mass, ...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change all “body[k].blah” to “blah[k]”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*mass, ...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change all “body[k].blah” to “blah[k]”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main(...)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float *mass,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*posy,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posz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velx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vely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velz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accx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accz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float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posyl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poszl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velxl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velyl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velzl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...;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mass = (float *)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(float) *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etc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((void**)&amp;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(float)*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etc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mass,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(float)*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HostToDevice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etc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...)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&lt;&lt;&lt;blocks, threads&gt;&gt;&gt;(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...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&lt;&lt;&lt;blocks, threads&gt;&gt;&gt;(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...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(mass,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(float)*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DeviceToHost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etc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Array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Relative to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0.83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0.96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0.82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92588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Threads access </a:t>
            </a:r>
            <a:r>
              <a:rPr lang="en-US" dirty="0" smtClean="0">
                <a:solidFill>
                  <a:srgbClr val="0070C0"/>
                </a:solidFill>
              </a:rPr>
              <a:t>same</a:t>
            </a:r>
            <a:r>
              <a:rPr lang="en-US" dirty="0" smtClean="0"/>
              <a:t> memory locations, not adjacent ones</a:t>
            </a:r>
          </a:p>
          <a:p>
            <a:pPr lvl="2"/>
            <a:r>
              <a:rPr lang="en-US" dirty="0" smtClean="0"/>
              <a:t>Always combined but not really coalesced access</a:t>
            </a:r>
          </a:p>
          <a:p>
            <a:pPr lvl="1"/>
            <a:r>
              <a:rPr lang="en-US" dirty="0" smtClean="0"/>
              <a:t>Slowdowns may be due to DRAM page/TLB misses</a:t>
            </a:r>
          </a:p>
          <a:p>
            <a:r>
              <a:rPr lang="en-US" dirty="0" smtClean="0"/>
              <a:t>Scalar arrays</a:t>
            </a:r>
          </a:p>
          <a:p>
            <a:pPr lvl="1"/>
            <a:r>
              <a:rPr lang="en-US" dirty="0" smtClean="0"/>
              <a:t>Still needed (see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Kernel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parameters</a:t>
            </a:r>
          </a:p>
          <a:p>
            <a:pPr lvl="1"/>
            <a:r>
              <a:rPr lang="en-US" dirty="0" smtClean="0"/>
              <a:t>Lots of parameters due to scalar arrays</a:t>
            </a:r>
          </a:p>
          <a:p>
            <a:pPr lvl="1"/>
            <a:r>
              <a:rPr lang="en-US" dirty="0" smtClean="0"/>
              <a:t>All but one parameter never change their value</a:t>
            </a:r>
          </a:p>
          <a:p>
            <a:r>
              <a:rPr lang="en-US" dirty="0" smtClean="0"/>
              <a:t>Constant memory</a:t>
            </a:r>
          </a:p>
          <a:p>
            <a:pPr lvl="1"/>
            <a:r>
              <a:rPr lang="en-US" dirty="0" smtClean="0"/>
              <a:t>“Pass” parameters only once</a:t>
            </a:r>
          </a:p>
          <a:p>
            <a:pPr lvl="1"/>
            <a:r>
              <a:rPr lang="en-US" dirty="0" smtClean="0"/>
              <a:t>Copy them into GPU’s constant memory</a:t>
            </a:r>
          </a:p>
          <a:p>
            <a:r>
              <a:rPr lang="en-US" dirty="0" smtClean="0"/>
              <a:t>Performance implications</a:t>
            </a:r>
          </a:p>
          <a:p>
            <a:pPr lvl="1"/>
            <a:r>
              <a:rPr lang="en-US" dirty="0" smtClean="0"/>
              <a:t>Reduced parameter passing overhead</a:t>
            </a:r>
          </a:p>
          <a:p>
            <a:pPr lvl="1"/>
            <a:r>
              <a:rPr lang="en-US" dirty="0" smtClean="0"/>
              <a:t>Constant memory has hardware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1295400"/>
            <a:ext cx="8229600" cy="4648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Constant Kernel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695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__constant__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__constant__ float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dthfd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epssqd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float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...; </a:t>
            </a:r>
          </a:p>
          <a:p>
            <a:pPr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step)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rename affected variables (add “d” to name)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rename affected variables (add “d” to name)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main(...)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massl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(void *));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etc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...)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ForceCalcKernel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&lt;&lt;&lt;1, 1&gt;&gt;&gt;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(step)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AdvancingKernel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&lt;&lt;&lt;1, 1&gt;&gt;&gt;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 err="1" smtClean="0"/>
              <a:t>Mem</a:t>
            </a:r>
            <a:r>
              <a:rPr lang="en-US" dirty="0" smtClean="0"/>
              <a:t>. Parameter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n=1000, step=10000</a:t>
            </a:r>
          </a:p>
          <a:p>
            <a:pPr lvl="1"/>
            <a:r>
              <a:rPr lang="en-US" dirty="0" smtClean="0"/>
              <a:t>n=1000, step=10000</a:t>
            </a:r>
          </a:p>
          <a:p>
            <a:pPr lvl="1"/>
            <a:r>
              <a:rPr lang="en-US" dirty="0" smtClean="0"/>
              <a:t>n=3000, step=10000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1.015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1.016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0.971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3963988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Minimal </a:t>
            </a:r>
            <a:r>
              <a:rPr lang="en-US" dirty="0" err="1" smtClean="0"/>
              <a:t>perf</a:t>
            </a:r>
            <a:r>
              <a:rPr lang="en-US" dirty="0" smtClean="0"/>
              <a:t>. impact</a:t>
            </a:r>
          </a:p>
          <a:p>
            <a:pPr lvl="1"/>
            <a:r>
              <a:rPr lang="en-US" dirty="0" smtClean="0"/>
              <a:t>May be useful for very short kernels that are often invoked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</a:t>
            </a:r>
          </a:p>
          <a:p>
            <a:pPr lvl="1"/>
            <a:r>
              <a:rPr lang="en-US" dirty="0" smtClean="0"/>
              <a:t>Less shared memory used on CC 1.3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RSQRTF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Slowest kernel operation</a:t>
            </a:r>
          </a:p>
          <a:p>
            <a:pPr lvl="1"/>
            <a:r>
              <a:rPr lang="en-US" dirty="0" smtClean="0"/>
              <a:t>Computing one over the square root is very slow</a:t>
            </a:r>
          </a:p>
          <a:p>
            <a:pPr lvl="1"/>
            <a:r>
              <a:rPr lang="en-US" dirty="0" smtClean="0"/>
              <a:t>GPU has slightly imprecise but fast 1/</a:t>
            </a:r>
            <a:r>
              <a:rPr lang="en-US" dirty="0" err="1" smtClean="0"/>
              <a:t>sqrt</a:t>
            </a:r>
            <a:r>
              <a:rPr lang="en-US" dirty="0" smtClean="0"/>
              <a:t> instruction</a:t>
            </a:r>
            <a:br>
              <a:rPr lang="en-US" dirty="0" smtClean="0"/>
            </a:br>
            <a:r>
              <a:rPr lang="en-US" dirty="0" smtClean="0"/>
              <a:t>(frequently used in graphics code to calculate inverse of distance to a point)</a:t>
            </a:r>
          </a:p>
          <a:p>
            <a:r>
              <a:rPr lang="en-US" dirty="0" smtClean="0"/>
              <a:t>IEEE floating-point accuracy compliance</a:t>
            </a:r>
          </a:p>
          <a:p>
            <a:pPr lvl="1"/>
            <a:r>
              <a:rPr lang="en-US" dirty="0" smtClean="0"/>
              <a:t>CC 1.x is not entirely compliant</a:t>
            </a:r>
          </a:p>
          <a:p>
            <a:pPr lvl="1"/>
            <a:r>
              <a:rPr lang="en-US" dirty="0" smtClean="0"/>
              <a:t>CC 2.x and above are compliant but also offer faster non-compliant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1524000"/>
            <a:ext cx="8229600" cy="4267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the RSQRT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695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for (j = 0; j &lt;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!= j)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body[j].posy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1.0f /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sqrtf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epssq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epssq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scale = body[j].mass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ax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ay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8x as many operations executed per second</a:t>
            </a:r>
          </a:p>
          <a:p>
            <a:r>
              <a:rPr lang="en-US" dirty="0" smtClean="0"/>
              <a:t>Main memory bandwidth</a:t>
            </a:r>
          </a:p>
          <a:p>
            <a:pPr lvl="1"/>
            <a:r>
              <a:rPr lang="en-US" dirty="0" smtClean="0"/>
              <a:t>4x as many bytes transferred per second</a:t>
            </a:r>
          </a:p>
          <a:p>
            <a:r>
              <a:rPr lang="en-US" dirty="0" smtClean="0"/>
              <a:t>Cost-, energy-, and size-efficiency</a:t>
            </a:r>
          </a:p>
          <a:p>
            <a:pPr lvl="1"/>
            <a:r>
              <a:rPr lang="en-US" dirty="0" smtClean="0"/>
              <a:t>29x as much performance per dollar</a:t>
            </a:r>
          </a:p>
          <a:p>
            <a:pPr lvl="1"/>
            <a:r>
              <a:rPr lang="en-US" dirty="0" smtClean="0"/>
              <a:t>6x as much performance per watt</a:t>
            </a:r>
          </a:p>
          <a:p>
            <a:pPr lvl="1"/>
            <a:r>
              <a:rPr lang="en-US" dirty="0" smtClean="0"/>
              <a:t>11x as much performance per area</a:t>
            </a:r>
          </a:p>
          <a:p>
            <a:pPr>
              <a:buNone/>
            </a:pPr>
            <a:r>
              <a:rPr lang="en-US" sz="2800" dirty="0" smtClean="0"/>
              <a:t>	(based on peak values)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3" descr="C:\Documents and Settings\Martin Burtscher\Local Settings\Temporary Internet Files\Content.IE5\CTQVW923\MCj0441517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886200"/>
            <a:ext cx="171155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RSQRT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0.99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1.83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1.64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No change for CC 1.3</a:t>
            </a:r>
          </a:p>
          <a:p>
            <a:pPr lvl="2"/>
            <a:r>
              <a:rPr lang="en-US" dirty="0" smtClean="0"/>
              <a:t>Compiler automatically uses less precise RSQRTF as most FP ops are not fully precise anyhow</a:t>
            </a:r>
          </a:p>
          <a:p>
            <a:pPr lvl="1"/>
            <a:r>
              <a:rPr lang="en-US" dirty="0" smtClean="0"/>
              <a:t>83% speedup for CC 2.0</a:t>
            </a:r>
          </a:p>
          <a:p>
            <a:pPr lvl="2"/>
            <a:r>
              <a:rPr lang="en-US" dirty="0" smtClean="0"/>
              <a:t>Over entire application</a:t>
            </a:r>
          </a:p>
          <a:p>
            <a:pPr lvl="2"/>
            <a:r>
              <a:rPr lang="en-US" dirty="0" smtClean="0"/>
              <a:t>Compiler defaults to precise instructions</a:t>
            </a:r>
          </a:p>
          <a:p>
            <a:pPr lvl="2"/>
            <a:r>
              <a:rPr lang="en-US" dirty="0" smtClean="0"/>
              <a:t>Explicit use of RSQRTF indicates imprecision okay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7200" y="2438400"/>
            <a:ext cx="8229600" cy="3200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2 Loops to Avoid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(</a:t>
            </a:r>
            <a:r>
              <a:rPr lang="en-US" dirty="0" err="1" smtClean="0"/>
              <a:t>i</a:t>
            </a:r>
            <a:r>
              <a:rPr lang="en-US" dirty="0" smtClean="0"/>
              <a:t> != j)” causes thread divergence</a:t>
            </a:r>
          </a:p>
          <a:p>
            <a:pPr lvl="1"/>
            <a:r>
              <a:rPr lang="en-US" dirty="0" smtClean="0"/>
              <a:t>Break loop into two loops to avoid </a:t>
            </a:r>
            <a:r>
              <a:rPr lang="en-US" dirty="0" smtClean="0">
                <a:solidFill>
                  <a:srgbClr val="00B050"/>
                </a:solidFill>
              </a:rPr>
              <a:t>if</a:t>
            </a:r>
            <a:r>
              <a:rPr lang="en-US" dirty="0" smtClean="0"/>
              <a:t> statement</a:t>
            </a:r>
          </a:p>
          <a:p>
            <a:pPr lvl="4"/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for (j = 0; j &lt;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!= j)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body[j].posy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epssq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scale = body[j].mass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ax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ay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2 Loops to Avoid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6425" cy="480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for (j = 0; j &lt;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posx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body[j].posy -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posz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epssq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scale = body[j].mass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ax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ay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for (j = 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nbodies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posx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body[j].posy -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body[j].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posz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epssq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scale = body[j].mass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ax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ay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Duplication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0.55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1.00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1.00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No change for 2.0 &amp; 3.0</a:t>
            </a:r>
          </a:p>
          <a:p>
            <a:pPr lvl="2"/>
            <a:r>
              <a:rPr lang="en-US" dirty="0" smtClean="0"/>
              <a:t>Divergence moved to loop</a:t>
            </a:r>
          </a:p>
          <a:p>
            <a:pPr lvl="1"/>
            <a:r>
              <a:rPr lang="en-US" dirty="0" smtClean="0"/>
              <a:t>45% slowdown for CC 1.3</a:t>
            </a:r>
          </a:p>
          <a:p>
            <a:pPr lvl="2"/>
            <a:r>
              <a:rPr lang="en-US" dirty="0" smtClean="0"/>
              <a:t>Unclear why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Not a useful optimization</a:t>
            </a:r>
          </a:p>
          <a:p>
            <a:pPr lvl="1"/>
            <a:r>
              <a:rPr lang="en-US" dirty="0" smtClean="0"/>
              <a:t>Code bloat</a:t>
            </a:r>
          </a:p>
          <a:p>
            <a:pPr lvl="1"/>
            <a:r>
              <a:rPr lang="en-US" dirty="0" smtClean="0"/>
              <a:t>A little divergence is okay (only 1 in 3125 iterations)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using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memory bound</a:t>
            </a:r>
          </a:p>
          <a:p>
            <a:pPr lvl="1"/>
            <a:r>
              <a:rPr lang="en-US" dirty="0" smtClean="0"/>
              <a:t>Each warp streams in all bodies’ masses and positions</a:t>
            </a:r>
          </a:p>
          <a:p>
            <a:r>
              <a:rPr lang="en-US" dirty="0" smtClean="0"/>
              <a:t>Block inner loop</a:t>
            </a:r>
          </a:p>
          <a:p>
            <a:pPr lvl="1"/>
            <a:r>
              <a:rPr lang="en-US" dirty="0" smtClean="0"/>
              <a:t>Read block of mass &amp; position info into shared 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smtClean="0"/>
              <a:t>Requires barriers </a:t>
            </a:r>
            <a:r>
              <a:rPr lang="en-US" dirty="0" smtClean="0"/>
              <a:t>(fast hardware barrier within SM)</a:t>
            </a:r>
            <a:endParaRPr lang="en-US" dirty="0"/>
          </a:p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A lot fewer main memory accesses</a:t>
            </a:r>
          </a:p>
          <a:p>
            <a:pPr lvl="1"/>
            <a:r>
              <a:rPr lang="en-US" dirty="0" smtClean="0"/>
              <a:t>Remaining main memory accesses are fully coalesced (due to usage of scalar arrays)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1295400"/>
            <a:ext cx="8229600" cy="4724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" y="2057400"/>
            <a:ext cx="8220456" cy="128016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lvl="2"/>
            <a:endParaRPr lang="en-US" sz="2400" dirty="0" smtClean="0"/>
          </a:p>
          <a:p>
            <a:pPr lvl="2"/>
            <a:endParaRPr lang="en-US" sz="2400" dirty="0" smtClean="0"/>
          </a:p>
          <a:p>
            <a:pPr lvl="2"/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695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__shared__ float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[threads],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posys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[threads],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poszs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[…],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[…];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 = 0;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(j1 = 0; j1 &lt;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j1 += THREADS) { </a:t>
            </a:r>
            <a:r>
              <a:rPr lang="en-US" sz="14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first part of loop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j1;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4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each thread copies 4 words (fully coalesced)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[id]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posys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[id]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posyd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poszs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[id]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poszd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[id]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4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wait for all copying to be done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bound = min(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nbodiesd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j1, THREADS);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(j2 = 0; j2 &lt; bound; j2++, j++) { </a:t>
            </a:r>
            <a:r>
              <a:rPr lang="en-US" sz="14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second part of loop</a:t>
            </a:r>
            <a:endParaRPr lang="en-US" sz="145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!= j) {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posxs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[j2]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posys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[j2]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poszs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[j2]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epssqd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scale = 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masss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[j2]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  ax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  ay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 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45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45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5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4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wait for all force calculations to be done</a:t>
            </a:r>
            <a:endParaRPr lang="en-US" sz="14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5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Blocking using Shared Memory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3.7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1.1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1.6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Great speedup for CC 1.3</a:t>
            </a:r>
          </a:p>
          <a:p>
            <a:pPr lvl="1"/>
            <a:r>
              <a:rPr lang="en-US" dirty="0" smtClean="0"/>
              <a:t>Some speedup for others</a:t>
            </a:r>
          </a:p>
          <a:p>
            <a:pPr lvl="2"/>
            <a:r>
              <a:rPr lang="en-US" dirty="0" smtClean="0"/>
              <a:t>Has hardware data cache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Very important optimization for memory bound code</a:t>
            </a:r>
          </a:p>
          <a:p>
            <a:pPr lvl="1"/>
            <a:r>
              <a:rPr lang="en-US" dirty="0" smtClean="0"/>
              <a:t>Even with L1 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7200" y="3429000"/>
            <a:ext cx="8229600" cy="25146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compiler</a:t>
            </a:r>
          </a:p>
          <a:p>
            <a:pPr lvl="1"/>
            <a:r>
              <a:rPr lang="en-US" dirty="0" smtClean="0"/>
              <a:t>Generally good at unrolling loops with fixed bounds</a:t>
            </a:r>
          </a:p>
          <a:p>
            <a:pPr lvl="1"/>
            <a:r>
              <a:rPr lang="en-US" dirty="0" smtClean="0"/>
              <a:t>Does not unroll inner loop of our example code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pragma</a:t>
            </a:r>
            <a:r>
              <a:rPr lang="en-US" dirty="0" smtClean="0"/>
              <a:t> to unroll (and pad arrays)</a:t>
            </a:r>
          </a:p>
          <a:p>
            <a:pPr>
              <a:spcBef>
                <a:spcPts val="0"/>
              </a:spcBef>
              <a:buNone/>
            </a:pP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unroll 8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for (j2 = 0; j2 &lt; bound; j2++, j++)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!= j)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posxs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–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posys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–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poszs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epssqd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scale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masss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ax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  ay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1.07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1.16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1.07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Noticeable speedup</a:t>
            </a:r>
          </a:p>
          <a:p>
            <a:pPr lvl="1"/>
            <a:r>
              <a:rPr lang="en-US" dirty="0" smtClean="0"/>
              <a:t>All three GPUs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Can be useful</a:t>
            </a:r>
          </a:p>
          <a:p>
            <a:pPr lvl="1"/>
            <a:r>
              <a:rPr lang="en-US" dirty="0" smtClean="0"/>
              <a:t>May increase register usage, which may lower maximum number of threads per block and result in slowdown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2.0 Absolute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612 ms</a:t>
            </a:r>
          </a:p>
          <a:p>
            <a:r>
              <a:rPr lang="en-US" dirty="0" smtClean="0"/>
              <a:t>FP operations</a:t>
            </a:r>
          </a:p>
          <a:p>
            <a:pPr lvl="1"/>
            <a:r>
              <a:rPr lang="en-US" dirty="0" smtClean="0"/>
              <a:t>326.7 </a:t>
            </a:r>
            <a:r>
              <a:rPr lang="en-US" dirty="0" err="1" smtClean="0"/>
              <a:t>GFlop</a:t>
            </a:r>
            <a:r>
              <a:rPr lang="en-US" dirty="0" smtClean="0"/>
              <a:t>/s</a:t>
            </a:r>
          </a:p>
          <a:p>
            <a:r>
              <a:rPr lang="en-US" dirty="0" smtClean="0"/>
              <a:t>Main </a:t>
            </a:r>
            <a:r>
              <a:rPr lang="en-US" dirty="0" err="1" smtClean="0"/>
              <a:t>mem</a:t>
            </a:r>
            <a:r>
              <a:rPr lang="en-US" dirty="0" smtClean="0"/>
              <a:t> throughput</a:t>
            </a:r>
          </a:p>
          <a:p>
            <a:pPr lvl="1"/>
            <a:r>
              <a:rPr lang="en-US" dirty="0" smtClean="0"/>
              <a:t>1.035 GB/s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/>
              <a:t>Not peak performance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Only </a:t>
            </a:r>
            <a:r>
              <a:rPr lang="en-US" sz="2000" dirty="0" smtClean="0">
                <a:solidFill>
                  <a:srgbClr val="0070C0"/>
                </a:solidFill>
              </a:rPr>
              <a:t>32%</a:t>
            </a:r>
            <a:r>
              <a:rPr lang="en-US" sz="2000" dirty="0" smtClean="0"/>
              <a:t> of 1030 </a:t>
            </a:r>
            <a:r>
              <a:rPr lang="en-US" sz="2000" dirty="0" err="1" smtClean="0"/>
              <a:t>GFlop</a:t>
            </a:r>
            <a:r>
              <a:rPr lang="en-US" sz="2000" dirty="0" smtClean="0"/>
              <a:t>/s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Peak assumes FMA every cycle</a:t>
            </a:r>
          </a:p>
          <a:p>
            <a:pPr lvl="2">
              <a:spcBef>
                <a:spcPts val="0"/>
              </a:spcBef>
            </a:pPr>
            <a:endParaRPr lang="en-US" sz="1600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3 sub (1c), 3 </a:t>
            </a:r>
            <a:r>
              <a:rPr lang="en-US" sz="2000" dirty="0" err="1" smtClean="0"/>
              <a:t>fma</a:t>
            </a:r>
            <a:r>
              <a:rPr lang="en-US" sz="2000" dirty="0" smtClean="0"/>
              <a:t> (1c), 1 </a:t>
            </a:r>
            <a:r>
              <a:rPr lang="en-US" sz="2000" dirty="0" err="1" smtClean="0"/>
              <a:t>rsqrt</a:t>
            </a:r>
            <a:r>
              <a:rPr lang="en-US" sz="2000" dirty="0" smtClean="0"/>
              <a:t> (8c), 3 </a:t>
            </a:r>
            <a:r>
              <a:rPr lang="en-US" sz="2000" dirty="0" err="1" smtClean="0"/>
              <a:t>mul</a:t>
            </a:r>
            <a:r>
              <a:rPr lang="en-US" sz="2000" dirty="0" smtClean="0"/>
              <a:t> (1c), 3 </a:t>
            </a:r>
            <a:r>
              <a:rPr lang="en-US" sz="2000" dirty="0" err="1" smtClean="0"/>
              <a:t>fma</a:t>
            </a:r>
            <a:r>
              <a:rPr lang="en-US" sz="2000" dirty="0" smtClean="0"/>
              <a:t> (1c) = 20c for 20 Flop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63%</a:t>
            </a:r>
            <a:r>
              <a:rPr lang="en-US" sz="2000" dirty="0" smtClean="0"/>
              <a:t> of realistic peak of 515.2 </a:t>
            </a:r>
            <a:r>
              <a:rPr lang="en-US" sz="2000" dirty="0" err="1" smtClean="0"/>
              <a:t>GFlop</a:t>
            </a:r>
            <a:r>
              <a:rPr lang="en-US" sz="2000" dirty="0" smtClean="0"/>
              <a:t>/s</a:t>
            </a:r>
          </a:p>
          <a:p>
            <a:pPr lvl="2">
              <a:spcBef>
                <a:spcPts val="0"/>
              </a:spcBef>
            </a:pPr>
            <a:r>
              <a:rPr lang="en-US" sz="1600" dirty="0" smtClean="0"/>
              <a:t>Assumes no non-FP operations</a:t>
            </a:r>
          </a:p>
          <a:p>
            <a:pPr lvl="2">
              <a:spcBef>
                <a:spcPts val="0"/>
              </a:spcBef>
            </a:pPr>
            <a:endParaRPr lang="en-US" sz="1600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With </a:t>
            </a:r>
            <a:r>
              <a:rPr lang="en-US" sz="2000" dirty="0" err="1" smtClean="0"/>
              <a:t>int</a:t>
            </a:r>
            <a:r>
              <a:rPr lang="en-US" sz="2000" dirty="0" smtClean="0"/>
              <a:t> ops = 31c for 20 Flop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99%</a:t>
            </a:r>
            <a:r>
              <a:rPr lang="en-US" sz="2000" dirty="0" smtClean="0"/>
              <a:t> of actual peak of 330.45 </a:t>
            </a:r>
            <a:r>
              <a:rPr lang="en-US" sz="2000" dirty="0" err="1" smtClean="0"/>
              <a:t>GFlop</a:t>
            </a:r>
            <a:r>
              <a:rPr lang="en-US" sz="2000" dirty="0" smtClean="0"/>
              <a:t>/s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we should be using GPUs all the time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 why aren’t we?</a:t>
            </a:r>
          </a:p>
          <a:p>
            <a:pPr lvl="4"/>
            <a:endParaRPr lang="en-US" sz="1200" dirty="0" smtClean="0"/>
          </a:p>
          <a:p>
            <a:r>
              <a:rPr lang="en-US" dirty="0" smtClean="0"/>
              <a:t>GPUs can only execute some types of code fast</a:t>
            </a:r>
          </a:p>
          <a:p>
            <a:pPr lvl="1"/>
            <a:r>
              <a:rPr lang="en-US" dirty="0" smtClean="0"/>
              <a:t>Need lots of data parallelism, data reuse, &amp; regularity</a:t>
            </a:r>
          </a:p>
          <a:p>
            <a:pPr lvl="4"/>
            <a:endParaRPr lang="en-US" sz="1200" dirty="0" smtClean="0"/>
          </a:p>
          <a:p>
            <a:r>
              <a:rPr lang="en-US" dirty="0" smtClean="0"/>
              <a:t>GPUs are harder to program and tune than CPUs</a:t>
            </a:r>
          </a:p>
          <a:p>
            <a:pPr lvl="1"/>
            <a:r>
              <a:rPr lang="en-US" dirty="0" smtClean="0"/>
              <a:t>In part because of poor tool support</a:t>
            </a:r>
          </a:p>
          <a:p>
            <a:pPr lvl="1"/>
            <a:r>
              <a:rPr lang="en-US" dirty="0" smtClean="0"/>
              <a:t>In part because of their architecture</a:t>
            </a:r>
          </a:p>
          <a:p>
            <a:pPr lvl="1"/>
            <a:r>
              <a:rPr lang="en-US" dirty="0" smtClean="0"/>
              <a:t>In part because of poor support for irregular codes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313" name="Picture 1" descr="C:\Documents and Settings\Martin Burtscher\Local Settings\Temporary Internet Files\Content.IE5\0HQHO5IR\MC90044152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343400"/>
            <a:ext cx="1600200" cy="9276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7200" y="3352800"/>
            <a:ext cx="8229600" cy="2362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 optimization</a:t>
            </a:r>
          </a:p>
          <a:p>
            <a:pPr lvl="1"/>
            <a:r>
              <a:rPr lang="en-US" dirty="0" smtClean="0"/>
              <a:t>Potential softening parameter avoids division by zero</a:t>
            </a:r>
          </a:p>
          <a:p>
            <a:pPr lvl="1"/>
            <a:r>
              <a:rPr lang="en-US" dirty="0" smtClean="0"/>
              <a:t>If-statement is not necessary and can be removed</a:t>
            </a:r>
          </a:p>
          <a:p>
            <a:pPr lvl="2"/>
            <a:r>
              <a:rPr lang="en-US" dirty="0" smtClean="0"/>
              <a:t>Eliminates thread divergence</a:t>
            </a:r>
          </a:p>
          <a:p>
            <a:pPr>
              <a:spcBef>
                <a:spcPts val="0"/>
              </a:spcBef>
              <a:buNone/>
            </a:pPr>
            <a:endParaRPr lang="en-US" sz="15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for (j2 = 0; j2 &lt; bound; j2++, j++)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j)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posxs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–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posys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–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poszs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epssqd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scale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masss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  ax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  ay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Elimination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1.38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1.54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1.64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Large speedup</a:t>
            </a:r>
          </a:p>
          <a:p>
            <a:pPr lvl="1"/>
            <a:r>
              <a:rPr lang="en-US" dirty="0" smtClean="0"/>
              <a:t>All three GPUs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No thread divergence</a:t>
            </a:r>
          </a:p>
          <a:p>
            <a:pPr lvl="1"/>
            <a:r>
              <a:rPr lang="en-US" dirty="0" smtClean="0"/>
              <a:t>Allows compiler to schedule code much better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7200" y="3733800"/>
            <a:ext cx="8229600" cy="2286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code is suboptimal</a:t>
            </a:r>
          </a:p>
          <a:p>
            <a:pPr lvl="1"/>
            <a:r>
              <a:rPr lang="en-US" dirty="0" smtClean="0"/>
              <a:t>Compiler does not emit as many fused multiply-add (FMA) instructions as it could</a:t>
            </a:r>
          </a:p>
          <a:p>
            <a:pPr lvl="1"/>
            <a:r>
              <a:rPr lang="en-US" dirty="0" smtClean="0"/>
              <a:t>Rearrange terms in expressions to help compiler</a:t>
            </a:r>
          </a:p>
          <a:p>
            <a:pPr lvl="2"/>
            <a:r>
              <a:rPr lang="en-US" dirty="0" smtClean="0"/>
              <a:t>Need to check generated assembly code</a:t>
            </a:r>
          </a:p>
          <a:p>
            <a:pPr>
              <a:spcBef>
                <a:spcPts val="0"/>
              </a:spcBef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for (j2 = 0; j2 &lt; bound; j2++, j++) 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posxs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–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posys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–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poszs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-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pz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strike="sngStrik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epssqd</a:t>
            </a:r>
            <a:r>
              <a:rPr lang="en-US" sz="1500" b="1" strike="sngStrik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epssqd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rsqrtf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dsq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scale 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masss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[j2]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dinv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  ax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  ay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 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az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* scale;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FMA Speedup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1.03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1.05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1.06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Small speedup</a:t>
            </a:r>
          </a:p>
          <a:p>
            <a:pPr lvl="1"/>
            <a:r>
              <a:rPr lang="en-US" dirty="0" smtClean="0"/>
              <a:t>All three GPUs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Seemingly needless transformations can make a difference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Unroll Factor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1.01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1.04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0.93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Unroll 128 times</a:t>
            </a:r>
          </a:p>
          <a:p>
            <a:pPr lvl="1"/>
            <a:r>
              <a:rPr lang="en-US" dirty="0" smtClean="0"/>
              <a:t>Avoid looping overhead</a:t>
            </a:r>
          </a:p>
          <a:p>
            <a:pPr lvl="1"/>
            <a:r>
              <a:rPr lang="en-US" dirty="0" smtClean="0"/>
              <a:t>Now that there are no </a:t>
            </a:r>
            <a:r>
              <a:rPr lang="en-US" i="1" dirty="0" smtClean="0"/>
              <a:t>if</a:t>
            </a:r>
            <a:r>
              <a:rPr lang="en-US" dirty="0" smtClean="0"/>
              <a:t>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Little speedup/slowdown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Carefully choose unroll factor (manually tune)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191000" cy="4479925"/>
          </a:xfrm>
        </p:spPr>
        <p:txBody>
          <a:bodyPr/>
          <a:lstStyle/>
          <a:p>
            <a:r>
              <a:rPr lang="en-US" dirty="0" smtClean="0"/>
              <a:t>Problem size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n=100000, step=1</a:t>
            </a:r>
          </a:p>
          <a:p>
            <a:pPr lvl="1"/>
            <a:r>
              <a:rPr lang="en-US" dirty="0" smtClean="0"/>
              <a:t>n=300000, step=1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Speedup</a:t>
            </a:r>
          </a:p>
          <a:p>
            <a:pPr lvl="1"/>
            <a:r>
              <a:rPr lang="en-US" dirty="0" smtClean="0"/>
              <a:t>CC 1.3: </a:t>
            </a:r>
            <a:r>
              <a:rPr lang="en-US" dirty="0" smtClean="0">
                <a:solidFill>
                  <a:srgbClr val="FF0000"/>
                </a:solidFill>
              </a:rPr>
              <a:t>1.00</a:t>
            </a:r>
            <a:endParaRPr lang="en-US" dirty="0" smtClean="0"/>
          </a:p>
          <a:p>
            <a:pPr lvl="1"/>
            <a:r>
              <a:rPr lang="en-US" dirty="0" smtClean="0"/>
              <a:t>CC 2.0: </a:t>
            </a:r>
            <a:r>
              <a:rPr lang="en-US" dirty="0" smtClean="0">
                <a:solidFill>
                  <a:srgbClr val="FF0000"/>
                </a:solidFill>
              </a:rPr>
              <a:t>1.18</a:t>
            </a:r>
          </a:p>
          <a:p>
            <a:pPr lvl="1"/>
            <a:r>
              <a:rPr lang="en-US" dirty="0" smtClean="0"/>
              <a:t>CC 3.0: </a:t>
            </a:r>
            <a:r>
              <a:rPr lang="en-US" dirty="0" smtClean="0">
                <a:solidFill>
                  <a:srgbClr val="FF0000"/>
                </a:solidFill>
              </a:rPr>
              <a:t>1.15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344988" cy="4479925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use_fast_math</a:t>
            </a:r>
            <a:endParaRPr lang="en-US" dirty="0" smtClean="0"/>
          </a:p>
          <a:p>
            <a:pPr lvl="1"/>
            <a:r>
              <a:rPr lang="en-US" dirty="0" smtClean="0"/>
              <a:t>“-</a:t>
            </a:r>
            <a:r>
              <a:rPr lang="en-US" dirty="0" err="1" smtClean="0"/>
              <a:t>ftz</a:t>
            </a:r>
            <a:r>
              <a:rPr lang="en-US" dirty="0" smtClean="0"/>
              <a:t>=true” suffices</a:t>
            </a:r>
            <a:br>
              <a:rPr lang="en-US" dirty="0" smtClean="0"/>
            </a:br>
            <a:r>
              <a:rPr lang="en-US" dirty="0" smtClean="0"/>
              <a:t>(flush </a:t>
            </a:r>
            <a:r>
              <a:rPr lang="en-US" dirty="0" err="1" smtClean="0"/>
              <a:t>denormals</a:t>
            </a:r>
            <a:r>
              <a:rPr lang="en-US" dirty="0" smtClean="0"/>
              <a:t> to zero)</a:t>
            </a:r>
          </a:p>
          <a:p>
            <a:pPr lvl="1"/>
            <a:r>
              <a:rPr lang="en-US" dirty="0" smtClean="0"/>
              <a:t>Makes SP FP operations</a:t>
            </a:r>
            <a:br>
              <a:rPr lang="en-US" dirty="0" smtClean="0"/>
            </a:br>
            <a:r>
              <a:rPr lang="en-US" dirty="0" smtClean="0"/>
              <a:t>faster except on CC 1.3</a:t>
            </a:r>
            <a:endParaRPr lang="en-US" sz="1400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Significant speedup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Use faster but less precise operations when prudent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Absolute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CC 2.0 Fermi GTX 480</a:t>
            </a:r>
          </a:p>
          <a:p>
            <a:pPr lvl="1"/>
            <a:r>
              <a:rPr lang="en-US" dirty="0" smtClean="0"/>
              <a:t>Problem size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n=100000</a:t>
            </a:r>
            <a:r>
              <a:rPr lang="en-US" dirty="0" smtClean="0"/>
              <a:t>, step=1</a:t>
            </a:r>
          </a:p>
          <a:p>
            <a:pPr lvl="1"/>
            <a:r>
              <a:rPr lang="en-US" dirty="0" smtClean="0"/>
              <a:t>Runtime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296.1 ms</a:t>
            </a:r>
            <a:endParaRPr lang="en-US" dirty="0" smtClean="0"/>
          </a:p>
          <a:p>
            <a:pPr lvl="1"/>
            <a:r>
              <a:rPr lang="en-US" dirty="0" smtClean="0"/>
              <a:t>FP operations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675.6 </a:t>
            </a:r>
            <a:r>
              <a:rPr lang="en-US" dirty="0" err="1" smtClean="0">
                <a:solidFill>
                  <a:srgbClr val="0070C0"/>
                </a:solidFill>
              </a:rPr>
              <a:t>GFlop</a:t>
            </a:r>
            <a:r>
              <a:rPr lang="en-US" dirty="0" smtClean="0">
                <a:solidFill>
                  <a:srgbClr val="0070C0"/>
                </a:solidFill>
              </a:rPr>
              <a:t>/s (SP)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66% of peak performance</a:t>
            </a:r>
          </a:p>
          <a:p>
            <a:pPr lvl="2"/>
            <a:r>
              <a:rPr lang="en-US" dirty="0" smtClean="0"/>
              <a:t>261.1 </a:t>
            </a:r>
            <a:r>
              <a:rPr lang="en-US" dirty="0" err="1" smtClean="0"/>
              <a:t>GFlops</a:t>
            </a:r>
            <a:r>
              <a:rPr lang="en-US" dirty="0" smtClean="0"/>
              <a:t>/s (DP)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mem</a:t>
            </a:r>
            <a:r>
              <a:rPr lang="en-US" dirty="0" smtClean="0"/>
              <a:t> throughput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2.139 GB/s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344988" cy="4479925"/>
          </a:xfrm>
        </p:spPr>
        <p:txBody>
          <a:bodyPr/>
          <a:lstStyle/>
          <a:p>
            <a:r>
              <a:rPr lang="en-US" dirty="0" smtClean="0"/>
              <a:t>CC 3.0 </a:t>
            </a:r>
            <a:r>
              <a:rPr lang="en-US" dirty="0" err="1" smtClean="0"/>
              <a:t>Kepler</a:t>
            </a:r>
            <a:r>
              <a:rPr lang="en-US" dirty="0" smtClean="0"/>
              <a:t> GTX 680</a:t>
            </a:r>
          </a:p>
          <a:p>
            <a:pPr lvl="1"/>
            <a:r>
              <a:rPr lang="en-US" dirty="0" smtClean="0"/>
              <a:t>Problem size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n=300000</a:t>
            </a:r>
            <a:r>
              <a:rPr lang="en-US" dirty="0" smtClean="0"/>
              <a:t>, step=1</a:t>
            </a:r>
          </a:p>
          <a:p>
            <a:pPr lvl="1"/>
            <a:r>
              <a:rPr lang="en-US" dirty="0" smtClean="0"/>
              <a:t>Runtime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1073 ms</a:t>
            </a:r>
            <a:endParaRPr lang="en-US" dirty="0" smtClean="0"/>
          </a:p>
          <a:p>
            <a:pPr lvl="1"/>
            <a:r>
              <a:rPr lang="en-US" dirty="0" smtClean="0"/>
              <a:t>FP operations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1677.6 </a:t>
            </a:r>
            <a:r>
              <a:rPr lang="en-US" dirty="0" err="1" smtClean="0">
                <a:solidFill>
                  <a:srgbClr val="0070C0"/>
                </a:solidFill>
              </a:rPr>
              <a:t>GFlop</a:t>
            </a:r>
            <a:r>
              <a:rPr lang="en-US" dirty="0" smtClean="0">
                <a:solidFill>
                  <a:srgbClr val="0070C0"/>
                </a:solidFill>
              </a:rPr>
              <a:t>/s (SP)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54% of peak performance</a:t>
            </a:r>
          </a:p>
          <a:p>
            <a:pPr lvl="2"/>
            <a:r>
              <a:rPr lang="en-US" dirty="0" smtClean="0"/>
              <a:t>88.7 </a:t>
            </a:r>
            <a:r>
              <a:rPr lang="en-US" dirty="0" err="1" smtClean="0"/>
              <a:t>GFlops</a:t>
            </a:r>
            <a:r>
              <a:rPr lang="en-US" dirty="0" smtClean="0"/>
              <a:t>/s (DP)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mem</a:t>
            </a:r>
            <a:r>
              <a:rPr lang="en-US" dirty="0" smtClean="0"/>
              <a:t> throughput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5.266 GB/s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GPU programming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N-body example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Porting and tuning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Other considerations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4419600"/>
            <a:ext cx="16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95000"/>
                  </a:schemeClr>
                </a:solidFill>
              </a:rPr>
              <a:t>gamedsforum.ca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2209801"/>
            <a:ext cx="2583180" cy="254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0" y="4572000"/>
            <a:ext cx="2496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75000"/>
                  </a:schemeClr>
                </a:solidFill>
              </a:rPr>
              <a:t>Thepcreport.net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</a:t>
            </a:r>
            <a:r>
              <a:rPr lang="en-US" dirty="0" err="1" smtClean="0"/>
              <a:t>PCIe</a:t>
            </a:r>
            <a:r>
              <a:rPr lang="en-US" dirty="0" smtClean="0"/>
              <a:t> transfers</a:t>
            </a:r>
          </a:p>
          <a:p>
            <a:pPr lvl="1"/>
            <a:r>
              <a:rPr lang="en-US" dirty="0" smtClean="0"/>
              <a:t>Implementing entire algorithm on GPU, even some slow serial code sections, might be overall win</a:t>
            </a:r>
          </a:p>
          <a:p>
            <a:pPr lvl="1"/>
            <a:r>
              <a:rPr lang="en-US" dirty="0" smtClean="0"/>
              <a:t>Can stream data to/from GPU while computing</a:t>
            </a:r>
          </a:p>
          <a:p>
            <a:r>
              <a:rPr lang="en-US" dirty="0" smtClean="0"/>
              <a:t>Locks and synchronization</a:t>
            </a:r>
          </a:p>
          <a:p>
            <a:pPr lvl="1"/>
            <a:r>
              <a:rPr lang="en-US" dirty="0" smtClean="0"/>
              <a:t>Lightweight locks &amp; fast barriers possible within SM</a:t>
            </a:r>
          </a:p>
          <a:p>
            <a:pPr lvl="1"/>
            <a:r>
              <a:rPr lang="en-US" dirty="0" smtClean="0"/>
              <a:t>Slow across different SMs</a:t>
            </a:r>
          </a:p>
          <a:p>
            <a:r>
              <a:rPr lang="en-US" dirty="0" smtClean="0"/>
              <a:t>L1 data caches are not coherent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 volatile &amp; fences </a:t>
            </a:r>
            <a:r>
              <a:rPr lang="en-US" dirty="0" smtClean="0"/>
              <a:t>to avoid deadlocks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57200" y="1295400"/>
            <a:ext cx="4114800" cy="4572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Warp-based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wrong on GPU, correct on CPU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(ready[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!= 0)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(ready[j] != 0)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2);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ready[k] = 1;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correct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(ready[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!= 0)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(ready[j] != 0)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2) ready[k] = 1;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2);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Thread divergence</a:t>
            </a:r>
          </a:p>
          <a:p>
            <a:pPr lvl="1"/>
            <a:r>
              <a:rPr lang="en-US" dirty="0" smtClean="0"/>
              <a:t>Loop exiting threads wait for other threads in warp to also exit</a:t>
            </a:r>
          </a:p>
          <a:p>
            <a:pPr lvl="1"/>
            <a:r>
              <a:rPr lang="en-US" dirty="0" smtClean="0"/>
              <a:t>“ready[k] = 1” is not executed until all threads in warp are done with loop</a:t>
            </a:r>
          </a:p>
          <a:p>
            <a:pPr lvl="1"/>
            <a:r>
              <a:rPr lang="en-US" dirty="0" smtClean="0"/>
              <a:t>Possible deadlock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Outline (Part I)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latin typeface="Calibri" pitchFamily="34" charset="0"/>
              </a:rPr>
              <a:t>GPU programming</a:t>
            </a:r>
          </a:p>
          <a:p>
            <a:r>
              <a:rPr lang="en-US" dirty="0" smtClean="0">
                <a:latin typeface="Calibri" pitchFamily="34" charset="0"/>
              </a:rPr>
              <a:t>N-body example</a:t>
            </a:r>
          </a:p>
          <a:p>
            <a:r>
              <a:rPr lang="en-US" dirty="0" smtClean="0">
                <a:latin typeface="Calibri" pitchFamily="34" charset="0"/>
              </a:rPr>
              <a:t>Porting and tuning</a:t>
            </a:r>
          </a:p>
          <a:p>
            <a:r>
              <a:rPr lang="en-US" dirty="0" smtClean="0">
                <a:latin typeface="Calibri" pitchFamily="34" charset="0"/>
              </a:rPr>
              <a:t>Other considerations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113" y="1981200"/>
            <a:ext cx="3161756" cy="218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29200" y="3975556"/>
            <a:ext cx="2211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75000"/>
                  </a:schemeClr>
                </a:solidFill>
              </a:rPr>
              <a:t>Hightechreview.com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CPU always needed for program launch and I/O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CPU much faster on serial program segments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GPU 10 times faster than CPU on parallel code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Running 10% of problem on CPU is hardly worthwhile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Complicates programming and requires data transfer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Best CPU data structure is often not best for GPU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PCIe</a:t>
            </a:r>
            <a:r>
              <a:rPr lang="en-US" dirty="0" smtClean="0"/>
              <a:t> bandwidth much lower than GPU bandwidth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1.6 to 6.5 GB/s versus 192 GB/s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But can send data while CPU &amp; GPU are computing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Merging CPU and GPU on same die (e.g., AMD’s Fusion APU) makes finer grain switching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GPU programming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N-body example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Porting and tuning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Other considerations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7" descr="gt200die-b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8104" y="2209800"/>
            <a:ext cx="2358096" cy="2336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77144" y="4343400"/>
            <a:ext cx="16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95000"/>
                  </a:schemeClr>
                </a:solidFill>
              </a:rPr>
              <a:t>gamedsforum.ca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 (Part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458200" cy="4479925"/>
          </a:xfrm>
        </p:spPr>
        <p:txBody>
          <a:bodyPr/>
          <a:lstStyle/>
          <a:p>
            <a:r>
              <a:rPr lang="en-US" sz="2800" dirty="0" smtClean="0"/>
              <a:t>Step-by-step porting and tuning of CUDA code</a:t>
            </a:r>
          </a:p>
          <a:p>
            <a:pPr lvl="1"/>
            <a:r>
              <a:rPr lang="en-US" sz="2400" dirty="0" smtClean="0"/>
              <a:t>Example: n-body simulation</a:t>
            </a:r>
          </a:p>
          <a:p>
            <a:pPr lvl="4"/>
            <a:endParaRPr lang="en-US" sz="1200" dirty="0" smtClean="0"/>
          </a:p>
          <a:p>
            <a:r>
              <a:rPr lang="en-US" sz="2800" dirty="0" smtClean="0"/>
              <a:t>GPUs have </a:t>
            </a:r>
            <a:r>
              <a:rPr lang="en-US" sz="2800" dirty="0" smtClean="0">
                <a:solidFill>
                  <a:srgbClr val="0070C0"/>
                </a:solidFill>
              </a:rPr>
              <a:t>very powerful hardware</a:t>
            </a:r>
          </a:p>
          <a:p>
            <a:pPr lvl="1"/>
            <a:r>
              <a:rPr lang="en-US" sz="2400" dirty="0" smtClean="0"/>
              <a:t>But only exploitable with some codes</a:t>
            </a:r>
          </a:p>
          <a:p>
            <a:pPr lvl="1"/>
            <a:r>
              <a:rPr lang="en-US" sz="2400" dirty="0" smtClean="0"/>
              <a:t>Even harder to program and optimize than CPU hardware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Picture 2" descr="C:\Documents and Settings\Martin Burtscher\Local Settings\Temporary Internet Files\Content.IE5\QNWT6PGV\MC9004418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66887"/>
            <a:ext cx="1752600" cy="14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Documents and Settings\Martin Burtscher\Local Settings\Temporary Internet Files\Content.IE5\QNWT6PGV\MC90044190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1" y="4038600"/>
            <a:ext cx="1230913" cy="14544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399" cy="1904999"/>
          </a:xfrm>
        </p:spPr>
        <p:txBody>
          <a:bodyPr/>
          <a:lstStyle/>
          <a:p>
            <a:r>
              <a:rPr lang="en-US" sz="3900" dirty="0" smtClean="0"/>
              <a:t>Parallelizing and Optimizing Programs for GPU Acceleration using CUDA (Part II)</a:t>
            </a:r>
            <a:endParaRPr lang="en-US" sz="3900" dirty="0"/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98862"/>
            <a:ext cx="8226425" cy="2116138"/>
          </a:xfrm>
        </p:spPr>
        <p:txBody>
          <a:bodyPr/>
          <a:lstStyle/>
          <a:p>
            <a:r>
              <a:rPr lang="en-US" dirty="0"/>
              <a:t>Martin Burtscher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Department of Computer Science</a:t>
            </a:r>
          </a:p>
        </p:txBody>
      </p:sp>
      <p:pic>
        <p:nvPicPr>
          <p:cNvPr id="4" name="Picture 3" descr="TXST_Primary_H_3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709160"/>
            <a:ext cx="2514600" cy="1005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Regular Code to 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codes</a:t>
            </a:r>
          </a:p>
          <a:p>
            <a:pPr lvl="1"/>
            <a:r>
              <a:rPr lang="en-US" dirty="0" smtClean="0"/>
              <a:t>Operate on array- and matrix-based data structures</a:t>
            </a:r>
          </a:p>
          <a:p>
            <a:pPr lvl="1"/>
            <a:r>
              <a:rPr lang="en-US" dirty="0" smtClean="0"/>
              <a:t>Exhibit mostly </a:t>
            </a:r>
            <a:r>
              <a:rPr lang="en-US" dirty="0" err="1" smtClean="0"/>
              <a:t>strided</a:t>
            </a:r>
            <a:r>
              <a:rPr lang="en-US" dirty="0" smtClean="0"/>
              <a:t> memory access patterns</a:t>
            </a:r>
          </a:p>
          <a:p>
            <a:pPr lvl="1"/>
            <a:r>
              <a:rPr lang="en-US" dirty="0" smtClean="0"/>
              <a:t>Have relatively predictable control flow (control flow behavior is mainly determined by input </a:t>
            </a:r>
            <a:r>
              <a:rPr lang="en-US" i="1" dirty="0" smtClean="0"/>
              <a:t>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Largely independent computations</a:t>
            </a:r>
          </a:p>
          <a:p>
            <a:r>
              <a:rPr lang="en-US" dirty="0" smtClean="0"/>
              <a:t>Many regular codes are easy to port to GPUs</a:t>
            </a:r>
          </a:p>
          <a:p>
            <a:pPr lvl="1"/>
            <a:r>
              <a:rPr lang="en-US" dirty="0" smtClean="0"/>
              <a:t>E.g., matrix codes executing many ops/word</a:t>
            </a:r>
          </a:p>
          <a:p>
            <a:pPr lvl="2"/>
            <a:r>
              <a:rPr lang="en-US" dirty="0" smtClean="0"/>
              <a:t>Dense matrix operations (level 2 and 3 BLAS)</a:t>
            </a:r>
          </a:p>
          <a:p>
            <a:pPr lvl="2"/>
            <a:r>
              <a:rPr lang="en-US" dirty="0" smtClean="0"/>
              <a:t>Stencil codes (PDE solvers)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648200"/>
            <a:ext cx="1156317" cy="11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57117" y="5728156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LLNL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6201" y="2133600"/>
            <a:ext cx="12001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Irregular Code to 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695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Irregular codes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Build, traverse, and update dynamic data structures (trees, graphs, linked lists, priority queues, etc.)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Exhibit pointer-chasing memory access patterns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Have complex control flow (control flow behavior depends on input </a:t>
            </a:r>
            <a:r>
              <a:rPr lang="en-US" i="1" dirty="0" smtClean="0"/>
              <a:t>values</a:t>
            </a:r>
            <a:r>
              <a:rPr lang="en-US" dirty="0" smtClean="0"/>
              <a:t> and changes dynamically)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Many important scientific programs are irregular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E.g., </a:t>
            </a:r>
            <a:r>
              <a:rPr lang="en-US" dirty="0" smtClean="0">
                <a:solidFill>
                  <a:srgbClr val="0070C0"/>
                </a:solidFill>
              </a:rPr>
              <a:t>n-body simulation</a:t>
            </a:r>
            <a:r>
              <a:rPr lang="en-US" dirty="0" smtClean="0"/>
              <a:t>, data clustering, SAT solving, social networks, discrete-event simulation, meshing, …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</a:rPr>
              <a:t>Need case studies on how to best map </a:t>
            </a:r>
            <a:r>
              <a:rPr lang="en-US" dirty="0" err="1" smtClean="0">
                <a:solidFill>
                  <a:srgbClr val="0070C0"/>
                </a:solidFill>
              </a:rPr>
              <a:t>irreg</a:t>
            </a:r>
            <a:r>
              <a:rPr lang="en-US" dirty="0" smtClean="0">
                <a:solidFill>
                  <a:srgbClr val="0070C0"/>
                </a:solidFill>
              </a:rPr>
              <a:t> codes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365956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FSU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N-body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82000" cy="4479925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/>
              <a:t>Irregular Barnes Hut algorithm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Repeatedly builds </a:t>
            </a:r>
            <a:r>
              <a:rPr lang="en-US" dirty="0" smtClean="0">
                <a:solidFill>
                  <a:srgbClr val="0070C0"/>
                </a:solidFill>
              </a:rPr>
              <a:t>unbalanced tree </a:t>
            </a:r>
            <a:r>
              <a:rPr lang="en-US" dirty="0" smtClean="0"/>
              <a:t>and performs complex traversals on it</a:t>
            </a:r>
          </a:p>
          <a:p>
            <a:pPr lvl="4">
              <a:spcBef>
                <a:spcPts val="400"/>
              </a:spcBef>
            </a:pPr>
            <a:endParaRPr lang="en-US" sz="1000" dirty="0" smtClean="0"/>
          </a:p>
          <a:p>
            <a:pPr>
              <a:spcBef>
                <a:spcPts val="400"/>
              </a:spcBef>
            </a:pPr>
            <a:r>
              <a:rPr lang="en-US" dirty="0" smtClean="0"/>
              <a:t>Our implementation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Designed for GPUs (not just port of CPU code)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First GPU implementation of entire BH algorithm</a:t>
            </a:r>
          </a:p>
          <a:p>
            <a:pPr lvl="4">
              <a:spcBef>
                <a:spcPts val="400"/>
              </a:spcBef>
            </a:pPr>
            <a:endParaRPr lang="en-US" sz="1000" dirty="0" smtClean="0"/>
          </a:p>
          <a:p>
            <a:pPr>
              <a:spcBef>
                <a:spcPts val="400"/>
              </a:spcBef>
            </a:pPr>
            <a:r>
              <a:rPr lang="en-US" dirty="0" smtClean="0"/>
              <a:t>Results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GPU is 21 times faster than CPU (6 cores) on this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latin typeface="Calibri" pitchFamily="34" charset="0"/>
              </a:rPr>
              <a:t>Barnes Hut algorithm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CUDA implementation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Experimental results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8099" y="2545377"/>
            <a:ext cx="1657725" cy="15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19800" y="3899356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</a:rPr>
              <a:t>NASA/JPL-Caltech/SSC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Barnes Hut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Precise force calculation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solidFill>
                  <a:srgbClr val="0070C0"/>
                </a:solidFill>
              </a:rPr>
              <a:t>O(</a:t>
            </a:r>
            <a:r>
              <a:rPr lang="en-US" i="1" dirty="0" smtClean="0">
                <a:solidFill>
                  <a:srgbClr val="0070C0"/>
                </a:solidFill>
              </a:rPr>
              <a:t>n</a:t>
            </a:r>
            <a:r>
              <a:rPr lang="en-US" baseline="30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operations (O(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body pairs)</a:t>
            </a:r>
          </a:p>
          <a:p>
            <a:pPr lvl="1"/>
            <a:r>
              <a:rPr lang="en-US" dirty="0" smtClean="0"/>
              <a:t>Computationally intractable for large </a:t>
            </a:r>
            <a:r>
              <a:rPr lang="en-US" i="1" dirty="0" smtClean="0"/>
              <a:t>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Barnes and Hut (1986)</a:t>
            </a:r>
          </a:p>
          <a:p>
            <a:pPr lvl="1"/>
            <a:r>
              <a:rPr lang="en-US" dirty="0" smtClean="0"/>
              <a:t>Algorithm to approximately compute forces</a:t>
            </a:r>
          </a:p>
          <a:p>
            <a:pPr lvl="2"/>
            <a:r>
              <a:rPr lang="en-US" dirty="0" smtClean="0"/>
              <a:t>Bodies’ initial position &amp; velocity are also approximate</a:t>
            </a:r>
          </a:p>
          <a:p>
            <a:pPr lvl="1"/>
            <a:r>
              <a:rPr lang="en-US" dirty="0" smtClean="0"/>
              <a:t>Requires only </a:t>
            </a:r>
            <a:r>
              <a:rPr lang="en-US" dirty="0" smtClean="0">
                <a:solidFill>
                  <a:srgbClr val="0070C0"/>
                </a:solidFill>
              </a:rPr>
              <a:t>O(</a:t>
            </a:r>
            <a:r>
              <a:rPr lang="en-US" i="1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log </a:t>
            </a:r>
            <a:r>
              <a:rPr lang="en-US" i="1" dirty="0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Idea is to “combine” far away bodies</a:t>
            </a:r>
          </a:p>
          <a:p>
            <a:pPr lvl="1"/>
            <a:r>
              <a:rPr lang="en-US" dirty="0" smtClean="0"/>
              <a:t>Error should be small because </a:t>
            </a:r>
            <a:r>
              <a:rPr lang="en-US" i="1" dirty="0" smtClean="0"/>
              <a:t>force </a:t>
            </a:r>
            <a:r>
              <a:rPr lang="en-US" dirty="0" smtClean="0">
                <a:sym typeface="Symbol"/>
              </a:rPr>
              <a:t></a:t>
            </a:r>
            <a:r>
              <a:rPr lang="en-US" dirty="0" smtClean="0"/>
              <a:t> 1/</a:t>
            </a:r>
            <a:r>
              <a:rPr lang="en-US" i="1" dirty="0" smtClean="0"/>
              <a:t>distance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Barnes Hut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bodies’ initial position and velocity</a:t>
            </a:r>
          </a:p>
          <a:p>
            <a:r>
              <a:rPr lang="en-US" dirty="0" smtClean="0"/>
              <a:t>Iterate over time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bounding box around bodies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Subdivide space until at most one body per cell</a:t>
            </a:r>
          </a:p>
          <a:p>
            <a:pPr marL="1371600" lvl="2" indent="-514350"/>
            <a:r>
              <a:rPr lang="en-US" dirty="0" smtClean="0"/>
              <a:t>Record this spatial hierarchy in an </a:t>
            </a:r>
            <a:r>
              <a:rPr lang="en-US" dirty="0" err="1" smtClean="0"/>
              <a:t>octree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mass and center of mass of each cell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force on bodies by traversing </a:t>
            </a:r>
            <a:r>
              <a:rPr lang="en-US" dirty="0" err="1" smtClean="0"/>
              <a:t>octree</a:t>
            </a:r>
            <a:endParaRPr lang="en-US" dirty="0" smtClean="0"/>
          </a:p>
          <a:p>
            <a:pPr marL="1371600" lvl="2" indent="-457200"/>
            <a:r>
              <a:rPr lang="en-US" dirty="0" smtClean="0"/>
              <a:t>Stop traversal path when encountering a leaf (body) or an internal node (cell) that is far enough away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each body’s position and velocity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114800" cy="4479925"/>
          </a:xfrm>
        </p:spPr>
        <p:txBody>
          <a:bodyPr/>
          <a:lstStyle/>
          <a:p>
            <a:r>
              <a:rPr lang="en-US" dirty="0" smtClean="0"/>
              <a:t>Non-graphics programming</a:t>
            </a:r>
          </a:p>
          <a:p>
            <a:pPr lvl="1"/>
            <a:r>
              <a:rPr lang="en-US" dirty="0" smtClean="0"/>
              <a:t>Uses GPU as massively parallel co-processor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SIMT (single-instruction multiple-threads) model</a:t>
            </a:r>
          </a:p>
          <a:p>
            <a:pPr lvl="1"/>
            <a:r>
              <a:rPr lang="en-US" dirty="0" smtClean="0"/>
              <a:t>Thousands of threads needed for full efficiency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4479925"/>
          </a:xfrm>
        </p:spPr>
        <p:txBody>
          <a:bodyPr/>
          <a:lstStyle/>
          <a:p>
            <a:r>
              <a:rPr lang="en-US" dirty="0" smtClean="0"/>
              <a:t>C/C++ with extensions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Function launch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Calling functions on GPU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Memory management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GPU memory allocation, copying data to/from GPU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Declaration qualifiers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Device, shared, local, etc.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Special instructions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Barriers, fences, etc.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Keywords</a:t>
            </a:r>
          </a:p>
          <a:p>
            <a:pPr lvl="2">
              <a:spcBef>
                <a:spcPts val="200"/>
              </a:spcBef>
            </a:pPr>
            <a:r>
              <a:rPr lang="en-US" dirty="0" err="1" smtClean="0"/>
              <a:t>threadIdx</a:t>
            </a:r>
            <a:r>
              <a:rPr lang="en-US" dirty="0" smtClean="0"/>
              <a:t>, </a:t>
            </a:r>
            <a:r>
              <a:rPr lang="en-US" dirty="0" err="1" smtClean="0"/>
              <a:t>blockIdx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219200" y="3352800"/>
            <a:ext cx="2760660" cy="430887"/>
            <a:chOff x="1447800" y="4553092"/>
            <a:chExt cx="2075688" cy="323975"/>
          </a:xfrm>
        </p:grpSpPr>
        <p:grpSp>
          <p:nvGrpSpPr>
            <p:cNvPr id="13" name="Group 9"/>
            <p:cNvGrpSpPr/>
            <p:nvPr/>
          </p:nvGrpSpPr>
          <p:grpSpPr>
            <a:xfrm>
              <a:off x="1447800" y="4556760"/>
              <a:ext cx="2075688" cy="320040"/>
              <a:chOff x="1536192" y="3108960"/>
              <a:chExt cx="2075688" cy="320040"/>
            </a:xfrm>
          </p:grpSpPr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2971800" y="3108960"/>
                <a:ext cx="640080" cy="32004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buNone/>
                </a:pPr>
                <a:r>
                  <a:rPr lang="en-US" sz="1600" b="1" dirty="0" smtClean="0">
                    <a:solidFill>
                      <a:srgbClr val="003300"/>
                    </a:solidFill>
                    <a:latin typeface="Arial" charset="0"/>
                  </a:rPr>
                  <a:t>GPU</a:t>
                </a:r>
                <a:endParaRPr lang="en-US" sz="1600" b="1" dirty="0">
                  <a:solidFill>
                    <a:srgbClr val="003300"/>
                  </a:solidFill>
                  <a:latin typeface="Arial" charset="0"/>
                </a:endParaRPr>
              </a:p>
            </p:txBody>
          </p:sp>
          <p:sp>
            <p:nvSpPr>
              <p:cNvPr id="16" name="Text Box 58"/>
              <p:cNvSpPr txBox="1">
                <a:spLocks noChangeArrowheads="1"/>
              </p:cNvSpPr>
              <p:nvPr/>
            </p:nvSpPr>
            <p:spPr bwMode="auto">
              <a:xfrm>
                <a:off x="1536192" y="3108960"/>
                <a:ext cx="640080" cy="3200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>
                  <a:buNone/>
                </a:pPr>
                <a:r>
                  <a:rPr lang="en-US" sz="1600" b="1" dirty="0" smtClean="0">
                    <a:solidFill>
                      <a:srgbClr val="003300"/>
                    </a:solidFill>
                    <a:latin typeface="Arial" charset="0"/>
                  </a:rPr>
                  <a:t>CPU</a:t>
                </a:r>
                <a:endParaRPr lang="en-US" sz="1600" b="1" dirty="0">
                  <a:solidFill>
                    <a:srgbClr val="003300"/>
                  </a:solidFill>
                  <a:latin typeface="Arial" charset="0"/>
                </a:endParaRPr>
              </a:p>
            </p:txBody>
          </p:sp>
          <p:sp>
            <p:nvSpPr>
              <p:cNvPr id="17" name="Line 60"/>
              <p:cNvSpPr>
                <a:spLocks noChangeShapeType="1"/>
              </p:cNvSpPr>
              <p:nvPr/>
            </p:nvSpPr>
            <p:spPr bwMode="auto">
              <a:xfrm flipV="1">
                <a:off x="2178083" y="3276600"/>
                <a:ext cx="7937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091155" y="4553092"/>
              <a:ext cx="792253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fr-FR" sz="1100" dirty="0" smtClean="0"/>
                <a:t>PCI-Express</a:t>
              </a:r>
              <a:br>
                <a:rPr lang="fr-FR" sz="1100" dirty="0" smtClean="0"/>
              </a:br>
              <a:r>
                <a:rPr lang="fr-FR" sz="1100" dirty="0" smtClean="0"/>
                <a:t>bus</a:t>
              </a:r>
              <a:endParaRPr lang="en-US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Build Tree (Level 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640" y="2011680"/>
            <a:ext cx="3204863" cy="296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5257800"/>
            <a:ext cx="539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Compute bounding box around all bodies → tree root</a:t>
            </a:r>
            <a:endParaRPr lang="en-US" sz="1800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Build Tree (Level 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640" y="2011680"/>
            <a:ext cx="3204863" cy="297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5257800"/>
            <a:ext cx="460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Subdivide space until at most one body per cell</a:t>
            </a:r>
            <a:endParaRPr lang="en-US" sz="18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Tree (Level 3)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640" y="2011680"/>
            <a:ext cx="3204863" cy="299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5257800"/>
            <a:ext cx="460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Subdivide space until at most one body per cell</a:t>
            </a:r>
            <a:endParaRPr lang="en-US" sz="18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Build Tree (Level 4)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640" y="2011680"/>
            <a:ext cx="3204863" cy="30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59" y="2194562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5257800"/>
            <a:ext cx="470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Subdivide space until at most one body per cell</a:t>
            </a:r>
            <a:endParaRPr lang="en-US" sz="18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Tree (Level 5)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640" y="2011680"/>
            <a:ext cx="3204863" cy="30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" y="2194560"/>
            <a:ext cx="3578854" cy="221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5257800"/>
            <a:ext cx="460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Subdivide space until at most one body per cell</a:t>
            </a:r>
            <a:endParaRPr lang="en-US" sz="1800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 Cells’ Center of Mass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6795" y="5181600"/>
            <a:ext cx="642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For each internal cell, compute sum of mass and weighted average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of position of all bodies in </a:t>
            </a:r>
            <a:r>
              <a:rPr lang="en-US" sz="1800" dirty="0" err="1" smtClean="0">
                <a:latin typeface="+mn-lt"/>
              </a:rPr>
              <a:t>subtree</a:t>
            </a:r>
            <a:r>
              <a:rPr lang="en-US" sz="1800" dirty="0" smtClean="0">
                <a:latin typeface="+mn-lt"/>
              </a:rPr>
              <a:t>; example shows two cells only</a:t>
            </a:r>
            <a:endParaRPr lang="en-US" sz="18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063" y="1806575"/>
            <a:ext cx="3513137" cy="344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0" y="2039938"/>
            <a:ext cx="4730580" cy="302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0899" y="5257800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Compute force, for example, acting upon green body</a:t>
            </a:r>
            <a:endParaRPr lang="en-US" sz="1800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063" y="1806575"/>
            <a:ext cx="351453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0" y="2039938"/>
            <a:ext cx="4730580" cy="302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 Force (short distance)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257800"/>
            <a:ext cx="699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Scan tree depth first from left to right; green portion already completed</a:t>
            </a:r>
            <a:endParaRPr lang="en-US" sz="1800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063" y="1812925"/>
            <a:ext cx="3514681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0" y="2039938"/>
            <a:ext cx="4730580" cy="302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 Force (down one level)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7765" y="5257800"/>
            <a:ext cx="567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Red center of mass is too close, need to go down one level</a:t>
            </a:r>
            <a:endParaRPr lang="en-US" sz="18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063" y="1812925"/>
            <a:ext cx="3514681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0" y="2039938"/>
            <a:ext cx="4730580" cy="302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Force (long distance)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90" y="5257800"/>
            <a:ext cx="38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Blue center of mass is far enough away</a:t>
            </a:r>
            <a:endParaRPr lang="en-US" sz="1800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063" y="1812925"/>
            <a:ext cx="3514681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0" y="2039938"/>
            <a:ext cx="4730580" cy="302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GPU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Kernels are functions that run on the GPU</a:t>
            </a:r>
          </a:p>
          <a:p>
            <a:pPr lvl="1"/>
            <a:r>
              <a:rPr lang="en-US" dirty="0" smtClean="0"/>
              <a:t>Callable by CPU code</a:t>
            </a:r>
          </a:p>
          <a:p>
            <a:pPr lvl="1"/>
            <a:r>
              <a:rPr lang="en-US" dirty="0" smtClean="0"/>
              <a:t>CPU can continue processing while GPU runs kernel</a:t>
            </a:r>
          </a:p>
          <a:p>
            <a:pPr lvl="4"/>
            <a:endParaRPr lang="en-US" sz="500" dirty="0" smtClean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KernelName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&lt;&lt;&lt;m, n&gt;&gt;&gt;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(arg1, arg2, ...);</a:t>
            </a:r>
          </a:p>
          <a:p>
            <a:pPr lvl="4"/>
            <a:endParaRPr lang="en-US" sz="1200" dirty="0" smtClean="0"/>
          </a:p>
          <a:p>
            <a:r>
              <a:rPr lang="en-US" dirty="0" smtClean="0"/>
              <a:t>Launch configuration (programmer selectable)</a:t>
            </a:r>
          </a:p>
          <a:p>
            <a:pPr lvl="1"/>
            <a:r>
              <a:rPr lang="en-US" dirty="0" smtClean="0"/>
              <a:t>GPU spawns </a:t>
            </a:r>
            <a:r>
              <a:rPr lang="en-US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blocks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threads</a:t>
            </a:r>
            <a:r>
              <a:rPr lang="en-US" dirty="0" smtClean="0"/>
              <a:t> (i.e., </a:t>
            </a:r>
            <a:r>
              <a:rPr lang="en-US" dirty="0" smtClean="0">
                <a:solidFill>
                  <a:srgbClr val="00B050"/>
                </a:solidFill>
              </a:rPr>
              <a:t>m*n</a:t>
            </a:r>
            <a:r>
              <a:rPr lang="en-US" dirty="0" smtClean="0"/>
              <a:t> threads total) that run a copy of the same function</a:t>
            </a:r>
          </a:p>
          <a:p>
            <a:pPr lvl="1"/>
            <a:r>
              <a:rPr lang="en-US" dirty="0" smtClean="0"/>
              <a:t>Normal function parameters: passed conventionally</a:t>
            </a:r>
          </a:p>
          <a:p>
            <a:pPr lvl="2"/>
            <a:r>
              <a:rPr lang="en-US" dirty="0" smtClean="0"/>
              <a:t>Different address space, should never pass CPU pointers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 Force (skip </a:t>
            </a:r>
            <a:r>
              <a:rPr lang="en-US" dirty="0" err="1" smtClean="0"/>
              <a:t>subtree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257800"/>
            <a:ext cx="611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Therefore, entire </a:t>
            </a:r>
            <a:r>
              <a:rPr lang="en-US" sz="1800" dirty="0" err="1" smtClean="0">
                <a:latin typeface="+mn-lt"/>
              </a:rPr>
              <a:t>subtree</a:t>
            </a:r>
            <a:r>
              <a:rPr lang="en-US" sz="1800" dirty="0" smtClean="0">
                <a:latin typeface="+mn-lt"/>
              </a:rPr>
              <a:t> rooted in the blue cell can be skipped</a:t>
            </a:r>
            <a:endParaRPr lang="en-US" sz="1800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063" y="1812925"/>
            <a:ext cx="3514681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20" y="2039938"/>
            <a:ext cx="4730580" cy="302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bounding_box.include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octree.Cells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ByLevel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Cell c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c.Summarize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b.ComputeForce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b.Advance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pic>
        <p:nvPicPr>
          <p:cNvPr id="8" name="Picture 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971800"/>
            <a:ext cx="3578854" cy="110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371600"/>
            <a:ext cx="1602432" cy="150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371600"/>
            <a:ext cx="1602432" cy="151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028081"/>
            <a:ext cx="1752600" cy="172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5526" y="4038600"/>
            <a:ext cx="1751274" cy="17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Complexity and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timestep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             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+ ordered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sequential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 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parallel reduction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bounding_box.include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bounding_box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 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top-down tree building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octree.Cells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ByLevel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Cell c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cellList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+ ordered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bottom-up traversal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c.Summarize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 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log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fully parallel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b.ComputeForce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octree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Body b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bodySet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   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fully parallel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b.Advance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888" y="1981200"/>
            <a:ext cx="3453912" cy="26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Barnes Hut algorithm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CUDA implementation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Experimental results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GPU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amounts of data parallelism</a:t>
            </a:r>
          </a:p>
          <a:p>
            <a:r>
              <a:rPr lang="en-US" dirty="0" smtClean="0"/>
              <a:t>Coalesced main memory accesses</a:t>
            </a:r>
          </a:p>
          <a:p>
            <a:r>
              <a:rPr lang="en-US" dirty="0" smtClean="0"/>
              <a:t>Little thread divergence</a:t>
            </a:r>
          </a:p>
          <a:p>
            <a:r>
              <a:rPr lang="en-US" dirty="0" smtClean="0"/>
              <a:t>Relatively little synchronization between blocks</a:t>
            </a:r>
          </a:p>
          <a:p>
            <a:r>
              <a:rPr lang="en-US" dirty="0" smtClean="0"/>
              <a:t>Little CPU/GPU data transfer</a:t>
            </a:r>
          </a:p>
          <a:p>
            <a:r>
              <a:rPr lang="en-US" dirty="0" smtClean="0"/>
              <a:t>Efficient use of shared memory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026" y="3505200"/>
            <a:ext cx="2295310" cy="226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81107" y="5562600"/>
            <a:ext cx="2281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800" dirty="0" smtClean="0">
                <a:solidFill>
                  <a:schemeClr val="bg1">
                    <a:lumMod val="75000"/>
                  </a:schemeClr>
                </a:solidFill>
              </a:rPr>
              <a:t>Thepcreport.net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426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BH 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irregular tree-based data structure</a:t>
            </a:r>
          </a:p>
          <a:p>
            <a:pPr lvl="1"/>
            <a:r>
              <a:rPr lang="en-US" dirty="0" smtClean="0"/>
              <a:t>Initially little parallelism</a:t>
            </a:r>
          </a:p>
          <a:p>
            <a:pPr lvl="1"/>
            <a:r>
              <a:rPr lang="en-US" dirty="0" smtClean="0"/>
              <a:t>Little coalescing</a:t>
            </a:r>
          </a:p>
          <a:p>
            <a:pPr lvl="1"/>
            <a:r>
              <a:rPr lang="en-US" dirty="0" smtClean="0"/>
              <a:t>Load imbalance</a:t>
            </a:r>
          </a:p>
          <a:p>
            <a:r>
              <a:rPr lang="en-US" dirty="0" smtClean="0"/>
              <a:t>Complex recursive traversals</a:t>
            </a:r>
          </a:p>
          <a:p>
            <a:pPr lvl="1"/>
            <a:r>
              <a:rPr lang="en-US" dirty="0" smtClean="0"/>
              <a:t>Recursion not well supported</a:t>
            </a:r>
          </a:p>
          <a:p>
            <a:pPr lvl="1"/>
            <a:r>
              <a:rPr lang="en-US" dirty="0" smtClean="0"/>
              <a:t>Lots </a:t>
            </a:r>
            <a:r>
              <a:rPr lang="en-US" dirty="0" smtClean="0"/>
              <a:t>of thread divergence</a:t>
            </a:r>
          </a:p>
          <a:p>
            <a:r>
              <a:rPr lang="en-US" dirty="0" smtClean="0"/>
              <a:t>Memory-bound </a:t>
            </a:r>
            <a:r>
              <a:rPr lang="en-US" dirty="0" smtClean="0"/>
              <a:t>pointer-chasing operations</a:t>
            </a:r>
          </a:p>
          <a:p>
            <a:pPr lvl="1"/>
            <a:r>
              <a:rPr lang="en-US" dirty="0" smtClean="0"/>
              <a:t>Not enough computation to hide latency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285321"/>
            <a:ext cx="8229600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GPU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Read initial data and transfer to GPU</a:t>
            </a:r>
          </a:p>
          <a:p>
            <a:pPr>
              <a:buNone/>
            </a:pPr>
            <a:r>
              <a:rPr lang="en-US" dirty="0" smtClean="0"/>
              <a:t>for each </a:t>
            </a:r>
            <a:r>
              <a:rPr lang="en-US" dirty="0" err="1" smtClean="0"/>
              <a:t>timestep</a:t>
            </a:r>
            <a:r>
              <a:rPr lang="en-US" dirty="0" smtClean="0"/>
              <a:t> do {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Compute bounding box around bodies (not irregular)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Build hierarchical decomposition, i.e., octree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Summarize body information in internal octree nodes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Approximately sort bodies by spatial location (optional)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Compute forces acting on each body with help of octree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Update body positions and velocities (not irregular)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Transfer result from GPU and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code iterative (recursion not supported*)</a:t>
            </a:r>
          </a:p>
          <a:p>
            <a:r>
              <a:rPr lang="en-US" dirty="0" smtClean="0"/>
              <a:t>Keep data on GPU between kernel calls</a:t>
            </a:r>
          </a:p>
          <a:p>
            <a:r>
              <a:rPr lang="en-US" dirty="0" smtClean="0"/>
              <a:t>Use array elements instead of heap nodes</a:t>
            </a:r>
          </a:p>
          <a:p>
            <a:pPr lvl="1"/>
            <a:r>
              <a:rPr lang="en-US" dirty="0" smtClean="0"/>
              <a:t>One aligned array per field for coalesced accesses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150" y="3505200"/>
            <a:ext cx="6663012" cy="220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79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463" y="3032125"/>
            <a:ext cx="3817937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Optimizations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82000" cy="4479925"/>
          </a:xfrm>
        </p:spPr>
        <p:txBody>
          <a:bodyPr/>
          <a:lstStyle/>
          <a:p>
            <a:r>
              <a:rPr lang="en-US" dirty="0" smtClean="0"/>
              <a:t>Maximize thread count (round down to warp size)</a:t>
            </a:r>
          </a:p>
          <a:p>
            <a:r>
              <a:rPr lang="en-US" dirty="0" smtClean="0"/>
              <a:t>Maximize resident block count (all SMs filled)</a:t>
            </a:r>
          </a:p>
          <a:p>
            <a:r>
              <a:rPr lang="en-US" dirty="0" smtClean="0"/>
              <a:t>Pass kernel parameters through constant memory</a:t>
            </a:r>
          </a:p>
          <a:p>
            <a:r>
              <a:rPr lang="en-US" dirty="0" smtClean="0"/>
              <a:t>Use special allocation order</a:t>
            </a:r>
          </a:p>
          <a:p>
            <a:r>
              <a:rPr lang="en-US" dirty="0" smtClean="0"/>
              <a:t>Alias arrays (56 B/node)</a:t>
            </a:r>
          </a:p>
          <a:p>
            <a:r>
              <a:rPr lang="en-US" dirty="0" smtClean="0"/>
              <a:t>Use index arithmetic</a:t>
            </a:r>
          </a:p>
          <a:p>
            <a:r>
              <a:rPr lang="en-US" dirty="0" smtClean="0"/>
              <a:t>Persistent blocks &amp; threads</a:t>
            </a:r>
          </a:p>
          <a:p>
            <a:r>
              <a:rPr lang="en-US" dirty="0" smtClean="0"/>
              <a:t>Unroll loops over children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0777"/>
            <a:ext cx="6202863" cy="459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1: Bounding Box (Regular)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78388" y="1387475"/>
            <a:ext cx="4037012" cy="4479925"/>
          </a:xfrm>
        </p:spPr>
        <p:txBody>
          <a:bodyPr>
            <a:normAutofit/>
          </a:bodyPr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Fully coalesced</a:t>
            </a:r>
          </a:p>
          <a:p>
            <a:pPr lvl="1"/>
            <a:r>
              <a:rPr lang="en-US" dirty="0" smtClean="0"/>
              <a:t>Fully cached</a:t>
            </a:r>
          </a:p>
          <a:p>
            <a:pPr lvl="1"/>
            <a:r>
              <a:rPr lang="en-US" dirty="0" smtClean="0"/>
              <a:t>No bank conflicts</a:t>
            </a:r>
          </a:p>
          <a:p>
            <a:pPr lvl="1"/>
            <a:r>
              <a:rPr lang="en-US" dirty="0" smtClean="0"/>
              <a:t>Minimal divergence</a:t>
            </a:r>
          </a:p>
          <a:p>
            <a:pPr lvl="1"/>
            <a:r>
              <a:rPr lang="en-US" dirty="0" smtClean="0"/>
              <a:t>Built-in min and max</a:t>
            </a:r>
          </a:p>
          <a:p>
            <a:pPr lvl="1"/>
            <a:r>
              <a:rPr lang="en-US" dirty="0" smtClean="0"/>
              <a:t>2 red/</a:t>
            </a:r>
            <a:r>
              <a:rPr lang="en-US" dirty="0" err="1" smtClean="0"/>
              <a:t>mem</a:t>
            </a:r>
            <a:r>
              <a:rPr lang="en-US" dirty="0" smtClean="0"/>
              <a:t>, 6 red/bar</a:t>
            </a:r>
          </a:p>
          <a:p>
            <a:pPr lvl="1"/>
            <a:r>
              <a:rPr lang="en-US" dirty="0" smtClean="0"/>
              <a:t>Bodies load balanced</a:t>
            </a:r>
          </a:p>
          <a:p>
            <a:pPr lvl="1"/>
            <a:r>
              <a:rPr lang="en-US" dirty="0" smtClean="0"/>
              <a:t>512*3 threads per SM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1219200" y="1524000"/>
            <a:ext cx="4037012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628900" lvl="5" indent="-342900" algn="ctr">
              <a:buClr>
                <a:srgbClr val="7B7BD1"/>
              </a:buClr>
              <a:buSzPct val="95000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lang="en-US" kern="0" dirty="0" smtClean="0">
                <a:latin typeface="+mn-lt"/>
              </a:rPr>
              <a:t>	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lang="en-US" kern="0" dirty="0" smtClean="0">
                <a:latin typeface="+mn-lt"/>
              </a:rPr>
              <a:t>	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lang="en-US" kern="0" dirty="0" smtClean="0">
                <a:latin typeface="+mn-lt"/>
              </a:rPr>
              <a:t>	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lang="en-US" kern="0" dirty="0" smtClean="0">
                <a:latin typeface="+mn-lt"/>
              </a:rPr>
              <a:t>	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Reduction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382000" cy="4479925"/>
          </a:xfrm>
        </p:spPr>
        <p:txBody>
          <a:bodyPr/>
          <a:lstStyle/>
          <a:p>
            <a:pPr>
              <a:spcBef>
                <a:spcPts val="725"/>
              </a:spcBef>
            </a:pPr>
            <a:r>
              <a:rPr lang="en-US" dirty="0" smtClean="0"/>
              <a:t>GPUs consist of </a:t>
            </a:r>
            <a:r>
              <a:rPr lang="en-US" dirty="0" smtClean="0">
                <a:solidFill>
                  <a:srgbClr val="0070C0"/>
                </a:solidFill>
              </a:rPr>
              <a:t>Streaming Multiprocessors </a:t>
            </a:r>
            <a:r>
              <a:rPr lang="en-US" dirty="0" smtClean="0"/>
              <a:t>(SMs)</a:t>
            </a:r>
          </a:p>
          <a:p>
            <a:pPr lvl="1">
              <a:spcBef>
                <a:spcPts val="725"/>
              </a:spcBef>
            </a:pPr>
            <a:r>
              <a:rPr lang="en-US" dirty="0" smtClean="0"/>
              <a:t>1 to 30 SMs per chip (run blocks)</a:t>
            </a:r>
          </a:p>
          <a:p>
            <a:pPr>
              <a:spcBef>
                <a:spcPts val="725"/>
              </a:spcBef>
            </a:pPr>
            <a:r>
              <a:rPr lang="en-US" dirty="0" smtClean="0"/>
              <a:t>SMs contain </a:t>
            </a:r>
            <a:r>
              <a:rPr lang="en-US" dirty="0" smtClean="0">
                <a:solidFill>
                  <a:srgbClr val="0070C0"/>
                </a:solidFill>
              </a:rPr>
              <a:t>Processing Elements </a:t>
            </a:r>
            <a:r>
              <a:rPr lang="en-US" dirty="0" smtClean="0"/>
              <a:t>(PEs)</a:t>
            </a:r>
          </a:p>
          <a:p>
            <a:pPr lvl="1">
              <a:spcBef>
                <a:spcPts val="725"/>
              </a:spcBef>
            </a:pPr>
            <a:r>
              <a:rPr lang="en-US" dirty="0" smtClean="0"/>
              <a:t>8, 32, or 192 PEs per SM (run threads)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378"/>
          <p:cNvGrpSpPr/>
          <p:nvPr/>
        </p:nvGrpSpPr>
        <p:grpSpPr>
          <a:xfrm>
            <a:off x="1019376" y="3655632"/>
            <a:ext cx="6981624" cy="1830768"/>
            <a:chOff x="943177" y="3236765"/>
            <a:chExt cx="6981624" cy="1830768"/>
          </a:xfrm>
        </p:grpSpPr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1264116" y="4603285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990601" y="4800600"/>
              <a:ext cx="6934200" cy="22860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charset="0"/>
                </a:rPr>
                <a:t>Global Memory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90600" y="3238250"/>
              <a:ext cx="808902" cy="11415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022912" y="3270924"/>
              <a:ext cx="355427" cy="677243"/>
              <a:chOff x="533" y="394"/>
              <a:chExt cx="266" cy="507"/>
            </a:xfrm>
          </p:grpSpPr>
          <p:sp>
            <p:nvSpPr>
              <p:cNvPr id="361" name="Rectangle 1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62" name="Rectangle 1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63" name="Rectangle 1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64" name="Rectangle 1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65" name="Rectangle 1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66" name="Rectangle 1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67" name="Rectangle 1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68" name="Rectangle 2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69" name="Rectangle 2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411764" y="3270924"/>
              <a:ext cx="355427" cy="677243"/>
              <a:chOff x="533" y="394"/>
              <a:chExt cx="266" cy="507"/>
            </a:xfrm>
          </p:grpSpPr>
          <p:sp>
            <p:nvSpPr>
              <p:cNvPr id="352" name="Rectangle 2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53" name="Rectangle 2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55" name="Rectangle 2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56" name="Rectangle 2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57" name="Rectangle 2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58" name="Rectangle 2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59" name="Rectangle 3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60" name="Rectangle 3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 rot="5400000">
              <a:off x="1233351" y="3767617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Rectangle 63"/>
            <p:cNvSpPr>
              <a:spLocks noChangeArrowheads="1"/>
            </p:cNvSpPr>
            <p:nvPr/>
          </p:nvSpPr>
          <p:spPr bwMode="auto">
            <a:xfrm>
              <a:off x="1854097" y="3238250"/>
              <a:ext cx="808902" cy="11415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1886409" y="3270924"/>
              <a:ext cx="355427" cy="677243"/>
              <a:chOff x="533" y="394"/>
              <a:chExt cx="266" cy="507"/>
            </a:xfrm>
          </p:grpSpPr>
          <p:sp>
            <p:nvSpPr>
              <p:cNvPr id="343" name="Rectangle 6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44" name="Rectangle 6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45" name="Rectangle 6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46" name="Rectangle 6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47" name="Rectangle 6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48" name="Rectangle 7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49" name="Rectangle 7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50" name="Rectangle 7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51" name="Rectangle 7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2275261" y="3270924"/>
              <a:ext cx="355427" cy="677243"/>
              <a:chOff x="533" y="394"/>
              <a:chExt cx="266" cy="507"/>
            </a:xfrm>
          </p:grpSpPr>
          <p:sp>
            <p:nvSpPr>
              <p:cNvPr id="334" name="Rectangle 7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35" name="Rectangle 7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36" name="Rectangle 7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37" name="Rectangle 7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38" name="Rectangle 7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39" name="Rectangle 8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40" name="Rectangle 8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41" name="Rectangle 8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42" name="Rectangle 8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735421" y="3239735"/>
              <a:ext cx="808902" cy="114003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>
              <a:off x="2767733" y="3272409"/>
              <a:ext cx="355427" cy="677243"/>
              <a:chOff x="533" y="394"/>
              <a:chExt cx="266" cy="507"/>
            </a:xfrm>
          </p:grpSpPr>
          <p:sp>
            <p:nvSpPr>
              <p:cNvPr id="325" name="Rectangle 8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26" name="Rectangle 8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27" name="Rectangle 9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28" name="Rectangle 9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29" name="Rectangle 9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30" name="Rectangle 9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31" name="Rectangle 9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32" name="Rectangle 9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33" name="Rectangle 9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3156585" y="3272409"/>
              <a:ext cx="355427" cy="677243"/>
              <a:chOff x="533" y="394"/>
              <a:chExt cx="266" cy="507"/>
            </a:xfrm>
          </p:grpSpPr>
          <p:sp>
            <p:nvSpPr>
              <p:cNvPr id="316" name="Rectangle 9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17" name="Rectangle 9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18" name="Rectangle 10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19" name="Rectangle 10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20" name="Rectangle 10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21" name="Rectangle 103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22" name="Rectangle 104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23" name="Rectangle 10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24" name="Rectangle 10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1" name="Rectangle 107"/>
            <p:cNvSpPr>
              <a:spLocks noChangeArrowheads="1"/>
            </p:cNvSpPr>
            <p:nvPr/>
          </p:nvSpPr>
          <p:spPr bwMode="auto">
            <a:xfrm>
              <a:off x="3598918" y="3239735"/>
              <a:ext cx="808902" cy="114003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3631230" y="3272409"/>
              <a:ext cx="355427" cy="677243"/>
              <a:chOff x="533" y="394"/>
              <a:chExt cx="266" cy="507"/>
            </a:xfrm>
          </p:grpSpPr>
          <p:sp>
            <p:nvSpPr>
              <p:cNvPr id="307" name="Rectangle 109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11" name="Rectangle 113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12" name="Rectangle 114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13" name="Rectangle 115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14" name="Rectangle 116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15" name="Rectangle 117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18" name="Group 118"/>
            <p:cNvGrpSpPr>
              <a:grpSpLocks/>
            </p:cNvGrpSpPr>
            <p:nvPr/>
          </p:nvGrpSpPr>
          <p:grpSpPr bwMode="auto">
            <a:xfrm>
              <a:off x="4020082" y="3272409"/>
              <a:ext cx="355427" cy="677243"/>
              <a:chOff x="533" y="394"/>
              <a:chExt cx="266" cy="507"/>
            </a:xfrm>
          </p:grpSpPr>
          <p:sp>
            <p:nvSpPr>
              <p:cNvPr id="298" name="Rectangle 119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99" name="Rectangle 120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00" name="Rectangle 121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01" name="Rectangle 122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02" name="Rectangle 123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03" name="Rectangle 124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04" name="Rectangle 125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05" name="Rectangle 126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306" name="Rectangle 127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6" name="Rectangle 130"/>
            <p:cNvSpPr>
              <a:spLocks noChangeArrowheads="1"/>
            </p:cNvSpPr>
            <p:nvPr/>
          </p:nvSpPr>
          <p:spPr bwMode="auto">
            <a:xfrm>
              <a:off x="4490270" y="3236765"/>
              <a:ext cx="808902" cy="11430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9" name="Group 131"/>
            <p:cNvGrpSpPr>
              <a:grpSpLocks/>
            </p:cNvGrpSpPr>
            <p:nvPr/>
          </p:nvGrpSpPr>
          <p:grpSpPr bwMode="auto">
            <a:xfrm>
              <a:off x="4522582" y="3269439"/>
              <a:ext cx="355427" cy="677243"/>
              <a:chOff x="533" y="394"/>
              <a:chExt cx="266" cy="507"/>
            </a:xfrm>
          </p:grpSpPr>
          <p:sp>
            <p:nvSpPr>
              <p:cNvPr id="289" name="Rectangle 13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90" name="Rectangle 13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91" name="Rectangle 13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92" name="Rectangle 13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93" name="Rectangle 13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94" name="Rectangle 13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95" name="Rectangle 13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96" name="Rectangle 13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97" name="Rectangle 14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4911434" y="3269439"/>
              <a:ext cx="355427" cy="677243"/>
              <a:chOff x="533" y="394"/>
              <a:chExt cx="266" cy="507"/>
            </a:xfrm>
          </p:grpSpPr>
          <p:sp>
            <p:nvSpPr>
              <p:cNvPr id="280" name="Rectangle 14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81" name="Rectangle 14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82" name="Rectangle 14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83" name="Rectangle 14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84" name="Rectangle 14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85" name="Rectangle 14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86" name="Rectangle 14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87" name="Rectangle 14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88" name="Rectangle 15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59" name="Rectangle 151"/>
            <p:cNvSpPr>
              <a:spLocks noChangeArrowheads="1"/>
            </p:cNvSpPr>
            <p:nvPr/>
          </p:nvSpPr>
          <p:spPr bwMode="auto">
            <a:xfrm>
              <a:off x="5353767" y="3236765"/>
              <a:ext cx="808902" cy="11430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21" name="Group 152"/>
            <p:cNvGrpSpPr>
              <a:grpSpLocks/>
            </p:cNvGrpSpPr>
            <p:nvPr/>
          </p:nvGrpSpPr>
          <p:grpSpPr bwMode="auto">
            <a:xfrm>
              <a:off x="5386079" y="3269439"/>
              <a:ext cx="355427" cy="677243"/>
              <a:chOff x="533" y="394"/>
              <a:chExt cx="266" cy="507"/>
            </a:xfrm>
          </p:grpSpPr>
          <p:sp>
            <p:nvSpPr>
              <p:cNvPr id="271" name="Rectangle 15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72" name="Rectangle 15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73" name="Rectangle 15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74" name="Rectangle 15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75" name="Rectangle 15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76" name="Rectangle 15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77" name="Rectangle 15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78" name="Rectangle 16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79" name="Rectangle 16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22" name="Group 162"/>
            <p:cNvGrpSpPr>
              <a:grpSpLocks/>
            </p:cNvGrpSpPr>
            <p:nvPr/>
          </p:nvGrpSpPr>
          <p:grpSpPr bwMode="auto">
            <a:xfrm>
              <a:off x="5774931" y="3269439"/>
              <a:ext cx="355427" cy="677243"/>
              <a:chOff x="533" y="394"/>
              <a:chExt cx="266" cy="507"/>
            </a:xfrm>
          </p:grpSpPr>
          <p:sp>
            <p:nvSpPr>
              <p:cNvPr id="262" name="Rectangle 163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63" name="Rectangle 164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64" name="Rectangle 165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65" name="Rectangle 166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66" name="Rectangle 167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67" name="Rectangle 168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68" name="Rectangle 169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69" name="Rectangle 170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70" name="Rectangle 171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64" name="Rectangle 174"/>
            <p:cNvSpPr>
              <a:spLocks noChangeArrowheads="1"/>
            </p:cNvSpPr>
            <p:nvPr/>
          </p:nvSpPr>
          <p:spPr bwMode="auto">
            <a:xfrm>
              <a:off x="6235091" y="3238250"/>
              <a:ext cx="808902" cy="11415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23" name="Group 175"/>
            <p:cNvGrpSpPr>
              <a:grpSpLocks/>
            </p:cNvGrpSpPr>
            <p:nvPr/>
          </p:nvGrpSpPr>
          <p:grpSpPr bwMode="auto">
            <a:xfrm>
              <a:off x="6267403" y="3270924"/>
              <a:ext cx="355427" cy="677243"/>
              <a:chOff x="533" y="394"/>
              <a:chExt cx="266" cy="507"/>
            </a:xfrm>
          </p:grpSpPr>
          <p:sp>
            <p:nvSpPr>
              <p:cNvPr id="253" name="Rectangle 17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54" name="Rectangle 17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55" name="Rectangle 17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56" name="Rectangle 17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57" name="Rectangle 18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58" name="Rectangle 18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59" name="Rectangle 18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60" name="Rectangle 18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61" name="Rectangle 18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24" name="Group 185"/>
            <p:cNvGrpSpPr>
              <a:grpSpLocks/>
            </p:cNvGrpSpPr>
            <p:nvPr/>
          </p:nvGrpSpPr>
          <p:grpSpPr bwMode="auto">
            <a:xfrm>
              <a:off x="6656255" y="3270924"/>
              <a:ext cx="355427" cy="677243"/>
              <a:chOff x="533" y="394"/>
              <a:chExt cx="266" cy="507"/>
            </a:xfrm>
          </p:grpSpPr>
          <p:sp>
            <p:nvSpPr>
              <p:cNvPr id="244" name="Rectangle 18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45" name="Rectangle 18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46" name="Rectangle 18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47" name="Rectangle 18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48" name="Rectangle 19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49" name="Rectangle 19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50" name="Rectangle 19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51" name="Rectangle 19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52" name="Rectangle 19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67" name="Rectangle 195"/>
            <p:cNvSpPr>
              <a:spLocks noChangeArrowheads="1"/>
            </p:cNvSpPr>
            <p:nvPr/>
          </p:nvSpPr>
          <p:spPr bwMode="auto">
            <a:xfrm>
              <a:off x="7098588" y="3238250"/>
              <a:ext cx="808902" cy="11415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25" name="Group 196"/>
            <p:cNvGrpSpPr>
              <a:grpSpLocks/>
            </p:cNvGrpSpPr>
            <p:nvPr/>
          </p:nvGrpSpPr>
          <p:grpSpPr bwMode="auto">
            <a:xfrm>
              <a:off x="7130900" y="3270924"/>
              <a:ext cx="355427" cy="677243"/>
              <a:chOff x="533" y="394"/>
              <a:chExt cx="266" cy="507"/>
            </a:xfrm>
          </p:grpSpPr>
          <p:sp>
            <p:nvSpPr>
              <p:cNvPr id="235" name="Rectangle 19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36" name="Rectangle 19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37" name="Rectangle 19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38" name="Rectangle 20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39" name="Rectangle 20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40" name="Rectangle 20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41" name="Rectangle 20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42" name="Rectangle 20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43" name="Rectangle 20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grpSp>
          <p:nvGrpSpPr>
            <p:cNvPr id="26" name="Group 206"/>
            <p:cNvGrpSpPr>
              <a:grpSpLocks/>
            </p:cNvGrpSpPr>
            <p:nvPr/>
          </p:nvGrpSpPr>
          <p:grpSpPr bwMode="auto">
            <a:xfrm>
              <a:off x="7519752" y="3270924"/>
              <a:ext cx="355427" cy="677243"/>
              <a:chOff x="533" y="394"/>
              <a:chExt cx="266" cy="507"/>
            </a:xfrm>
          </p:grpSpPr>
          <p:sp>
            <p:nvSpPr>
              <p:cNvPr id="226" name="Rectangle 20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50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27" name="Rectangle 20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28" name="Rectangle 20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29" name="Rectangle 21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30" name="Rectangle 21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31" name="Rectangle 212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32" name="Rectangle 213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33" name="Rectangle 21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  <p:sp>
            <p:nvSpPr>
              <p:cNvPr id="234" name="Rectangle 21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None/>
                </a:pPr>
                <a:endParaRPr lang="en-US" sz="700" b="1">
                  <a:latin typeface="Arial" charset="0"/>
                </a:endParaRPr>
              </a:p>
            </p:txBody>
          </p:sp>
        </p:grpSp>
        <p:sp>
          <p:nvSpPr>
            <p:cNvPr id="70" name="Rectangle 216"/>
            <p:cNvSpPr>
              <a:spLocks noChangeArrowheads="1"/>
            </p:cNvSpPr>
            <p:nvPr/>
          </p:nvSpPr>
          <p:spPr bwMode="auto">
            <a:xfrm rot="5400000">
              <a:off x="2096849" y="3769102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71" name="Rectangle 217"/>
            <p:cNvSpPr>
              <a:spLocks noChangeArrowheads="1"/>
            </p:cNvSpPr>
            <p:nvPr/>
          </p:nvSpPr>
          <p:spPr bwMode="auto">
            <a:xfrm rot="5400000">
              <a:off x="2978173" y="3769102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72" name="Rectangle 218"/>
            <p:cNvSpPr>
              <a:spLocks noChangeArrowheads="1"/>
            </p:cNvSpPr>
            <p:nvPr/>
          </p:nvSpPr>
          <p:spPr bwMode="auto">
            <a:xfrm rot="5400000">
              <a:off x="3841670" y="3769102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73" name="Rectangle 219"/>
            <p:cNvSpPr>
              <a:spLocks noChangeArrowheads="1"/>
            </p:cNvSpPr>
            <p:nvPr/>
          </p:nvSpPr>
          <p:spPr bwMode="auto">
            <a:xfrm rot="5400000">
              <a:off x="4733021" y="3769102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74" name="Rectangle 220"/>
            <p:cNvSpPr>
              <a:spLocks noChangeArrowheads="1"/>
            </p:cNvSpPr>
            <p:nvPr/>
          </p:nvSpPr>
          <p:spPr bwMode="auto">
            <a:xfrm rot="5400000">
              <a:off x="5596519" y="3769102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75" name="Rectangle 221"/>
            <p:cNvSpPr>
              <a:spLocks noChangeArrowheads="1"/>
            </p:cNvSpPr>
            <p:nvPr/>
          </p:nvSpPr>
          <p:spPr bwMode="auto">
            <a:xfrm rot="5400000">
              <a:off x="6477843" y="3769102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76" name="Rectangle 222"/>
            <p:cNvSpPr>
              <a:spLocks noChangeArrowheads="1"/>
            </p:cNvSpPr>
            <p:nvPr/>
          </p:nvSpPr>
          <p:spPr bwMode="auto">
            <a:xfrm rot="5400000">
              <a:off x="7341340" y="3769102"/>
              <a:ext cx="322285" cy="744279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96" name="Rectangle 359"/>
            <p:cNvSpPr>
              <a:spLocks noChangeArrowheads="1"/>
            </p:cNvSpPr>
            <p:nvPr/>
          </p:nvSpPr>
          <p:spPr bwMode="auto">
            <a:xfrm>
              <a:off x="4560464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7" name="Rectangle 360"/>
            <p:cNvSpPr>
              <a:spLocks noChangeArrowheads="1"/>
            </p:cNvSpPr>
            <p:nvPr/>
          </p:nvSpPr>
          <p:spPr bwMode="auto">
            <a:xfrm>
              <a:off x="1051880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8" name="Rectangle 361"/>
            <p:cNvSpPr>
              <a:spLocks noChangeArrowheads="1"/>
            </p:cNvSpPr>
            <p:nvPr/>
          </p:nvSpPr>
          <p:spPr bwMode="auto">
            <a:xfrm>
              <a:off x="1915377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99" name="Rectangle 362"/>
            <p:cNvSpPr>
              <a:spLocks noChangeArrowheads="1"/>
            </p:cNvSpPr>
            <p:nvPr/>
          </p:nvSpPr>
          <p:spPr bwMode="auto">
            <a:xfrm>
              <a:off x="2807843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0" name="Rectangle 363"/>
            <p:cNvSpPr>
              <a:spLocks noChangeArrowheads="1"/>
            </p:cNvSpPr>
            <p:nvPr/>
          </p:nvSpPr>
          <p:spPr bwMode="auto">
            <a:xfrm>
              <a:off x="3670226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1" name="Rectangle 364"/>
            <p:cNvSpPr>
              <a:spLocks noChangeArrowheads="1"/>
            </p:cNvSpPr>
            <p:nvPr/>
          </p:nvSpPr>
          <p:spPr bwMode="auto">
            <a:xfrm>
              <a:off x="5437331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2" name="Rectangle 365"/>
            <p:cNvSpPr>
              <a:spLocks noChangeArrowheads="1"/>
            </p:cNvSpPr>
            <p:nvPr/>
          </p:nvSpPr>
          <p:spPr bwMode="auto">
            <a:xfrm>
              <a:off x="6300828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3" name="Rectangle 366"/>
            <p:cNvSpPr>
              <a:spLocks noChangeArrowheads="1"/>
            </p:cNvSpPr>
            <p:nvPr/>
          </p:nvSpPr>
          <p:spPr bwMode="auto">
            <a:xfrm>
              <a:off x="7192180" y="3961534"/>
              <a:ext cx="675199" cy="39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Shared</a:t>
              </a:r>
              <a:r>
                <a:rPr lang="en-US" sz="1000" b="1" dirty="0">
                  <a:solidFill>
                    <a:schemeClr val="bg1"/>
                  </a:solidFill>
                  <a:latin typeface="Arial" charset="0"/>
                </a:rPr>
                <a:t/>
              </a:r>
              <a:br>
                <a:rPr lang="en-US" sz="1000" b="1" dirty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000" b="1" dirty="0" smtClean="0">
                  <a:solidFill>
                    <a:schemeClr val="bg1"/>
                  </a:solidFill>
                  <a:latin typeface="Arial" charset="0"/>
                </a:rPr>
                <a:t>Memory</a:t>
              </a:r>
              <a:endParaRPr lang="en-US" sz="10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943177" y="4852089"/>
              <a:ext cx="23916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fr-FR" sz="800" dirty="0" smtClean="0">
                  <a:solidFill>
                    <a:schemeClr val="bg1">
                      <a:lumMod val="50000"/>
                    </a:schemeClr>
                  </a:solidFill>
                </a:rPr>
                <a:t>Adapted from NVIDIA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70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2102315" y="4603284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1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2940517" y="4603284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2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3854915" y="4603284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3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4693115" y="4603284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4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5607515" y="4603284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6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6445715" y="4603284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77" name="AutoShape 5"/>
            <p:cNvCxnSpPr>
              <a:cxnSpLocks noChangeShapeType="1"/>
            </p:cNvCxnSpPr>
            <p:nvPr/>
          </p:nvCxnSpPr>
          <p:spPr bwMode="auto">
            <a:xfrm rot="16200000" flipH="1">
              <a:off x="7360115" y="4603284"/>
              <a:ext cx="367368" cy="1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202" name="Straight Arrow Connector 201"/>
          <p:cNvCxnSpPr>
            <a:endCxn id="67" idx="0"/>
          </p:cNvCxnSpPr>
          <p:nvPr/>
        </p:nvCxnSpPr>
        <p:spPr bwMode="auto">
          <a:xfrm flipH="1">
            <a:off x="7579238" y="1828800"/>
            <a:ext cx="421762" cy="1828317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3" name="Straight Arrow Connector 202"/>
          <p:cNvCxnSpPr>
            <a:endCxn id="64" idx="0"/>
          </p:cNvCxnSpPr>
          <p:nvPr/>
        </p:nvCxnSpPr>
        <p:spPr bwMode="auto">
          <a:xfrm flipH="1">
            <a:off x="6715741" y="1828800"/>
            <a:ext cx="1285259" cy="1828317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>
            <a:endCxn id="254" idx="0"/>
          </p:cNvCxnSpPr>
          <p:nvPr/>
        </p:nvCxnSpPr>
        <p:spPr bwMode="auto">
          <a:xfrm flipH="1">
            <a:off x="6441144" y="2819400"/>
            <a:ext cx="35856" cy="902450"/>
          </a:xfrm>
          <a:prstGeom prst="straightConnector1">
            <a:avLst/>
          </a:prstGeom>
          <a:noFill/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>
            <a:endCxn id="255" idx="0"/>
          </p:cNvCxnSpPr>
          <p:nvPr/>
        </p:nvCxnSpPr>
        <p:spPr bwMode="auto">
          <a:xfrm>
            <a:off x="6477000" y="2819400"/>
            <a:ext cx="125156" cy="902450"/>
          </a:xfrm>
          <a:prstGeom prst="straightConnector1">
            <a:avLst/>
          </a:prstGeom>
          <a:noFill/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263" y="2476500"/>
            <a:ext cx="41989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2: Build Octree (Irregular)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114800" cy="4479925"/>
          </a:xfrm>
        </p:spPr>
        <p:txBody>
          <a:bodyPr/>
          <a:lstStyle/>
          <a:p>
            <a:r>
              <a:rPr lang="en-US" dirty="0" smtClean="0"/>
              <a:t> Optimizations</a:t>
            </a:r>
          </a:p>
          <a:p>
            <a:pPr lvl="1"/>
            <a:r>
              <a:rPr lang="en-US" dirty="0" smtClean="0"/>
              <a:t>Only lock leaf “pointers”</a:t>
            </a:r>
          </a:p>
          <a:p>
            <a:pPr lvl="1"/>
            <a:r>
              <a:rPr lang="en-US" dirty="0" smtClean="0"/>
              <a:t>Lock-free fast path</a:t>
            </a:r>
          </a:p>
          <a:p>
            <a:pPr lvl="1"/>
            <a:r>
              <a:rPr lang="en-US" dirty="0" smtClean="0"/>
              <a:t>Light-weight lock release</a:t>
            </a:r>
          </a:p>
          <a:p>
            <a:pPr lvl="1"/>
            <a:r>
              <a:rPr lang="en-US" dirty="0" smtClean="0"/>
              <a:t>No re-traverse after lock acquire failure</a:t>
            </a:r>
          </a:p>
          <a:p>
            <a:pPr lvl="1"/>
            <a:r>
              <a:rPr lang="en-US" dirty="0" smtClean="0"/>
              <a:t>Combined memory fence</a:t>
            </a:r>
          </a:p>
          <a:p>
            <a:pPr lvl="1"/>
            <a:r>
              <a:rPr lang="en-US" dirty="0" smtClean="0"/>
              <a:t>Re-compute position during traversal</a:t>
            </a:r>
          </a:p>
          <a:p>
            <a:pPr lvl="1"/>
            <a:r>
              <a:rPr lang="en-US" dirty="0" smtClean="0"/>
              <a:t>Separate init kernels</a:t>
            </a:r>
          </a:p>
          <a:p>
            <a:pPr lvl="1"/>
            <a:r>
              <a:rPr lang="en-US" dirty="0" smtClean="0"/>
              <a:t>512*3 threads per SM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   Top-down tree building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57200" y="1295400"/>
            <a:ext cx="8229600" cy="4648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B7BD1"/>
              </a:buClr>
              <a:buSzPct val="95000"/>
              <a:buFont typeface="Wingdings" pitchFamily="2" charset="2"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2: Build Octree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1375" y="1323975"/>
            <a:ext cx="8226425" cy="47720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 initialize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cell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find_insertion_point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(body); // no locks, cache cell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child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get_insertion_index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(cell, body);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(child != locked) { //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skip atomic if already locked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if (child == null) { // fast path (frequent)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if (null ==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(&amp;cell[child], null, body)) { //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lock-free insertion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// move on to next body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if (child ==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(&amp;cell[child], child, lock)) { //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acquire lock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// build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with new and existing body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flag = true;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// optional barrier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threadfence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// make data visible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(flag)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cell[child]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new_subtree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// insert subtree and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releases lock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// move on to next body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843" y="2194978"/>
            <a:ext cx="4348557" cy="329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3: Summarize </a:t>
            </a:r>
            <a:r>
              <a:rPr lang="en-US" dirty="0" err="1" smtClean="0"/>
              <a:t>Subtrees</a:t>
            </a:r>
            <a:r>
              <a:rPr lang="en-US" dirty="0" smtClean="0"/>
              <a:t> (Irreg.)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191000" cy="44799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Bottom-up tree traversal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16387" cy="5076825"/>
          </a:xfrm>
        </p:spPr>
        <p:txBody>
          <a:bodyPr>
            <a:normAutofit/>
          </a:bodyPr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Scan avoids deadlock</a:t>
            </a:r>
          </a:p>
          <a:p>
            <a:pPr lvl="1"/>
            <a:r>
              <a:rPr lang="en-US" dirty="0" smtClean="0"/>
              <a:t>Use mass as flag + fence</a:t>
            </a:r>
          </a:p>
          <a:p>
            <a:pPr lvl="2"/>
            <a:r>
              <a:rPr lang="en-US" dirty="0" smtClean="0"/>
              <a:t>No locks, no atomics</a:t>
            </a:r>
          </a:p>
          <a:p>
            <a:pPr lvl="1"/>
            <a:r>
              <a:rPr lang="en-US" dirty="0" smtClean="0"/>
              <a:t>Use wait-free first pass</a:t>
            </a:r>
          </a:p>
          <a:p>
            <a:pPr lvl="1"/>
            <a:r>
              <a:rPr lang="en-US" dirty="0" smtClean="0"/>
              <a:t>Cache the ready info</a:t>
            </a:r>
          </a:p>
          <a:p>
            <a:pPr lvl="1"/>
            <a:r>
              <a:rPr lang="en-US" dirty="0" smtClean="0"/>
              <a:t>Piggyback on traversal</a:t>
            </a:r>
          </a:p>
          <a:p>
            <a:pPr lvl="2"/>
            <a:r>
              <a:rPr lang="en-US" dirty="0" smtClean="0"/>
              <a:t>Count bodies in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 lvl="1"/>
            <a:r>
              <a:rPr lang="en-US" dirty="0" smtClean="0"/>
              <a:t>No parent “pointers”</a:t>
            </a:r>
          </a:p>
          <a:p>
            <a:pPr lvl="1"/>
            <a:r>
              <a:rPr lang="en-US" dirty="0" smtClean="0"/>
              <a:t>128*6 threads per 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4: Sort Bodies (Irregular)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Top-down tree traversal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6612" y="1323975"/>
            <a:ext cx="4192587" cy="4479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(Similar to Kernel 3)</a:t>
            </a:r>
          </a:p>
          <a:p>
            <a:pPr lvl="1"/>
            <a:r>
              <a:rPr lang="en-US" dirty="0" smtClean="0"/>
              <a:t>Scan avoids deadlock</a:t>
            </a:r>
          </a:p>
          <a:p>
            <a:pPr lvl="1"/>
            <a:r>
              <a:rPr lang="en-US" dirty="0" smtClean="0"/>
              <a:t>Use data field as flag</a:t>
            </a:r>
          </a:p>
          <a:p>
            <a:pPr lvl="2"/>
            <a:r>
              <a:rPr lang="en-US" dirty="0" smtClean="0"/>
              <a:t>No locks, no atomics</a:t>
            </a:r>
          </a:p>
          <a:p>
            <a:pPr lvl="1"/>
            <a:r>
              <a:rPr lang="en-US" dirty="0" smtClean="0"/>
              <a:t>Use counts from Kernel 3</a:t>
            </a:r>
          </a:p>
          <a:p>
            <a:pPr lvl="1"/>
            <a:r>
              <a:rPr lang="en-US" dirty="0" smtClean="0"/>
              <a:t>Piggyback on traversal</a:t>
            </a:r>
          </a:p>
          <a:p>
            <a:pPr lvl="2"/>
            <a:r>
              <a:rPr lang="en-US" dirty="0" smtClean="0"/>
              <a:t>Move nulls to back</a:t>
            </a:r>
          </a:p>
          <a:p>
            <a:pPr lvl="1"/>
            <a:r>
              <a:rPr lang="en-US" dirty="0" smtClean="0"/>
              <a:t>Throttle warps with </a:t>
            </a:r>
            <a:r>
              <a:rPr lang="en-US" i="1" dirty="0" smtClean="0"/>
              <a:t>optional</a:t>
            </a:r>
            <a:r>
              <a:rPr lang="en-US" dirty="0" smtClean="0"/>
              <a:t> barrier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64*6 </a:t>
            </a:r>
            <a:r>
              <a:rPr lang="en-US" dirty="0" smtClean="0"/>
              <a:t>threads per 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22524"/>
            <a:ext cx="3924116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3" y="2324100"/>
            <a:ext cx="477043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Kernel 5: Force Calculation (Irregular)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54342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Multiple prefix traversals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323975"/>
            <a:ext cx="4419600" cy="48482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Group similar work together</a:t>
            </a:r>
          </a:p>
          <a:p>
            <a:pPr lvl="2"/>
            <a:r>
              <a:rPr lang="en-US" dirty="0" smtClean="0"/>
              <a:t>Uses sorting to minimize size of prefix union in each warp</a:t>
            </a:r>
          </a:p>
          <a:p>
            <a:pPr lvl="2"/>
            <a:r>
              <a:rPr lang="en-US" dirty="0" smtClean="0"/>
              <a:t>Early out (nulls in back)</a:t>
            </a:r>
          </a:p>
          <a:p>
            <a:pPr lvl="1"/>
            <a:r>
              <a:rPr lang="en-US" dirty="0" smtClean="0"/>
              <a:t>Traverse whole union to avoid divergence (warp voting)</a:t>
            </a:r>
          </a:p>
          <a:p>
            <a:pPr lvl="1"/>
            <a:r>
              <a:rPr lang="en-US" dirty="0" smtClean="0"/>
              <a:t>Lane 0 controls iteration stack for entire warp (fits in </a:t>
            </a:r>
            <a:r>
              <a:rPr lang="en-US" dirty="0" err="1" smtClean="0"/>
              <a:t>shmem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Minimize volatile accesses</a:t>
            </a:r>
          </a:p>
          <a:p>
            <a:pPr lvl="1"/>
            <a:r>
              <a:rPr lang="en-US" dirty="0" smtClean="0"/>
              <a:t>Use fast 1/</a:t>
            </a:r>
            <a:r>
              <a:rPr lang="en-US" dirty="0" err="1" smtClean="0"/>
              <a:t>sqrtf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Cache tree-level-based data</a:t>
            </a:r>
          </a:p>
          <a:p>
            <a:pPr lvl="1"/>
            <a:r>
              <a:rPr lang="en-US" dirty="0" smtClean="0"/>
              <a:t>256*5 threads per SM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4799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Coalesced memory accesses &amp; lockstep execution</a:t>
            </a:r>
          </a:p>
          <a:p>
            <a:pPr lvl="1"/>
            <a:r>
              <a:rPr lang="en-US" dirty="0" smtClean="0"/>
              <a:t>All threads in warp read same tree node at same time</a:t>
            </a:r>
          </a:p>
          <a:p>
            <a:pPr lvl="1"/>
            <a:r>
              <a:rPr lang="en-US" dirty="0" smtClean="0"/>
              <a:t>Only one </a:t>
            </a:r>
            <a:r>
              <a:rPr lang="en-US" dirty="0" err="1" smtClean="0"/>
              <a:t>mem</a:t>
            </a:r>
            <a:r>
              <a:rPr lang="en-US" dirty="0" smtClean="0"/>
              <a:t> access per warp instead of 32 accesses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Warp-based execution</a:t>
            </a:r>
          </a:p>
          <a:p>
            <a:pPr lvl="1"/>
            <a:r>
              <a:rPr lang="en-US" dirty="0" smtClean="0"/>
              <a:t>Enables data sharing in warps w/o synchronization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RSQRTF instruction</a:t>
            </a:r>
          </a:p>
          <a:p>
            <a:pPr lvl="1"/>
            <a:r>
              <a:rPr lang="en-US" dirty="0" smtClean="0"/>
              <a:t>Quickly computes good approximation of 1/</a:t>
            </a:r>
            <a:r>
              <a:rPr lang="en-US" dirty="0" err="1" smtClean="0"/>
              <a:t>sqrtf</a:t>
            </a:r>
            <a:r>
              <a:rPr lang="en-US" dirty="0" smtClean="0"/>
              <a:t>(x)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Warp voting instructions</a:t>
            </a:r>
          </a:p>
          <a:p>
            <a:pPr lvl="1"/>
            <a:r>
              <a:rPr lang="en-US" dirty="0" smtClean="0"/>
              <a:t>Quickly perform reduction operations within a warp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3E02-7133-44D2-A69A-0DB94D074EB5}" type="slidenum">
              <a:rPr lang="en-US" smtClean="0"/>
              <a:pPr/>
              <a:t>95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48645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Kernel 6: Advance Bodies (Regular)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Fully coalesced, no divergence</a:t>
            </a:r>
          </a:p>
          <a:p>
            <a:pPr lvl="1"/>
            <a:r>
              <a:rPr lang="en-US" dirty="0" smtClean="0"/>
              <a:t>Load balanced, 1024*1 threads per SM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094038"/>
            <a:ext cx="8226425" cy="21637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Straightforward streaming</a:t>
            </a:r>
          </a:p>
          <a:p>
            <a:endParaRPr lang="en-US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Outline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696"/>
                </a:solidFill>
                <a:latin typeface="Calibri" pitchFamily="34" charset="0"/>
              </a:rPr>
              <a:t>Introduction</a:t>
            </a: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Barnes Hut algorithm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rgbClr val="969696"/>
                </a:solidFill>
                <a:latin typeface="Calibri" pitchFamily="34" charset="0"/>
              </a:rPr>
              <a:t>CUDA implementation</a:t>
            </a:r>
            <a:endParaRPr lang="en-US" dirty="0">
              <a:solidFill>
                <a:srgbClr val="969696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Experimental results</a:t>
            </a:r>
          </a:p>
          <a:p>
            <a:r>
              <a:rPr lang="en-US" dirty="0" smtClean="0">
                <a:latin typeface="Calibri" pitchFamily="34" charset="0"/>
              </a:rPr>
              <a:t>Conclusions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CUDA Optimization Tutorial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667000"/>
            <a:ext cx="2819400" cy="228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6958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Implementations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CUDA/GPU</a:t>
            </a:r>
            <a:r>
              <a:rPr lang="en-US" dirty="0" smtClean="0"/>
              <a:t>: Barnes Hut and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algorithms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OpenMP/CPU</a:t>
            </a:r>
            <a:r>
              <a:rPr lang="en-US" dirty="0" smtClean="0"/>
              <a:t>: Barnes Hut algorithm (derived from CUDA)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0070C0"/>
                </a:solidFill>
              </a:rPr>
              <a:t>Pthreads</a:t>
            </a:r>
            <a:r>
              <a:rPr lang="en-US" dirty="0" smtClean="0">
                <a:solidFill>
                  <a:srgbClr val="0070C0"/>
                </a:solidFill>
              </a:rPr>
              <a:t>/CPU</a:t>
            </a:r>
            <a:r>
              <a:rPr lang="en-US" dirty="0" smtClean="0"/>
              <a:t>: Barnes Hut algorithm (SPLASH-2 suite)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Systems and compilers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/>
              <a:t>nvcc</a:t>
            </a:r>
            <a:r>
              <a:rPr lang="en-US" dirty="0" smtClean="0"/>
              <a:t> 4.0 (-O3 -arch=sm_20 -</a:t>
            </a:r>
            <a:r>
              <a:rPr lang="en-US" dirty="0" err="1" smtClean="0"/>
              <a:t>ftz</a:t>
            </a:r>
            <a:r>
              <a:rPr lang="en-US" dirty="0" smtClean="0"/>
              <a:t>=true*)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rgbClr val="0070C0"/>
                </a:solidFill>
              </a:rPr>
              <a:t>GeForce</a:t>
            </a:r>
            <a:r>
              <a:rPr lang="en-US" dirty="0" smtClean="0">
                <a:solidFill>
                  <a:srgbClr val="0070C0"/>
                </a:solidFill>
              </a:rPr>
              <a:t> GTX 480, 1.4 GHz, 15 SMs, 32 cores per SM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/>
              <a:t>gcc</a:t>
            </a:r>
            <a:r>
              <a:rPr lang="en-US" dirty="0" smtClean="0"/>
              <a:t> 4.1.2 (-O3 -</a:t>
            </a:r>
            <a:r>
              <a:rPr lang="en-US" dirty="0" err="1" smtClean="0"/>
              <a:t>fopenmp</a:t>
            </a:r>
            <a:r>
              <a:rPr lang="en-US" dirty="0" smtClean="0"/>
              <a:t>* -</a:t>
            </a:r>
            <a:r>
              <a:rPr lang="en-US" dirty="0" err="1" smtClean="0"/>
              <a:t>ffast</a:t>
            </a:r>
            <a:r>
              <a:rPr lang="en-US" dirty="0" smtClean="0"/>
              <a:t>-math*)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Xeon X5690, 3.46 GHz, 6 cores, 2 threads per core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Inputs and metric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5k, 50k, 500k, and 5M star clusters (Plummer model)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Best runtime of three experiments, excluding I/O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686800" cy="639762"/>
          </a:xfrm>
        </p:spPr>
        <p:txBody>
          <a:bodyPr/>
          <a:lstStyle/>
          <a:p>
            <a:r>
              <a:rPr lang="en-US" dirty="0" smtClean="0"/>
              <a:t>Nodes Touched per Activity (5M Input)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Kernel “activities”</a:t>
            </a:r>
          </a:p>
          <a:p>
            <a:pPr lvl="1"/>
            <a:r>
              <a:rPr lang="en-US" dirty="0" smtClean="0"/>
              <a:t>K1: pair reduction</a:t>
            </a:r>
          </a:p>
          <a:p>
            <a:pPr lvl="1"/>
            <a:r>
              <a:rPr lang="en-US" dirty="0" smtClean="0"/>
              <a:t>K2: tree insertion</a:t>
            </a:r>
          </a:p>
          <a:p>
            <a:pPr lvl="1"/>
            <a:r>
              <a:rPr lang="en-US" dirty="0" smtClean="0"/>
              <a:t>K3: bottom-up step</a:t>
            </a:r>
          </a:p>
          <a:p>
            <a:pPr lvl="1"/>
            <a:r>
              <a:rPr lang="en-US" dirty="0" smtClean="0"/>
              <a:t>K4: top-down step</a:t>
            </a:r>
          </a:p>
          <a:p>
            <a:pPr lvl="1"/>
            <a:r>
              <a:rPr lang="en-US" dirty="0" smtClean="0"/>
              <a:t>K5: prefix traversal</a:t>
            </a:r>
          </a:p>
          <a:p>
            <a:pPr lvl="1"/>
            <a:r>
              <a:rPr lang="en-US" dirty="0" smtClean="0"/>
              <a:t>K6: integration step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Max tree depth ≤ 22</a:t>
            </a:r>
          </a:p>
          <a:p>
            <a:r>
              <a:rPr lang="en-US" dirty="0" smtClean="0"/>
              <a:t>Cells have 3.1 children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Prefix ≤ 6,315 nodes</a:t>
            </a:r>
            <a:br>
              <a:rPr lang="en-US" dirty="0" smtClean="0"/>
            </a:br>
            <a:r>
              <a:rPr lang="en-US" dirty="0" smtClean="0"/>
              <a:t>(≤ 0.1% of 7.4 million)</a:t>
            </a:r>
          </a:p>
          <a:p>
            <a:r>
              <a:rPr lang="en-US" dirty="0" smtClean="0"/>
              <a:t>BH algorithm &amp; sorting to min. union work well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CUDA Optimization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99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809925" cy="265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24601</TotalTime>
  <Words>7430</Words>
  <Application>Microsoft Office PowerPoint</Application>
  <PresentationFormat>On-screen Show (4:3)</PresentationFormat>
  <Paragraphs>1662</Paragraphs>
  <Slides>113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Blends</vt:lpstr>
      <vt:lpstr>Parallelizing and Optimizing Programs for GPU Acceleration using CUDA</vt:lpstr>
      <vt:lpstr>CUDA Optimization Tutorial</vt:lpstr>
      <vt:lpstr>High-end CPU-GPU Comparison</vt:lpstr>
      <vt:lpstr>GPU Advantages</vt:lpstr>
      <vt:lpstr>GPU Disadvantages</vt:lpstr>
      <vt:lpstr>Outline (Part I)</vt:lpstr>
      <vt:lpstr>CUDA Programming Model</vt:lpstr>
      <vt:lpstr>Calling GPU Kernels</vt:lpstr>
      <vt:lpstr>GPU Architecture</vt:lpstr>
      <vt:lpstr>Block Scalability</vt:lpstr>
      <vt:lpstr>GPU Memories</vt:lpstr>
      <vt:lpstr>SM Internals (Fermi and Kepler)</vt:lpstr>
      <vt:lpstr>Block and Thread Allocation Limits</vt:lpstr>
      <vt:lpstr>Warp-based Execution</vt:lpstr>
      <vt:lpstr>Thread Divergence</vt:lpstr>
      <vt:lpstr>Parallel Memory Accesses</vt:lpstr>
      <vt:lpstr>Coalesced Main Memory Accesses</vt:lpstr>
      <vt:lpstr>Outline</vt:lpstr>
      <vt:lpstr>N-body Simulation</vt:lpstr>
      <vt:lpstr>Simple N-body Algorithm</vt:lpstr>
      <vt:lpstr>Key Loops (Pseudo Code)</vt:lpstr>
      <vt:lpstr>Force Calculation C Code</vt:lpstr>
      <vt:lpstr>Outline</vt:lpstr>
      <vt:lpstr>N-body Algorithm Suitability for GPU</vt:lpstr>
      <vt:lpstr>C to CUDA Conversion</vt:lpstr>
      <vt:lpstr>C to CUDA Conversion</vt:lpstr>
      <vt:lpstr>Evaluation Methodology</vt:lpstr>
      <vt:lpstr>1-Thread Performance</vt:lpstr>
      <vt:lpstr>Using N Threads</vt:lpstr>
      <vt:lpstr>Using N Threads</vt:lpstr>
      <vt:lpstr>N Thread Speedup</vt:lpstr>
      <vt:lpstr>Using Scalar Arrays</vt:lpstr>
      <vt:lpstr>Using Scalar Arrays</vt:lpstr>
      <vt:lpstr>Scalar Array Speedup</vt:lpstr>
      <vt:lpstr>Constant Kernel Parameters</vt:lpstr>
      <vt:lpstr>Constant Kernel Parameters</vt:lpstr>
      <vt:lpstr>Constant Mem. Parameter Speedup</vt:lpstr>
      <vt:lpstr>Using the RSQRTF Instruction</vt:lpstr>
      <vt:lpstr>Using the RSQRT Instruction</vt:lpstr>
      <vt:lpstr>RSQRT Speedup</vt:lpstr>
      <vt:lpstr>Using 2 Loops to Avoid If Statement</vt:lpstr>
      <vt:lpstr>Using 2 Loops to Avoid If Statement</vt:lpstr>
      <vt:lpstr>Loop Duplication Speedup</vt:lpstr>
      <vt:lpstr>Blocking using Shared Memory</vt:lpstr>
      <vt:lpstr>Blocking using Shared Memory</vt:lpstr>
      <vt:lpstr>Blocking Speedup</vt:lpstr>
      <vt:lpstr>Loop Unrolling</vt:lpstr>
      <vt:lpstr>Loop Unrolling Speedup</vt:lpstr>
      <vt:lpstr>CC 2.0 Absolute Performance</vt:lpstr>
      <vt:lpstr>Eliminating the If Statement</vt:lpstr>
      <vt:lpstr>If Elimination Speedup</vt:lpstr>
      <vt:lpstr>Rearranging Terms</vt:lpstr>
      <vt:lpstr>FMA Speedup</vt:lpstr>
      <vt:lpstr>Higher Unroll Factor</vt:lpstr>
      <vt:lpstr>Compiler Flags</vt:lpstr>
      <vt:lpstr>Final Absolute Performance</vt:lpstr>
      <vt:lpstr>Outline</vt:lpstr>
      <vt:lpstr>Things to Consider</vt:lpstr>
      <vt:lpstr>Warp-based Execution</vt:lpstr>
      <vt:lpstr>Hybrid Execution</vt:lpstr>
      <vt:lpstr>Outline</vt:lpstr>
      <vt:lpstr>Summary and Conclusions (Part I)</vt:lpstr>
      <vt:lpstr>Parallelizing and Optimizing Programs for GPU Acceleration using CUDA (Part II)</vt:lpstr>
      <vt:lpstr>Mapping Regular Code to GPUs</vt:lpstr>
      <vt:lpstr>Mapping Irregular Code to GPUs</vt:lpstr>
      <vt:lpstr>Example: N-body Simulation</vt:lpstr>
      <vt:lpstr>Outline</vt:lpstr>
      <vt:lpstr>Barnes Hut Idea</vt:lpstr>
      <vt:lpstr>Barnes Hut Algorithm</vt:lpstr>
      <vt:lpstr>Build Tree (Level 1)</vt:lpstr>
      <vt:lpstr>Build Tree (Level 2)</vt:lpstr>
      <vt:lpstr>Build Tree (Level 3)</vt:lpstr>
      <vt:lpstr>Build Tree (Level 4)</vt:lpstr>
      <vt:lpstr>Build Tree (Level 5)</vt:lpstr>
      <vt:lpstr>Compute Cells’ Center of Mass</vt:lpstr>
      <vt:lpstr>Compute Forces</vt:lpstr>
      <vt:lpstr>Compute Force (short distance)</vt:lpstr>
      <vt:lpstr>Compute Force (down one level)</vt:lpstr>
      <vt:lpstr>Compute Force (long distance)</vt:lpstr>
      <vt:lpstr>Compute Force (skip subtree)</vt:lpstr>
      <vt:lpstr>Pseudocode</vt:lpstr>
      <vt:lpstr>Complexity and Parallelism</vt:lpstr>
      <vt:lpstr>Outline</vt:lpstr>
      <vt:lpstr>Efficient GPU Code</vt:lpstr>
      <vt:lpstr>Main BH Implementation Challenges</vt:lpstr>
      <vt:lpstr>Six GPU Kernels</vt:lpstr>
      <vt:lpstr>Global Optimizations</vt:lpstr>
      <vt:lpstr>Global Optimizations (cont.)</vt:lpstr>
      <vt:lpstr>Kernel 1: Bounding Box (Regular)</vt:lpstr>
      <vt:lpstr>Kernel 2: Build Octree (Irregular)</vt:lpstr>
      <vt:lpstr>Kernel 2: Build Octree (cont.)</vt:lpstr>
      <vt:lpstr>Kernel 3: Summarize Subtrees (Irreg.) </vt:lpstr>
      <vt:lpstr>Kernel 4: Sort Bodies (Irregular)</vt:lpstr>
      <vt:lpstr>Kernel 5: Force Calculation (Irregular)</vt:lpstr>
      <vt:lpstr>Architectural Support</vt:lpstr>
      <vt:lpstr>Kernel 6: Advance Bodies (Regular)</vt:lpstr>
      <vt:lpstr>Outline</vt:lpstr>
      <vt:lpstr>Evaluation Methodology</vt:lpstr>
      <vt:lpstr>Nodes Touched per Activity (5M Input)</vt:lpstr>
      <vt:lpstr>Available Amorphous Data Parallelism</vt:lpstr>
      <vt:lpstr>Runtime Comparison</vt:lpstr>
      <vt:lpstr>Kernel Performance for 5M Input</vt:lpstr>
      <vt:lpstr>Kernel Speedups</vt:lpstr>
      <vt:lpstr>Outline</vt:lpstr>
      <vt:lpstr>Optimization Summary</vt:lpstr>
      <vt:lpstr>Optimization Summary (cont.)</vt:lpstr>
      <vt:lpstr>CPU/GPU Implementation Comparison</vt:lpstr>
      <vt:lpstr>Useful GPU Hardware Features</vt:lpstr>
      <vt:lpstr>Challenges with GPUs</vt:lpstr>
      <vt:lpstr>Running Irregular Algorithms on GPUs</vt:lpstr>
      <vt:lpstr>Conclusions</vt:lpstr>
      <vt:lpstr>Acknowledgments</vt:lpstr>
      <vt:lpstr>CUDA Optimization Tutorial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Optimization Tutorial</dc:title>
  <dc:creator>Martin Burtscher</dc:creator>
  <cp:lastModifiedBy>Martin Burtscher</cp:lastModifiedBy>
  <cp:revision>1695</cp:revision>
  <cp:lastPrinted>1601-01-01T00:00:00Z</cp:lastPrinted>
  <dcterms:created xsi:type="dcterms:W3CDTF">2004-05-06T20:27:51Z</dcterms:created>
  <dcterms:modified xsi:type="dcterms:W3CDTF">2012-09-20T18:13:38Z</dcterms:modified>
</cp:coreProperties>
</file>