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5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70" r:id="rId15"/>
    <p:sldId id="271" r:id="rId16"/>
    <p:sldId id="273" r:id="rId17"/>
    <p:sldId id="272" r:id="rId18"/>
    <p:sldId id="292" r:id="rId19"/>
    <p:sldId id="291" r:id="rId20"/>
    <p:sldId id="276" r:id="rId21"/>
    <p:sldId id="277" r:id="rId22"/>
    <p:sldId id="290" r:id="rId23"/>
    <p:sldId id="280" r:id="rId24"/>
    <p:sldId id="282" r:id="rId25"/>
    <p:sldId id="284" r:id="rId26"/>
    <p:sldId id="283" r:id="rId27"/>
    <p:sldId id="285" r:id="rId28"/>
    <p:sldId id="286" r:id="rId29"/>
    <p:sldId id="288" r:id="rId30"/>
    <p:sldId id="287" r:id="rId31"/>
    <p:sldId id="289" r:id="rId32"/>
    <p:sldId id="293" r:id="rId33"/>
    <p:sldId id="274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 of Time </a:t>
            </a:r>
            <a:r>
              <a:rPr lang="en-US" dirty="0" smtClean="0"/>
              <a:t>Trials (e=1E-30)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Sheet2!$B$24:$G$24</c:f>
              <c:numCache>
                <c:formatCode>0.000</c:formatCode>
                <c:ptCount val="6"/>
                <c:pt idx="0">
                  <c:v>52.886000000000003</c:v>
                </c:pt>
                <c:pt idx="1">
                  <c:v>1.9477800000000001</c:v>
                </c:pt>
                <c:pt idx="2">
                  <c:v>1.4950000000000001</c:v>
                </c:pt>
                <c:pt idx="3">
                  <c:v>2.574237063</c:v>
                </c:pt>
                <c:pt idx="4">
                  <c:v>1.0348421640000001</c:v>
                </c:pt>
                <c:pt idx="5" formatCode="General">
                  <c:v>2.1013191560000002</c:v>
                </c:pt>
              </c:numCache>
            </c:numRef>
          </c:val>
        </c:ser>
        <c:ser>
          <c:idx val="2"/>
          <c:order val="1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Sheet2!$B$25:$G$25</c:f>
              <c:numCache>
                <c:formatCode>0.000</c:formatCode>
                <c:ptCount val="6"/>
                <c:pt idx="0">
                  <c:v>90.855822192999995</c:v>
                </c:pt>
                <c:pt idx="1">
                  <c:v>9.6138999999999992</c:v>
                </c:pt>
                <c:pt idx="2">
                  <c:v>2.9649999999999999</c:v>
                </c:pt>
                <c:pt idx="3">
                  <c:v>2.0794961129999998</c:v>
                </c:pt>
                <c:pt idx="4">
                  <c:v>1.0889104869999999</c:v>
                </c:pt>
                <c:pt idx="5" formatCode="General">
                  <c:v>1.306489403</c:v>
                </c:pt>
              </c:numCache>
            </c:numRef>
          </c:val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Sheet2!$B$26:$G$26</c:f>
              <c:numCache>
                <c:formatCode>0.000</c:formatCode>
                <c:ptCount val="6"/>
                <c:pt idx="0">
                  <c:v>44.916603637000001</c:v>
                </c:pt>
                <c:pt idx="1">
                  <c:v>3.7887</c:v>
                </c:pt>
                <c:pt idx="2">
                  <c:v>2.7330000000000001</c:v>
                </c:pt>
                <c:pt idx="3">
                  <c:v>1.829182799</c:v>
                </c:pt>
                <c:pt idx="4">
                  <c:v>1.0317626550000001</c:v>
                </c:pt>
                <c:pt idx="5" formatCode="General">
                  <c:v>1.1488294400000001</c:v>
                </c:pt>
              </c:numCache>
            </c:numRef>
          </c:val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Sheet2!$B$27:$G$27</c:f>
              <c:numCache>
                <c:formatCode>0.000</c:formatCode>
                <c:ptCount val="6"/>
                <c:pt idx="0">
                  <c:v>42.709374293000003</c:v>
                </c:pt>
                <c:pt idx="1">
                  <c:v>5.4276782969999999</c:v>
                </c:pt>
                <c:pt idx="2">
                  <c:v>1.5991406779999999</c:v>
                </c:pt>
                <c:pt idx="3">
                  <c:v>1.313848938</c:v>
                </c:pt>
                <c:pt idx="4">
                  <c:v>1.3904804129999999</c:v>
                </c:pt>
                <c:pt idx="5" formatCode="General">
                  <c:v>1.285594809</c:v>
                </c:pt>
              </c:numCache>
            </c:numRef>
          </c:val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Sheet2!$B$23:$G$23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12</c:v>
                </c:pt>
                <c:pt idx="5">
                  <c:v>36</c:v>
                </c:pt>
              </c:numCache>
            </c:numRef>
          </c:cat>
          <c:val>
            <c:numRef>
              <c:f>Sheet2!$B$28:$G$28</c:f>
              <c:numCache>
                <c:formatCode>0.000</c:formatCode>
                <c:ptCount val="6"/>
                <c:pt idx="0">
                  <c:v>105.988</c:v>
                </c:pt>
                <c:pt idx="1">
                  <c:v>3.444557278</c:v>
                </c:pt>
                <c:pt idx="2">
                  <c:v>2.1278192310000001</c:v>
                </c:pt>
                <c:pt idx="3">
                  <c:v>1.860458975</c:v>
                </c:pt>
                <c:pt idx="4">
                  <c:v>1.3606432660000001</c:v>
                </c:pt>
                <c:pt idx="5" formatCode="General">
                  <c:v>1.229276144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8241952"/>
        <c:axId val="878242496"/>
      </c:barChart>
      <c:catAx>
        <c:axId val="878241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242496"/>
        <c:crosses val="autoZero"/>
        <c:auto val="1"/>
        <c:lblAlgn val="ctr"/>
        <c:lblOffset val="100"/>
        <c:noMultiLvlLbl val="0"/>
      </c:catAx>
      <c:valAx>
        <c:axId val="8782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24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Max/Min/Average of Time </a:t>
            </a:r>
            <a:r>
              <a:rPr lang="en-US" dirty="0" smtClean="0"/>
              <a:t>Trials (e=1E-30)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Sheet2!$A$17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Sheet2!$B$28:$G$28</c:f>
              <c:numCache>
                <c:formatCode>0.00</c:formatCode>
                <c:ptCount val="6"/>
                <c:pt idx="0">
                  <c:v>105.988</c:v>
                </c:pt>
                <c:pt idx="1">
                  <c:v>9.6138999999999992</c:v>
                </c:pt>
                <c:pt idx="2">
                  <c:v>2.9649999999999999</c:v>
                </c:pt>
                <c:pt idx="3">
                  <c:v>2.574237063</c:v>
                </c:pt>
                <c:pt idx="4">
                  <c:v>1.3904804129999999</c:v>
                </c:pt>
                <c:pt idx="5">
                  <c:v>2.1013191560000002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Sheet2!$B$29:$G$29</c:f>
              <c:numCache>
                <c:formatCode>0.00</c:formatCode>
                <c:ptCount val="6"/>
                <c:pt idx="0">
                  <c:v>42.709374293000003</c:v>
                </c:pt>
                <c:pt idx="1">
                  <c:v>1.9477800000000001</c:v>
                </c:pt>
                <c:pt idx="2">
                  <c:v>1.4950000000000001</c:v>
                </c:pt>
                <c:pt idx="3">
                  <c:v>1.313848938</c:v>
                </c:pt>
                <c:pt idx="4">
                  <c:v>1.0317626550000001</c:v>
                </c:pt>
                <c:pt idx="5">
                  <c:v>1.1488294400000001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noFill/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  <a:round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Sheet2!$B$30:$G$30</c:f>
              <c:numCache>
                <c:formatCode>0.00</c:formatCode>
                <c:ptCount val="6"/>
                <c:pt idx="0">
                  <c:v>67.471160024599996</c:v>
                </c:pt>
                <c:pt idx="1">
                  <c:v>4.8445231150000003</c:v>
                </c:pt>
                <c:pt idx="2">
                  <c:v>2.1839919817999998</c:v>
                </c:pt>
                <c:pt idx="3">
                  <c:v>1.9314447775999999</c:v>
                </c:pt>
                <c:pt idx="4">
                  <c:v>1.1813277970000002</c:v>
                </c:pt>
                <c:pt idx="5">
                  <c:v>1.4143017904000001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/>
            </a:ln>
            <a:effectLst/>
          </c:spPr>
        </c:hiLowLines>
        <c:axId val="938108112"/>
        <c:axId val="944300096"/>
      </c:stockChart>
      <c:catAx>
        <c:axId val="938108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300096"/>
        <c:crosses val="autoZero"/>
        <c:auto val="1"/>
        <c:lblAlgn val="ctr"/>
        <c:lblOffset val="100"/>
        <c:noMultiLvlLbl val="0"/>
      </c:catAx>
      <c:valAx>
        <c:axId val="94430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0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of Time Trials (e=1E-30)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Sheet2!$B$23:$G$23</c15:sqref>
                  </c15:fullRef>
                </c:ext>
              </c:extLst>
              <c:f>Sheet2!$C$23:$G$23</c:f>
              <c:numCache>
                <c:formatCode>0.000</c:formatCode>
                <c:ptCount val="5"/>
                <c:pt idx="0">
                  <c:v>1.9477800000000001</c:v>
                </c:pt>
                <c:pt idx="1">
                  <c:v>1.4950000000000001</c:v>
                </c:pt>
                <c:pt idx="2">
                  <c:v>2.574237063</c:v>
                </c:pt>
                <c:pt idx="3">
                  <c:v>1.0348421640000001</c:v>
                </c:pt>
                <c:pt idx="4" formatCode="General">
                  <c:v>2.1013191560000002</c:v>
                </c:pt>
              </c:numCache>
            </c:numRef>
          </c:val>
        </c:ser>
        <c:ser>
          <c:idx val="2"/>
          <c:order val="1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Sheet2!$B$24:$G$24</c15:sqref>
                  </c15:fullRef>
                </c:ext>
              </c:extLst>
              <c:f>Sheet2!$C$24:$G$24</c:f>
              <c:numCache>
                <c:formatCode>0.000</c:formatCode>
                <c:ptCount val="5"/>
                <c:pt idx="0">
                  <c:v>9.6138999999999992</c:v>
                </c:pt>
                <c:pt idx="1">
                  <c:v>2.9649999999999999</c:v>
                </c:pt>
                <c:pt idx="2">
                  <c:v>2.0794961129999998</c:v>
                </c:pt>
                <c:pt idx="3">
                  <c:v>1.0889104869999999</c:v>
                </c:pt>
                <c:pt idx="4" formatCode="General">
                  <c:v>1.306489403</c:v>
                </c:pt>
              </c:numCache>
            </c:numRef>
          </c:val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Sheet2!$B$25:$G$25</c15:sqref>
                  </c15:fullRef>
                </c:ext>
              </c:extLst>
              <c:f>Sheet2!$C$25:$G$25</c:f>
              <c:numCache>
                <c:formatCode>0.000</c:formatCode>
                <c:ptCount val="5"/>
                <c:pt idx="0">
                  <c:v>3.7887</c:v>
                </c:pt>
                <c:pt idx="1">
                  <c:v>2.7330000000000001</c:v>
                </c:pt>
                <c:pt idx="2">
                  <c:v>1.829182799</c:v>
                </c:pt>
                <c:pt idx="3">
                  <c:v>1.0317626550000001</c:v>
                </c:pt>
                <c:pt idx="4" formatCode="General">
                  <c:v>1.1488294400000001</c:v>
                </c:pt>
              </c:numCache>
            </c:numRef>
          </c:val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Sheet2!$B$26:$G$26</c15:sqref>
                  </c15:fullRef>
                </c:ext>
              </c:extLst>
              <c:f>Sheet2!$C$26:$G$26</c:f>
              <c:numCache>
                <c:formatCode>0.000</c:formatCode>
                <c:ptCount val="5"/>
                <c:pt idx="0">
                  <c:v>5.4276782969999999</c:v>
                </c:pt>
                <c:pt idx="1">
                  <c:v>1.5991406779999999</c:v>
                </c:pt>
                <c:pt idx="2">
                  <c:v>1.313848938</c:v>
                </c:pt>
                <c:pt idx="3">
                  <c:v>1.3904804129999999</c:v>
                </c:pt>
                <c:pt idx="4" formatCode="General">
                  <c:v>1.285594809</c:v>
                </c:pt>
              </c:numCache>
            </c:numRef>
          </c:val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Sheet2!$B$22:$G$22</c15:sqref>
                  </c15:fullRef>
                </c:ext>
              </c:extLst>
              <c:f>Sheet2!$C$22:$G$22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Sheet2!$B$27:$G$27</c15:sqref>
                  </c15:fullRef>
                </c:ext>
              </c:extLst>
              <c:f>Sheet2!$C$27:$G$27</c:f>
              <c:numCache>
                <c:formatCode>0.000</c:formatCode>
                <c:ptCount val="5"/>
                <c:pt idx="0">
                  <c:v>3.444557278</c:v>
                </c:pt>
                <c:pt idx="1">
                  <c:v>2.1278192310000001</c:v>
                </c:pt>
                <c:pt idx="2">
                  <c:v>1.860458975</c:v>
                </c:pt>
                <c:pt idx="3">
                  <c:v>1.3606432660000001</c:v>
                </c:pt>
                <c:pt idx="4" formatCode="General">
                  <c:v>1.229276144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4289760"/>
        <c:axId val="944291936"/>
      </c:barChart>
      <c:catAx>
        <c:axId val="94428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291936"/>
        <c:crosses val="autoZero"/>
        <c:auto val="1"/>
        <c:lblAlgn val="ctr"/>
        <c:lblOffset val="100"/>
        <c:noMultiLvlLbl val="0"/>
      </c:catAx>
      <c:valAx>
        <c:axId val="94429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28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Max/Min/Average of Time </a:t>
            </a:r>
            <a:r>
              <a:rPr lang="en-US" dirty="0" smtClean="0"/>
              <a:t>Trials (e=1E-30)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Sheet2!$A$17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Sheet2!$C$6:$G$6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Sheet2!$B$29:$G$29</c15:sqref>
                  </c15:fullRef>
                </c:ext>
              </c:extLst>
              <c:f>Sheet2!$C$29:$G$29</c:f>
              <c:numCache>
                <c:formatCode>0.00</c:formatCode>
                <c:ptCount val="5"/>
                <c:pt idx="0">
                  <c:v>9.6138999999999992</c:v>
                </c:pt>
                <c:pt idx="1">
                  <c:v>2.9649999999999999</c:v>
                </c:pt>
                <c:pt idx="2">
                  <c:v>2.574237063</c:v>
                </c:pt>
                <c:pt idx="3">
                  <c:v>1.3904804129999999</c:v>
                </c:pt>
                <c:pt idx="4">
                  <c:v>2.1013191560000002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Sheet2!$C$6:$G$6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Sheet2!$B$30:$G$30</c15:sqref>
                  </c15:fullRef>
                </c:ext>
              </c:extLst>
              <c:f>Sheet2!$C$30:$G$30</c:f>
              <c:numCache>
                <c:formatCode>0.00</c:formatCode>
                <c:ptCount val="5"/>
                <c:pt idx="0">
                  <c:v>1.9477800000000001</c:v>
                </c:pt>
                <c:pt idx="1">
                  <c:v>1.4950000000000001</c:v>
                </c:pt>
                <c:pt idx="2">
                  <c:v>1.313848938</c:v>
                </c:pt>
                <c:pt idx="3">
                  <c:v>1.0317626550000001</c:v>
                </c:pt>
                <c:pt idx="4">
                  <c:v>1.1488294400000001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noFill/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  <a:round/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Sheet2!$C$6:$G$6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Sheet2!$B$31:$G$31</c15:sqref>
                  </c15:fullRef>
                </c:ext>
              </c:extLst>
              <c:f>Sheet2!$C$31:$G$31</c:f>
              <c:numCache>
                <c:formatCode>0.00</c:formatCode>
                <c:ptCount val="5"/>
                <c:pt idx="0">
                  <c:v>4.8445231150000003</c:v>
                </c:pt>
                <c:pt idx="1">
                  <c:v>2.1839919817999998</c:v>
                </c:pt>
                <c:pt idx="2">
                  <c:v>1.9314447775999999</c:v>
                </c:pt>
                <c:pt idx="3">
                  <c:v>1.1813277970000002</c:v>
                </c:pt>
                <c:pt idx="4">
                  <c:v>1.4143017904000001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/>
            </a:ln>
            <a:effectLst/>
          </c:spPr>
        </c:hiLowLines>
        <c:axId val="686709808"/>
        <c:axId val="686708176"/>
      </c:stockChart>
      <c:catAx>
        <c:axId val="68670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708176"/>
        <c:crosses val="autoZero"/>
        <c:auto val="1"/>
        <c:lblAlgn val="ctr"/>
        <c:lblOffset val="100"/>
        <c:noMultiLvlLbl val="0"/>
      </c:catAx>
      <c:valAx>
        <c:axId val="68670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70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 of Time </a:t>
            </a:r>
            <a:r>
              <a:rPr lang="en-US" dirty="0" smtClean="0"/>
              <a:t>Trials (e=1E-15)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Sheet2!$B$7:$G$7</c:f>
              <c:numCache>
                <c:formatCode>0.000</c:formatCode>
                <c:ptCount val="6"/>
                <c:pt idx="0">
                  <c:v>180</c:v>
                </c:pt>
                <c:pt idx="1">
                  <c:v>28.361999999999998</c:v>
                </c:pt>
                <c:pt idx="2">
                  <c:v>25.771999999999998</c:v>
                </c:pt>
                <c:pt idx="3">
                  <c:v>10.8804</c:v>
                </c:pt>
                <c:pt idx="4">
                  <c:v>17.023</c:v>
                </c:pt>
                <c:pt idx="5">
                  <c:v>4.6399999999999997</c:v>
                </c:pt>
              </c:numCache>
            </c:numRef>
          </c:val>
        </c:ser>
        <c:ser>
          <c:idx val="2"/>
          <c:order val="1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Sheet2!$B$8:$G$8</c:f>
              <c:numCache>
                <c:formatCode>0.000</c:formatCode>
                <c:ptCount val="6"/>
                <c:pt idx="0">
                  <c:v>180</c:v>
                </c:pt>
                <c:pt idx="1">
                  <c:v>20.952999999999999</c:v>
                </c:pt>
                <c:pt idx="2">
                  <c:v>20.561</c:v>
                </c:pt>
                <c:pt idx="3">
                  <c:v>7.0069999999999997</c:v>
                </c:pt>
                <c:pt idx="4">
                  <c:v>3.944</c:v>
                </c:pt>
                <c:pt idx="5">
                  <c:v>3.5609999999999999</c:v>
                </c:pt>
              </c:numCache>
            </c:numRef>
          </c:val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Sheet2!$B$9:$G$9</c:f>
              <c:numCache>
                <c:formatCode>0.000</c:formatCode>
                <c:ptCount val="6"/>
                <c:pt idx="0">
                  <c:v>180</c:v>
                </c:pt>
                <c:pt idx="1">
                  <c:v>42.131439999999998</c:v>
                </c:pt>
                <c:pt idx="2">
                  <c:v>13.997</c:v>
                </c:pt>
                <c:pt idx="3">
                  <c:v>8.5489999999999995</c:v>
                </c:pt>
                <c:pt idx="4">
                  <c:v>6.5</c:v>
                </c:pt>
                <c:pt idx="5">
                  <c:v>5.0629999999999997</c:v>
                </c:pt>
              </c:numCache>
            </c:numRef>
          </c:val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Sheet2!$B$10:$G$10</c:f>
              <c:numCache>
                <c:formatCode>0.000</c:formatCode>
                <c:ptCount val="6"/>
                <c:pt idx="0">
                  <c:v>180</c:v>
                </c:pt>
                <c:pt idx="1">
                  <c:v>20.457000000000001</c:v>
                </c:pt>
                <c:pt idx="2">
                  <c:v>26.262</c:v>
                </c:pt>
                <c:pt idx="3">
                  <c:v>6.8019999999999996</c:v>
                </c:pt>
                <c:pt idx="4">
                  <c:v>4.4089999999999998</c:v>
                </c:pt>
                <c:pt idx="5">
                  <c:v>4.7789999999999999</c:v>
                </c:pt>
              </c:numCache>
            </c:numRef>
          </c:val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Sheet2!$B$11:$G$11</c:f>
              <c:numCache>
                <c:formatCode>0.000</c:formatCode>
                <c:ptCount val="6"/>
                <c:pt idx="0">
                  <c:v>180</c:v>
                </c:pt>
                <c:pt idx="1">
                  <c:v>43.460999999999999</c:v>
                </c:pt>
                <c:pt idx="2">
                  <c:v>18.931000000000001</c:v>
                </c:pt>
                <c:pt idx="3">
                  <c:v>20.271000000000001</c:v>
                </c:pt>
                <c:pt idx="4">
                  <c:v>3.8410000000000002</c:v>
                </c:pt>
                <c:pt idx="5">
                  <c:v>4.9119999999999999</c:v>
                </c:pt>
              </c:numCache>
            </c:numRef>
          </c:val>
        </c:ser>
        <c:ser>
          <c:idx val="6"/>
          <c:order val="5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Sheet2!$B$12:$G$12</c:f>
              <c:numCache>
                <c:formatCode>0.000</c:formatCode>
                <c:ptCount val="6"/>
                <c:pt idx="0">
                  <c:v>180</c:v>
                </c:pt>
                <c:pt idx="1">
                  <c:v>61.948700000000002</c:v>
                </c:pt>
                <c:pt idx="2">
                  <c:v>19.660078252999998</c:v>
                </c:pt>
                <c:pt idx="3">
                  <c:v>5.3244274069999999</c:v>
                </c:pt>
                <c:pt idx="4">
                  <c:v>3.7613801090000001</c:v>
                </c:pt>
                <c:pt idx="5">
                  <c:v>4.0041322089999998</c:v>
                </c:pt>
              </c:numCache>
            </c:numRef>
          </c:val>
        </c:ser>
        <c:ser>
          <c:idx val="7"/>
          <c:order val="6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Sheet2!$B$13:$G$13</c:f>
              <c:numCache>
                <c:formatCode>0.000</c:formatCode>
                <c:ptCount val="6"/>
                <c:pt idx="0">
                  <c:v>180</c:v>
                </c:pt>
                <c:pt idx="1">
                  <c:v>29.758025034999999</c:v>
                </c:pt>
                <c:pt idx="2">
                  <c:v>43.608235164</c:v>
                </c:pt>
                <c:pt idx="3">
                  <c:v>6.3122122129999996</c:v>
                </c:pt>
                <c:pt idx="4">
                  <c:v>4.116298155</c:v>
                </c:pt>
                <c:pt idx="5">
                  <c:v>2.887754809</c:v>
                </c:pt>
              </c:numCache>
            </c:numRef>
          </c:val>
        </c:ser>
        <c:ser>
          <c:idx val="8"/>
          <c:order val="7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Sheet2!$B$14:$G$14</c:f>
              <c:numCache>
                <c:formatCode>0.000</c:formatCode>
                <c:ptCount val="6"/>
                <c:pt idx="0">
                  <c:v>180</c:v>
                </c:pt>
                <c:pt idx="1">
                  <c:v>175.958</c:v>
                </c:pt>
                <c:pt idx="2">
                  <c:v>21.273335948</c:v>
                </c:pt>
                <c:pt idx="3">
                  <c:v>5.418788749</c:v>
                </c:pt>
                <c:pt idx="4">
                  <c:v>4.2287980449999996</c:v>
                </c:pt>
                <c:pt idx="5">
                  <c:v>5.517762694</c:v>
                </c:pt>
              </c:numCache>
            </c:numRef>
          </c:val>
        </c:ser>
        <c:ser>
          <c:idx val="9"/>
          <c:order val="8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Sheet2!$B$15:$G$15</c:f>
              <c:numCache>
                <c:formatCode>0.000</c:formatCode>
                <c:ptCount val="6"/>
                <c:pt idx="0">
                  <c:v>180</c:v>
                </c:pt>
                <c:pt idx="1">
                  <c:v>144.7551</c:v>
                </c:pt>
                <c:pt idx="2">
                  <c:v>12.321539591000001</c:v>
                </c:pt>
                <c:pt idx="3">
                  <c:v>6.172246608</c:v>
                </c:pt>
                <c:pt idx="4">
                  <c:v>4.7781257269999999</c:v>
                </c:pt>
                <c:pt idx="5">
                  <c:v>4.5798256039999998</c:v>
                </c:pt>
              </c:numCache>
            </c:numRef>
          </c:val>
        </c:ser>
        <c:ser>
          <c:idx val="10"/>
          <c:order val="9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Sheet2!$B$16:$G$16</c:f>
              <c:numCache>
                <c:formatCode>0.000</c:formatCode>
                <c:ptCount val="6"/>
                <c:pt idx="0">
                  <c:v>180</c:v>
                </c:pt>
                <c:pt idx="1">
                  <c:v>79.534999999999997</c:v>
                </c:pt>
                <c:pt idx="2">
                  <c:v>29.993400943000001</c:v>
                </c:pt>
                <c:pt idx="3">
                  <c:v>7.0401195479999998</c:v>
                </c:pt>
                <c:pt idx="4">
                  <c:v>5.7859494759999999</c:v>
                </c:pt>
                <c:pt idx="5">
                  <c:v>3.6095407260000001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977888"/>
        <c:axId val="940976256"/>
      </c:barChart>
      <c:catAx>
        <c:axId val="940977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976256"/>
        <c:crosses val="autoZero"/>
        <c:auto val="1"/>
        <c:lblAlgn val="ctr"/>
        <c:lblOffset val="100"/>
        <c:noMultiLvlLbl val="0"/>
      </c:catAx>
      <c:valAx>
        <c:axId val="940976256"/>
        <c:scaling>
          <c:orientation val="minMax"/>
          <c:max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97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Max/Min/Average of Time </a:t>
            </a:r>
            <a:r>
              <a:rPr lang="en-US" dirty="0" smtClean="0"/>
              <a:t>Trials (e=1E-15)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Sheet2!$A$17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Sheet2!$B$17:$G$17</c:f>
              <c:numCache>
                <c:formatCode>0.00</c:formatCode>
                <c:ptCount val="6"/>
                <c:pt idx="0">
                  <c:v>180</c:v>
                </c:pt>
                <c:pt idx="1">
                  <c:v>175.958</c:v>
                </c:pt>
                <c:pt idx="2">
                  <c:v>43.608235164</c:v>
                </c:pt>
                <c:pt idx="3">
                  <c:v>20.271000000000001</c:v>
                </c:pt>
                <c:pt idx="4">
                  <c:v>17.023</c:v>
                </c:pt>
                <c:pt idx="5">
                  <c:v>5.517762694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Sheet2!$B$18:$G$18</c:f>
              <c:numCache>
                <c:formatCode>0.00</c:formatCode>
                <c:ptCount val="6"/>
                <c:pt idx="0">
                  <c:v>180</c:v>
                </c:pt>
                <c:pt idx="1">
                  <c:v>20.457000000000001</c:v>
                </c:pt>
                <c:pt idx="2">
                  <c:v>12.321539591000001</c:v>
                </c:pt>
                <c:pt idx="3">
                  <c:v>5.3244274069999999</c:v>
                </c:pt>
                <c:pt idx="4">
                  <c:v>3.7613801090000001</c:v>
                </c:pt>
                <c:pt idx="5">
                  <c:v>2.887754809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solidFill>
                <a:schemeClr val="tx1">
                  <a:lumMod val="15000"/>
                  <a:lumOff val="85000"/>
                </a:schemeClr>
              </a:solidFill>
              <a:miter lim="800000"/>
            </a:ln>
            <a:effectLst/>
          </c:spPr>
          <c:marker>
            <c:symbol val="circle"/>
            <c:size val="8"/>
            <c:spPr>
              <a:noFill/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2.551062119542614E-17"/>
                  <c:y val="-1.38974912292604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3.7059976611361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102124239085228E-17"/>
                  <c:y val="-3.24274795349410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185067526415994E-16"/>
                  <c:y val="-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Sheet2!$B$6:$G$6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24</c:v>
                </c:pt>
                <c:pt idx="5">
                  <c:v>36</c:v>
                </c:pt>
              </c:numCache>
            </c:numRef>
          </c:cat>
          <c:val>
            <c:numRef>
              <c:f>Sheet2!$B$19:$G$19</c:f>
              <c:numCache>
                <c:formatCode>0.00</c:formatCode>
                <c:ptCount val="6"/>
                <c:pt idx="0">
                  <c:v>180</c:v>
                </c:pt>
                <c:pt idx="1">
                  <c:v>64.731926503499992</c:v>
                </c:pt>
                <c:pt idx="2">
                  <c:v>23.237958989900001</c:v>
                </c:pt>
                <c:pt idx="3">
                  <c:v>8.3777194524999992</c:v>
                </c:pt>
                <c:pt idx="4">
                  <c:v>5.8387551512</c:v>
                </c:pt>
                <c:pt idx="5">
                  <c:v>4.355401604199999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/>
            </a:ln>
            <a:effectLst/>
          </c:spPr>
        </c:hiLowLines>
        <c:axId val="937461152"/>
        <c:axId val="937463328"/>
      </c:stockChart>
      <c:catAx>
        <c:axId val="937461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463328"/>
        <c:crosses val="autoZero"/>
        <c:auto val="1"/>
        <c:lblAlgn val="ctr"/>
        <c:lblOffset val="100"/>
        <c:noMultiLvlLbl val="0"/>
      </c:catAx>
      <c:valAx>
        <c:axId val="93746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46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 of Time </a:t>
            </a:r>
            <a:r>
              <a:rPr lang="en-US" dirty="0" smtClean="0"/>
              <a:t>Trials (e=1E-15)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Sheet2!$B$7:$G$7</c15:sqref>
                  </c15:fullRef>
                </c:ext>
              </c:extLst>
              <c:f>Sheet2!$D$7:$G$7</c:f>
              <c:numCache>
                <c:formatCode>0.000</c:formatCode>
                <c:ptCount val="4"/>
                <c:pt idx="0">
                  <c:v>25.771999999999998</c:v>
                </c:pt>
                <c:pt idx="1">
                  <c:v>10.8804</c:v>
                </c:pt>
                <c:pt idx="2">
                  <c:v>17.023</c:v>
                </c:pt>
                <c:pt idx="3">
                  <c:v>4.6399999999999997</c:v>
                </c:pt>
              </c:numCache>
            </c:numRef>
          </c:val>
        </c:ser>
        <c:ser>
          <c:idx val="2"/>
          <c:order val="1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Sheet2!$B$8:$G$8</c15:sqref>
                  </c15:fullRef>
                </c:ext>
              </c:extLst>
              <c:f>Sheet2!$D$8:$G$8</c:f>
              <c:numCache>
                <c:formatCode>0.000</c:formatCode>
                <c:ptCount val="4"/>
                <c:pt idx="0">
                  <c:v>20.561</c:v>
                </c:pt>
                <c:pt idx="1">
                  <c:v>7.0069999999999997</c:v>
                </c:pt>
                <c:pt idx="2">
                  <c:v>3.944</c:v>
                </c:pt>
                <c:pt idx="3">
                  <c:v>3.5609999999999999</c:v>
                </c:pt>
              </c:numCache>
            </c:numRef>
          </c:val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Sheet2!$B$9:$G$9</c15:sqref>
                  </c15:fullRef>
                </c:ext>
              </c:extLst>
              <c:f>Sheet2!$D$9:$G$9</c:f>
              <c:numCache>
                <c:formatCode>0.000</c:formatCode>
                <c:ptCount val="4"/>
                <c:pt idx="0">
                  <c:v>13.997</c:v>
                </c:pt>
                <c:pt idx="1">
                  <c:v>8.5489999999999995</c:v>
                </c:pt>
                <c:pt idx="2">
                  <c:v>6.5</c:v>
                </c:pt>
                <c:pt idx="3">
                  <c:v>5.0629999999999997</c:v>
                </c:pt>
              </c:numCache>
            </c:numRef>
          </c:val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Sheet2!$B$10:$G$10</c15:sqref>
                  </c15:fullRef>
                </c:ext>
              </c:extLst>
              <c:f>Sheet2!$D$10:$G$10</c:f>
              <c:numCache>
                <c:formatCode>0.000</c:formatCode>
                <c:ptCount val="4"/>
                <c:pt idx="0">
                  <c:v>26.262</c:v>
                </c:pt>
                <c:pt idx="1">
                  <c:v>6.8019999999999996</c:v>
                </c:pt>
                <c:pt idx="2">
                  <c:v>4.4089999999999998</c:v>
                </c:pt>
                <c:pt idx="3">
                  <c:v>4.7789999999999999</c:v>
                </c:pt>
              </c:numCache>
            </c:numRef>
          </c:val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Sheet2!$B$11:$G$11</c15:sqref>
                  </c15:fullRef>
                </c:ext>
              </c:extLst>
              <c:f>Sheet2!$D$11:$G$11</c:f>
              <c:numCache>
                <c:formatCode>0.000</c:formatCode>
                <c:ptCount val="4"/>
                <c:pt idx="0">
                  <c:v>18.931000000000001</c:v>
                </c:pt>
                <c:pt idx="1">
                  <c:v>20.271000000000001</c:v>
                </c:pt>
                <c:pt idx="2">
                  <c:v>3.8410000000000002</c:v>
                </c:pt>
                <c:pt idx="3">
                  <c:v>4.9119999999999999</c:v>
                </c:pt>
              </c:numCache>
            </c:numRef>
          </c:val>
        </c:ser>
        <c:ser>
          <c:idx val="6"/>
          <c:order val="5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Sheet2!$B$12:$G$12</c15:sqref>
                  </c15:fullRef>
                </c:ext>
              </c:extLst>
              <c:f>Sheet2!$D$12:$G$12</c:f>
              <c:numCache>
                <c:formatCode>0.000</c:formatCode>
                <c:ptCount val="4"/>
                <c:pt idx="0">
                  <c:v>19.660078252999998</c:v>
                </c:pt>
                <c:pt idx="1">
                  <c:v>5.3244274069999999</c:v>
                </c:pt>
                <c:pt idx="2">
                  <c:v>3.7613801090000001</c:v>
                </c:pt>
                <c:pt idx="3">
                  <c:v>4.0041322089999998</c:v>
                </c:pt>
              </c:numCache>
            </c:numRef>
          </c:val>
        </c:ser>
        <c:ser>
          <c:idx val="7"/>
          <c:order val="6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Sheet2!$B$13:$G$13</c15:sqref>
                  </c15:fullRef>
                </c:ext>
              </c:extLst>
              <c:f>Sheet2!$D$13:$G$13</c:f>
              <c:numCache>
                <c:formatCode>0.000</c:formatCode>
                <c:ptCount val="4"/>
                <c:pt idx="0">
                  <c:v>43.608235164</c:v>
                </c:pt>
                <c:pt idx="1">
                  <c:v>6.3122122129999996</c:v>
                </c:pt>
                <c:pt idx="2">
                  <c:v>4.116298155</c:v>
                </c:pt>
                <c:pt idx="3">
                  <c:v>2.887754809</c:v>
                </c:pt>
              </c:numCache>
            </c:numRef>
          </c:val>
        </c:ser>
        <c:ser>
          <c:idx val="8"/>
          <c:order val="7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Sheet2!$B$14:$G$14</c15:sqref>
                  </c15:fullRef>
                </c:ext>
              </c:extLst>
              <c:f>Sheet2!$D$14:$G$14</c:f>
              <c:numCache>
                <c:formatCode>0.000</c:formatCode>
                <c:ptCount val="4"/>
                <c:pt idx="0">
                  <c:v>21.273335948</c:v>
                </c:pt>
                <c:pt idx="1">
                  <c:v>5.418788749</c:v>
                </c:pt>
                <c:pt idx="2">
                  <c:v>4.2287980449999996</c:v>
                </c:pt>
                <c:pt idx="3">
                  <c:v>5.517762694</c:v>
                </c:pt>
              </c:numCache>
            </c:numRef>
          </c:val>
        </c:ser>
        <c:ser>
          <c:idx val="9"/>
          <c:order val="8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Sheet2!$B$15:$G$15</c15:sqref>
                  </c15:fullRef>
                </c:ext>
              </c:extLst>
              <c:f>Sheet2!$D$15:$G$15</c:f>
              <c:numCache>
                <c:formatCode>0.000</c:formatCode>
                <c:ptCount val="4"/>
                <c:pt idx="0">
                  <c:v>12.321539591000001</c:v>
                </c:pt>
                <c:pt idx="1">
                  <c:v>6.172246608</c:v>
                </c:pt>
                <c:pt idx="2">
                  <c:v>4.7781257269999999</c:v>
                </c:pt>
                <c:pt idx="3">
                  <c:v>4.5798256039999998</c:v>
                </c:pt>
              </c:numCache>
            </c:numRef>
          </c:val>
        </c:ser>
        <c:ser>
          <c:idx val="10"/>
          <c:order val="9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Sheet2!$B$16:$G$16</c15:sqref>
                  </c15:fullRef>
                </c:ext>
              </c:extLst>
              <c:f>Sheet2!$D$16:$G$16</c:f>
              <c:numCache>
                <c:formatCode>0.000</c:formatCode>
                <c:ptCount val="4"/>
                <c:pt idx="0">
                  <c:v>29.993400943000001</c:v>
                </c:pt>
                <c:pt idx="1">
                  <c:v>7.0401195479999998</c:v>
                </c:pt>
                <c:pt idx="2">
                  <c:v>5.7859494759999999</c:v>
                </c:pt>
                <c:pt idx="3">
                  <c:v>3.6095407260000001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463872"/>
        <c:axId val="937467136"/>
      </c:barChart>
      <c:catAx>
        <c:axId val="93746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467136"/>
        <c:crosses val="autoZero"/>
        <c:auto val="1"/>
        <c:lblAlgn val="ctr"/>
        <c:lblOffset val="100"/>
        <c:noMultiLvlLbl val="0"/>
      </c:catAx>
      <c:valAx>
        <c:axId val="937467136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46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Max/Min/Average of Time </a:t>
            </a:r>
            <a:r>
              <a:rPr lang="en-US" dirty="0" smtClean="0"/>
              <a:t>Trials (e=1E-15)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Sheet2!$A$17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1.0204248478170456E-16"/>
                  <c:y val="-0.106464266668417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Sheet2!$B$17:$G$17</c15:sqref>
                  </c15:fullRef>
                </c:ext>
              </c:extLst>
              <c:f>Sheet2!$D$17:$G$17</c:f>
              <c:numCache>
                <c:formatCode>0.00</c:formatCode>
                <c:ptCount val="4"/>
                <c:pt idx="0">
                  <c:v>43.608235164</c:v>
                </c:pt>
                <c:pt idx="1">
                  <c:v>20.271000000000001</c:v>
                </c:pt>
                <c:pt idx="2">
                  <c:v>17.023</c:v>
                </c:pt>
                <c:pt idx="3">
                  <c:v>5.517762694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Sheet2!$B$17</c15:sqref>
                  <c15:dLbl>
                    <c:idx val="-1"/>
                    <c:layout>
                      <c:manualLayout>
                        <c:x val="-2.5462668816039986E-17"/>
                        <c:y val="-9.027777777777777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</c:extLst>
                  </c15:dLbl>
                </c15:categoryFilterException>
              </c15:categoryFilterExceptions>
            </c:ext>
          </c:extLst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Sheet2!$B$18:$G$18</c15:sqref>
                  </c15:fullRef>
                </c:ext>
              </c:extLst>
              <c:f>Sheet2!$D$18:$G$18</c:f>
              <c:numCache>
                <c:formatCode>0.00</c:formatCode>
                <c:ptCount val="4"/>
                <c:pt idx="0">
                  <c:v>12.321539591000001</c:v>
                </c:pt>
                <c:pt idx="1">
                  <c:v>5.3244274069999999</c:v>
                </c:pt>
                <c:pt idx="2">
                  <c:v>3.7613801090000001</c:v>
                </c:pt>
                <c:pt idx="3">
                  <c:v>2.887754809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Sheet2!$B$18</c15:sqref>
                  <c15:dLbl>
                    <c:idx val="-1"/>
                    <c:layout>
                      <c:manualLayout>
                        <c:x val="2.7777777777777523E-3"/>
                        <c:y val="8.7962962962962882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</c:extLst>
                  </c15:dLbl>
                </c15:categoryFilterException>
              </c15:categoryFilterExceptions>
            </c:ext>
          </c:extLst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solidFill>
                <a:schemeClr val="tx1">
                  <a:lumMod val="15000"/>
                  <a:lumOff val="85000"/>
                </a:schemeClr>
              </a:solidFill>
              <a:miter lim="800000"/>
            </a:ln>
            <a:effectLst/>
          </c:spPr>
          <c:marker>
            <c:symbol val="circle"/>
            <c:size val="8"/>
            <c:spPr>
              <a:noFill/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5.102124239085228E-17"/>
                  <c:y val="-3.24274795349410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0185067526415994E-16"/>
                  <c:y val="-3.7037037037037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Sheet2!$B$6:$G$6</c15:sqref>
                  </c15:fullRef>
                </c:ext>
              </c:extLst>
              <c:f>Sheet2!$D$6:$G$6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Sheet2!$B$19:$G$19</c15:sqref>
                  </c15:fullRef>
                </c:ext>
              </c:extLst>
              <c:f>Sheet2!$D$19:$G$19</c:f>
              <c:numCache>
                <c:formatCode>0.00</c:formatCode>
                <c:ptCount val="4"/>
                <c:pt idx="0">
                  <c:v>23.237958989900001</c:v>
                </c:pt>
                <c:pt idx="1">
                  <c:v>8.3777194524999992</c:v>
                </c:pt>
                <c:pt idx="2">
                  <c:v>5.8387551512</c:v>
                </c:pt>
                <c:pt idx="3">
                  <c:v>4.355401604199999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Sheet2!$B$19</c15:sqref>
                  <c15:dLbl>
                    <c:idx val="-1"/>
                    <c:layout>
                      <c:manualLayout>
                        <c:x val="-2.551062119542614E-17"/>
                        <c:y val="-1.389749122926045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</c:extLst>
                  </c15:dLbl>
                </c15:categoryFilterException>
                <c15:categoryFilterException>
                  <c15:sqref>Sheet2!$C$19</c15:sqref>
                  <c15:dLbl>
                    <c:idx val="-1"/>
                    <c:layout>
                      <c:manualLayout>
                        <c:x val="0"/>
                        <c:y val="-3.705997661136122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</c:extLst>
                  </c15:dLbl>
                </c15:categoryFilterException>
              </c15:categoryFilterExceptions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  <a:headEnd type="none"/>
              <a:tailEnd type="none"/>
            </a:ln>
            <a:effectLst/>
          </c:spPr>
        </c:hiLowLines>
        <c:axId val="884735696"/>
        <c:axId val="884737328"/>
      </c:stockChart>
      <c:catAx>
        <c:axId val="884735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37328"/>
        <c:crosses val="autoZero"/>
        <c:auto val="1"/>
        <c:lblAlgn val="ctr"/>
        <c:lblOffset val="100"/>
        <c:noMultiLvlLbl val="0"/>
      </c:catAx>
      <c:valAx>
        <c:axId val="88473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3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 w.r.t. Average (e=1E-15)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Speedup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Sheet2!$C$6:$G$6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36</c:v>
                </c:pt>
              </c:numCache>
            </c:numRef>
          </c:cat>
          <c:val>
            <c:numRef>
              <c:f>Sheet2!$C$20:$G$20</c:f>
              <c:numCache>
                <c:formatCode>0.0</c:formatCode>
                <c:ptCount val="5"/>
                <c:pt idx="0">
                  <c:v>1</c:v>
                </c:pt>
                <c:pt idx="1">
                  <c:v>2.7856115303256481</c:v>
                </c:pt>
                <c:pt idx="2">
                  <c:v>7.7266763193154322</c:v>
                </c:pt>
                <c:pt idx="3">
                  <c:v>11.086597198753244</c:v>
                </c:pt>
                <c:pt idx="4">
                  <c:v>14.862447228994389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4735152"/>
        <c:axId val="884738416"/>
      </c:lineChart>
      <c:lineChart>
        <c:grouping val="standard"/>
        <c:varyColors val="0"/>
        <c:ser>
          <c:idx val="1"/>
          <c:order val="1"/>
          <c:tx>
            <c:v>Speedup/(NP/3)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Sheet2!$C$21:$G$21</c:f>
              <c:numCache>
                <c:formatCode>General</c:formatCode>
                <c:ptCount val="5"/>
                <c:pt idx="0">
                  <c:v>1</c:v>
                </c:pt>
                <c:pt idx="1">
                  <c:v>1.3928057651628241</c:v>
                </c:pt>
                <c:pt idx="2">
                  <c:v>1.931669079828858</c:v>
                </c:pt>
                <c:pt idx="3">
                  <c:v>1.3858246498441555</c:v>
                </c:pt>
                <c:pt idx="4">
                  <c:v>1.2385372690828658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4734064"/>
        <c:axId val="884741136"/>
      </c:lineChart>
      <c:catAx>
        <c:axId val="884735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MPI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38416"/>
        <c:crosses val="autoZero"/>
        <c:auto val="1"/>
        <c:lblAlgn val="ctr"/>
        <c:lblOffset val="100"/>
        <c:noMultiLvlLbl val="0"/>
      </c:catAx>
      <c:valAx>
        <c:axId val="884738416"/>
        <c:scaling>
          <c:orientation val="minMax"/>
          <c:max val="1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Multiplier relative to NP=3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35152"/>
        <c:crosses val="autoZero"/>
        <c:crossBetween val="between"/>
      </c:valAx>
      <c:valAx>
        <c:axId val="884741136"/>
        <c:scaling>
          <c:orientation val="minMax"/>
          <c:min val="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Multiplier / (NP/3)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34064"/>
        <c:crosses val="max"/>
        <c:crossBetween val="between"/>
      </c:valAx>
      <c:catAx>
        <c:axId val="884734064"/>
        <c:scaling>
          <c:orientation val="minMax"/>
        </c:scaling>
        <c:delete val="1"/>
        <c:axPos val="b"/>
        <c:majorTickMark val="out"/>
        <c:minorTickMark val="none"/>
        <c:tickLblPos val="nextTo"/>
        <c:crossAx val="884741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868036417322835"/>
          <c:y val="0.16989042453609382"/>
          <c:w val="0.24845866141732284"/>
          <c:h val="0.15625109361329836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0.04894</cdr:x>
      <cdr:y>0.88177</cdr:y>
    </cdr:from>
    <cdr:to>
      <cdr:x>0.20153</cdr:x>
      <cdr:y>0.96004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3345" y="2417379"/>
          <a:ext cx="696310" cy="2145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0.04316</cdr:x>
      <cdr:y>0.8658</cdr:y>
    </cdr:from>
    <cdr:to>
      <cdr:x>0.18991</cdr:x>
      <cdr:y>0.93289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7068" y="2373586"/>
          <a:ext cx="670035" cy="1839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e=1E-30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0.04894</cdr:x>
      <cdr:y>0.88177</cdr:y>
    </cdr:from>
    <cdr:to>
      <cdr:x>0.20153</cdr:x>
      <cdr:y>0.96004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3345" y="2417379"/>
          <a:ext cx="696310" cy="2145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0.04894</cdr:x>
      <cdr:y>0.88177</cdr:y>
    </cdr:from>
    <cdr:to>
      <cdr:x>0.20153</cdr:x>
      <cdr:y>0.96004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3345" y="2417379"/>
          <a:ext cx="696310" cy="2145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0.03359</cdr:x>
      <cdr:y>0.88976</cdr:y>
    </cdr:from>
    <cdr:to>
      <cdr:x>0.26103</cdr:x>
      <cdr:y>0.97602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3276" y="2439275"/>
          <a:ext cx="1037897" cy="2364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e=1E-15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A90F4-2B65-4967-9FF1-6013301D826E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BC58-C3C6-4BB5-B0D0-D44EA57717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5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– 40 slides in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3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1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5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slides for Monte-Carlo; 1 slides for Markov</a:t>
            </a:r>
            <a:r>
              <a:rPr lang="en-US" baseline="0" dirty="0" smtClean="0"/>
              <a:t> Chain MC; 1 slides for Object Detection; 1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5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slides for Monte-Carlo; 1 slides for Markov</a:t>
            </a:r>
            <a:r>
              <a:rPr lang="en-US" baseline="0" dirty="0" smtClean="0"/>
              <a:t> Chain MC; 1 slides for Object Detection; 1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7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1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1CD-2B41-4CD1-991A-D829C0CC7433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8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AF9D-F438-4E0D-BA77-9E21EAACB660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13B0-BDDA-4FE8-972B-D8DB06A9589A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4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fld id="{66A79FD7-B063-4613-98C2-47CB42CF0D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http://ts2.mm.bing.net/th?id=JN.4bnT7TVigk6kMV%2bY5WmWlA&amp;w=175&amp;h=164&amp;c=7&amp;rs=1&amp;qlt=90&amp;o=4&amp;pid=1.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290115"/>
            <a:ext cx="1193800" cy="10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6671-78AE-4647-B439-B89417A2972A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05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0633-ECD5-4F28-8302-C230E58CB29F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7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A7C9-3BDE-4846-9977-871D18F87E41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C8-2F4C-4639-B0A9-383DBFA0E7F1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5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94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8FF5-6E6F-4BE4-AB6D-04763182041D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BF6A-56A6-4EEE-B0B6-176B8261AF28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12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87A1D5-C51B-4F33-90D3-948FE2CE378B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6A79FD7-B063-4613-98C2-47CB42CF0D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nte_Carlo_Casino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onte_Carlo_Casin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820" y="1597910"/>
            <a:ext cx="9144000" cy="1915932"/>
          </a:xfrm>
        </p:spPr>
        <p:txBody>
          <a:bodyPr anchor="ctr">
            <a:normAutofit fontScale="90000"/>
          </a:bodyPr>
          <a:lstStyle/>
          <a:p>
            <a:r>
              <a:rPr lang="en-US" sz="7200" dirty="0" smtClean="0"/>
              <a:t>Parallel Markov Chain Monte Carlo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5820" y="369487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Tuan Nguyen &amp; Matthew </a:t>
            </a:r>
            <a:r>
              <a:rPr lang="en-US" sz="3200" b="1" dirty="0"/>
              <a:t>Gaalswyk</a:t>
            </a:r>
          </a:p>
        </p:txBody>
      </p:sp>
    </p:spTree>
    <p:extLst>
      <p:ext uri="{BB962C8B-B14F-4D97-AF65-F5344CB8AC3E}">
        <p14:creationId xmlns:p14="http://schemas.microsoft.com/office/powerpoint/2010/main" val="1744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for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952397" cy="4716463"/>
          </a:xfrm>
        </p:spPr>
        <p:txBody>
          <a:bodyPr/>
          <a:lstStyle/>
          <a:p>
            <a:r>
              <a:rPr lang="en-US" dirty="0" smtClean="0"/>
              <a:t>Given an image with K objects </a:t>
            </a:r>
            <a:r>
              <a:rPr lang="en-US" dirty="0" smtClean="0">
                <a:sym typeface="Wingdings" panose="05000000000000000000" pitchFamily="2" charset="2"/>
              </a:rPr>
              <a:t>locate the positions of object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Basic Ideas: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Metropolis Sampling for each object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Gibbs Sampling to sample each object individually and sequentially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Likelihood function (Sum Square Error) to accept/reject moves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DAA-9CDF-4800-926A-2A96BD332ED2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MCMC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4190" y="1815151"/>
            <a:ext cx="3656463" cy="35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5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371-AF71-4354-86E6-C911B62ABD12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MCMC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1107" y="1583141"/>
            <a:ext cx="4176215" cy="393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65" y="0"/>
            <a:ext cx="5312054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019869" y="6356350"/>
            <a:ext cx="281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(Current) Serial MCMC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3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872785" cy="47164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MCMC family of algorithms is an important problem in statistical computation</a:t>
            </a:r>
          </a:p>
          <a:p>
            <a:pPr lvl="1"/>
            <a:r>
              <a:rPr lang="en-US" dirty="0" smtClean="0"/>
              <a:t>MCMC is usually very time-consuming (Mx10,000 steps)</a:t>
            </a:r>
          </a:p>
          <a:p>
            <a:pPr lvl="1"/>
            <a:r>
              <a:rPr lang="en-US" dirty="0" smtClean="0"/>
              <a:t>Most implementations of MCMC is serial MCMC 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MCMC is serial in its nature</a:t>
            </a:r>
          </a:p>
          <a:p>
            <a:pPr lvl="1"/>
            <a:r>
              <a:rPr lang="en-US" dirty="0"/>
              <a:t>A lot of randomness involved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Results vary over </a:t>
            </a:r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8323-24EA-414E-8974-8108BA5764B2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8590411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9327390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053564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0744480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 flipV="1">
            <a:off x="8737693" y="161062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470974" y="1583424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152508" y="161062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8590411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9327390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0053564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0744480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 flipV="1">
            <a:off x="8737693" y="2770778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470974" y="2743577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152508" y="2770778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8586713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9323692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0049866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10740782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2" idx="2"/>
            <a:endCxn id="23" idx="0"/>
          </p:cNvCxnSpPr>
          <p:nvPr/>
        </p:nvCxnSpPr>
        <p:spPr>
          <a:xfrm flipV="1">
            <a:off x="8733995" y="3958132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467276" y="3930931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148810" y="3958132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5" idx="0"/>
          </p:cNvCxnSpPr>
          <p:nvPr/>
        </p:nvCxnSpPr>
        <p:spPr>
          <a:xfrm flipH="1">
            <a:off x="8737693" y="2402006"/>
            <a:ext cx="2154069" cy="36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2"/>
            <a:endCxn id="22" idx="0"/>
          </p:cNvCxnSpPr>
          <p:nvPr/>
        </p:nvCxnSpPr>
        <p:spPr>
          <a:xfrm flipH="1">
            <a:off x="8733995" y="3562159"/>
            <a:ext cx="2157767" cy="3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33995" y="5049671"/>
            <a:ext cx="2151794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599790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>
            <a:off x="9336769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>
            <a:off x="10062943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10753859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>
            <a:stCxn id="38" idx="2"/>
            <a:endCxn id="39" idx="0"/>
          </p:cNvCxnSpPr>
          <p:nvPr/>
        </p:nvCxnSpPr>
        <p:spPr>
          <a:xfrm flipV="1">
            <a:off x="8747072" y="5483176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480353" y="545597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61887" y="5483176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728022" y="5091084"/>
            <a:ext cx="2157767" cy="3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99790" y="1231900"/>
            <a:ext cx="243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1           2            3           4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78930" y="2041302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192868" y="3112066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178930" y="4380181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192868" y="5878024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N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697337" y="1218020"/>
            <a:ext cx="12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84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 smtClean="0"/>
              <a:t>Question</a:t>
            </a:r>
            <a:r>
              <a:rPr lang="en-US" dirty="0" smtClean="0"/>
              <a:t>: </a:t>
            </a:r>
            <a:r>
              <a:rPr lang="en-US" dirty="0" smtClean="0">
                <a:sym typeface="Wingdings" panose="05000000000000000000" pitchFamily="2" charset="2"/>
              </a:rPr>
              <a:t>How to parallelize MCMC (which is serial in its nature) to speed it up but without altering its behavior?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55A6-59B9-4F26-8F15-CE7BC9B0A160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 descr="http://ts3.mm.bing.net/th?id=JN.RR6nwMYo53fo2VM74kFsLA&amp;w=292&amp;h=180&amp;c=7&amp;rs=1&amp;qlt=90&amp;o=4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3" y="3521122"/>
            <a:ext cx="4877937" cy="283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</a:t>
            </a:r>
            <a:r>
              <a:rPr lang="en-US" dirty="0"/>
              <a:t>MCMC using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872785" cy="4716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Current set-up in </a:t>
            </a:r>
            <a:r>
              <a:rPr lang="en-US" dirty="0" smtClean="0"/>
              <a:t>MATLAB 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Serial MCMC as described</a:t>
            </a:r>
          </a:p>
          <a:p>
            <a:pPr lvl="1"/>
            <a:r>
              <a:rPr lang="en-US" dirty="0" smtClean="0"/>
              <a:t>Fixed variance (step length) </a:t>
            </a:r>
            <a:r>
              <a:rPr lang="en-US" dirty="0" smtClean="0">
                <a:sym typeface="Wingdings" panose="05000000000000000000" pitchFamily="2" charset="2"/>
              </a:rPr>
              <a:t> No trade-off at all</a:t>
            </a:r>
            <a:endParaRPr lang="en-US" dirty="0" smtClean="0"/>
          </a:p>
          <a:p>
            <a:r>
              <a:rPr lang="en-US" dirty="0" smtClean="0"/>
              <a:t>Our proposal:</a:t>
            </a:r>
          </a:p>
          <a:p>
            <a:pPr lvl="1"/>
            <a:r>
              <a:rPr lang="en-US" dirty="0" smtClean="0"/>
              <a:t>Run several random walks simulation at the same time</a:t>
            </a:r>
          </a:p>
          <a:p>
            <a:pPr lvl="1"/>
            <a:r>
              <a:rPr lang="en-US" dirty="0" smtClean="0"/>
              <a:t>Each core uses a different variance</a:t>
            </a:r>
          </a:p>
          <a:p>
            <a:pPr lvl="1"/>
            <a:r>
              <a:rPr lang="en-US" dirty="0" smtClean="0"/>
              <a:t>After K iterations, pick the best results, broadcast to all cores</a:t>
            </a:r>
          </a:p>
          <a:p>
            <a:pPr lvl="1"/>
            <a:r>
              <a:rPr lang="en-US" dirty="0" smtClean="0"/>
              <a:t>Repeat until convergence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2016-1A59-4FAC-B290-A8B2EEE0AE67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8590411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327390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053564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744480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 flipV="1">
            <a:off x="8737693" y="161062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470974" y="1583424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152508" y="161062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8590411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327390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053564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744480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 flipV="1">
            <a:off x="8737693" y="2770778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470974" y="2743577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152508" y="2770778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8586713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323692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0049866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740782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23" idx="0"/>
          </p:cNvCxnSpPr>
          <p:nvPr/>
        </p:nvCxnSpPr>
        <p:spPr>
          <a:xfrm flipV="1">
            <a:off x="8733995" y="3958132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467276" y="3930931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148810" y="3958132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5" idx="0"/>
          </p:cNvCxnSpPr>
          <p:nvPr/>
        </p:nvCxnSpPr>
        <p:spPr>
          <a:xfrm flipH="1">
            <a:off x="8737693" y="2402006"/>
            <a:ext cx="2154069" cy="36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2"/>
            <a:endCxn id="22" idx="0"/>
          </p:cNvCxnSpPr>
          <p:nvPr/>
        </p:nvCxnSpPr>
        <p:spPr>
          <a:xfrm flipH="1">
            <a:off x="8733995" y="3562159"/>
            <a:ext cx="2157767" cy="3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33995" y="5049671"/>
            <a:ext cx="2151794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599790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9336769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0062943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10753859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8" idx="2"/>
            <a:endCxn id="39" idx="0"/>
          </p:cNvCxnSpPr>
          <p:nvPr/>
        </p:nvCxnSpPr>
        <p:spPr>
          <a:xfrm flipV="1">
            <a:off x="8747072" y="5483176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480353" y="545597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61887" y="5483176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728022" y="5091084"/>
            <a:ext cx="2157767" cy="3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99790" y="1231900"/>
            <a:ext cx="243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1           2            3           4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78930" y="2041302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192868" y="3112066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178930" y="4380181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192868" y="5878024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N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697337" y="1218020"/>
            <a:ext cx="12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14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2016-1A59-4FAC-B290-A8B2EEE0AE67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07" y="133113"/>
            <a:ext cx="7217493" cy="62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MCMC using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more parallelism: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08" y="2217803"/>
            <a:ext cx="7616882" cy="35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of MPI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 0 process generates random image and broadcasts</a:t>
            </a:r>
          </a:p>
          <a:p>
            <a:pPr lvl="1"/>
            <a:r>
              <a:rPr lang="en-US" dirty="0" smtClean="0"/>
              <a:t>Base Image/disc size</a:t>
            </a:r>
          </a:p>
          <a:p>
            <a:pPr lvl="1"/>
            <a:r>
              <a:rPr lang="en-US" dirty="0" smtClean="0"/>
              <a:t>Base Image/disc data</a:t>
            </a:r>
          </a:p>
          <a:p>
            <a:r>
              <a:rPr lang="en-US" dirty="0" err="1" smtClean="0"/>
              <a:t>MPI_Bcast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image_size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MPI_INT, 0, MPI_COMM_WORLD);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target_size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MPI_INT, 0, MPI_COMM_WORLD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image_size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MPI_DOUBLE, 0, MPI_COMM_WORLD);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(target,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target_size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MPI_DOUBLE, 0, 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1001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of MPI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 result from Gibbs Sampling</a:t>
            </a:r>
          </a:p>
          <a:p>
            <a:r>
              <a:rPr lang="en-US" dirty="0" err="1" smtClean="0"/>
              <a:t>MPI_Allreduce</a:t>
            </a:r>
            <a:endParaRPr lang="en-US" dirty="0" smtClean="0"/>
          </a:p>
          <a:p>
            <a:pPr lvl="1"/>
            <a:r>
              <a:rPr lang="en-US" dirty="0" smtClean="0"/>
              <a:t>Figure out the best objective function</a:t>
            </a:r>
          </a:p>
          <a:p>
            <a:pPr lvl="1"/>
            <a:r>
              <a:rPr lang="en-US" dirty="0" smtClean="0"/>
              <a:t>Rank of owner of the best objective function</a:t>
            </a:r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MPI_Allreduce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obj_fn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&amp;result,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MPI_DOUBLE_INT,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MPI_MAXLOC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MPI_COMM_WORLD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Broadcast list of points with root being owner of best objective function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Best_points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result.rank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MPI_COMM_WORLD );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 - Hardware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on ECEN servers (</a:t>
            </a:r>
            <a:r>
              <a:rPr lang="en-US" dirty="0" err="1" smtClean="0"/>
              <a:t>moria</a:t>
            </a:r>
            <a:r>
              <a:rPr lang="en-US" dirty="0" smtClean="0"/>
              <a:t>, </a:t>
            </a:r>
            <a:r>
              <a:rPr lang="en-US" dirty="0" err="1" smtClean="0"/>
              <a:t>gondor</a:t>
            </a:r>
            <a:r>
              <a:rPr lang="en-US" dirty="0" smtClean="0"/>
              <a:t>, shire)</a:t>
            </a:r>
          </a:p>
          <a:p>
            <a:r>
              <a:rPr lang="en-US" dirty="0" smtClean="0"/>
              <a:t>3 nodes</a:t>
            </a:r>
          </a:p>
          <a:p>
            <a:pPr lvl="1"/>
            <a:r>
              <a:rPr lang="pt-BR" dirty="0" smtClean="0"/>
              <a:t>2x Xeon E5-4617 </a:t>
            </a:r>
            <a:r>
              <a:rPr lang="pt-BR" dirty="0"/>
              <a:t>@ </a:t>
            </a:r>
            <a:r>
              <a:rPr lang="pt-BR" dirty="0" smtClean="0"/>
              <a:t>2.90GHz per node</a:t>
            </a:r>
          </a:p>
          <a:p>
            <a:pPr lvl="1"/>
            <a:r>
              <a:rPr lang="pt-BR" dirty="0" smtClean="0"/>
              <a:t>6 cores per CPU</a:t>
            </a:r>
          </a:p>
          <a:p>
            <a:pPr lvl="1"/>
            <a:r>
              <a:rPr lang="pt-BR" dirty="0" smtClean="0"/>
              <a:t>12 cores per node</a:t>
            </a:r>
          </a:p>
          <a:p>
            <a:r>
              <a:rPr lang="en-US" dirty="0" smtClean="0"/>
              <a:t>36 processes maximum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pPr lvl="1"/>
            <a:r>
              <a:rPr lang="en-US" dirty="0" smtClean="0"/>
              <a:t>Markov Chain Monte Carlo (MCMC)</a:t>
            </a:r>
          </a:p>
          <a:p>
            <a:pPr lvl="1"/>
            <a:r>
              <a:rPr lang="en-US" dirty="0" smtClean="0"/>
              <a:t>Object Detection </a:t>
            </a:r>
          </a:p>
          <a:p>
            <a:r>
              <a:rPr lang="en-US" dirty="0" smtClean="0"/>
              <a:t>Motivations/Challenges </a:t>
            </a:r>
          </a:p>
          <a:p>
            <a:r>
              <a:rPr lang="en-US" dirty="0" smtClean="0"/>
              <a:t>Parallelizing MCMC using Message Passing Interface (MPI) </a:t>
            </a:r>
          </a:p>
          <a:p>
            <a:r>
              <a:rPr lang="en-US" dirty="0" smtClean="0"/>
              <a:t>Experimental </a:t>
            </a:r>
            <a:r>
              <a:rPr lang="en-US" dirty="0" smtClean="0"/>
              <a:t>Methodology</a:t>
            </a:r>
            <a:r>
              <a:rPr lang="en-US" dirty="0" smtClean="0"/>
              <a:t> &amp; </a:t>
            </a:r>
            <a:r>
              <a:rPr lang="en-US" dirty="0" smtClean="0"/>
              <a:t>Results 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4D4A-BFAE-46AC-99C2-35FC4450274C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 -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46646"/>
            <a:ext cx="10515600" cy="4716463"/>
          </a:xfrm>
        </p:spPr>
        <p:txBody>
          <a:bodyPr/>
          <a:lstStyle/>
          <a:p>
            <a:r>
              <a:rPr lang="en-US" dirty="0" smtClean="0"/>
              <a:t>Ported MATLAB program to C++</a:t>
            </a:r>
          </a:p>
          <a:p>
            <a:pPr lvl="1"/>
            <a:r>
              <a:rPr lang="en-US" dirty="0" smtClean="0"/>
              <a:t>4x speedup initially</a:t>
            </a:r>
            <a:endParaRPr lang="en-US" dirty="0" smtClean="0"/>
          </a:p>
          <a:p>
            <a:r>
              <a:rPr lang="en-US" dirty="0" smtClean="0"/>
              <a:t>Open MPI 1.8.1</a:t>
            </a:r>
          </a:p>
          <a:p>
            <a:r>
              <a:rPr lang="en-US" dirty="0" smtClean="0"/>
              <a:t>Boost 1.41</a:t>
            </a:r>
          </a:p>
          <a:p>
            <a:pPr lvl="1"/>
            <a:r>
              <a:rPr lang="en-US" dirty="0" smtClean="0"/>
              <a:t>Primarily for RNG &amp; probability distributions</a:t>
            </a:r>
          </a:p>
          <a:p>
            <a:r>
              <a:rPr lang="en-US" dirty="0" err="1" smtClean="0"/>
              <a:t>CImg</a:t>
            </a:r>
            <a:r>
              <a:rPr lang="en-US" dirty="0" smtClean="0"/>
              <a:t> (Image Processing Toolkit)</a:t>
            </a:r>
          </a:p>
          <a:p>
            <a:pPr lvl="1"/>
            <a:r>
              <a:rPr lang="en-US" dirty="0" smtClean="0"/>
              <a:t>Works well for matrix-like operations</a:t>
            </a:r>
          </a:p>
          <a:p>
            <a:pPr lvl="1"/>
            <a:r>
              <a:rPr lang="en-US" dirty="0" smtClean="0"/>
              <a:t>Display of results</a:t>
            </a:r>
          </a:p>
          <a:p>
            <a:pPr lvl="1"/>
            <a:r>
              <a:rPr lang="en-US" dirty="0" smtClean="0"/>
              <a:t>Saving of image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 - 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646"/>
                <a:ext cx="10515600" cy="47164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Many parameters to tune:</a:t>
                </a:r>
              </a:p>
              <a:p>
                <a:r>
                  <a:rPr lang="en-US" dirty="0" smtClean="0"/>
                  <a:t>Image size – 200x200</a:t>
                </a:r>
              </a:p>
              <a:p>
                <a:r>
                  <a:rPr lang="en-US" dirty="0" smtClean="0"/>
                  <a:t>Number of discs – 30</a:t>
                </a:r>
              </a:p>
              <a:p>
                <a:r>
                  <a:rPr lang="en-US" dirty="0" smtClean="0"/>
                  <a:t>Epsilon (stopping point) – 1E-15, 1E-30 </a:t>
                </a:r>
              </a:p>
              <a:p>
                <a:pPr lvl="1"/>
                <a:r>
                  <a:rPr lang="en-US" dirty="0" smtClean="0"/>
                  <a:t>Objective function: Likelihood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Number of iterations to stop if epsilon has not been reached</a:t>
                </a:r>
              </a:p>
              <a:p>
                <a:r>
                  <a:rPr lang="en-US" dirty="0" smtClean="0"/>
                  <a:t>Gibbs sampling iterations per broadcast of objective function</a:t>
                </a:r>
              </a:p>
              <a:p>
                <a:pPr lvl="1"/>
                <a:r>
                  <a:rPr lang="en-US" dirty="0" smtClean="0"/>
                  <a:t>Little impact from communications overhead, so set this to 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646"/>
                <a:ext cx="10515600" cy="4716463"/>
              </a:xfrm>
              <a:blipFill rotWithShape="0">
                <a:blip r:embed="rId2"/>
                <a:stretch>
                  <a:fillRect l="-1507" t="-271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658" y="1724209"/>
            <a:ext cx="2136142" cy="21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 – Objective Function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Epsilon = 1E-15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Epsilon = 1E-30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 - 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46646"/>
            <a:ext cx="10515600" cy="4716463"/>
          </a:xfrm>
        </p:spPr>
        <p:txBody>
          <a:bodyPr/>
          <a:lstStyle/>
          <a:p>
            <a:r>
              <a:rPr lang="en-US" dirty="0" err="1" smtClean="0"/>
              <a:t>mpirun</a:t>
            </a:r>
            <a:r>
              <a:rPr lang="en-US" dirty="0" smtClean="0"/>
              <a:t> -np X (number of programs per process)</a:t>
            </a:r>
          </a:p>
          <a:p>
            <a:r>
              <a:rPr lang="en-US" dirty="0" smtClean="0"/>
              <a:t>5 trials per np with epsilon = 1E-30 </a:t>
            </a:r>
            <a:r>
              <a:rPr lang="en-US" dirty="0"/>
              <a:t>(X=1,2,3,6,12,36)</a:t>
            </a:r>
            <a:endParaRPr lang="en-US" dirty="0" smtClean="0"/>
          </a:p>
          <a:p>
            <a:r>
              <a:rPr lang="en-US" dirty="0" smtClean="0"/>
              <a:t>10 trials per np with epsilon = 1E-15 (X=1,3,6,12,24,36)</a:t>
            </a:r>
          </a:p>
          <a:p>
            <a:r>
              <a:rPr lang="en-US" dirty="0" smtClean="0"/>
              <a:t>Default mapping: per socket</a:t>
            </a:r>
          </a:p>
          <a:p>
            <a:pPr lvl="1"/>
            <a:r>
              <a:rPr lang="en-US" dirty="0" smtClean="0"/>
              <a:t>-np=3: 1 program per server</a:t>
            </a:r>
          </a:p>
          <a:p>
            <a:pPr lvl="1"/>
            <a:r>
              <a:rPr lang="en-US" dirty="0" smtClean="0"/>
              <a:t>-np=36: 12 programs per server</a:t>
            </a:r>
          </a:p>
          <a:p>
            <a:r>
              <a:rPr lang="en-US" dirty="0" smtClean="0"/>
              <a:t>Default binding: per core</a:t>
            </a:r>
          </a:p>
          <a:p>
            <a:pPr lvl="1"/>
            <a:r>
              <a:rPr lang="en-US" dirty="0" smtClean="0"/>
              <a:t>Each program binds to one core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142346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19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732791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22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91462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81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909525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21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45817"/>
              </p:ext>
            </p:extLst>
          </p:nvPr>
        </p:nvGraphicFramePr>
        <p:xfrm>
          <a:off x="0" y="0"/>
          <a:ext cx="12191999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3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329398"/>
              </p:ext>
            </p:extLst>
          </p:nvPr>
        </p:nvGraphicFramePr>
        <p:xfrm>
          <a:off x="0" y="0"/>
          <a:ext cx="12192000" cy="6301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3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</a:p>
          <a:p>
            <a:r>
              <a:rPr lang="en-US" dirty="0" smtClean="0"/>
              <a:t>Markov Chain Monte Carlo</a:t>
            </a:r>
          </a:p>
          <a:p>
            <a:r>
              <a:rPr lang="en-US" dirty="0" smtClean="0"/>
              <a:t>MCMC for Object Detection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9094-236C-4B85-8F07-27565B43B069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405800"/>
              </p:ext>
            </p:extLst>
          </p:nvPr>
        </p:nvGraphicFramePr>
        <p:xfrm>
          <a:off x="0" y="0"/>
          <a:ext cx="12191999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2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178282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71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500926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92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MCMC and an application in Object Detection</a:t>
            </a:r>
          </a:p>
          <a:p>
            <a:r>
              <a:rPr lang="en-US" dirty="0" smtClean="0"/>
              <a:t>Ported serial MCMC </a:t>
            </a:r>
            <a:r>
              <a:rPr lang="en-US" dirty="0" smtClean="0"/>
              <a:t>MATLAB code </a:t>
            </a:r>
            <a:r>
              <a:rPr lang="en-US" dirty="0" smtClean="0"/>
              <a:t>to C++ </a:t>
            </a:r>
          </a:p>
          <a:p>
            <a:r>
              <a:rPr lang="en-US" dirty="0" smtClean="0"/>
              <a:t>Design parallel MCMC using MPI</a:t>
            </a:r>
          </a:p>
          <a:p>
            <a:pPr lvl="1"/>
            <a:r>
              <a:rPr lang="en-US" dirty="0" smtClean="0"/>
              <a:t>Parallelize MCMC for one image</a:t>
            </a:r>
          </a:p>
          <a:p>
            <a:pPr lvl="1"/>
            <a:r>
              <a:rPr lang="en-US" dirty="0" smtClean="0"/>
              <a:t>Parallelize MCMC for several image</a:t>
            </a:r>
          </a:p>
          <a:p>
            <a:r>
              <a:rPr lang="en-US" dirty="0" smtClean="0"/>
              <a:t>Implemented on </a:t>
            </a:r>
            <a:r>
              <a:rPr lang="en-US" dirty="0" smtClean="0"/>
              <a:t>ECEN Servers</a:t>
            </a:r>
            <a:endParaRPr lang="en-US" dirty="0" smtClean="0"/>
          </a:p>
          <a:p>
            <a:r>
              <a:rPr lang="en-US" dirty="0" smtClean="0"/>
              <a:t>Comparison between serial MCMC and parallel MCMC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5342" y="2476015"/>
            <a:ext cx="41013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for fun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is: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 random name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Name of a scientist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Name of a </a:t>
            </a:r>
            <a:r>
              <a:rPr lang="en-US" dirty="0" smtClean="0"/>
              <a:t>casino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Name of a city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Name of a famous </a:t>
            </a:r>
            <a:r>
              <a:rPr lang="en-US" dirty="0" smtClean="0"/>
              <a:t>person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Other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93-E212-4AD0-A203-956193124729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2" name="Picture 4" descr="http://ts1.mm.bing.net/th?&amp;id=JN.Uf4hSQNyCmkFJStw9HZRBw&amp;w=300&amp;h=300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637631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749955" cy="4716463"/>
          </a:xfrm>
        </p:spPr>
        <p:txBody>
          <a:bodyPr/>
          <a:lstStyle/>
          <a:p>
            <a:r>
              <a:rPr lang="en-US" dirty="0" smtClean="0"/>
              <a:t>Monte Carlo is a casino in Monaco, Italy</a:t>
            </a:r>
          </a:p>
          <a:p>
            <a:r>
              <a:rPr lang="en-US" dirty="0" smtClean="0"/>
              <a:t>Picked by Nicholas Metropolis at Los Alamos Lab (USA) as the code name for their method:</a:t>
            </a:r>
          </a:p>
          <a:p>
            <a:pPr lvl="1"/>
            <a:r>
              <a:rPr lang="en-US" dirty="0" smtClean="0"/>
              <a:t>Their idea related to solitaire game</a:t>
            </a:r>
          </a:p>
          <a:p>
            <a:pPr lvl="1"/>
            <a:r>
              <a:rPr lang="en-US" dirty="0" smtClean="0"/>
              <a:t>Uncle of a member in team, often borrow money from relatives to gambles there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6F0-9136-48C0-9A66-BE733232B5F3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http://upload.wikimedia.org/wikipedia/commons/thumb/8/8c/Monte_Carlo_Casino.jpg/210px-Monte_Carlo_Cas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1231900"/>
            <a:ext cx="3765645" cy="452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867365" y="5872251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principle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F9B-5C4D-4072-9E8A-C60F25E2A58C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460500"/>
            <a:ext cx="6517943" cy="4716463"/>
          </a:xfrm>
        </p:spPr>
        <p:txBody>
          <a:bodyPr/>
          <a:lstStyle/>
          <a:p>
            <a:r>
              <a:rPr lang="en-US" altLang="zh-CN" dirty="0"/>
              <a:t>Given a very large set </a:t>
            </a:r>
            <a:r>
              <a:rPr lang="en-US" altLang="zh-CN" i="1" dirty="0">
                <a:sym typeface="Math1" pitchFamily="2" charset="2"/>
              </a:rPr>
              <a:t>X</a:t>
            </a:r>
            <a:r>
              <a:rPr lang="en-US" altLang="zh-CN" dirty="0">
                <a:sym typeface="Math1" pitchFamily="2" charset="2"/>
              </a:rPr>
              <a:t> and </a:t>
            </a:r>
            <a:r>
              <a:rPr lang="en-US" altLang="zh-CN" dirty="0" smtClean="0">
                <a:sym typeface="Math1" pitchFamily="2" charset="2"/>
              </a:rPr>
              <a:t>a unknown distribution </a:t>
            </a:r>
            <a:r>
              <a:rPr lang="en-US" altLang="zh-CN" i="1" dirty="0">
                <a:sym typeface="Math1" pitchFamily="2" charset="2"/>
              </a:rPr>
              <a:t>p</a:t>
            </a:r>
            <a:r>
              <a:rPr lang="en-US" altLang="zh-CN" dirty="0">
                <a:sym typeface="Math1" pitchFamily="2" charset="2"/>
              </a:rPr>
              <a:t>(</a:t>
            </a:r>
            <a:r>
              <a:rPr lang="en-US" altLang="zh-CN" i="1" dirty="0">
                <a:sym typeface="Math1" pitchFamily="2" charset="2"/>
              </a:rPr>
              <a:t>x</a:t>
            </a:r>
            <a:r>
              <a:rPr lang="en-US" altLang="zh-CN" dirty="0">
                <a:sym typeface="Math1" pitchFamily="2" charset="2"/>
              </a:rPr>
              <a:t>) over it</a:t>
            </a:r>
          </a:p>
          <a:p>
            <a:r>
              <a:rPr lang="en-US" altLang="zh-CN" dirty="0">
                <a:sym typeface="Math1" pitchFamily="2" charset="2"/>
              </a:rPr>
              <a:t>We draw </a:t>
            </a:r>
            <a:r>
              <a:rPr lang="en-US" altLang="zh-CN" dirty="0" smtClean="0">
                <a:sym typeface="Math1" pitchFamily="2" charset="2"/>
              </a:rPr>
              <a:t>i.i.d</a:t>
            </a:r>
            <a:r>
              <a:rPr lang="en-US" altLang="zh-CN" dirty="0" smtClean="0">
                <a:sym typeface="Math1" pitchFamily="2" charset="2"/>
              </a:rPr>
              <a:t>. </a:t>
            </a:r>
            <a:r>
              <a:rPr lang="en-US" altLang="zh-CN" dirty="0">
                <a:sym typeface="Math1" pitchFamily="2" charset="2"/>
              </a:rPr>
              <a:t>a set of </a:t>
            </a:r>
            <a:r>
              <a:rPr lang="en-US" altLang="zh-CN" i="1" dirty="0">
                <a:sym typeface="Math1" pitchFamily="2" charset="2"/>
              </a:rPr>
              <a:t>N</a:t>
            </a:r>
            <a:r>
              <a:rPr lang="en-US" altLang="zh-CN" dirty="0">
                <a:sym typeface="Math1" pitchFamily="2" charset="2"/>
              </a:rPr>
              <a:t> samples </a:t>
            </a:r>
          </a:p>
          <a:p>
            <a:r>
              <a:rPr lang="en-US" altLang="zh-CN" dirty="0">
                <a:sym typeface="Math1" pitchFamily="2" charset="2"/>
              </a:rPr>
              <a:t>We can then approximate the distribution using these samples</a:t>
            </a:r>
          </a:p>
          <a:p>
            <a:endParaRPr lang="en-US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83" y="1411287"/>
            <a:ext cx="4561789" cy="4160412"/>
          </a:xfrm>
          <a:prstGeom prst="rect">
            <a:avLst/>
          </a:prstGeom>
        </p:spPr>
      </p:pic>
      <p:pic>
        <p:nvPicPr>
          <p:cNvPr id="11" name="Picture 7" descr="Equa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952" y="4271963"/>
            <a:ext cx="4381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051895" y="5813946"/>
            <a:ext cx="268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85" y="1355037"/>
            <a:ext cx="5795466" cy="47164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/>
              <a:t>a </a:t>
            </a:r>
            <a:r>
              <a:rPr lang="en-US" altLang="zh-CN" b="1" i="1" dirty="0">
                <a:latin typeface="Lucida Sans" pitchFamily="34" charset="0"/>
              </a:rPr>
              <a:t>“</a:t>
            </a:r>
            <a:r>
              <a:rPr lang="en-US" altLang="zh-CN" b="1" i="1" dirty="0"/>
              <a:t>random walk</a:t>
            </a:r>
            <a:r>
              <a:rPr lang="en-US" altLang="zh-CN" b="1" i="1" dirty="0">
                <a:latin typeface="Lucida Sans" pitchFamily="34" charset="0"/>
              </a:rPr>
              <a:t>”</a:t>
            </a:r>
            <a:r>
              <a:rPr lang="en-US" altLang="zh-CN" b="1" i="1" dirty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draw </a:t>
            </a:r>
            <a:r>
              <a:rPr lang="en-US" altLang="zh-CN" dirty="0"/>
              <a:t>random samples from p(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</a:p>
          <a:p>
            <a:r>
              <a:rPr lang="en-US" altLang="zh-CN" dirty="0" smtClean="0"/>
              <a:t>A </a:t>
            </a:r>
            <a:r>
              <a:rPr lang="en-US" altLang="zh-CN" b="1" i="1" dirty="0" smtClean="0"/>
              <a:t>proposal </a:t>
            </a:r>
            <a:r>
              <a:rPr lang="en-US" altLang="zh-CN" b="1" i="1" dirty="0"/>
              <a:t>function </a:t>
            </a:r>
            <a:r>
              <a:rPr lang="en-US" altLang="zh-CN" dirty="0"/>
              <a:t>that allows us to move locally based on the previous </a:t>
            </a:r>
            <a:r>
              <a:rPr lang="en-US" altLang="zh-CN" dirty="0" smtClean="0"/>
              <a:t>sample (state)</a:t>
            </a:r>
            <a:endParaRPr lang="en-US" altLang="zh-CN" dirty="0"/>
          </a:p>
          <a:p>
            <a:r>
              <a:rPr lang="en-US" altLang="zh-CN" dirty="0" smtClean="0"/>
              <a:t>Samples (moves) </a:t>
            </a:r>
            <a:r>
              <a:rPr lang="en-US" altLang="zh-CN" dirty="0"/>
              <a:t>are </a:t>
            </a:r>
            <a:r>
              <a:rPr lang="en-US" altLang="zh-CN" b="1" i="1" dirty="0"/>
              <a:t>accepted or rejected </a:t>
            </a:r>
            <a:r>
              <a:rPr lang="en-US" altLang="zh-CN" dirty="0"/>
              <a:t>according to the evaluation result.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2F9-442D-4FE4-AD98-DD5F20A18586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514898"/>
            <a:ext cx="5505450" cy="34255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6137" y="5295331"/>
            <a:ext cx="247024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[M. Bishop]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 Sampling (a MCMC)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7929350" cy="4716463"/>
          </a:xfrm>
        </p:spPr>
        <p:txBody>
          <a:bodyPr>
            <a:normAutofit/>
          </a:bodyPr>
          <a:lstStyle/>
          <a:p>
            <a:r>
              <a:rPr lang="en-US" dirty="0"/>
              <a:t>A common choice of the proposal is a Gaussian </a:t>
            </a:r>
            <a:r>
              <a:rPr lang="en-US" dirty="0">
                <a:solidFill>
                  <a:srgbClr val="7030A0"/>
                </a:solidFill>
              </a:rPr>
              <a:t>centered on the current </a:t>
            </a:r>
            <a:r>
              <a:rPr lang="en-US" dirty="0" smtClean="0">
                <a:solidFill>
                  <a:srgbClr val="7030A0"/>
                </a:solidFill>
              </a:rPr>
              <a:t>state</a:t>
            </a:r>
          </a:p>
          <a:p>
            <a:r>
              <a:rPr lang="en-US" dirty="0" smtClean="0"/>
              <a:t>An </a:t>
            </a:r>
            <a:r>
              <a:rPr lang="en-US" dirty="0"/>
              <a:t>important trade-off in determining the variance parameter of this distribution.</a:t>
            </a:r>
          </a:p>
          <a:p>
            <a:pPr lvl="1"/>
            <a:r>
              <a:rPr lang="en-US" dirty="0" smtClean="0"/>
              <a:t>Too small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accepted transitions with be high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Progress </a:t>
            </a:r>
            <a:r>
              <a:rPr lang="en-US" dirty="0"/>
              <a:t>through the state space takes the form of slow random walk leading to long correlation times.</a:t>
            </a:r>
          </a:p>
          <a:p>
            <a:pPr lvl="1"/>
            <a:r>
              <a:rPr lang="en-US" dirty="0" smtClean="0"/>
              <a:t>Too large</a:t>
            </a:r>
            <a:r>
              <a:rPr lang="en-US" dirty="0"/>
              <a:t>, then the rejection rate will be high, leading to an inefficient sampling process.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D582-559D-4CA2-924E-06EA81118F1C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4500" y="1231900"/>
            <a:ext cx="2717040" cy="2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550" y="3409334"/>
            <a:ext cx="3143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Sampling (another MCMC)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5958385" cy="4716463"/>
          </a:xfrm>
        </p:spPr>
        <p:txBody>
          <a:bodyPr/>
          <a:lstStyle/>
          <a:p>
            <a:r>
              <a:rPr lang="en-US" altLang="zh-CN" sz="2800" dirty="0"/>
              <a:t>What is Gibbs sampling?</a:t>
            </a:r>
          </a:p>
          <a:p>
            <a:pPr lvl="1"/>
            <a:r>
              <a:rPr lang="en-US" altLang="zh-CN" sz="2400" dirty="0"/>
              <a:t>It is an algorithm to generate a sequence of samples from the joint probability distribution of two or more random variables.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Why do we need Gibbs sampling?</a:t>
            </a:r>
          </a:p>
          <a:p>
            <a:pPr lvl="1"/>
            <a:r>
              <a:rPr lang="en-US" altLang="zh-CN" sz="2400" dirty="0"/>
              <a:t>The purpose is to approximate the joint distribution of multiple variables by sampling each variable individually and sequentially.  </a:t>
            </a:r>
            <a:endParaRPr lang="zh-CN" alt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BBD6-E8DC-4BC6-A86A-F8100531DDD0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585" y="1460500"/>
            <a:ext cx="4943901" cy="4716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1445</Words>
  <Application>Microsoft Office PowerPoint</Application>
  <PresentationFormat>Widescreen</PresentationFormat>
  <Paragraphs>318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宋体</vt:lpstr>
      <vt:lpstr>Arial</vt:lpstr>
      <vt:lpstr>Calibri</vt:lpstr>
      <vt:lpstr>Cambria Math</vt:lpstr>
      <vt:lpstr>Courier New</vt:lpstr>
      <vt:lpstr>Lucida Sans</vt:lpstr>
      <vt:lpstr>Math1</vt:lpstr>
      <vt:lpstr>Wingdings</vt:lpstr>
      <vt:lpstr>Office Theme</vt:lpstr>
      <vt:lpstr>Parallel Markov Chain Monte Carlo</vt:lpstr>
      <vt:lpstr>Outline</vt:lpstr>
      <vt:lpstr>Introduction</vt:lpstr>
      <vt:lpstr>Quiz for fun</vt:lpstr>
      <vt:lpstr>Monte Carlo</vt:lpstr>
      <vt:lpstr>Monte Carlo principle</vt:lpstr>
      <vt:lpstr>Markov Chain Monte Carlo</vt:lpstr>
      <vt:lpstr>Metropolis Sampling (a MCMC)</vt:lpstr>
      <vt:lpstr>Gibbs Sampling (another MCMC)</vt:lpstr>
      <vt:lpstr>MCMC for Object Detection</vt:lpstr>
      <vt:lpstr>PowerPoint Presentation</vt:lpstr>
      <vt:lpstr>Motivations/Challenges</vt:lpstr>
      <vt:lpstr>Motivations/Challenges</vt:lpstr>
      <vt:lpstr>Parallelizing MCMC using MPI</vt:lpstr>
      <vt:lpstr>PowerPoint Presentation</vt:lpstr>
      <vt:lpstr>Parallelizing MCMC using MPI</vt:lpstr>
      <vt:lpstr>Utilization of MPI</vt:lpstr>
      <vt:lpstr>Utilization of MPI</vt:lpstr>
      <vt:lpstr>Experimental Results - Hardware</vt:lpstr>
      <vt:lpstr>Experimental Results - Software</vt:lpstr>
      <vt:lpstr>Experimental Results - Methodology</vt:lpstr>
      <vt:lpstr>Experimental Results – Objective Function</vt:lpstr>
      <vt:lpstr>Experimental Results -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Monte Carlo</dc:title>
  <dc:creator>Tuan Nguyen</dc:creator>
  <cp:lastModifiedBy>Matthew</cp:lastModifiedBy>
  <cp:revision>154</cp:revision>
  <dcterms:created xsi:type="dcterms:W3CDTF">2015-04-25T22:19:36Z</dcterms:created>
  <dcterms:modified xsi:type="dcterms:W3CDTF">2015-04-28T04:04:13Z</dcterms:modified>
</cp:coreProperties>
</file>