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A90F4-2B65-4967-9FF1-6013301D826E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BC58-C3C6-4BB5-B0D0-D44EA577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– 40 slides in total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slides for Monte-Carlo; 1 slides for Markov</a:t>
            </a:r>
            <a:r>
              <a:rPr lang="en-US" baseline="0" dirty="0" smtClean="0"/>
              <a:t> Chain MC; 1 slides for Object Detection; 1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slides for Monte-Carlo; 1 slides for Markov</a:t>
            </a:r>
            <a:r>
              <a:rPr lang="en-US" baseline="0" dirty="0" smtClean="0"/>
              <a:t> Chain MC; 1 slides for Object Detection; 1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1CD-2B41-4CD1-991A-D829C0CC7433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8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AF9D-F438-4E0D-BA77-9E21EAACB660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13B0-BDDA-4FE8-972B-D8DB06A9589A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fld id="{66A79FD7-B063-4613-98C2-47CB42CF0D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http://ts2.mm.bing.net/th?id=JN.4bnT7TVigk6kMV%2bY5WmWlA&amp;w=175&amp;h=164&amp;c=7&amp;rs=1&amp;qlt=90&amp;o=4&amp;pid=1.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290115"/>
            <a:ext cx="1193800" cy="10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6671-78AE-4647-B439-B89417A2972A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0633-ECD5-4F28-8302-C230E58CB29F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A7C9-3BDE-4846-9977-871D18F87E41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C8-2F4C-4639-B0A9-383DBFA0E7F1}" type="datetime1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E7D3-C2C3-4EEA-B064-7AAC12CFE6B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FF5-6E6F-4BE4-AB6D-04763182041D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BF6A-56A6-4EEE-B0B6-176B8261AF28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A1D5-C51B-4F33-90D3-948FE2CE378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ECEN 5060 – 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nte_Carlo_Casin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onte_Carlo_Casin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20" y="1597910"/>
            <a:ext cx="9144000" cy="1915932"/>
          </a:xfrm>
        </p:spPr>
        <p:txBody>
          <a:bodyPr anchor="ctr">
            <a:normAutofit fontScale="90000"/>
          </a:bodyPr>
          <a:lstStyle/>
          <a:p>
            <a:r>
              <a:rPr lang="en-US" sz="7200" dirty="0" smtClean="0"/>
              <a:t>Parallel </a:t>
            </a:r>
            <a:r>
              <a:rPr lang="en-US" sz="7200" dirty="0" smtClean="0"/>
              <a:t>Markov Chain </a:t>
            </a:r>
            <a:r>
              <a:rPr lang="en-US" sz="7200" dirty="0" smtClean="0"/>
              <a:t>Monte Carlo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820" y="369487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Tuan Nguyen &amp; Matthew </a:t>
            </a:r>
            <a:r>
              <a:rPr lang="en-US" sz="3200" b="1" dirty="0"/>
              <a:t>Gaalswyk</a:t>
            </a:r>
          </a:p>
        </p:txBody>
      </p:sp>
    </p:spTree>
    <p:extLst>
      <p:ext uri="{BB962C8B-B14F-4D97-AF65-F5344CB8AC3E}">
        <p14:creationId xmlns:p14="http://schemas.microsoft.com/office/powerpoint/2010/main" val="1744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for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952397" cy="4716463"/>
          </a:xfrm>
        </p:spPr>
        <p:txBody>
          <a:bodyPr/>
          <a:lstStyle/>
          <a:p>
            <a:r>
              <a:rPr lang="en-US" dirty="0" smtClean="0"/>
              <a:t>Given an image with K objects </a:t>
            </a:r>
            <a:r>
              <a:rPr lang="en-US" dirty="0" smtClean="0">
                <a:sym typeface="Wingdings" panose="05000000000000000000" pitchFamily="2" charset="2"/>
              </a:rPr>
              <a:t>locate the positions </a:t>
            </a:r>
            <a:r>
              <a:rPr lang="en-US" smtClean="0">
                <a:sym typeface="Wingdings" panose="05000000000000000000" pitchFamily="2" charset="2"/>
              </a:rPr>
              <a:t>of object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Basic Ideas: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Metropolis Sampling for each object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Gibbs Sampling to sample each object individually and sequentially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Likelihood function (Sum Square Error) to accept/reject moves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DAA-9CDF-4800-926A-2A96BD332ED2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MCM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4190" y="1815151"/>
            <a:ext cx="3656463" cy="35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5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371-AF71-4354-86E6-C911B62ABD12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MCM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1107" y="1583141"/>
            <a:ext cx="4176215" cy="393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65" y="0"/>
            <a:ext cx="5312054" cy="6858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19869" y="6356350"/>
            <a:ext cx="28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(Current) Serial MCMC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3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872785" cy="47164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MCMC family of algorithms is an important problem in statistical computation</a:t>
            </a:r>
          </a:p>
          <a:p>
            <a:pPr lvl="1"/>
            <a:r>
              <a:rPr lang="en-US" dirty="0" smtClean="0"/>
              <a:t>MCMC is usually very time-consuming (Mx10,000 steps)</a:t>
            </a:r>
          </a:p>
          <a:p>
            <a:pPr lvl="1"/>
            <a:r>
              <a:rPr lang="en-US" dirty="0" smtClean="0"/>
              <a:t>Most implementations of MCMC is serial MCMC 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MCMC is serial in its nature</a:t>
            </a:r>
          </a:p>
          <a:p>
            <a:pPr lvl="1"/>
            <a:r>
              <a:rPr lang="en-US" dirty="0"/>
              <a:t>A lot of randomness involved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Results vary over </a:t>
            </a:r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8323-24EA-414E-8974-8108BA5764B2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590411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32739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053564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74448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 flipV="1">
            <a:off x="8737693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470974" y="1583424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152508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8590411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32739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53564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74448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 flipV="1">
            <a:off x="8737693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470974" y="2743577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152508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8586713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32369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049866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74078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3" idx="0"/>
          </p:cNvCxnSpPr>
          <p:nvPr/>
        </p:nvCxnSpPr>
        <p:spPr>
          <a:xfrm flipV="1">
            <a:off x="8733995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467276" y="3930931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148810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5" idx="0"/>
          </p:cNvCxnSpPr>
          <p:nvPr/>
        </p:nvCxnSpPr>
        <p:spPr>
          <a:xfrm flipH="1">
            <a:off x="8737693" y="2402006"/>
            <a:ext cx="2154069" cy="36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  <a:endCxn id="22" idx="0"/>
          </p:cNvCxnSpPr>
          <p:nvPr/>
        </p:nvCxnSpPr>
        <p:spPr>
          <a:xfrm flipH="1">
            <a:off x="8733995" y="3562159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33995" y="5049671"/>
            <a:ext cx="215179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599790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933676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0062943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075385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2"/>
            <a:endCxn id="39" idx="0"/>
          </p:cNvCxnSpPr>
          <p:nvPr/>
        </p:nvCxnSpPr>
        <p:spPr>
          <a:xfrm flipV="1">
            <a:off x="8747072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80353" y="545597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61887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728022" y="5091084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99790" y="1231900"/>
            <a:ext cx="243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1           2            3           4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78930" y="2041302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92868" y="3112066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178930" y="4380181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192868" y="5878024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N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697337" y="1218020"/>
            <a:ext cx="12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84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 smtClean="0"/>
              <a:t>Question</a:t>
            </a:r>
            <a:r>
              <a:rPr lang="en-US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How to parallelize MCMC (which is serial in its nature) to speed it up but without altering its behavior?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55A6-59B9-4F26-8F15-CE7BC9B0A160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 descr="http://ts3.mm.bing.net/th?id=JN.RR6nwMYo53fo2VM74kFsLA&amp;w=292&amp;h=180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3" y="3521122"/>
            <a:ext cx="4877937" cy="28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</a:t>
            </a:r>
            <a:r>
              <a:rPr lang="en-US" dirty="0"/>
              <a:t>MCMC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872785" cy="4716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 set-up in </a:t>
            </a:r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lvl="1"/>
            <a:r>
              <a:rPr lang="en-US" dirty="0" smtClean="0"/>
              <a:t>Serial MCMC as described</a:t>
            </a:r>
          </a:p>
          <a:p>
            <a:pPr lvl="1"/>
            <a:r>
              <a:rPr lang="en-US" dirty="0" smtClean="0"/>
              <a:t>Fixed variance (step length) </a:t>
            </a:r>
            <a:r>
              <a:rPr lang="en-US" dirty="0" smtClean="0">
                <a:sym typeface="Wingdings" panose="05000000000000000000" pitchFamily="2" charset="2"/>
              </a:rPr>
              <a:t> No trade-off at all</a:t>
            </a:r>
            <a:endParaRPr lang="en-US" dirty="0" smtClean="0"/>
          </a:p>
          <a:p>
            <a:r>
              <a:rPr lang="en-US" dirty="0" smtClean="0"/>
              <a:t>Our proposal:</a:t>
            </a:r>
          </a:p>
          <a:p>
            <a:pPr lvl="1"/>
            <a:r>
              <a:rPr lang="en-US" dirty="0" smtClean="0"/>
              <a:t>Run several random walks simulation at the same time</a:t>
            </a:r>
          </a:p>
          <a:p>
            <a:pPr lvl="1"/>
            <a:r>
              <a:rPr lang="en-US" dirty="0" smtClean="0"/>
              <a:t>Each core uses a different variance</a:t>
            </a:r>
          </a:p>
          <a:p>
            <a:pPr lvl="1"/>
            <a:r>
              <a:rPr lang="en-US" dirty="0" smtClean="0"/>
              <a:t>After K iterations, pick the best results, broadcast to all cores</a:t>
            </a:r>
          </a:p>
          <a:p>
            <a:pPr lvl="1"/>
            <a:r>
              <a:rPr lang="en-US" dirty="0" smtClean="0"/>
              <a:t>Repeat until convergence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2016-1A59-4FAC-B290-A8B2EEE0AE67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590411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32739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053564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744480" y="1610625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 flipV="1">
            <a:off x="8737693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470974" y="1583424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152508" y="161062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8590411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32739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53564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744480" y="2770778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>
          <a:xfrm flipV="1">
            <a:off x="8737693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470974" y="2743577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152508" y="2770778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8586713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32369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0049866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740782" y="3958132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3" idx="0"/>
          </p:cNvCxnSpPr>
          <p:nvPr/>
        </p:nvCxnSpPr>
        <p:spPr>
          <a:xfrm flipV="1">
            <a:off x="8733995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467276" y="3930931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148810" y="3958132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5" idx="0"/>
          </p:cNvCxnSpPr>
          <p:nvPr/>
        </p:nvCxnSpPr>
        <p:spPr>
          <a:xfrm flipH="1">
            <a:off x="8737693" y="2402006"/>
            <a:ext cx="2154069" cy="36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  <a:endCxn id="22" idx="0"/>
          </p:cNvCxnSpPr>
          <p:nvPr/>
        </p:nvCxnSpPr>
        <p:spPr>
          <a:xfrm flipH="1">
            <a:off x="8733995" y="3562159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33995" y="5049671"/>
            <a:ext cx="215179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599790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933676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0062943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0753859" y="5483176"/>
            <a:ext cx="294564" cy="791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8" idx="2"/>
            <a:endCxn id="39" idx="0"/>
          </p:cNvCxnSpPr>
          <p:nvPr/>
        </p:nvCxnSpPr>
        <p:spPr>
          <a:xfrm flipV="1">
            <a:off x="8747072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80353" y="5455975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61887" y="5483176"/>
            <a:ext cx="736979" cy="7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728022" y="5091084"/>
            <a:ext cx="2157767" cy="3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99790" y="1231900"/>
            <a:ext cx="243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1           2            3           4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78930" y="2041302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92868" y="3112066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178930" y="4380181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192868" y="5878024"/>
            <a:ext cx="9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N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697337" y="1218020"/>
            <a:ext cx="12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2016-1A59-4FAC-B290-A8B2EEE0AE67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07" y="133113"/>
            <a:ext cx="7217493" cy="62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MCMC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more parallelism: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08" y="2217803"/>
            <a:ext cx="7616882" cy="35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MCMC and an application in Object Detection</a:t>
            </a:r>
          </a:p>
          <a:p>
            <a:r>
              <a:rPr lang="en-US" dirty="0" smtClean="0"/>
              <a:t>Ported serial MCMC </a:t>
            </a:r>
            <a:r>
              <a:rPr lang="en-US" dirty="0" err="1" smtClean="0"/>
              <a:t>Matlab</a:t>
            </a:r>
            <a:r>
              <a:rPr lang="en-US" dirty="0" smtClean="0"/>
              <a:t> code to C++ </a:t>
            </a:r>
          </a:p>
          <a:p>
            <a:r>
              <a:rPr lang="en-US" dirty="0" smtClean="0"/>
              <a:t>Design parallel MCMC using MPI</a:t>
            </a:r>
          </a:p>
          <a:p>
            <a:pPr lvl="1"/>
            <a:r>
              <a:rPr lang="en-US" dirty="0" smtClean="0"/>
              <a:t>Parallelize MCMC for one image</a:t>
            </a:r>
          </a:p>
          <a:p>
            <a:pPr lvl="1"/>
            <a:r>
              <a:rPr lang="en-US" dirty="0" smtClean="0"/>
              <a:t>Parallelize MCMC for several image</a:t>
            </a:r>
          </a:p>
          <a:p>
            <a:r>
              <a:rPr lang="en-US" dirty="0" smtClean="0"/>
              <a:t>Implemented on HPC Server</a:t>
            </a:r>
          </a:p>
          <a:p>
            <a:r>
              <a:rPr lang="en-US" dirty="0" smtClean="0"/>
              <a:t>Comparison between serial MCMC and parallel MCMC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6D94-8227-4D2B-8507-54722BD25324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5342" y="2476015"/>
            <a:ext cx="41013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en-US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pPr lvl="1"/>
            <a:r>
              <a:rPr lang="en-US" dirty="0" smtClean="0"/>
              <a:t>Markov Chain Monte Carlo (MCMC)</a:t>
            </a:r>
          </a:p>
          <a:p>
            <a:pPr lvl="1"/>
            <a:r>
              <a:rPr lang="en-US" dirty="0" smtClean="0"/>
              <a:t>Object Detection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Motivations/Challenges </a:t>
            </a:r>
          </a:p>
          <a:p>
            <a:r>
              <a:rPr lang="en-US" dirty="0" smtClean="0"/>
              <a:t>Parallelizing </a:t>
            </a:r>
            <a:r>
              <a:rPr lang="en-US" dirty="0" smtClean="0"/>
              <a:t>MCMC using </a:t>
            </a:r>
            <a:r>
              <a:rPr lang="en-US" dirty="0" smtClean="0"/>
              <a:t>Message Passing Interface (MPI) </a:t>
            </a:r>
          </a:p>
          <a:p>
            <a:r>
              <a:rPr lang="en-US" dirty="0" smtClean="0"/>
              <a:t>Experimental Results </a:t>
            </a:r>
          </a:p>
          <a:p>
            <a:r>
              <a:rPr lang="en-US" dirty="0" smtClean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24D4A-BFAE-46AC-99C2-35FC4450274C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</a:p>
          <a:p>
            <a:r>
              <a:rPr lang="en-US" dirty="0" smtClean="0"/>
              <a:t>Markov Chain Monte Carlo</a:t>
            </a:r>
          </a:p>
          <a:p>
            <a:r>
              <a:rPr lang="en-US" dirty="0" smtClean="0"/>
              <a:t>MCMC for Object Detection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9094-236C-4B85-8F07-27565B43B069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for fun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is: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 random name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scientist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</a:t>
            </a:r>
            <a:r>
              <a:rPr lang="en-US" dirty="0" smtClean="0"/>
              <a:t>casino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Name of a city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Name of a famous </a:t>
            </a:r>
            <a:r>
              <a:rPr lang="en-US" dirty="0" smtClean="0"/>
              <a:t>person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Other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0A93-E212-4AD0-A203-956193124729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 descr="http://ts1.mm.bing.net/th?&amp;id=JN.Uf4hSQNyCmkFJStw9HZRBw&amp;w=300&amp;h=30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37631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6749955" cy="4716463"/>
          </a:xfrm>
        </p:spPr>
        <p:txBody>
          <a:bodyPr/>
          <a:lstStyle/>
          <a:p>
            <a:r>
              <a:rPr lang="en-US" dirty="0" smtClean="0"/>
              <a:t>Monte Carlo is a casino in Monaco, Italy</a:t>
            </a:r>
          </a:p>
          <a:p>
            <a:r>
              <a:rPr lang="en-US" dirty="0" smtClean="0"/>
              <a:t>Picked by Nicholas Metropolis at Los Alamos Lab (USA) as the code name for their method:</a:t>
            </a:r>
          </a:p>
          <a:p>
            <a:pPr lvl="1"/>
            <a:r>
              <a:rPr lang="en-US" dirty="0" smtClean="0"/>
              <a:t>Their idea related to solitaire game</a:t>
            </a:r>
          </a:p>
          <a:p>
            <a:pPr lvl="1"/>
            <a:r>
              <a:rPr lang="en-US" dirty="0" smtClean="0"/>
              <a:t>Uncle of a member in team, often borrow money from relatives to gambles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6F0-9136-48C0-9A66-BE733232B5F3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8/8c/Monte_Carlo_Casino.jpg/210px-Monte_Carlo_Cas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1231900"/>
            <a:ext cx="3765645" cy="452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867365" y="5872251"/>
            <a:ext cx="32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principle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F9B-5C4D-4072-9E8A-C60F25E2A58C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460500"/>
            <a:ext cx="6517943" cy="4716463"/>
          </a:xfrm>
        </p:spPr>
        <p:txBody>
          <a:bodyPr/>
          <a:lstStyle/>
          <a:p>
            <a:r>
              <a:rPr lang="en-US" altLang="zh-CN" dirty="0"/>
              <a:t>Given a very large set </a:t>
            </a:r>
            <a:r>
              <a:rPr lang="en-US" altLang="zh-CN" i="1" dirty="0">
                <a:sym typeface="Math1" pitchFamily="2" charset="2"/>
              </a:rPr>
              <a:t>X</a:t>
            </a:r>
            <a:r>
              <a:rPr lang="en-US" altLang="zh-CN" dirty="0">
                <a:sym typeface="Math1" pitchFamily="2" charset="2"/>
              </a:rPr>
              <a:t> and </a:t>
            </a:r>
            <a:r>
              <a:rPr lang="en-US" altLang="zh-CN" dirty="0" smtClean="0">
                <a:sym typeface="Math1" pitchFamily="2" charset="2"/>
              </a:rPr>
              <a:t>a unknown distribution </a:t>
            </a:r>
            <a:r>
              <a:rPr lang="en-US" altLang="zh-CN" i="1" dirty="0">
                <a:sym typeface="Math1" pitchFamily="2" charset="2"/>
              </a:rPr>
              <a:t>p</a:t>
            </a:r>
            <a:r>
              <a:rPr lang="en-US" altLang="zh-CN" dirty="0">
                <a:sym typeface="Math1" pitchFamily="2" charset="2"/>
              </a:rPr>
              <a:t>(</a:t>
            </a:r>
            <a:r>
              <a:rPr lang="en-US" altLang="zh-CN" i="1" dirty="0">
                <a:sym typeface="Math1" pitchFamily="2" charset="2"/>
              </a:rPr>
              <a:t>x</a:t>
            </a:r>
            <a:r>
              <a:rPr lang="en-US" altLang="zh-CN" dirty="0">
                <a:sym typeface="Math1" pitchFamily="2" charset="2"/>
              </a:rPr>
              <a:t>) over it</a:t>
            </a:r>
          </a:p>
          <a:p>
            <a:r>
              <a:rPr lang="en-US" altLang="zh-CN" dirty="0">
                <a:sym typeface="Math1" pitchFamily="2" charset="2"/>
              </a:rPr>
              <a:t>We draw </a:t>
            </a:r>
            <a:r>
              <a:rPr lang="en-US" altLang="zh-CN" dirty="0" err="1" smtClean="0">
                <a:sym typeface="Math1" pitchFamily="2" charset="2"/>
              </a:rPr>
              <a:t>i.i.d</a:t>
            </a:r>
            <a:r>
              <a:rPr lang="en-US" altLang="zh-CN" dirty="0" smtClean="0">
                <a:sym typeface="Math1" pitchFamily="2" charset="2"/>
              </a:rPr>
              <a:t>. </a:t>
            </a:r>
            <a:r>
              <a:rPr lang="en-US" altLang="zh-CN" dirty="0">
                <a:sym typeface="Math1" pitchFamily="2" charset="2"/>
              </a:rPr>
              <a:t>a set of </a:t>
            </a:r>
            <a:r>
              <a:rPr lang="en-US" altLang="zh-CN" i="1" dirty="0">
                <a:sym typeface="Math1" pitchFamily="2" charset="2"/>
              </a:rPr>
              <a:t>N</a:t>
            </a:r>
            <a:r>
              <a:rPr lang="en-US" altLang="zh-CN" dirty="0">
                <a:sym typeface="Math1" pitchFamily="2" charset="2"/>
              </a:rPr>
              <a:t> samples </a:t>
            </a:r>
          </a:p>
          <a:p>
            <a:r>
              <a:rPr lang="en-US" altLang="zh-CN" dirty="0">
                <a:sym typeface="Math1" pitchFamily="2" charset="2"/>
              </a:rPr>
              <a:t>We can then approximate the distribution using these samples</a:t>
            </a:r>
          </a:p>
          <a:p>
            <a:endParaRPr lang="en-US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83" y="1411287"/>
            <a:ext cx="4561789" cy="4160412"/>
          </a:xfrm>
          <a:prstGeom prst="rect">
            <a:avLst/>
          </a:prstGeom>
        </p:spPr>
      </p:pic>
      <p:pic>
        <p:nvPicPr>
          <p:cNvPr id="11" name="Picture 7" descr="Equa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952" y="4271963"/>
            <a:ext cx="4381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051895" y="5813946"/>
            <a:ext cx="26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85" y="1355037"/>
            <a:ext cx="5795466" cy="47164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/>
              <a:t>a </a:t>
            </a:r>
            <a:r>
              <a:rPr lang="en-US" altLang="zh-CN" b="1" i="1" dirty="0">
                <a:latin typeface="Lucida Sans" pitchFamily="34" charset="0"/>
              </a:rPr>
              <a:t>“</a:t>
            </a:r>
            <a:r>
              <a:rPr lang="en-US" altLang="zh-CN" b="1" i="1" dirty="0"/>
              <a:t>random walk</a:t>
            </a:r>
            <a:r>
              <a:rPr lang="en-US" altLang="zh-CN" b="1" i="1" dirty="0">
                <a:latin typeface="Lucida Sans" pitchFamily="34" charset="0"/>
              </a:rPr>
              <a:t>”</a:t>
            </a:r>
            <a:r>
              <a:rPr lang="en-US" altLang="zh-CN" b="1" i="1" dirty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draw </a:t>
            </a:r>
            <a:r>
              <a:rPr lang="en-US" altLang="zh-CN" dirty="0"/>
              <a:t>random samples from p(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</a:p>
          <a:p>
            <a:r>
              <a:rPr lang="en-US" altLang="zh-CN" dirty="0" smtClean="0"/>
              <a:t>A </a:t>
            </a:r>
            <a:r>
              <a:rPr lang="en-US" altLang="zh-CN" b="1" i="1" dirty="0" smtClean="0"/>
              <a:t>proposal </a:t>
            </a:r>
            <a:r>
              <a:rPr lang="en-US" altLang="zh-CN" b="1" i="1" dirty="0"/>
              <a:t>function </a:t>
            </a:r>
            <a:r>
              <a:rPr lang="en-US" altLang="zh-CN" dirty="0"/>
              <a:t>that allows us to move locally based on the previous </a:t>
            </a:r>
            <a:r>
              <a:rPr lang="en-US" altLang="zh-CN" dirty="0" smtClean="0"/>
              <a:t>sample (state)</a:t>
            </a:r>
            <a:endParaRPr lang="en-US" altLang="zh-CN" dirty="0"/>
          </a:p>
          <a:p>
            <a:r>
              <a:rPr lang="en-US" altLang="zh-CN" dirty="0" smtClean="0"/>
              <a:t>Samples (moves) </a:t>
            </a:r>
            <a:r>
              <a:rPr lang="en-US" altLang="zh-CN" dirty="0"/>
              <a:t>are </a:t>
            </a:r>
            <a:r>
              <a:rPr lang="en-US" altLang="zh-CN" b="1" i="1" dirty="0"/>
              <a:t>accepted or rejected </a:t>
            </a:r>
            <a:r>
              <a:rPr lang="en-US" altLang="zh-CN" dirty="0"/>
              <a:t>according to the evaluation result.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72F9-442D-4FE4-AD98-DD5F20A18586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514898"/>
            <a:ext cx="5505450" cy="3425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137" y="5295331"/>
            <a:ext cx="247024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[M. Bishop]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 Sampling (a 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7929350" cy="4716463"/>
          </a:xfrm>
        </p:spPr>
        <p:txBody>
          <a:bodyPr>
            <a:normAutofit/>
          </a:bodyPr>
          <a:lstStyle/>
          <a:p>
            <a:r>
              <a:rPr lang="en-US" dirty="0"/>
              <a:t>A common choice of the proposal is a Gaussian </a:t>
            </a:r>
            <a:r>
              <a:rPr lang="en-US" dirty="0">
                <a:solidFill>
                  <a:srgbClr val="7030A0"/>
                </a:solidFill>
              </a:rPr>
              <a:t>centered on the current </a:t>
            </a:r>
            <a:r>
              <a:rPr lang="en-US" dirty="0" smtClean="0">
                <a:solidFill>
                  <a:srgbClr val="7030A0"/>
                </a:solidFill>
              </a:rPr>
              <a:t>state</a:t>
            </a:r>
          </a:p>
          <a:p>
            <a:r>
              <a:rPr lang="en-US" dirty="0" smtClean="0"/>
              <a:t>An </a:t>
            </a:r>
            <a:r>
              <a:rPr lang="en-US" dirty="0"/>
              <a:t>important trade-off in determining the variance parameter of this distribution.</a:t>
            </a:r>
          </a:p>
          <a:p>
            <a:pPr lvl="1"/>
            <a:r>
              <a:rPr lang="en-US" dirty="0" smtClean="0"/>
              <a:t>Too small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accepted transitions with be high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Progress </a:t>
            </a:r>
            <a:r>
              <a:rPr lang="en-US" dirty="0"/>
              <a:t>through the state space takes the form of slow random walk leading to long correlation times.</a:t>
            </a:r>
          </a:p>
          <a:p>
            <a:pPr lvl="1"/>
            <a:r>
              <a:rPr lang="en-US" dirty="0" smtClean="0"/>
              <a:t>Too large</a:t>
            </a:r>
            <a:r>
              <a:rPr lang="en-US" dirty="0"/>
              <a:t>, then the rejection rate will be high, leading to an inefficient sampling process.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D582-559D-4CA2-924E-06EA81118F1C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4500" y="1231900"/>
            <a:ext cx="2717040" cy="236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550" y="3409334"/>
            <a:ext cx="3143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 (another MCMC)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5958385" cy="4716463"/>
          </a:xfrm>
        </p:spPr>
        <p:txBody>
          <a:bodyPr/>
          <a:lstStyle/>
          <a:p>
            <a:r>
              <a:rPr lang="en-US" altLang="zh-CN" sz="2800" dirty="0"/>
              <a:t>What is Gibbs sampling?</a:t>
            </a:r>
          </a:p>
          <a:p>
            <a:pPr lvl="1"/>
            <a:r>
              <a:rPr lang="en-US" altLang="zh-CN" sz="2400" dirty="0"/>
              <a:t>It is an algorithm to generate a sequence of samples from the joint probability distribution of two or more random variables.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Why do we need Gibbs sampling?</a:t>
            </a:r>
          </a:p>
          <a:p>
            <a:pPr lvl="1"/>
            <a:r>
              <a:rPr lang="en-US" altLang="zh-CN" sz="2400" dirty="0"/>
              <a:t>The purpose is to approximate the joint distribution of multiple variables by sampling each variable individually and sequentially.  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BBD6-E8DC-4BC6-A86A-F8100531DDD0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ECEN 5060 – 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585" y="1460500"/>
            <a:ext cx="4943901" cy="471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848</Words>
  <Application>Microsoft Office PowerPoint</Application>
  <PresentationFormat>Widescreen</PresentationFormat>
  <Paragraphs>167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Lucida Sans</vt:lpstr>
      <vt:lpstr>Math1</vt:lpstr>
      <vt:lpstr>Wingdings</vt:lpstr>
      <vt:lpstr>Office Theme</vt:lpstr>
      <vt:lpstr>Parallel Markov Chain Monte Carlo</vt:lpstr>
      <vt:lpstr>Outline</vt:lpstr>
      <vt:lpstr>Introduction</vt:lpstr>
      <vt:lpstr>Quiz for fun</vt:lpstr>
      <vt:lpstr>Monte Carlo</vt:lpstr>
      <vt:lpstr>Monte Carlo principle</vt:lpstr>
      <vt:lpstr>Markov Chain Monte Carlo</vt:lpstr>
      <vt:lpstr>Metropolis Sampling (a MCMC)</vt:lpstr>
      <vt:lpstr>Gibbs Sampling (another MCMC)</vt:lpstr>
      <vt:lpstr>MCMC for Object Detection</vt:lpstr>
      <vt:lpstr>PowerPoint Presentation</vt:lpstr>
      <vt:lpstr>Motivations/Challenges</vt:lpstr>
      <vt:lpstr>Motivations/Challenges</vt:lpstr>
      <vt:lpstr>Parallelizing MCMC using MPI</vt:lpstr>
      <vt:lpstr>PowerPoint Presentation</vt:lpstr>
      <vt:lpstr>Parallelizing MCMC using MPI</vt:lpstr>
      <vt:lpstr>Experimental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Monte Carlo</dc:title>
  <dc:creator>Tuan Nguyen</dc:creator>
  <cp:lastModifiedBy>Tuan Nguyen</cp:lastModifiedBy>
  <cp:revision>142</cp:revision>
  <dcterms:created xsi:type="dcterms:W3CDTF">2015-04-25T22:19:36Z</dcterms:created>
  <dcterms:modified xsi:type="dcterms:W3CDTF">2015-04-27T18:16:40Z</dcterms:modified>
</cp:coreProperties>
</file>