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2"/>
  </p:notesMasterIdLst>
  <p:sldIdLst>
    <p:sldId id="256" r:id="rId2"/>
    <p:sldId id="262" r:id="rId3"/>
    <p:sldId id="257" r:id="rId4"/>
    <p:sldId id="279" r:id="rId5"/>
    <p:sldId id="260" r:id="rId6"/>
    <p:sldId id="258" r:id="rId7"/>
    <p:sldId id="259" r:id="rId8"/>
    <p:sldId id="261" r:id="rId9"/>
    <p:sldId id="272" r:id="rId10"/>
    <p:sldId id="263" r:id="rId11"/>
    <p:sldId id="275" r:id="rId12"/>
    <p:sldId id="264" r:id="rId13"/>
    <p:sldId id="274" r:id="rId14"/>
    <p:sldId id="276" r:id="rId15"/>
    <p:sldId id="277" r:id="rId16"/>
    <p:sldId id="269" r:id="rId17"/>
    <p:sldId id="273" r:id="rId18"/>
    <p:sldId id="270" r:id="rId19"/>
    <p:sldId id="27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9AFBC-66CD-44A2-7C75-24F6A290A860}" v="150" dt="2020-11-08T10:53:58.800"/>
    <p1510:client id="{21582C51-D385-535D-6BCC-CF2D17E965CA}" v="174" dt="2020-11-08T04:22:47.161"/>
    <p1510:client id="{26F73110-F568-BA49-BF5E-CDF6A14DAEDE}" v="34" dt="2020-11-08T19:23:41.316"/>
    <p1510:client id="{28C5584D-4304-CB9A-A3EB-1F81CBBE31A8}" v="121" dt="2020-11-08T06:09:24.797"/>
    <p1510:client id="{2FBC50AA-6E94-2848-B034-FBB279CF2182}" v="287" dt="2020-11-08T06:11:38.258"/>
    <p1510:client id="{4DF1DA78-33FD-FB50-F945-2DE5BF50DFB4}" v="741" dt="2020-11-08T01:24:11.888"/>
    <p1510:client id="{5AFB5C3A-190A-0750-B4DF-047A7C2BD422}" v="102" dt="2020-11-08T19:19:34.063"/>
    <p1510:client id="{748CFBB5-6155-1389-9745-B4B82C7EB8F9}" v="20" dt="2020-11-08T03:13:56.865"/>
    <p1510:client id="{76E2179F-C97E-4EDD-AC4A-FB1AD4F48EA7}" v="4" dt="2020-11-08T18:12:41.707"/>
    <p1510:client id="{7C140C98-C064-6791-399F-4D89643A89AB}" v="693" dt="2020-11-08T04:59:59.459"/>
    <p1510:client id="{80D4155C-3C64-9652-17CD-84506FA1BAF1}" v="121" dt="2020-11-08T19:24:21.943"/>
    <p1510:client id="{8A183CFB-3658-451D-9218-726EDBBC6D23}" v="3285" dt="2020-11-08T12:59:52.324"/>
    <p1510:client id="{93E311B1-99BE-FD01-2DB1-4376D2C8D15D}" v="7" dt="2020-11-08T03:09:37.187"/>
    <p1510:client id="{AE5D297C-155B-4396-8FFF-F59438824CC8}" v="2407" dt="2020-11-08T06:39:42.573"/>
    <p1510:client id="{CE48E30E-7F3E-D74D-8A47-2E882159A781}" v="3" dt="2020-11-08T04:27:18.259"/>
    <p1510:client id="{F7C1879D-DF4E-41C5-A058-867C7E4B1466}" v="111" dt="2020-11-08T19:26:42.251"/>
    <p1510:client id="{FAC480D8-6AC2-E2BF-1E3C-C500E2075622}" v="100" dt="2020-11-08T19:21:05.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53E4F-9BC7-444B-B482-F1B8B8F0810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EE4B4DD-9FF8-459E-8B47-11DDBBFB5920}">
      <dgm:prSet phldrT="[Text]" phldr="0"/>
      <dgm:spPr/>
      <dgm:t>
        <a:bodyPr/>
        <a:lstStyle/>
        <a:p>
          <a:pPr rtl="0"/>
          <a:r>
            <a:rPr lang="en-US"/>
            <a:t>Successful case</a:t>
          </a:r>
        </a:p>
      </dgm:t>
    </dgm:pt>
    <dgm:pt modelId="{0FA903A9-8890-4529-9772-3D4EA6911A80}" type="parTrans" cxnId="{F81845B6-0135-4ABD-BE1F-F823DD4F8162}">
      <dgm:prSet/>
      <dgm:spPr/>
      <dgm:t>
        <a:bodyPr/>
        <a:lstStyle/>
        <a:p>
          <a:endParaRPr lang="en-US"/>
        </a:p>
      </dgm:t>
    </dgm:pt>
    <dgm:pt modelId="{3506587F-CC0C-469D-9684-65DCC3CBBA44}" type="sibTrans" cxnId="{F81845B6-0135-4ABD-BE1F-F823DD4F8162}">
      <dgm:prSet/>
      <dgm:spPr/>
      <dgm:t>
        <a:bodyPr/>
        <a:lstStyle/>
        <a:p>
          <a:endParaRPr lang="en-US"/>
        </a:p>
      </dgm:t>
    </dgm:pt>
    <dgm:pt modelId="{554B038E-3096-4530-8DC4-63525DF07C85}">
      <dgm:prSet phldrT="[Text]" phldr="0"/>
      <dgm:spPr/>
      <dgm:t>
        <a:bodyPr/>
        <a:lstStyle/>
        <a:p>
          <a:pPr rtl="0"/>
          <a:r>
            <a:rPr lang="en-US">
              <a:latin typeface="Calibri Light" panose="020F0302020204030204"/>
            </a:rPr>
            <a:t>Failure case</a:t>
          </a:r>
          <a:endParaRPr lang="en-US"/>
        </a:p>
      </dgm:t>
    </dgm:pt>
    <dgm:pt modelId="{1FA9D28E-80C3-4A75-A0EE-2A04B2EE6535}" type="parTrans" cxnId="{A55895E9-6A4B-4FD5-9160-47DD51A00FDD}">
      <dgm:prSet/>
      <dgm:spPr/>
      <dgm:t>
        <a:bodyPr/>
        <a:lstStyle/>
        <a:p>
          <a:endParaRPr lang="en-US"/>
        </a:p>
      </dgm:t>
    </dgm:pt>
    <dgm:pt modelId="{5D2D041A-4B6B-44A7-9B4F-FA1A6802EEF8}" type="sibTrans" cxnId="{A55895E9-6A4B-4FD5-9160-47DD51A00FDD}">
      <dgm:prSet/>
      <dgm:spPr/>
      <dgm:t>
        <a:bodyPr/>
        <a:lstStyle/>
        <a:p>
          <a:endParaRPr lang="en-US"/>
        </a:p>
      </dgm:t>
    </dgm:pt>
    <dgm:pt modelId="{5FEA8A56-BC60-4C9D-AC1A-9DD0E7ACCA5C}">
      <dgm:prSet phldrT="[Text]" phldr="0"/>
      <dgm:spPr/>
      <dgm:t>
        <a:bodyPr/>
        <a:lstStyle/>
        <a:p>
          <a:pPr rtl="0"/>
          <a:r>
            <a:rPr lang="en-US">
              <a:latin typeface="+mn-lt"/>
            </a:rPr>
            <a:t>Assert when the first JUnit output is "The quick brown fox"</a:t>
          </a:r>
        </a:p>
      </dgm:t>
    </dgm:pt>
    <dgm:pt modelId="{AD2B737C-74AA-44B1-9B84-B226971388FE}" type="parTrans" cxnId="{2222D5A8-66E5-4389-AC0F-D3CBCE3022E1}">
      <dgm:prSet/>
      <dgm:spPr/>
      <dgm:t>
        <a:bodyPr/>
        <a:lstStyle/>
        <a:p>
          <a:endParaRPr lang="en-US"/>
        </a:p>
      </dgm:t>
    </dgm:pt>
    <dgm:pt modelId="{67F7FA15-20CC-4AF3-9F35-CEB2278E47BA}" type="sibTrans" cxnId="{2222D5A8-66E5-4389-AC0F-D3CBCE3022E1}">
      <dgm:prSet/>
      <dgm:spPr/>
      <dgm:t>
        <a:bodyPr/>
        <a:lstStyle/>
        <a:p>
          <a:endParaRPr lang="en-US"/>
        </a:p>
      </dgm:t>
    </dgm:pt>
    <dgm:pt modelId="{8D9CB532-EF7D-4797-B664-CA9BE45F1A32}">
      <dgm:prSet phldr="0"/>
      <dgm:spPr/>
      <dgm:t>
        <a:bodyPr/>
        <a:lstStyle/>
        <a:p>
          <a:pPr rtl="0"/>
          <a:r>
            <a:rPr lang="en-US" b="0"/>
            <a:t>Assert when the first JUnit output is "The quick brown fox jumps"</a:t>
          </a:r>
        </a:p>
      </dgm:t>
    </dgm:pt>
    <dgm:pt modelId="{18E9EAF7-E0AD-4515-B6FD-CDD6A8ED46B5}" type="parTrans" cxnId="{DE900E13-0372-4EA4-B52B-9DD52621D591}">
      <dgm:prSet/>
      <dgm:spPr/>
      <dgm:t>
        <a:bodyPr/>
        <a:lstStyle/>
        <a:p>
          <a:endParaRPr lang="en-US"/>
        </a:p>
      </dgm:t>
    </dgm:pt>
    <dgm:pt modelId="{924F211F-22AB-4779-8D38-1CE734D03B64}" type="sibTrans" cxnId="{DE900E13-0372-4EA4-B52B-9DD52621D591}">
      <dgm:prSet/>
      <dgm:spPr/>
      <dgm:t>
        <a:bodyPr/>
        <a:lstStyle/>
        <a:p>
          <a:endParaRPr lang="en-US"/>
        </a:p>
      </dgm:t>
    </dgm:pt>
    <dgm:pt modelId="{CCBE92DA-3580-4715-A0B1-DA4C41F1D435}" type="pres">
      <dgm:prSet presAssocID="{60253E4F-9BC7-444B-B482-F1B8B8F08104}" presName="linear" presStyleCnt="0">
        <dgm:presLayoutVars>
          <dgm:dir/>
          <dgm:animLvl val="lvl"/>
          <dgm:resizeHandles val="exact"/>
        </dgm:presLayoutVars>
      </dgm:prSet>
      <dgm:spPr/>
    </dgm:pt>
    <dgm:pt modelId="{837DF9DF-EE33-49AF-9B88-80C59EB09FAD}" type="pres">
      <dgm:prSet presAssocID="{7EE4B4DD-9FF8-459E-8B47-11DDBBFB5920}" presName="parentLin" presStyleCnt="0"/>
      <dgm:spPr/>
    </dgm:pt>
    <dgm:pt modelId="{2F9E13A3-6D5A-4B5B-9870-E82458C829A8}" type="pres">
      <dgm:prSet presAssocID="{7EE4B4DD-9FF8-459E-8B47-11DDBBFB5920}" presName="parentLeftMargin" presStyleLbl="node1" presStyleIdx="0" presStyleCnt="2"/>
      <dgm:spPr/>
    </dgm:pt>
    <dgm:pt modelId="{B9E489F5-D6A5-4AE0-976D-35FDF091EDCC}" type="pres">
      <dgm:prSet presAssocID="{7EE4B4DD-9FF8-459E-8B47-11DDBBFB5920}" presName="parentText" presStyleLbl="node1" presStyleIdx="0" presStyleCnt="2">
        <dgm:presLayoutVars>
          <dgm:chMax val="0"/>
          <dgm:bulletEnabled val="1"/>
        </dgm:presLayoutVars>
      </dgm:prSet>
      <dgm:spPr/>
    </dgm:pt>
    <dgm:pt modelId="{D8095B9C-B8F0-4976-BAA7-96A3497B6E9E}" type="pres">
      <dgm:prSet presAssocID="{7EE4B4DD-9FF8-459E-8B47-11DDBBFB5920}" presName="negativeSpace" presStyleCnt="0"/>
      <dgm:spPr/>
    </dgm:pt>
    <dgm:pt modelId="{C09D1ABC-B411-4571-89A1-2E1FCC75CB46}" type="pres">
      <dgm:prSet presAssocID="{7EE4B4DD-9FF8-459E-8B47-11DDBBFB5920}" presName="childText" presStyleLbl="conFgAcc1" presStyleIdx="0" presStyleCnt="2">
        <dgm:presLayoutVars>
          <dgm:bulletEnabled val="1"/>
        </dgm:presLayoutVars>
      </dgm:prSet>
      <dgm:spPr/>
    </dgm:pt>
    <dgm:pt modelId="{5752F7E4-1C17-4DA3-B8B7-52527360FCF4}" type="pres">
      <dgm:prSet presAssocID="{3506587F-CC0C-469D-9684-65DCC3CBBA44}" presName="spaceBetweenRectangles" presStyleCnt="0"/>
      <dgm:spPr/>
    </dgm:pt>
    <dgm:pt modelId="{E9355AF7-B534-4C05-AF2C-C82E29CD97CA}" type="pres">
      <dgm:prSet presAssocID="{554B038E-3096-4530-8DC4-63525DF07C85}" presName="parentLin" presStyleCnt="0"/>
      <dgm:spPr/>
    </dgm:pt>
    <dgm:pt modelId="{8EBAB60B-79BF-495E-B8DA-0C9E5FCC29D0}" type="pres">
      <dgm:prSet presAssocID="{554B038E-3096-4530-8DC4-63525DF07C85}" presName="parentLeftMargin" presStyleLbl="node1" presStyleIdx="0" presStyleCnt="2"/>
      <dgm:spPr/>
    </dgm:pt>
    <dgm:pt modelId="{B1FAA26F-7847-4428-AFCD-4EF4C36CF4AB}" type="pres">
      <dgm:prSet presAssocID="{554B038E-3096-4530-8DC4-63525DF07C85}" presName="parentText" presStyleLbl="node1" presStyleIdx="1" presStyleCnt="2">
        <dgm:presLayoutVars>
          <dgm:chMax val="0"/>
          <dgm:bulletEnabled val="1"/>
        </dgm:presLayoutVars>
      </dgm:prSet>
      <dgm:spPr/>
    </dgm:pt>
    <dgm:pt modelId="{0542E9B0-C31F-467E-91CC-FB970FA87C27}" type="pres">
      <dgm:prSet presAssocID="{554B038E-3096-4530-8DC4-63525DF07C85}" presName="negativeSpace" presStyleCnt="0"/>
      <dgm:spPr/>
    </dgm:pt>
    <dgm:pt modelId="{5C5E6CC2-FF3F-4F02-935E-A396D51CEC34}" type="pres">
      <dgm:prSet presAssocID="{554B038E-3096-4530-8DC4-63525DF07C85}" presName="childText" presStyleLbl="conFgAcc1" presStyleIdx="1" presStyleCnt="2">
        <dgm:presLayoutVars>
          <dgm:bulletEnabled val="1"/>
        </dgm:presLayoutVars>
      </dgm:prSet>
      <dgm:spPr/>
    </dgm:pt>
  </dgm:ptLst>
  <dgm:cxnLst>
    <dgm:cxn modelId="{DE900E13-0372-4EA4-B52B-9DD52621D591}" srcId="{7EE4B4DD-9FF8-459E-8B47-11DDBBFB5920}" destId="{8D9CB532-EF7D-4797-B664-CA9BE45F1A32}" srcOrd="0" destOrd="0" parTransId="{18E9EAF7-E0AD-4515-B6FD-CDD6A8ED46B5}" sibTransId="{924F211F-22AB-4779-8D38-1CE734D03B64}"/>
    <dgm:cxn modelId="{53133917-3809-4EA2-A0C3-F9DBFBBBE661}" type="presOf" srcId="{5FEA8A56-BC60-4C9D-AC1A-9DD0E7ACCA5C}" destId="{5C5E6CC2-FF3F-4F02-935E-A396D51CEC34}" srcOrd="0" destOrd="0" presId="urn:microsoft.com/office/officeart/2005/8/layout/list1"/>
    <dgm:cxn modelId="{2EFB0827-65FE-4065-A6D6-580F21BA6253}" type="presOf" srcId="{554B038E-3096-4530-8DC4-63525DF07C85}" destId="{8EBAB60B-79BF-495E-B8DA-0C9E5FCC29D0}" srcOrd="0" destOrd="0" presId="urn:microsoft.com/office/officeart/2005/8/layout/list1"/>
    <dgm:cxn modelId="{DE62945A-5FAD-4AA9-ABD4-92304C18A953}" type="presOf" srcId="{554B038E-3096-4530-8DC4-63525DF07C85}" destId="{B1FAA26F-7847-4428-AFCD-4EF4C36CF4AB}" srcOrd="1" destOrd="0" presId="urn:microsoft.com/office/officeart/2005/8/layout/list1"/>
    <dgm:cxn modelId="{2222D5A8-66E5-4389-AC0F-D3CBCE3022E1}" srcId="{554B038E-3096-4530-8DC4-63525DF07C85}" destId="{5FEA8A56-BC60-4C9D-AC1A-9DD0E7ACCA5C}" srcOrd="0" destOrd="0" parTransId="{AD2B737C-74AA-44B1-9B84-B226971388FE}" sibTransId="{67F7FA15-20CC-4AF3-9F35-CEB2278E47BA}"/>
    <dgm:cxn modelId="{F81845B6-0135-4ABD-BE1F-F823DD4F8162}" srcId="{60253E4F-9BC7-444B-B482-F1B8B8F08104}" destId="{7EE4B4DD-9FF8-459E-8B47-11DDBBFB5920}" srcOrd="0" destOrd="0" parTransId="{0FA903A9-8890-4529-9772-3D4EA6911A80}" sibTransId="{3506587F-CC0C-469D-9684-65DCC3CBBA44}"/>
    <dgm:cxn modelId="{F75552BE-5CF4-4699-AD19-E4988EAC8AFB}" type="presOf" srcId="{8D9CB532-EF7D-4797-B664-CA9BE45F1A32}" destId="{C09D1ABC-B411-4571-89A1-2E1FCC75CB46}" srcOrd="0" destOrd="0" presId="urn:microsoft.com/office/officeart/2005/8/layout/list1"/>
    <dgm:cxn modelId="{4A5B7DC4-D633-4296-8C3A-55079933EBEC}" type="presOf" srcId="{60253E4F-9BC7-444B-B482-F1B8B8F08104}" destId="{CCBE92DA-3580-4715-A0B1-DA4C41F1D435}" srcOrd="0" destOrd="0" presId="urn:microsoft.com/office/officeart/2005/8/layout/list1"/>
    <dgm:cxn modelId="{DBF7D5D5-D4AA-42A4-BCC1-10CA231138B0}" type="presOf" srcId="{7EE4B4DD-9FF8-459E-8B47-11DDBBFB5920}" destId="{B9E489F5-D6A5-4AE0-976D-35FDF091EDCC}" srcOrd="1" destOrd="0" presId="urn:microsoft.com/office/officeart/2005/8/layout/list1"/>
    <dgm:cxn modelId="{89D460D9-0C2E-4A4C-88AC-07FD5B2566D1}" type="presOf" srcId="{7EE4B4DD-9FF8-459E-8B47-11DDBBFB5920}" destId="{2F9E13A3-6D5A-4B5B-9870-E82458C829A8}" srcOrd="0" destOrd="0" presId="urn:microsoft.com/office/officeart/2005/8/layout/list1"/>
    <dgm:cxn modelId="{A55895E9-6A4B-4FD5-9160-47DD51A00FDD}" srcId="{60253E4F-9BC7-444B-B482-F1B8B8F08104}" destId="{554B038E-3096-4530-8DC4-63525DF07C85}" srcOrd="1" destOrd="0" parTransId="{1FA9D28E-80C3-4A75-A0EE-2A04B2EE6535}" sibTransId="{5D2D041A-4B6B-44A7-9B4F-FA1A6802EEF8}"/>
    <dgm:cxn modelId="{74EB8D50-A34B-4CFF-897D-1C0A0E983163}" type="presParOf" srcId="{CCBE92DA-3580-4715-A0B1-DA4C41F1D435}" destId="{837DF9DF-EE33-49AF-9B88-80C59EB09FAD}" srcOrd="0" destOrd="0" presId="urn:microsoft.com/office/officeart/2005/8/layout/list1"/>
    <dgm:cxn modelId="{5E8BDF8E-368D-4F74-A51A-26DD80F1691A}" type="presParOf" srcId="{837DF9DF-EE33-49AF-9B88-80C59EB09FAD}" destId="{2F9E13A3-6D5A-4B5B-9870-E82458C829A8}" srcOrd="0" destOrd="0" presId="urn:microsoft.com/office/officeart/2005/8/layout/list1"/>
    <dgm:cxn modelId="{F10CFD9C-3FFE-4592-823A-788437F91589}" type="presParOf" srcId="{837DF9DF-EE33-49AF-9B88-80C59EB09FAD}" destId="{B9E489F5-D6A5-4AE0-976D-35FDF091EDCC}" srcOrd="1" destOrd="0" presId="urn:microsoft.com/office/officeart/2005/8/layout/list1"/>
    <dgm:cxn modelId="{1B409977-18B6-483E-BEE0-5C042BF52E84}" type="presParOf" srcId="{CCBE92DA-3580-4715-A0B1-DA4C41F1D435}" destId="{D8095B9C-B8F0-4976-BAA7-96A3497B6E9E}" srcOrd="1" destOrd="0" presId="urn:microsoft.com/office/officeart/2005/8/layout/list1"/>
    <dgm:cxn modelId="{91848D6D-90D8-4A95-9E97-C85FE3E74B5D}" type="presParOf" srcId="{CCBE92DA-3580-4715-A0B1-DA4C41F1D435}" destId="{C09D1ABC-B411-4571-89A1-2E1FCC75CB46}" srcOrd="2" destOrd="0" presId="urn:microsoft.com/office/officeart/2005/8/layout/list1"/>
    <dgm:cxn modelId="{89F3E4BB-8267-43DF-82DC-30BF49B2D2D3}" type="presParOf" srcId="{CCBE92DA-3580-4715-A0B1-DA4C41F1D435}" destId="{5752F7E4-1C17-4DA3-B8B7-52527360FCF4}" srcOrd="3" destOrd="0" presId="urn:microsoft.com/office/officeart/2005/8/layout/list1"/>
    <dgm:cxn modelId="{986DD42D-5B0C-4943-B380-F542DFD69F46}" type="presParOf" srcId="{CCBE92DA-3580-4715-A0B1-DA4C41F1D435}" destId="{E9355AF7-B534-4C05-AF2C-C82E29CD97CA}" srcOrd="4" destOrd="0" presId="urn:microsoft.com/office/officeart/2005/8/layout/list1"/>
    <dgm:cxn modelId="{92EFCF73-634E-4608-8E26-6338B44536EB}" type="presParOf" srcId="{E9355AF7-B534-4C05-AF2C-C82E29CD97CA}" destId="{8EBAB60B-79BF-495E-B8DA-0C9E5FCC29D0}" srcOrd="0" destOrd="0" presId="urn:microsoft.com/office/officeart/2005/8/layout/list1"/>
    <dgm:cxn modelId="{D26C0713-A229-44F3-BF0E-839F9EDAB5B3}" type="presParOf" srcId="{E9355AF7-B534-4C05-AF2C-C82E29CD97CA}" destId="{B1FAA26F-7847-4428-AFCD-4EF4C36CF4AB}" srcOrd="1" destOrd="0" presId="urn:microsoft.com/office/officeart/2005/8/layout/list1"/>
    <dgm:cxn modelId="{DEAEBAB8-B32D-47B9-BC5C-61322F190D4E}" type="presParOf" srcId="{CCBE92DA-3580-4715-A0B1-DA4C41F1D435}" destId="{0542E9B0-C31F-467E-91CC-FB970FA87C27}" srcOrd="5" destOrd="0" presId="urn:microsoft.com/office/officeart/2005/8/layout/list1"/>
    <dgm:cxn modelId="{E7CA992B-E8E3-4B1B-A8B6-A8FDFEBE5A4D}" type="presParOf" srcId="{CCBE92DA-3580-4715-A0B1-DA4C41F1D435}" destId="{5C5E6CC2-FF3F-4F02-935E-A396D51CEC3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D1ABC-B411-4571-89A1-2E1FCC75CB46}">
      <dsp:nvSpPr>
        <dsp:cNvPr id="0" name=""/>
        <dsp:cNvSpPr/>
      </dsp:nvSpPr>
      <dsp:spPr>
        <a:xfrm>
          <a:off x="0" y="491258"/>
          <a:ext cx="10900317" cy="9780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5986" tIns="479044" rIns="845986" bIns="163576" numCol="1" spcCol="1270" anchor="t" anchorCtr="0">
          <a:noAutofit/>
        </a:bodyPr>
        <a:lstStyle/>
        <a:p>
          <a:pPr marL="228600" lvl="1" indent="-228600" algn="l" defTabSz="1022350" rtl="0">
            <a:lnSpc>
              <a:spcPct val="90000"/>
            </a:lnSpc>
            <a:spcBef>
              <a:spcPct val="0"/>
            </a:spcBef>
            <a:spcAft>
              <a:spcPct val="15000"/>
            </a:spcAft>
            <a:buChar char="•"/>
          </a:pPr>
          <a:r>
            <a:rPr lang="en-US" sz="2300" b="0" kern="1200"/>
            <a:t>Assert when the first JUnit output is "The quick brown fox jumps"</a:t>
          </a:r>
        </a:p>
      </dsp:txBody>
      <dsp:txXfrm>
        <a:off x="0" y="491258"/>
        <a:ext cx="10900317" cy="978075"/>
      </dsp:txXfrm>
    </dsp:sp>
    <dsp:sp modelId="{B9E489F5-D6A5-4AE0-976D-35FDF091EDCC}">
      <dsp:nvSpPr>
        <dsp:cNvPr id="0" name=""/>
        <dsp:cNvSpPr/>
      </dsp:nvSpPr>
      <dsp:spPr>
        <a:xfrm>
          <a:off x="545015" y="151778"/>
          <a:ext cx="7630221"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04" tIns="0" rIns="288404" bIns="0" numCol="1" spcCol="1270" anchor="ctr" anchorCtr="0">
          <a:noAutofit/>
        </a:bodyPr>
        <a:lstStyle/>
        <a:p>
          <a:pPr marL="0" lvl="0" indent="0" algn="l" defTabSz="1022350" rtl="0">
            <a:lnSpc>
              <a:spcPct val="90000"/>
            </a:lnSpc>
            <a:spcBef>
              <a:spcPct val="0"/>
            </a:spcBef>
            <a:spcAft>
              <a:spcPct val="35000"/>
            </a:spcAft>
            <a:buNone/>
          </a:pPr>
          <a:r>
            <a:rPr lang="en-US" sz="2300" kern="1200"/>
            <a:t>Successful case</a:t>
          </a:r>
        </a:p>
      </dsp:txBody>
      <dsp:txXfrm>
        <a:off x="578159" y="184922"/>
        <a:ext cx="7563933" cy="612672"/>
      </dsp:txXfrm>
    </dsp:sp>
    <dsp:sp modelId="{5C5E6CC2-FF3F-4F02-935E-A396D51CEC34}">
      <dsp:nvSpPr>
        <dsp:cNvPr id="0" name=""/>
        <dsp:cNvSpPr/>
      </dsp:nvSpPr>
      <dsp:spPr>
        <a:xfrm>
          <a:off x="0" y="1933013"/>
          <a:ext cx="10900317" cy="9780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5986" tIns="479044" rIns="845986"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a:latin typeface="+mn-lt"/>
            </a:rPr>
            <a:t>Assert when the first JUnit output is "The quick brown fox"</a:t>
          </a:r>
        </a:p>
      </dsp:txBody>
      <dsp:txXfrm>
        <a:off x="0" y="1933013"/>
        <a:ext cx="10900317" cy="978075"/>
      </dsp:txXfrm>
    </dsp:sp>
    <dsp:sp modelId="{B1FAA26F-7847-4428-AFCD-4EF4C36CF4AB}">
      <dsp:nvSpPr>
        <dsp:cNvPr id="0" name=""/>
        <dsp:cNvSpPr/>
      </dsp:nvSpPr>
      <dsp:spPr>
        <a:xfrm>
          <a:off x="545015" y="1593533"/>
          <a:ext cx="7630221"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04" tIns="0" rIns="288404" bIns="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Failure case</a:t>
          </a:r>
          <a:endParaRPr lang="en-US" sz="2300" kern="1200"/>
        </a:p>
      </dsp:txBody>
      <dsp:txXfrm>
        <a:off x="578159" y="1626677"/>
        <a:ext cx="7563933"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D9C12-61AF-49DD-BB69-653BA86785C5}"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CCBD8-B8C0-48F8-AA02-A9596D6B28B7}" type="slidenum">
              <a:rPr lang="en-US" smtClean="0"/>
              <a:t>‹#›</a:t>
            </a:fld>
            <a:endParaRPr lang="en-US"/>
          </a:p>
        </p:txBody>
      </p:sp>
    </p:spTree>
    <p:extLst>
      <p:ext uri="{BB962C8B-B14F-4D97-AF65-F5344CB8AC3E}">
        <p14:creationId xmlns:p14="http://schemas.microsoft.com/office/powerpoint/2010/main" val="982095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to the presentation everyone!</a:t>
            </a:r>
          </a:p>
          <a:p>
            <a:endParaRPr lang="en-US"/>
          </a:p>
          <a:p>
            <a:r>
              <a:rPr lang="en-US"/>
              <a:t>Today we in Group 9 are here to present our development plan for the Bookkeep application!</a:t>
            </a:r>
          </a:p>
          <a:p>
            <a:endParaRPr lang="en-US">
              <a:cs typeface="Calibri"/>
            </a:endParaRPr>
          </a:p>
          <a:p>
            <a:r>
              <a:rPr lang="en-US">
                <a:cs typeface="Calibri"/>
              </a:rPr>
              <a:t>My name is Jonathan Wachholz, and the rest of the team here will be walking you through our plan for the beginning of the Bookkeeper app.</a:t>
            </a:r>
          </a:p>
        </p:txBody>
      </p:sp>
      <p:sp>
        <p:nvSpPr>
          <p:cNvPr id="4" name="Slide Number Placeholder 3"/>
          <p:cNvSpPr>
            <a:spLocks noGrp="1"/>
          </p:cNvSpPr>
          <p:nvPr>
            <p:ph type="sldNum" sz="quarter" idx="5"/>
          </p:nvPr>
        </p:nvSpPr>
        <p:spPr/>
        <p:txBody>
          <a:bodyPr/>
          <a:lstStyle/>
          <a:p>
            <a:fld id="{F6CCCBD8-B8C0-48F8-AA02-A9596D6B28B7}" type="slidenum">
              <a:rPr lang="en-US" smtClean="0"/>
              <a:t>1</a:t>
            </a:fld>
            <a:endParaRPr lang="en-US"/>
          </a:p>
        </p:txBody>
      </p:sp>
    </p:spTree>
    <p:extLst>
      <p:ext uri="{BB962C8B-B14F-4D97-AF65-F5344CB8AC3E}">
        <p14:creationId xmlns:p14="http://schemas.microsoft.com/office/powerpoint/2010/main" val="353469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hope you enjoyed seeing what we have in store with Bookkeeper, if you have further inquiries, our team will happily answer your emailed questions.</a:t>
            </a:r>
          </a:p>
          <a:p>
            <a:endParaRPr lang="en-US"/>
          </a:p>
          <a:p>
            <a:r>
              <a:rPr lang="en-US"/>
              <a:t>Thank you for attending</a:t>
            </a:r>
          </a:p>
        </p:txBody>
      </p:sp>
      <p:sp>
        <p:nvSpPr>
          <p:cNvPr id="4" name="Slide Number Placeholder 3"/>
          <p:cNvSpPr>
            <a:spLocks noGrp="1"/>
          </p:cNvSpPr>
          <p:nvPr>
            <p:ph type="sldNum" sz="quarter" idx="5"/>
          </p:nvPr>
        </p:nvSpPr>
        <p:spPr/>
        <p:txBody>
          <a:bodyPr/>
          <a:lstStyle/>
          <a:p>
            <a:fld id="{F6CCCBD8-B8C0-48F8-AA02-A9596D6B28B7}" type="slidenum">
              <a:rPr lang="en-US" smtClean="0"/>
              <a:t>20</a:t>
            </a:fld>
            <a:endParaRPr lang="en-US"/>
          </a:p>
        </p:txBody>
      </p:sp>
    </p:spTree>
    <p:extLst>
      <p:ext uri="{BB962C8B-B14F-4D97-AF65-F5344CB8AC3E}">
        <p14:creationId xmlns:p14="http://schemas.microsoft.com/office/powerpoint/2010/main" val="245359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bookkeeper app is meant to be a way that someone can organize their book files in one place and view them in a readable format.</a:t>
            </a:r>
          </a:p>
          <a:p>
            <a:endParaRPr lang="en-US"/>
          </a:p>
          <a:p>
            <a:r>
              <a:rPr lang="en-US"/>
              <a:t>Whether it be managing your textbook collection or keeping track of text documents, the bookkeeper can be used.</a:t>
            </a:r>
          </a:p>
          <a:p>
            <a:endParaRPr lang="en-US"/>
          </a:p>
          <a:p>
            <a:r>
              <a:rPr lang="en-US"/>
              <a:t>One of the future features that can set this project apart from the rest will be the ability to Translate any of the eBooks in your database into audio, essentially turning any eBook into an audio book.</a:t>
            </a:r>
          </a:p>
          <a:p>
            <a:endParaRPr lang="en-US"/>
          </a:p>
          <a:p>
            <a:r>
              <a:rPr lang="en-US"/>
              <a:t>Here we will go over our development plan for the Bookkeeper app, including Cost and Time Estimates,  the Project Requirements, as well as the use cases that should be met by the end of the projects first development cycle.</a:t>
            </a:r>
          </a:p>
        </p:txBody>
      </p:sp>
      <p:sp>
        <p:nvSpPr>
          <p:cNvPr id="4" name="Slide Number Placeholder 3"/>
          <p:cNvSpPr>
            <a:spLocks noGrp="1"/>
          </p:cNvSpPr>
          <p:nvPr>
            <p:ph type="sldNum" sz="quarter" idx="5"/>
          </p:nvPr>
        </p:nvSpPr>
        <p:spPr/>
        <p:txBody>
          <a:bodyPr/>
          <a:lstStyle/>
          <a:p>
            <a:fld id="{F6CCCBD8-B8C0-48F8-AA02-A9596D6B28B7}" type="slidenum">
              <a:rPr lang="en-US" smtClean="0"/>
              <a:t>2</a:t>
            </a:fld>
            <a:endParaRPr lang="en-US"/>
          </a:p>
        </p:txBody>
      </p:sp>
    </p:spTree>
    <p:extLst>
      <p:ext uri="{BB962C8B-B14F-4D97-AF65-F5344CB8AC3E}">
        <p14:creationId xmlns:p14="http://schemas.microsoft.com/office/powerpoint/2010/main" val="222489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want to develop for multiple platforms, so we need multiple test devices to cover Android, iOS, macOS, and Windows development.</a:t>
            </a:r>
          </a:p>
          <a:p>
            <a:endParaRPr lang="en-US">
              <a:cs typeface="Calibri"/>
            </a:endParaRPr>
          </a:p>
          <a:p>
            <a:r>
              <a:rPr lang="en-US">
                <a:cs typeface="Calibri"/>
              </a:rPr>
              <a:t>We chose the iPhone SE, retailing for $399 because it has all the necessary features, supports the latest iOS version, and is the most cost effective option.</a:t>
            </a:r>
          </a:p>
          <a:p>
            <a:endParaRPr lang="en-US">
              <a:cs typeface="Calibri"/>
            </a:endParaRPr>
          </a:p>
          <a:p>
            <a:r>
              <a:rPr lang="en-US">
                <a:cs typeface="Calibri"/>
              </a:rPr>
              <a:t>For Android testing, we chose the $349 Pixel 4a for the same reasons, and because we need to work with a pure version of Android, so we don't run into unexpected problems arising from a manufacturer-customized version of Android, and to maintain greatest compatibility with all target devices.</a:t>
            </a:r>
          </a:p>
          <a:p>
            <a:endParaRPr lang="en-US">
              <a:cs typeface="Calibri"/>
            </a:endParaRPr>
          </a:p>
          <a:p>
            <a:r>
              <a:rPr lang="en-US">
                <a:cs typeface="Calibri"/>
              </a:rPr>
              <a:t>For general development, macOS, and Windows testing we chose </a:t>
            </a:r>
            <a:r>
              <a:rPr lang="en-US" err="1">
                <a:cs typeface="Calibri"/>
              </a:rPr>
              <a:t>Macbook</a:t>
            </a:r>
            <a:r>
              <a:rPr lang="en-US">
                <a:cs typeface="Calibri"/>
              </a:rPr>
              <a:t> Airs, retailing at $929 to accommodate remote work, portability, and to cut costs by developing on a single device that can run macOS and Windows</a:t>
            </a:r>
          </a:p>
          <a:p>
            <a:endParaRPr lang="en-US">
              <a:cs typeface="Calibri"/>
            </a:endParaRPr>
          </a:p>
          <a:p>
            <a:endParaRPr lang="en-US">
              <a:cs typeface="Calibri"/>
            </a:endParaRPr>
          </a:p>
          <a:p>
            <a:r>
              <a:rPr lang="en-US">
                <a:cs typeface="Calibri"/>
              </a:rPr>
              <a:t>Finally, as a cloud backup solution for development assets, we chose Google One because of competitive pricing, reliability, and ease of use</a:t>
            </a:r>
          </a:p>
          <a:p>
            <a:endParaRPr lang="en-US">
              <a:cs typeface="Calibri"/>
            </a:endParaRPr>
          </a:p>
          <a:p>
            <a:r>
              <a:rPr lang="en-US">
                <a:cs typeface="Calibri"/>
              </a:rPr>
              <a:t>For a team of 5, the total cost for 5 of each device and 5 Google One subscriptions comes out to </a:t>
            </a:r>
            <a:r>
              <a:rPr lang="en-US"/>
              <a:t>$8444.94</a:t>
            </a:r>
            <a:endParaRPr lang="en-US">
              <a:cs typeface="Calibri"/>
            </a:endParaRPr>
          </a:p>
        </p:txBody>
      </p:sp>
      <p:sp>
        <p:nvSpPr>
          <p:cNvPr id="4" name="Slide Number Placeholder 3"/>
          <p:cNvSpPr>
            <a:spLocks noGrp="1"/>
          </p:cNvSpPr>
          <p:nvPr>
            <p:ph type="sldNum" sz="quarter" idx="5"/>
          </p:nvPr>
        </p:nvSpPr>
        <p:spPr/>
        <p:txBody>
          <a:bodyPr/>
          <a:lstStyle/>
          <a:p>
            <a:fld id="{F6CCCBD8-B8C0-48F8-AA02-A9596D6B28B7}" type="slidenum">
              <a:rPr lang="en-US" smtClean="0"/>
              <a:t>4</a:t>
            </a:fld>
            <a:endParaRPr lang="en-US"/>
          </a:p>
        </p:txBody>
      </p:sp>
    </p:spTree>
    <p:extLst>
      <p:ext uri="{BB962C8B-B14F-4D97-AF65-F5344CB8AC3E}">
        <p14:creationId xmlns:p14="http://schemas.microsoft.com/office/powerpoint/2010/main" val="180479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Aesthetically, we want to create a minimalist, uncluttered UI, making the book the focus.</a:t>
            </a:r>
          </a:p>
          <a:p>
            <a:endParaRPr lang="en-US"/>
          </a:p>
          <a:p>
            <a:r>
              <a:rPr lang="en-US"/>
              <a:t>With regards to performance, no intensive computation is involved. In-book operations such as scrolling and page-turning animations should be elegant and short, with no noticeable lag. Loading and deleting books in the library should be similarly instantaneous, with large operations over multiple books taking only a few seconds.</a:t>
            </a:r>
          </a:p>
          <a:p>
            <a:endParaRPr lang="en-US"/>
          </a:p>
          <a:p>
            <a:r>
              <a:rPr lang="en-US"/>
              <a:t>Since our core application has no connectivity requirement, it should be stable and highly available, the application should use minimal system resources, since it handles relatively small files. In the event of a crash, the user should be gracefully notified, the user’s data backed up, and the application should be restarted, all within 5 seconds.</a:t>
            </a:r>
          </a:p>
        </p:txBody>
      </p:sp>
      <p:sp>
        <p:nvSpPr>
          <p:cNvPr id="4" name="Slide Number Placeholder 3"/>
          <p:cNvSpPr>
            <a:spLocks noGrp="1"/>
          </p:cNvSpPr>
          <p:nvPr>
            <p:ph type="sldNum" sz="quarter" idx="5"/>
          </p:nvPr>
        </p:nvSpPr>
        <p:spPr/>
        <p:txBody>
          <a:bodyPr/>
          <a:lstStyle/>
          <a:p>
            <a:fld id="{F6CCCBD8-B8C0-48F8-AA02-A9596D6B28B7}" type="slidenum">
              <a:rPr lang="en-US" smtClean="0"/>
              <a:t>11</a:t>
            </a:fld>
            <a:endParaRPr lang="en-US"/>
          </a:p>
        </p:txBody>
      </p:sp>
    </p:spTree>
    <p:extLst>
      <p:ext uri="{BB962C8B-B14F-4D97-AF65-F5344CB8AC3E}">
        <p14:creationId xmlns:p14="http://schemas.microsoft.com/office/powerpoint/2010/main" val="103732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goal for the beginning development of this project is to get the most basic uses for a book reader done. </a:t>
            </a:r>
          </a:p>
          <a:p>
            <a:endParaRPr lang="en-US">
              <a:cs typeface="Calibri"/>
            </a:endParaRPr>
          </a:p>
          <a:p>
            <a:r>
              <a:rPr lang="en-US">
                <a:cs typeface="Calibri"/>
              </a:rPr>
              <a:t>First the user must be able to add books from their system into the Bookkeepers database and remove them.</a:t>
            </a:r>
          </a:p>
          <a:p>
            <a:endParaRPr lang="en-US">
              <a:cs typeface="Calibri"/>
            </a:endParaRPr>
          </a:p>
          <a:p>
            <a:r>
              <a:rPr lang="en-US">
                <a:cs typeface="Calibri"/>
              </a:rPr>
              <a:t> From here, they will be able to open up one of the books and read it in a viewable format. </a:t>
            </a:r>
          </a:p>
          <a:p>
            <a:endParaRPr lang="en-US">
              <a:cs typeface="Calibri"/>
            </a:endParaRPr>
          </a:p>
          <a:p>
            <a:r>
              <a:rPr lang="en-US">
                <a:cs typeface="Calibri"/>
              </a:rPr>
              <a:t>More viewing options will be added later, but for now it will just be a basic windowed display of the text contents of the book. </a:t>
            </a:r>
            <a:endParaRPr lang="en-US"/>
          </a:p>
          <a:p>
            <a:endParaRPr lang="en-US">
              <a:cs typeface="Calibri"/>
            </a:endParaRPr>
          </a:p>
          <a:p>
            <a:r>
              <a:rPr lang="en-US">
                <a:cs typeface="Calibri"/>
              </a:rPr>
              <a:t>We also want to get another feature of being able to create custom lists from the books so you can categorize your books further. </a:t>
            </a:r>
          </a:p>
          <a:p>
            <a:endParaRPr lang="en-US">
              <a:cs typeface="Calibri"/>
            </a:endParaRPr>
          </a:p>
          <a:p>
            <a:r>
              <a:rPr lang="en-US">
                <a:cs typeface="Calibri"/>
              </a:rPr>
              <a:t>This would be something similar to creating tags or genres for books.</a:t>
            </a:r>
          </a:p>
          <a:p>
            <a:endParaRPr lang="en-US">
              <a:cs typeface="Calibri"/>
            </a:endParaRPr>
          </a:p>
          <a:p>
            <a:r>
              <a:rPr lang="en-US">
                <a:cs typeface="Calibri"/>
              </a:rPr>
              <a:t>And once we have all that we want to be able to search for a book by its title and other category tags.</a:t>
            </a:r>
          </a:p>
        </p:txBody>
      </p:sp>
      <p:sp>
        <p:nvSpPr>
          <p:cNvPr id="4" name="Slide Number Placeholder 3"/>
          <p:cNvSpPr>
            <a:spLocks noGrp="1"/>
          </p:cNvSpPr>
          <p:nvPr>
            <p:ph type="sldNum" sz="quarter" idx="5"/>
          </p:nvPr>
        </p:nvSpPr>
        <p:spPr/>
        <p:txBody>
          <a:bodyPr/>
          <a:lstStyle/>
          <a:p>
            <a:fld id="{F6CCCBD8-B8C0-48F8-AA02-A9596D6B28B7}" type="slidenum">
              <a:rPr lang="en-US" smtClean="0"/>
              <a:t>12</a:t>
            </a:fld>
            <a:endParaRPr lang="en-US"/>
          </a:p>
        </p:txBody>
      </p:sp>
    </p:spTree>
    <p:extLst>
      <p:ext uri="{BB962C8B-B14F-4D97-AF65-F5344CB8AC3E}">
        <p14:creationId xmlns:p14="http://schemas.microsoft.com/office/powerpoint/2010/main" val="254806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our Testing we made an </a:t>
            </a:r>
            <a:r>
              <a:rPr lang="en-US" err="1"/>
              <a:t>Ebook</a:t>
            </a:r>
            <a:r>
              <a:rPr lang="en-US"/>
              <a:t> class in java and added the basic parameters that are needed for an eBook. </a:t>
            </a:r>
          </a:p>
          <a:p>
            <a:endParaRPr lang="en-US"/>
          </a:p>
          <a:p>
            <a:r>
              <a:rPr lang="en-US"/>
              <a:t>Assuming that the books file directory is valid, the function </a:t>
            </a:r>
            <a:r>
              <a:rPr lang="en-US" err="1"/>
              <a:t>openBook</a:t>
            </a:r>
            <a:r>
              <a:rPr lang="en-US"/>
              <a:t> is being tested to see if it will it accurately return the text contents when given a starting file position and an amount to read. </a:t>
            </a:r>
          </a:p>
          <a:p>
            <a:endParaRPr lang="en-US"/>
          </a:p>
          <a:p>
            <a:r>
              <a:rPr lang="en-US"/>
              <a:t>This structure is what will be used to open pages of a book, since to get a page you just take the pages starting position in the file + the amount of characters you want on the page.</a:t>
            </a:r>
          </a:p>
          <a:p>
            <a:endParaRPr lang="en-US"/>
          </a:p>
          <a:p>
            <a:r>
              <a:rPr lang="en-US" err="1"/>
              <a:t>openBook</a:t>
            </a:r>
            <a:r>
              <a:rPr lang="en-US"/>
              <a:t> is going to be tested using Javas Junit Testing class, and its </a:t>
            </a:r>
            <a:r>
              <a:rPr lang="en-US" err="1"/>
              <a:t>asserEquals</a:t>
            </a:r>
            <a:r>
              <a:rPr lang="en-US"/>
              <a:t> method specifically, to see if it can successfully read the first 25 characters from an input file.</a:t>
            </a:r>
          </a:p>
        </p:txBody>
      </p:sp>
      <p:sp>
        <p:nvSpPr>
          <p:cNvPr id="4" name="Slide Number Placeholder 3"/>
          <p:cNvSpPr>
            <a:spLocks noGrp="1"/>
          </p:cNvSpPr>
          <p:nvPr>
            <p:ph type="sldNum" sz="quarter" idx="5"/>
          </p:nvPr>
        </p:nvSpPr>
        <p:spPr/>
        <p:txBody>
          <a:bodyPr/>
          <a:lstStyle/>
          <a:p>
            <a:fld id="{F6CCCBD8-B8C0-48F8-AA02-A9596D6B28B7}" type="slidenum">
              <a:rPr lang="en-US" smtClean="0"/>
              <a:t>14</a:t>
            </a:fld>
            <a:endParaRPr lang="en-US"/>
          </a:p>
        </p:txBody>
      </p:sp>
    </p:spTree>
    <p:extLst>
      <p:ext uri="{BB962C8B-B14F-4D97-AF65-F5344CB8AC3E}">
        <p14:creationId xmlns:p14="http://schemas.microsoft.com/office/powerpoint/2010/main" val="149956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CCCBD8-B8C0-48F8-AA02-A9596D6B28B7}" type="slidenum">
              <a:rPr lang="en-US" smtClean="0"/>
              <a:t>15</a:t>
            </a:fld>
            <a:endParaRPr lang="en-US"/>
          </a:p>
        </p:txBody>
      </p:sp>
    </p:spTree>
    <p:extLst>
      <p:ext uri="{BB962C8B-B14F-4D97-AF65-F5344CB8AC3E}">
        <p14:creationId xmlns:p14="http://schemas.microsoft.com/office/powerpoint/2010/main" val="204421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CCCBD8-B8C0-48F8-AA02-A9596D6B28B7}" type="slidenum">
              <a:rPr lang="en-US" smtClean="0"/>
              <a:t>16</a:t>
            </a:fld>
            <a:endParaRPr lang="en-US"/>
          </a:p>
        </p:txBody>
      </p:sp>
    </p:spTree>
    <p:extLst>
      <p:ext uri="{BB962C8B-B14F-4D97-AF65-F5344CB8AC3E}">
        <p14:creationId xmlns:p14="http://schemas.microsoft.com/office/powerpoint/2010/main" val="353530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Through our research we decided that the most viable niches our product could fill were in accessibility and ease of use</a:t>
            </a:r>
          </a:p>
          <a:p>
            <a:endParaRPr lang="en-US"/>
          </a:p>
          <a:p>
            <a:r>
              <a:rPr lang="en-US"/>
              <a:t>We eliminated an account requirement because our application does not have high security requirements and is intended to be used on single user devices</a:t>
            </a:r>
          </a:p>
          <a:p>
            <a:endParaRPr lang="en-US"/>
          </a:p>
          <a:p>
            <a:r>
              <a:rPr lang="en-US"/>
              <a:t>We added a feature to backup the user’s books and bookmarks to protect against data loss from crashing and because user convenience was a high priority</a:t>
            </a:r>
          </a:p>
          <a:p>
            <a:endParaRPr lang="en-US"/>
          </a:p>
          <a:p>
            <a:r>
              <a:rPr lang="en-US"/>
              <a:t>We pushed online features, such as online book buying and cross-device synchronization into the future because while valuable, we felt it was more necessary to focus on fine tuning core functionality in the first version </a:t>
            </a:r>
          </a:p>
        </p:txBody>
      </p:sp>
      <p:sp>
        <p:nvSpPr>
          <p:cNvPr id="4" name="Slide Number Placeholder 3"/>
          <p:cNvSpPr>
            <a:spLocks noGrp="1"/>
          </p:cNvSpPr>
          <p:nvPr>
            <p:ph type="sldNum" sz="quarter" idx="5"/>
          </p:nvPr>
        </p:nvSpPr>
        <p:spPr/>
        <p:txBody>
          <a:bodyPr/>
          <a:lstStyle/>
          <a:p>
            <a:fld id="{F6CCCBD8-B8C0-48F8-AA02-A9596D6B28B7}" type="slidenum">
              <a:rPr lang="en-US" smtClean="0"/>
              <a:t>19</a:t>
            </a:fld>
            <a:endParaRPr lang="en-US"/>
          </a:p>
        </p:txBody>
      </p:sp>
    </p:spTree>
    <p:extLst>
      <p:ext uri="{BB962C8B-B14F-4D97-AF65-F5344CB8AC3E}">
        <p14:creationId xmlns:p14="http://schemas.microsoft.com/office/powerpoint/2010/main" val="2922060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46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771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074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02866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9671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4142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6375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7890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03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66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613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0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3722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08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355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173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457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11/8/2020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816026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mailto:Lgd170030@utdallas.edu" TargetMode="External"/><Relationship Id="rId3" Type="http://schemas.openxmlformats.org/officeDocument/2006/relationships/hyperlink" Target="mailto:Vaibhav.Sharma@UTDallas.edu" TargetMode="External"/><Relationship Id="rId7" Type="http://schemas.openxmlformats.org/officeDocument/2006/relationships/hyperlink" Target="mailto:DXV180004@UTDallas.edu"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mailto:Mdf180000@UTDallas.edu" TargetMode="External"/><Relationship Id="rId5" Type="http://schemas.openxmlformats.org/officeDocument/2006/relationships/hyperlink" Target="mailto:Shreya.Gazawada@UTDallas.edu" TargetMode="External"/><Relationship Id="rId4" Type="http://schemas.openxmlformats.org/officeDocument/2006/relationships/hyperlink" Target="mailto:Jhw190002@UTDallas.edu" TargetMode="External"/><Relationship Id="rId9" Type="http://schemas.openxmlformats.org/officeDocument/2006/relationships/hyperlink" Target="mailto:Aqs170130@utdallas.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Bookkeeper App</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 </a:t>
            </a:r>
            <a:r>
              <a:rPr lang="en-US">
                <a:ea typeface="+mn-lt"/>
                <a:cs typeface="+mn-lt"/>
              </a:rPr>
              <a:t>Luca Dejesu,  Miranda Flemming, Shreya </a:t>
            </a:r>
            <a:r>
              <a:rPr lang="en-US" err="1">
                <a:ea typeface="+mn-lt"/>
                <a:cs typeface="+mn-lt"/>
              </a:rPr>
              <a:t>Gazawada</a:t>
            </a:r>
            <a:r>
              <a:rPr lang="en-US">
                <a:ea typeface="+mn-lt"/>
                <a:cs typeface="+mn-lt"/>
              </a:rPr>
              <a:t>, Andy Shao, Vaibhav Sharma, Danh Vo, Jonathan Wachholz</a:t>
            </a: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21054"/>
    </mc:Choice>
    <mc:Fallback xmlns="">
      <p:transition spd="slow" advTm="210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300D-AF26-443C-ACC5-95D5A3C0F9B6}"/>
              </a:ext>
            </a:extLst>
          </p:cNvPr>
          <p:cNvSpPr>
            <a:spLocks noGrp="1"/>
          </p:cNvSpPr>
          <p:nvPr>
            <p:ph type="title"/>
          </p:nvPr>
        </p:nvSpPr>
        <p:spPr/>
        <p:txBody>
          <a:bodyPr/>
          <a:lstStyle/>
          <a:p>
            <a:r>
              <a:rPr lang="en-US">
                <a:cs typeface="Calibri Light"/>
              </a:rPr>
              <a:t>Functional Requirements </a:t>
            </a:r>
            <a:endParaRPr lang="en-US"/>
          </a:p>
        </p:txBody>
      </p:sp>
      <p:sp>
        <p:nvSpPr>
          <p:cNvPr id="3" name="Content Placeholder 2">
            <a:extLst>
              <a:ext uri="{FF2B5EF4-FFF2-40B4-BE49-F238E27FC236}">
                <a16:creationId xmlns:a16="http://schemas.microsoft.com/office/drawing/2014/main" id="{6A6215FC-BFEC-49A7-8F86-57C9F49FE28F}"/>
              </a:ext>
            </a:extLst>
          </p:cNvPr>
          <p:cNvSpPr>
            <a:spLocks noGrp="1"/>
          </p:cNvSpPr>
          <p:nvPr>
            <p:ph idx="1"/>
          </p:nvPr>
        </p:nvSpPr>
        <p:spPr/>
        <p:txBody>
          <a:bodyPr vert="horz" lIns="91440" tIns="45720" rIns="91440" bIns="45720" rtlCol="0" anchor="t">
            <a:normAutofit lnSpcReduction="10000"/>
          </a:bodyPr>
          <a:lstStyle/>
          <a:p>
            <a:pPr>
              <a:lnSpc>
                <a:spcPct val="200000"/>
              </a:lnSpc>
            </a:pPr>
            <a:r>
              <a:rPr lang="en-US" dirty="0">
                <a:cs typeface="Calibri"/>
              </a:rPr>
              <a:t>The user must be able to...</a:t>
            </a:r>
            <a:endParaRPr lang="en-US" dirty="0"/>
          </a:p>
          <a:p>
            <a:pPr lvl="1">
              <a:lnSpc>
                <a:spcPct val="200000"/>
              </a:lnSpc>
            </a:pPr>
            <a:r>
              <a:rPr lang="en-US" dirty="0">
                <a:cs typeface="Calibri"/>
              </a:rPr>
              <a:t>Load eBooks into the database</a:t>
            </a:r>
          </a:p>
          <a:p>
            <a:pPr lvl="1">
              <a:lnSpc>
                <a:spcPct val="200000"/>
              </a:lnSpc>
            </a:pPr>
            <a:r>
              <a:rPr lang="en-US" dirty="0">
                <a:cs typeface="Calibri"/>
              </a:rPr>
              <a:t>Delete books from the database</a:t>
            </a:r>
          </a:p>
          <a:p>
            <a:pPr lvl="1">
              <a:lnSpc>
                <a:spcPct val="200000"/>
              </a:lnSpc>
            </a:pPr>
            <a:r>
              <a:rPr lang="en-US" dirty="0">
                <a:cs typeface="Calibri"/>
              </a:rPr>
              <a:t>Add categories to books in the database</a:t>
            </a:r>
          </a:p>
          <a:p>
            <a:pPr lvl="1">
              <a:lnSpc>
                <a:spcPct val="200000"/>
              </a:lnSpc>
            </a:pPr>
            <a:r>
              <a:rPr lang="en-US" dirty="0">
                <a:cs typeface="Calibri"/>
              </a:rPr>
              <a:t>Delete categories from books in the database</a:t>
            </a:r>
          </a:p>
          <a:p>
            <a:pPr lvl="1">
              <a:lnSpc>
                <a:spcPct val="200000"/>
              </a:lnSpc>
            </a:pPr>
            <a:r>
              <a:rPr lang="en-US" dirty="0">
                <a:cs typeface="Calibri"/>
              </a:rPr>
              <a:t>Search within books via text queries</a:t>
            </a:r>
          </a:p>
        </p:txBody>
      </p:sp>
    </p:spTree>
    <p:extLst>
      <p:ext uri="{BB962C8B-B14F-4D97-AF65-F5344CB8AC3E}">
        <p14:creationId xmlns:p14="http://schemas.microsoft.com/office/powerpoint/2010/main" val="661591777"/>
      </p:ext>
    </p:extLst>
  </p:cSld>
  <p:clrMapOvr>
    <a:masterClrMapping/>
  </p:clrMapOvr>
  <mc:AlternateContent xmlns:mc="http://schemas.openxmlformats.org/markup-compatibility/2006" xmlns:p14="http://schemas.microsoft.com/office/powerpoint/2010/main">
    <mc:Choice Requires="p14">
      <p:transition spd="slow" p14:dur="2000" advTm="22898"/>
    </mc:Choice>
    <mc:Fallback xmlns="">
      <p:transition spd="slow" advTm="228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DE98-BFCB-4C89-9173-A4C7335260F7}"/>
              </a:ext>
            </a:extLst>
          </p:cNvPr>
          <p:cNvSpPr>
            <a:spLocks noGrp="1"/>
          </p:cNvSpPr>
          <p:nvPr>
            <p:ph type="title"/>
          </p:nvPr>
        </p:nvSpPr>
        <p:spPr/>
        <p:txBody>
          <a:bodyPr/>
          <a:lstStyle/>
          <a:p>
            <a:r>
              <a:rPr lang="en-US">
                <a:cs typeface="Calibri Light"/>
              </a:rPr>
              <a:t>Non-Functional Requirements</a:t>
            </a:r>
            <a:endParaRPr lang="en-US"/>
          </a:p>
        </p:txBody>
      </p:sp>
      <p:sp>
        <p:nvSpPr>
          <p:cNvPr id="3" name="Content Placeholder 2">
            <a:extLst>
              <a:ext uri="{FF2B5EF4-FFF2-40B4-BE49-F238E27FC236}">
                <a16:creationId xmlns:a16="http://schemas.microsoft.com/office/drawing/2014/main" id="{F34F4291-9689-48B6-9FF1-61371EC40D54}"/>
              </a:ext>
            </a:extLst>
          </p:cNvPr>
          <p:cNvSpPr>
            <a:spLocks noGrp="1"/>
          </p:cNvSpPr>
          <p:nvPr>
            <p:ph idx="1"/>
          </p:nvPr>
        </p:nvSpPr>
        <p:spPr/>
        <p:txBody>
          <a:bodyPr/>
          <a:lstStyle/>
          <a:p>
            <a:r>
              <a:rPr lang="en-US"/>
              <a:t>Usability: clean and intuitive UI</a:t>
            </a:r>
          </a:p>
          <a:p>
            <a:endParaRPr lang="en-US"/>
          </a:p>
          <a:p>
            <a:r>
              <a:rPr lang="en-US"/>
              <a:t>Performance: fluid, instantaneous scrolling, elegant animation</a:t>
            </a:r>
          </a:p>
          <a:p>
            <a:endParaRPr lang="en-US"/>
          </a:p>
          <a:p>
            <a:r>
              <a:rPr lang="en-US"/>
              <a:t>Dependability: no Internet requirement, low footprint, gracefully and quickly handle any crashes</a:t>
            </a:r>
          </a:p>
          <a:p>
            <a:endParaRPr lang="en-US"/>
          </a:p>
          <a:p>
            <a:endParaRPr lang="en-US"/>
          </a:p>
        </p:txBody>
      </p:sp>
    </p:spTree>
    <p:extLst>
      <p:ext uri="{BB962C8B-B14F-4D97-AF65-F5344CB8AC3E}">
        <p14:creationId xmlns:p14="http://schemas.microsoft.com/office/powerpoint/2010/main" val="401197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F7458EF-BD0E-41EA-B1C2-D3326EEE112E}"/>
              </a:ext>
            </a:extLst>
          </p:cNvPr>
          <p:cNvSpPr>
            <a:spLocks noGrp="1"/>
          </p:cNvSpPr>
          <p:nvPr>
            <p:ph type="title"/>
          </p:nvPr>
        </p:nvSpPr>
        <p:spPr>
          <a:xfrm>
            <a:off x="685799" y="764373"/>
            <a:ext cx="3977639" cy="1600200"/>
          </a:xfrm>
        </p:spPr>
        <p:txBody>
          <a:bodyPr anchor="b">
            <a:normAutofit/>
          </a:bodyPr>
          <a:lstStyle/>
          <a:p>
            <a:pPr algn="l"/>
            <a:r>
              <a:rPr lang="en-US" sz="3200">
                <a:cs typeface="Calibri Light"/>
              </a:rPr>
              <a:t>Use Case Diagram</a:t>
            </a:r>
            <a:endParaRPr lang="en-US" sz="3200"/>
          </a:p>
        </p:txBody>
      </p:sp>
      <p:sp>
        <p:nvSpPr>
          <p:cNvPr id="3" name="Content Placeholder 2">
            <a:extLst>
              <a:ext uri="{FF2B5EF4-FFF2-40B4-BE49-F238E27FC236}">
                <a16:creationId xmlns:a16="http://schemas.microsoft.com/office/drawing/2014/main" id="{0D6132DE-825A-4B1A-9711-81C8E6934A32}"/>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a:t>4 main actions:</a:t>
            </a:r>
            <a:endParaRPr lang="en-US"/>
          </a:p>
          <a:p>
            <a:pPr lvl="1"/>
            <a:r>
              <a:rPr lang="en-US" sz="1400"/>
              <a:t>Adding/Removing a book from the Database</a:t>
            </a:r>
          </a:p>
          <a:p>
            <a:pPr lvl="1"/>
            <a:r>
              <a:rPr lang="en-US" sz="1400"/>
              <a:t>Adding/Removing a book from the Categories list</a:t>
            </a:r>
          </a:p>
          <a:p>
            <a:pPr lvl="1"/>
            <a:r>
              <a:rPr lang="en-US" sz="1400"/>
              <a:t>Viewing a book</a:t>
            </a:r>
          </a:p>
          <a:p>
            <a:pPr lvl="1"/>
            <a:r>
              <a:rPr lang="en-US" sz="1400"/>
              <a:t>Searching for a book</a:t>
            </a:r>
          </a:p>
        </p:txBody>
      </p:sp>
      <p:pic>
        <p:nvPicPr>
          <p:cNvPr id="4" name="Picture 4" descr="Diagram&#10;&#10;Description automatically generated">
            <a:extLst>
              <a:ext uri="{FF2B5EF4-FFF2-40B4-BE49-F238E27FC236}">
                <a16:creationId xmlns:a16="http://schemas.microsoft.com/office/drawing/2014/main" id="{3844F1E8-E9DE-4A2D-B5B3-5D5836205FE5}"/>
              </a:ext>
            </a:extLst>
          </p:cNvPr>
          <p:cNvPicPr>
            <a:picLocks noChangeAspect="1"/>
          </p:cNvPicPr>
          <p:nvPr/>
        </p:nvPicPr>
        <p:blipFill>
          <a:blip r:embed="rId4"/>
          <a:stretch>
            <a:fillRect/>
          </a:stretch>
        </p:blipFill>
        <p:spPr>
          <a:xfrm>
            <a:off x="4972699" y="787336"/>
            <a:ext cx="6533501" cy="5390138"/>
          </a:xfrm>
          <a:prstGeom prst="rect">
            <a:avLst/>
          </a:prstGeom>
        </p:spPr>
      </p:pic>
    </p:spTree>
    <p:extLst>
      <p:ext uri="{BB962C8B-B14F-4D97-AF65-F5344CB8AC3E}">
        <p14:creationId xmlns:p14="http://schemas.microsoft.com/office/powerpoint/2010/main" val="587569756"/>
      </p:ext>
    </p:extLst>
  </p:cSld>
  <p:clrMapOvr>
    <a:masterClrMapping/>
  </p:clrMapOvr>
  <mc:AlternateContent xmlns:mc="http://schemas.openxmlformats.org/markup-compatibility/2006" xmlns:p14="http://schemas.microsoft.com/office/powerpoint/2010/main">
    <mc:Choice Requires="p14">
      <p:transition spd="slow" p14:dur="2000" advTm="47082"/>
    </mc:Choice>
    <mc:Fallback xmlns="">
      <p:transition spd="slow" advTm="4708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2726-91AA-4523-BF78-B5E03287E6DC}"/>
              </a:ext>
            </a:extLst>
          </p:cNvPr>
          <p:cNvSpPr>
            <a:spLocks noGrp="1"/>
          </p:cNvSpPr>
          <p:nvPr>
            <p:ph type="title"/>
          </p:nvPr>
        </p:nvSpPr>
        <p:spPr/>
        <p:txBody>
          <a:bodyPr/>
          <a:lstStyle/>
          <a:p>
            <a:r>
              <a:rPr lang="en-US">
                <a:cs typeface="Calibri Light"/>
              </a:rPr>
              <a:t>Sequence Diagram: View Book </a:t>
            </a:r>
            <a:endParaRPr lang="en-US"/>
          </a:p>
        </p:txBody>
      </p:sp>
      <p:pic>
        <p:nvPicPr>
          <p:cNvPr id="4" name="Picture 4">
            <a:extLst>
              <a:ext uri="{FF2B5EF4-FFF2-40B4-BE49-F238E27FC236}">
                <a16:creationId xmlns:a16="http://schemas.microsoft.com/office/drawing/2014/main" id="{3A1264DD-A13C-4078-9CF8-A71A4A6214E1}"/>
              </a:ext>
            </a:extLst>
          </p:cNvPr>
          <p:cNvPicPr>
            <a:picLocks noGrp="1" noChangeAspect="1"/>
          </p:cNvPicPr>
          <p:nvPr>
            <p:ph idx="1"/>
          </p:nvPr>
        </p:nvPicPr>
        <p:blipFill>
          <a:blip r:embed="rId2"/>
          <a:stretch>
            <a:fillRect/>
          </a:stretch>
        </p:blipFill>
        <p:spPr>
          <a:xfrm>
            <a:off x="3031162" y="2193925"/>
            <a:ext cx="6129675" cy="4024313"/>
          </a:xfrm>
        </p:spPr>
      </p:pic>
    </p:spTree>
    <p:extLst>
      <p:ext uri="{BB962C8B-B14F-4D97-AF65-F5344CB8AC3E}">
        <p14:creationId xmlns:p14="http://schemas.microsoft.com/office/powerpoint/2010/main" val="3920554145"/>
      </p:ext>
    </p:extLst>
  </p:cSld>
  <p:clrMapOvr>
    <a:masterClrMapping/>
  </p:clrMapOvr>
  <mc:AlternateContent xmlns:mc="http://schemas.openxmlformats.org/markup-compatibility/2006" xmlns:p14="http://schemas.microsoft.com/office/powerpoint/2010/main">
    <mc:Choice Requires="p14">
      <p:transition spd="slow" p14:dur="2000" advTm="2559"/>
    </mc:Choice>
    <mc:Fallback xmlns="">
      <p:transition spd="slow" advTm="255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528-541D-4EC9-AEC1-0E5C94E88696}"/>
              </a:ext>
            </a:extLst>
          </p:cNvPr>
          <p:cNvSpPr>
            <a:spLocks noGrp="1"/>
          </p:cNvSpPr>
          <p:nvPr>
            <p:ph type="title"/>
          </p:nvPr>
        </p:nvSpPr>
        <p:spPr>
          <a:xfrm>
            <a:off x="619760" y="764373"/>
            <a:ext cx="6832600" cy="1293028"/>
          </a:xfrm>
        </p:spPr>
        <p:txBody>
          <a:bodyPr>
            <a:normAutofit/>
          </a:bodyPr>
          <a:lstStyle/>
          <a:p>
            <a:r>
              <a:rPr lang="en-US">
                <a:cs typeface="Calibri Light"/>
              </a:rPr>
              <a:t>Test Plan</a:t>
            </a:r>
          </a:p>
        </p:txBody>
      </p:sp>
      <p:sp>
        <p:nvSpPr>
          <p:cNvPr id="3" name="Content Placeholder 2">
            <a:extLst>
              <a:ext uri="{FF2B5EF4-FFF2-40B4-BE49-F238E27FC236}">
                <a16:creationId xmlns:a16="http://schemas.microsoft.com/office/drawing/2014/main" id="{A0443032-9C9C-459F-AB02-088E23F37652}"/>
              </a:ext>
            </a:extLst>
          </p:cNvPr>
          <p:cNvSpPr>
            <a:spLocks noGrp="1"/>
          </p:cNvSpPr>
          <p:nvPr>
            <p:ph idx="1"/>
          </p:nvPr>
        </p:nvSpPr>
        <p:spPr>
          <a:xfrm>
            <a:off x="619760" y="2194560"/>
            <a:ext cx="6832600" cy="4024125"/>
          </a:xfrm>
        </p:spPr>
        <p:txBody>
          <a:bodyPr vert="horz" lIns="91440" tIns="45720" rIns="91440" bIns="45720" rtlCol="0">
            <a:normAutofit/>
          </a:bodyPr>
          <a:lstStyle/>
          <a:p>
            <a:r>
              <a:rPr lang="en-US">
                <a:cs typeface="Calibri"/>
              </a:rPr>
              <a:t>Book Reading Unit</a:t>
            </a:r>
          </a:p>
          <a:p>
            <a:r>
              <a:rPr lang="en-US">
                <a:cs typeface="Calibri"/>
              </a:rPr>
              <a:t>Read a text file (.txt, .doc,...) into a Book Object</a:t>
            </a:r>
          </a:p>
          <a:p>
            <a:r>
              <a:rPr lang="en-US">
                <a:cs typeface="Calibri"/>
              </a:rPr>
              <a:t>Technique: JUnit Testing</a:t>
            </a:r>
          </a:p>
          <a:p>
            <a:r>
              <a:rPr lang="en-US">
                <a:cs typeface="Calibri"/>
              </a:rPr>
              <a:t>Method: Java's </a:t>
            </a:r>
            <a:r>
              <a:rPr lang="en-US" err="1">
                <a:cs typeface="Calibri"/>
              </a:rPr>
              <a:t>assertEquals</a:t>
            </a:r>
            <a:endParaRPr lang="en-US">
              <a:cs typeface="Calibri"/>
            </a:endParaRPr>
          </a:p>
          <a:p>
            <a:r>
              <a:rPr lang="en-US">
                <a:ea typeface="+mn-lt"/>
                <a:cs typeface="+mn-lt"/>
              </a:rPr>
              <a:t>Test Unit Input:</a:t>
            </a:r>
          </a:p>
          <a:p>
            <a:pPr lvl="1"/>
            <a:r>
              <a:rPr lang="en-US" err="1">
                <a:ea typeface="+mn-lt"/>
                <a:cs typeface="+mn-lt"/>
              </a:rPr>
              <a:t>FilePosition</a:t>
            </a:r>
            <a:r>
              <a:rPr lang="en-US">
                <a:ea typeface="+mn-lt"/>
                <a:cs typeface="+mn-lt"/>
              </a:rPr>
              <a:t> to start</a:t>
            </a:r>
          </a:p>
          <a:p>
            <a:pPr lvl="1"/>
            <a:r>
              <a:rPr lang="en-US">
                <a:ea typeface="+mn-lt"/>
                <a:cs typeface="+mn-lt"/>
              </a:rPr>
              <a:t>Amount of characters to read</a:t>
            </a:r>
          </a:p>
          <a:p>
            <a:r>
              <a:rPr lang="en-US">
                <a:ea typeface="+mn-lt"/>
                <a:cs typeface="+mn-lt"/>
              </a:rPr>
              <a:t>Test Unit Output: the x amount of characters from the input text file.</a:t>
            </a:r>
          </a:p>
        </p:txBody>
      </p:sp>
      <p:pic>
        <p:nvPicPr>
          <p:cNvPr id="4" name="Picture 4" descr="Icon&#10;&#10;Description automatically generated">
            <a:extLst>
              <a:ext uri="{FF2B5EF4-FFF2-40B4-BE49-F238E27FC236}">
                <a16:creationId xmlns:a16="http://schemas.microsoft.com/office/drawing/2014/main" id="{D1D1CF19-6EA0-4E77-A35C-1B309A2E82D1}"/>
              </a:ext>
            </a:extLst>
          </p:cNvPr>
          <p:cNvPicPr>
            <a:picLocks noChangeAspect="1"/>
          </p:cNvPicPr>
          <p:nvPr/>
        </p:nvPicPr>
        <p:blipFill rotWithShape="1">
          <a:blip r:embed="rId3"/>
          <a:srcRect t="17259" r="-4" b="17512"/>
          <a:stretch/>
        </p:blipFill>
        <p:spPr>
          <a:xfrm>
            <a:off x="7861238" y="933693"/>
            <a:ext cx="3644962" cy="2377440"/>
          </a:xfrm>
          <a:prstGeom prst="rect">
            <a:avLst/>
          </a:prstGeom>
        </p:spPr>
      </p:pic>
      <p:pic>
        <p:nvPicPr>
          <p:cNvPr id="5" name="Picture 4">
            <a:extLst>
              <a:ext uri="{FF2B5EF4-FFF2-40B4-BE49-F238E27FC236}">
                <a16:creationId xmlns:a16="http://schemas.microsoft.com/office/drawing/2014/main" id="{D0BC3B18-D62D-4A90-926D-5C597C159FBC}"/>
              </a:ext>
            </a:extLst>
          </p:cNvPr>
          <p:cNvPicPr>
            <a:picLocks noChangeAspect="1"/>
          </p:cNvPicPr>
          <p:nvPr/>
        </p:nvPicPr>
        <p:blipFill rotWithShape="1">
          <a:blip r:embed="rId4"/>
          <a:srcRect t="8125" r="-4" b="15585"/>
          <a:stretch/>
        </p:blipFill>
        <p:spPr>
          <a:xfrm>
            <a:off x="7861238" y="3588301"/>
            <a:ext cx="3644962" cy="2377440"/>
          </a:xfrm>
          <a:prstGeom prst="rect">
            <a:avLst/>
          </a:prstGeom>
        </p:spPr>
      </p:pic>
    </p:spTree>
    <p:extLst>
      <p:ext uri="{BB962C8B-B14F-4D97-AF65-F5344CB8AC3E}">
        <p14:creationId xmlns:p14="http://schemas.microsoft.com/office/powerpoint/2010/main" val="2079415188"/>
      </p:ext>
    </p:extLst>
  </p:cSld>
  <p:clrMapOvr>
    <a:masterClrMapping/>
  </p:clrMapOvr>
  <mc:AlternateContent xmlns:mc="http://schemas.openxmlformats.org/markup-compatibility/2006" xmlns:p14="http://schemas.microsoft.com/office/powerpoint/2010/main">
    <mc:Choice Requires="p14">
      <p:transition spd="slow" p14:dur="2000" advTm="46728"/>
    </mc:Choice>
    <mc:Fallback xmlns="">
      <p:transition spd="slow" advTm="4672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528-541D-4EC9-AEC1-0E5C94E88696}"/>
              </a:ext>
            </a:extLst>
          </p:cNvPr>
          <p:cNvSpPr>
            <a:spLocks noGrp="1"/>
          </p:cNvSpPr>
          <p:nvPr>
            <p:ph type="title"/>
          </p:nvPr>
        </p:nvSpPr>
        <p:spPr>
          <a:xfrm>
            <a:off x="838199" y="564211"/>
            <a:ext cx="4571999" cy="1165002"/>
          </a:xfrm>
        </p:spPr>
        <p:txBody>
          <a:bodyPr anchor="b">
            <a:normAutofit/>
          </a:bodyPr>
          <a:lstStyle/>
          <a:p>
            <a:r>
              <a:rPr lang="en-US">
                <a:cs typeface="Calibri Light"/>
              </a:rPr>
              <a:t>Test Plan</a:t>
            </a:r>
          </a:p>
        </p:txBody>
      </p:sp>
      <p:graphicFrame>
        <p:nvGraphicFramePr>
          <p:cNvPr id="78" name="Diagram 78">
            <a:extLst>
              <a:ext uri="{FF2B5EF4-FFF2-40B4-BE49-F238E27FC236}">
                <a16:creationId xmlns:a16="http://schemas.microsoft.com/office/drawing/2014/main" id="{93BDD7F1-4612-45F2-98F3-1DCC8AD790E3}"/>
              </a:ext>
            </a:extLst>
          </p:cNvPr>
          <p:cNvGraphicFramePr/>
          <p:nvPr>
            <p:extLst>
              <p:ext uri="{D42A27DB-BD31-4B8C-83A1-F6EECF244321}">
                <p14:modId xmlns:p14="http://schemas.microsoft.com/office/powerpoint/2010/main" val="3560248520"/>
              </p:ext>
            </p:extLst>
          </p:nvPr>
        </p:nvGraphicFramePr>
        <p:xfrm>
          <a:off x="836342" y="3161372"/>
          <a:ext cx="10900317" cy="3062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0" name="TextBox 509">
            <a:extLst>
              <a:ext uri="{FF2B5EF4-FFF2-40B4-BE49-F238E27FC236}">
                <a16:creationId xmlns:a16="http://schemas.microsoft.com/office/drawing/2014/main" id="{650D6CCB-03A2-4834-A768-910D65F0E859}"/>
              </a:ext>
            </a:extLst>
          </p:cNvPr>
          <p:cNvSpPr txBox="1"/>
          <p:nvPr/>
        </p:nvSpPr>
        <p:spPr>
          <a:xfrm>
            <a:off x="840060" y="2094570"/>
            <a:ext cx="9069253" cy="954107"/>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Input: </a:t>
            </a:r>
            <a:r>
              <a:rPr lang="en-US" sz="2800">
                <a:solidFill>
                  <a:schemeClr val="accent4">
                    <a:lumMod val="75000"/>
                  </a:schemeClr>
                </a:solidFill>
                <a:ea typeface="+mn-lt"/>
                <a:cs typeface="+mn-lt"/>
              </a:rPr>
              <a:t>The quick brown fox jumps over the lazy dog</a:t>
            </a:r>
            <a:endParaRPr lang="en-US" sz="2800">
              <a:solidFill>
                <a:schemeClr val="accent4">
                  <a:lumMod val="75000"/>
                </a:schemeClr>
              </a:solidFill>
              <a:cs typeface="Calibri"/>
            </a:endParaRPr>
          </a:p>
          <a:p>
            <a:r>
              <a:rPr lang="en-US" sz="2800">
                <a:ea typeface="+mn-lt"/>
                <a:cs typeface="+mn-lt"/>
              </a:rPr>
              <a:t>First 25 characters: </a:t>
            </a:r>
            <a:r>
              <a:rPr lang="en-US" sz="2800">
                <a:solidFill>
                  <a:schemeClr val="accent6">
                    <a:lumMod val="75000"/>
                  </a:schemeClr>
                </a:solidFill>
                <a:ea typeface="+mn-lt"/>
                <a:cs typeface="+mn-lt"/>
              </a:rPr>
              <a:t>The quick brown fox jumps</a:t>
            </a:r>
          </a:p>
        </p:txBody>
      </p:sp>
    </p:spTree>
    <p:extLst>
      <p:ext uri="{BB962C8B-B14F-4D97-AF65-F5344CB8AC3E}">
        <p14:creationId xmlns:p14="http://schemas.microsoft.com/office/powerpoint/2010/main" val="2534494641"/>
      </p:ext>
    </p:extLst>
  </p:cSld>
  <p:clrMapOvr>
    <a:masterClrMapping/>
  </p:clrMapOvr>
  <mc:AlternateContent xmlns:mc="http://schemas.openxmlformats.org/markup-compatibility/2006" xmlns:p14="http://schemas.microsoft.com/office/powerpoint/2010/main">
    <mc:Choice Requires="p14">
      <p:transition spd="slow" p14:dur="2000" advTm="53067"/>
    </mc:Choice>
    <mc:Fallback xmlns="">
      <p:transition spd="slow" advTm="530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18">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1" name="Rectangle 20">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3E35E74-D7CC-46A3-BCEF-5E361D783CC1}"/>
              </a:ext>
            </a:extLst>
          </p:cNvPr>
          <p:cNvSpPr>
            <a:spLocks noGrp="1"/>
          </p:cNvSpPr>
          <p:nvPr>
            <p:ph type="title"/>
          </p:nvPr>
        </p:nvSpPr>
        <p:spPr>
          <a:xfrm>
            <a:off x="268948" y="720725"/>
            <a:ext cx="3761964" cy="3273061"/>
          </a:xfrm>
          <a:noFill/>
          <a:ln w="19050">
            <a:noFill/>
            <a:prstDash val="dash"/>
          </a:ln>
        </p:spPr>
        <p:txBody>
          <a:bodyPr vert="horz" lIns="91440" tIns="45720" rIns="91440" bIns="45720" rtlCol="0" anchor="b">
            <a:normAutofit/>
          </a:bodyPr>
          <a:lstStyle/>
          <a:p>
            <a:r>
              <a:rPr lang="en-US" sz="4800"/>
              <a:t>Class Diagram</a:t>
            </a:r>
          </a:p>
        </p:txBody>
      </p:sp>
      <p:pic>
        <p:nvPicPr>
          <p:cNvPr id="12" name="Picture 11" descr="Diagram&#10;&#10;Description automatically generated">
            <a:extLst>
              <a:ext uri="{FF2B5EF4-FFF2-40B4-BE49-F238E27FC236}">
                <a16:creationId xmlns:a16="http://schemas.microsoft.com/office/drawing/2014/main" id="{83452037-61BC-417F-8A4E-28FAADA1692C}"/>
              </a:ext>
            </a:extLst>
          </p:cNvPr>
          <p:cNvPicPr>
            <a:picLocks noChangeAspect="1"/>
          </p:cNvPicPr>
          <p:nvPr/>
        </p:nvPicPr>
        <p:blipFill>
          <a:blip r:embed="rId5"/>
          <a:stretch>
            <a:fillRect/>
          </a:stretch>
        </p:blipFill>
        <p:spPr>
          <a:xfrm>
            <a:off x="4417351" y="935853"/>
            <a:ext cx="7487477" cy="5185076"/>
          </a:xfrm>
          <a:prstGeom prst="rect">
            <a:avLst/>
          </a:prstGeom>
        </p:spPr>
      </p:pic>
    </p:spTree>
    <p:extLst>
      <p:ext uri="{BB962C8B-B14F-4D97-AF65-F5344CB8AC3E}">
        <p14:creationId xmlns:p14="http://schemas.microsoft.com/office/powerpoint/2010/main" val="2488376410"/>
      </p:ext>
    </p:extLst>
  </p:cSld>
  <p:clrMapOvr>
    <a:masterClrMapping/>
  </p:clrMapOvr>
  <mc:AlternateContent xmlns:mc="http://schemas.openxmlformats.org/markup-compatibility/2006" xmlns:p14="http://schemas.microsoft.com/office/powerpoint/2010/main">
    <mc:Choice Requires="p14">
      <p:transition spd="slow" p14:dur="2000" advTm="65744"/>
    </mc:Choice>
    <mc:Fallback xmlns="">
      <p:transition spd="slow" advTm="657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A8A9E69-BD06-4269-9AC3-E01D98D8F668}"/>
              </a:ext>
            </a:extLst>
          </p:cNvPr>
          <p:cNvSpPr>
            <a:spLocks noGrp="1"/>
          </p:cNvSpPr>
          <p:nvPr>
            <p:ph type="title"/>
          </p:nvPr>
        </p:nvSpPr>
        <p:spPr>
          <a:xfrm>
            <a:off x="685800" y="764373"/>
            <a:ext cx="3687417" cy="1920372"/>
          </a:xfrm>
        </p:spPr>
        <p:txBody>
          <a:bodyPr>
            <a:normAutofit/>
          </a:bodyPr>
          <a:lstStyle/>
          <a:p>
            <a:pPr algn="l"/>
            <a:r>
              <a:rPr lang="en-US" sz="3300">
                <a:solidFill>
                  <a:schemeClr val="bg1"/>
                </a:solidFill>
                <a:ea typeface="+mj-lt"/>
                <a:cs typeface="+mj-lt"/>
              </a:rPr>
              <a:t>Architectural Design</a:t>
            </a:r>
            <a:endParaRPr lang="en-US" sz="3300">
              <a:solidFill>
                <a:schemeClr val="bg1"/>
              </a:solidFill>
            </a:endParaRP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26415DC9-B6B0-4F05-B312-9696FDC52135}"/>
              </a:ext>
            </a:extLst>
          </p:cNvPr>
          <p:cNvSpPr>
            <a:spLocks noGrp="1"/>
          </p:cNvSpPr>
          <p:nvPr>
            <p:ph idx="1"/>
          </p:nvPr>
        </p:nvSpPr>
        <p:spPr>
          <a:xfrm>
            <a:off x="685800" y="2821774"/>
            <a:ext cx="3687417" cy="3148329"/>
          </a:xfrm>
        </p:spPr>
        <p:txBody>
          <a:bodyPr vert="horz" lIns="91440" tIns="45720" rIns="91440" bIns="45720" rtlCol="0" anchor="t">
            <a:normAutofit/>
          </a:bodyPr>
          <a:lstStyle/>
          <a:p>
            <a:pPr marL="0" indent="0">
              <a:buNone/>
            </a:pPr>
            <a:endParaRPr lang="en-US" sz="1600">
              <a:solidFill>
                <a:schemeClr val="bg1"/>
              </a:solidFill>
            </a:endParaRPr>
          </a:p>
          <a:p>
            <a:r>
              <a:rPr lang="en-US" sz="1600">
                <a:solidFill>
                  <a:schemeClr val="bg1"/>
                </a:solidFill>
              </a:rPr>
              <a:t>Model View Controller Design</a:t>
            </a:r>
          </a:p>
          <a:p>
            <a:r>
              <a:rPr lang="en-US" sz="1600">
                <a:solidFill>
                  <a:schemeClr val="bg1"/>
                </a:solidFill>
              </a:rPr>
              <a:t>Extensibility and Flexibility of MVC design's division of features into components is best suited for bookreader.</a:t>
            </a:r>
          </a:p>
          <a:p>
            <a:r>
              <a:rPr lang="en-US" sz="1600">
                <a:solidFill>
                  <a:schemeClr val="bg1"/>
                </a:solidFill>
              </a:rPr>
              <a:t>Model is Book Database. View contains presentation of book. And controller respond to User events.</a:t>
            </a:r>
          </a:p>
        </p:txBody>
      </p:sp>
      <p:pic>
        <p:nvPicPr>
          <p:cNvPr id="4" name="Picture 4" descr="Diagram&#10;&#10;Description automatically generated">
            <a:extLst>
              <a:ext uri="{FF2B5EF4-FFF2-40B4-BE49-F238E27FC236}">
                <a16:creationId xmlns:a16="http://schemas.microsoft.com/office/drawing/2014/main" id="{03076A8A-EE64-4F0A-8E78-25FAECCB51A9}"/>
              </a:ext>
            </a:extLst>
          </p:cNvPr>
          <p:cNvPicPr>
            <a:picLocks noChangeAspect="1"/>
          </p:cNvPicPr>
          <p:nvPr/>
        </p:nvPicPr>
        <p:blipFill>
          <a:blip r:embed="rId4"/>
          <a:stretch>
            <a:fillRect/>
          </a:stretch>
        </p:blipFill>
        <p:spPr>
          <a:xfrm>
            <a:off x="5310345" y="643467"/>
            <a:ext cx="6207317" cy="5571066"/>
          </a:xfrm>
          <a:prstGeom prst="rect">
            <a:avLst/>
          </a:prstGeom>
        </p:spPr>
      </p:pic>
    </p:spTree>
    <p:extLst>
      <p:ext uri="{BB962C8B-B14F-4D97-AF65-F5344CB8AC3E}">
        <p14:creationId xmlns:p14="http://schemas.microsoft.com/office/powerpoint/2010/main" val="22955846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6695-8AC0-40BE-B6D5-DA38A514D19B}"/>
              </a:ext>
            </a:extLst>
          </p:cNvPr>
          <p:cNvSpPr>
            <a:spLocks noGrp="1"/>
          </p:cNvSpPr>
          <p:nvPr>
            <p:ph type="title"/>
          </p:nvPr>
        </p:nvSpPr>
        <p:spPr/>
        <p:txBody>
          <a:bodyPr/>
          <a:lstStyle/>
          <a:p>
            <a:r>
              <a:rPr lang="en-US">
                <a:ea typeface="+mj-lt"/>
                <a:cs typeface="+mj-lt"/>
              </a:rPr>
              <a:t>User Interface Design Comparison</a:t>
            </a:r>
            <a:endParaRPr lang="en-US"/>
          </a:p>
        </p:txBody>
      </p:sp>
      <p:pic>
        <p:nvPicPr>
          <p:cNvPr id="8" name="Content Placeholder 7" descr="Graphical user interface, application&#10;&#10;Description automatically generated">
            <a:extLst>
              <a:ext uri="{FF2B5EF4-FFF2-40B4-BE49-F238E27FC236}">
                <a16:creationId xmlns:a16="http://schemas.microsoft.com/office/drawing/2014/main" id="{59B54F98-E1EA-6847-BD50-E58E60CBF8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74740" y="2057401"/>
            <a:ext cx="3926235" cy="4552158"/>
          </a:xfrm>
        </p:spPr>
      </p:pic>
    </p:spTree>
    <p:extLst>
      <p:ext uri="{BB962C8B-B14F-4D97-AF65-F5344CB8AC3E}">
        <p14:creationId xmlns:p14="http://schemas.microsoft.com/office/powerpoint/2010/main" val="253560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23D9-43E1-417F-BB4C-29FABF7DA420}"/>
              </a:ext>
            </a:extLst>
          </p:cNvPr>
          <p:cNvSpPr>
            <a:spLocks noGrp="1"/>
          </p:cNvSpPr>
          <p:nvPr>
            <p:ph type="title"/>
          </p:nvPr>
        </p:nvSpPr>
        <p:spPr/>
        <p:txBody>
          <a:bodyPr/>
          <a:lstStyle/>
          <a:p>
            <a:r>
              <a:rPr lang="en-US">
                <a:cs typeface="Calibri Light"/>
              </a:rPr>
              <a:t>Conclusion and Future Work </a:t>
            </a:r>
            <a:endParaRPr lang="en-US"/>
          </a:p>
        </p:txBody>
      </p:sp>
      <p:sp>
        <p:nvSpPr>
          <p:cNvPr id="3" name="Content Placeholder 2">
            <a:extLst>
              <a:ext uri="{FF2B5EF4-FFF2-40B4-BE49-F238E27FC236}">
                <a16:creationId xmlns:a16="http://schemas.microsoft.com/office/drawing/2014/main" id="{569F3875-5AE6-47E1-8732-6C6F70C1064E}"/>
              </a:ext>
            </a:extLst>
          </p:cNvPr>
          <p:cNvSpPr>
            <a:spLocks noGrp="1"/>
          </p:cNvSpPr>
          <p:nvPr>
            <p:ph idx="1"/>
          </p:nvPr>
        </p:nvSpPr>
        <p:spPr/>
        <p:txBody>
          <a:bodyPr vert="horz" lIns="91440" tIns="45720" rIns="91440" bIns="45720" rtlCol="0" anchor="t">
            <a:normAutofit/>
          </a:bodyPr>
          <a:lstStyle/>
          <a:p>
            <a:r>
              <a:rPr lang="en-US">
                <a:cs typeface="Calibri"/>
              </a:rPr>
              <a:t>Eliminated the login requirement</a:t>
            </a:r>
          </a:p>
          <a:p>
            <a:r>
              <a:rPr lang="en-US"/>
              <a:t>Added a backup feature to backup data at regular intervals</a:t>
            </a:r>
          </a:p>
          <a:p>
            <a:r>
              <a:rPr lang="en-US"/>
              <a:t>Online integration will be added in an update</a:t>
            </a:r>
          </a:p>
          <a:p>
            <a:r>
              <a:rPr lang="en-US"/>
              <a:t>Application found a niche by emphasizing accessibility and simplicity</a:t>
            </a:r>
          </a:p>
          <a:p>
            <a:r>
              <a:rPr lang="en-US"/>
              <a:t>Future changes include cross-platform synchronization, and online book buying</a:t>
            </a:r>
          </a:p>
        </p:txBody>
      </p:sp>
    </p:spTree>
    <p:extLst>
      <p:ext uri="{BB962C8B-B14F-4D97-AF65-F5344CB8AC3E}">
        <p14:creationId xmlns:p14="http://schemas.microsoft.com/office/powerpoint/2010/main" val="194778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D19B-1B03-4184-9956-25E838ACB19E}"/>
              </a:ext>
            </a:extLst>
          </p:cNvPr>
          <p:cNvSpPr>
            <a:spLocks noGrp="1"/>
          </p:cNvSpPr>
          <p:nvPr>
            <p:ph type="title"/>
          </p:nvPr>
        </p:nvSpPr>
        <p:spPr/>
        <p:txBody>
          <a:bodyPr/>
          <a:lstStyle/>
          <a:p>
            <a:r>
              <a:rPr lang="en-US">
                <a:cs typeface="Calibri Light"/>
              </a:rPr>
              <a:t>Outline</a:t>
            </a:r>
            <a:endParaRPr lang="en-US"/>
          </a:p>
        </p:txBody>
      </p:sp>
      <p:sp>
        <p:nvSpPr>
          <p:cNvPr id="3" name="Content Placeholder 2">
            <a:extLst>
              <a:ext uri="{FF2B5EF4-FFF2-40B4-BE49-F238E27FC236}">
                <a16:creationId xmlns:a16="http://schemas.microsoft.com/office/drawing/2014/main" id="{7677AFD1-72A0-4F9C-83EB-2D6F380E4913}"/>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Features</a:t>
            </a:r>
          </a:p>
          <a:p>
            <a:r>
              <a:rPr lang="en-US">
                <a:cs typeface="Calibri"/>
              </a:rPr>
              <a:t>Organize your book / text files</a:t>
            </a:r>
          </a:p>
          <a:p>
            <a:r>
              <a:rPr lang="en-US">
                <a:cs typeface="Calibri"/>
              </a:rPr>
              <a:t>Read them in a nice format</a:t>
            </a:r>
          </a:p>
          <a:p>
            <a:endParaRPr lang="en-US">
              <a:cs typeface="Calibri"/>
            </a:endParaRPr>
          </a:p>
          <a:p>
            <a:pPr marL="0" indent="0">
              <a:buNone/>
            </a:pPr>
            <a:r>
              <a:rPr lang="en-US">
                <a:cs typeface="Calibri"/>
              </a:rPr>
              <a:t>Later feature --&gt; </a:t>
            </a:r>
          </a:p>
          <a:p>
            <a:pPr marL="0" indent="0">
              <a:buNone/>
            </a:pPr>
            <a:r>
              <a:rPr lang="en-US">
                <a:cs typeface="Calibri"/>
              </a:rPr>
              <a:t>	Turn any document into an </a:t>
            </a:r>
            <a:r>
              <a:rPr lang="en-US" err="1">
                <a:cs typeface="Calibri"/>
              </a:rPr>
              <a:t>AudioBook</a:t>
            </a:r>
            <a:r>
              <a:rPr lang="en-US">
                <a:cs typeface="Calibri"/>
              </a:rPr>
              <a:t>!</a:t>
            </a:r>
          </a:p>
          <a:p>
            <a:pPr marL="0" indent="0">
              <a:buNone/>
            </a:pPr>
            <a:endParaRPr lang="en-US">
              <a:cs typeface="Calibri"/>
            </a:endParaRPr>
          </a:p>
        </p:txBody>
      </p:sp>
    </p:spTree>
    <p:extLst>
      <p:ext uri="{BB962C8B-B14F-4D97-AF65-F5344CB8AC3E}">
        <p14:creationId xmlns:p14="http://schemas.microsoft.com/office/powerpoint/2010/main" val="4005157059"/>
      </p:ext>
    </p:extLst>
  </p:cSld>
  <p:clrMapOvr>
    <a:masterClrMapping/>
  </p:clrMapOvr>
  <mc:AlternateContent xmlns:mc="http://schemas.openxmlformats.org/markup-compatibility/2006" xmlns:p14="http://schemas.microsoft.com/office/powerpoint/2010/main">
    <mc:Choice Requires="p14">
      <p:transition spd="slow" p14:dur="2000" advTm="43234"/>
    </mc:Choice>
    <mc:Fallback xmlns="">
      <p:transition spd="slow" advTm="432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AC0A-B436-40C1-A3F7-19985AFCCA6C}"/>
              </a:ext>
            </a:extLst>
          </p:cNvPr>
          <p:cNvSpPr>
            <a:spLocks noGrp="1"/>
          </p:cNvSpPr>
          <p:nvPr>
            <p:ph type="ctrTitle"/>
          </p:nvPr>
        </p:nvSpPr>
        <p:spPr>
          <a:xfrm>
            <a:off x="1371600" y="210910"/>
            <a:ext cx="9448800" cy="1825096"/>
          </a:xfrm>
        </p:spPr>
        <p:txBody>
          <a:bodyPr/>
          <a:lstStyle/>
          <a:p>
            <a:pPr algn="ctr"/>
            <a:r>
              <a:rPr lang="en-US"/>
              <a:t>Questions?</a:t>
            </a:r>
          </a:p>
        </p:txBody>
      </p:sp>
      <p:sp>
        <p:nvSpPr>
          <p:cNvPr id="3" name="TextBox 2">
            <a:extLst>
              <a:ext uri="{FF2B5EF4-FFF2-40B4-BE49-F238E27FC236}">
                <a16:creationId xmlns:a16="http://schemas.microsoft.com/office/drawing/2014/main" id="{6EDB03D9-5EB5-404E-A099-ABD02BA9EEC3}"/>
              </a:ext>
            </a:extLst>
          </p:cNvPr>
          <p:cNvSpPr txBox="1"/>
          <p:nvPr/>
        </p:nvSpPr>
        <p:spPr>
          <a:xfrm>
            <a:off x="1513731" y="2027813"/>
            <a:ext cx="4332421" cy="4255510"/>
          </a:xfrm>
          <a:prstGeom prst="rect">
            <a:avLst/>
          </a:prstGeom>
          <a:noFill/>
        </p:spPr>
        <p:txBody>
          <a:bodyPr wrap="square" lIns="91440" tIns="45720" rIns="91440" bIns="45720" rtlCol="0" anchor="t">
            <a:spAutoFit/>
          </a:bodyPr>
          <a:lstStyle/>
          <a:p>
            <a:pPr marL="0" indent="0">
              <a:buNone/>
            </a:pPr>
            <a:r>
              <a:rPr lang="en-US" sz="1800" dirty="0"/>
              <a:t>Vaibhav Sharma</a:t>
            </a:r>
          </a:p>
          <a:p>
            <a:pPr marL="0" indent="0">
              <a:buNone/>
            </a:pPr>
            <a:r>
              <a:rPr lang="en-US" sz="1800" dirty="0"/>
              <a:t>Junior, Computer Science</a:t>
            </a:r>
          </a:p>
          <a:p>
            <a:pPr marL="0" indent="0">
              <a:buNone/>
            </a:pPr>
            <a:r>
              <a:rPr lang="en-US" sz="1800" dirty="0">
                <a:hlinkClick r:id="rId3">
                  <a:extLst>
                    <a:ext uri="{A12FA001-AC4F-418D-AE19-62706E023703}">
                      <ahyp:hlinkClr xmlns:ahyp="http://schemas.microsoft.com/office/drawing/2018/hyperlinkcolor" val="tx"/>
                    </a:ext>
                  </a:extLst>
                </a:hlinkClick>
              </a:rPr>
              <a:t>Vaibhav.Sharma@UTDallas.edu</a:t>
            </a:r>
            <a:endParaRPr lang="en-US" sz="1800" dirty="0"/>
          </a:p>
          <a:p>
            <a:pPr marL="0" indent="0">
              <a:buNone/>
            </a:pPr>
            <a:endParaRPr lang="en-US" dirty="0"/>
          </a:p>
          <a:p>
            <a:r>
              <a:rPr lang="en-US" dirty="0"/>
              <a:t>Jonathan </a:t>
            </a:r>
            <a:r>
              <a:rPr lang="en-US" dirty="0" err="1"/>
              <a:t>Wachholz</a:t>
            </a:r>
            <a:endParaRPr lang="en-US" sz="1800" dirty="0">
              <a:solidFill>
                <a:schemeClr val="tx1"/>
              </a:solidFill>
            </a:endParaRPr>
          </a:p>
          <a:p>
            <a:r>
              <a:rPr lang="en-US" dirty="0"/>
              <a:t>Senior, Computer Science</a:t>
            </a:r>
          </a:p>
          <a:p>
            <a:r>
              <a:rPr lang="en-US" dirty="0">
                <a:hlinkClick r:id="rId4"/>
              </a:rPr>
              <a:t>Jhw190002@UTDallas.edu</a:t>
            </a:r>
          </a:p>
          <a:p>
            <a:endParaRPr lang="en-US" dirty="0"/>
          </a:p>
          <a:p>
            <a:r>
              <a:rPr lang="en-US" dirty="0"/>
              <a:t>Shreya </a:t>
            </a:r>
            <a:r>
              <a:rPr lang="en-US" dirty="0" err="1"/>
              <a:t>Gazawada</a:t>
            </a:r>
            <a:endParaRPr lang="en-US" dirty="0"/>
          </a:p>
          <a:p>
            <a:r>
              <a:rPr lang="en-US" dirty="0"/>
              <a:t>Sophomore, Computer Science</a:t>
            </a:r>
          </a:p>
          <a:p>
            <a:r>
              <a:rPr lang="en-US" dirty="0">
                <a:hlinkClick r:id="rId5"/>
              </a:rPr>
              <a:t>Shreya.Gazawada@UTDallas.edu</a:t>
            </a:r>
            <a:endParaRPr lang="en-US" dirty="0"/>
          </a:p>
          <a:p>
            <a:endParaRPr lang="en-US" dirty="0"/>
          </a:p>
          <a:p>
            <a:r>
              <a:rPr lang="en-US" dirty="0"/>
              <a:t>Miranda </a:t>
            </a:r>
            <a:r>
              <a:rPr lang="en-US" dirty="0" err="1"/>
              <a:t>Flemming</a:t>
            </a:r>
            <a:endParaRPr lang="en-US" dirty="0"/>
          </a:p>
          <a:p>
            <a:r>
              <a:rPr lang="en-US" dirty="0"/>
              <a:t>Junior, Computer Science</a:t>
            </a:r>
          </a:p>
          <a:p>
            <a:r>
              <a:rPr lang="en-US" dirty="0">
                <a:hlinkClick r:id="rId6"/>
              </a:rPr>
              <a:t>Mdf180000@UTDallas.edu</a:t>
            </a:r>
          </a:p>
        </p:txBody>
      </p:sp>
      <p:sp>
        <p:nvSpPr>
          <p:cNvPr id="5" name="TextBox 4">
            <a:extLst>
              <a:ext uri="{FF2B5EF4-FFF2-40B4-BE49-F238E27FC236}">
                <a16:creationId xmlns:a16="http://schemas.microsoft.com/office/drawing/2014/main" id="{22D58B59-57AC-480A-862D-C41B44C85475}"/>
              </a:ext>
            </a:extLst>
          </p:cNvPr>
          <p:cNvSpPr txBox="1"/>
          <p:nvPr/>
        </p:nvSpPr>
        <p:spPr>
          <a:xfrm>
            <a:off x="6831343" y="2027813"/>
            <a:ext cx="4332421" cy="3970318"/>
          </a:xfrm>
          <a:prstGeom prst="rect">
            <a:avLst/>
          </a:prstGeom>
          <a:noFill/>
        </p:spPr>
        <p:txBody>
          <a:bodyPr wrap="square" lIns="91440" tIns="45720" rIns="91440" bIns="45720" rtlCol="0" anchor="t">
            <a:spAutoFit/>
          </a:bodyPr>
          <a:lstStyle/>
          <a:p>
            <a:r>
              <a:rPr lang="en-US"/>
              <a:t>Danh Vo</a:t>
            </a:r>
          </a:p>
          <a:p>
            <a:pPr marL="0" indent="0">
              <a:buNone/>
            </a:pPr>
            <a:r>
              <a:rPr lang="en-US" sz="1800"/>
              <a:t>Junior, Computer Science</a:t>
            </a:r>
          </a:p>
          <a:p>
            <a:pPr marL="0" indent="0">
              <a:buNone/>
            </a:pPr>
            <a:r>
              <a:rPr lang="en-US">
                <a:hlinkClick r:id="rId7"/>
              </a:rPr>
              <a:t>DXV180004@UTDallas.edu</a:t>
            </a:r>
            <a:endParaRPr lang="en-US"/>
          </a:p>
          <a:p>
            <a:pPr marL="0" indent="0">
              <a:buNone/>
            </a:pPr>
            <a:endParaRPr lang="en-US"/>
          </a:p>
          <a:p>
            <a:endParaRPr lang="en-US"/>
          </a:p>
          <a:p>
            <a:endParaRPr lang="en-US"/>
          </a:p>
          <a:p>
            <a:endParaRPr lang="en-US"/>
          </a:p>
          <a:p>
            <a:endParaRPr lang="en-US"/>
          </a:p>
          <a:p>
            <a:r>
              <a:rPr lang="en-US"/>
              <a:t>Luca DeJesu</a:t>
            </a:r>
          </a:p>
          <a:p>
            <a:r>
              <a:rPr lang="en-US"/>
              <a:t>Junior, Computer Science</a:t>
            </a:r>
          </a:p>
          <a:p>
            <a:r>
              <a:rPr lang="en-US">
                <a:hlinkClick r:id="rId8"/>
              </a:rPr>
              <a:t>Lgd170030@utdallas.edu</a:t>
            </a:r>
            <a:endParaRPr lang="en-US"/>
          </a:p>
          <a:p>
            <a:endParaRPr lang="en-US"/>
          </a:p>
          <a:p>
            <a:endParaRPr lang="en-US"/>
          </a:p>
          <a:p>
            <a:endParaRPr lang="en-US"/>
          </a:p>
        </p:txBody>
      </p:sp>
      <p:sp>
        <p:nvSpPr>
          <p:cNvPr id="4" name="TextBox 3">
            <a:extLst>
              <a:ext uri="{FF2B5EF4-FFF2-40B4-BE49-F238E27FC236}">
                <a16:creationId xmlns:a16="http://schemas.microsoft.com/office/drawing/2014/main" id="{6FF4CA2A-6ACD-42BA-97CB-E8B0930A6BA3}"/>
              </a:ext>
            </a:extLst>
          </p:cNvPr>
          <p:cNvSpPr txBox="1"/>
          <p:nvPr/>
        </p:nvSpPr>
        <p:spPr>
          <a:xfrm>
            <a:off x="6823295" y="3060222"/>
            <a:ext cx="34840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Andy Shao</a:t>
            </a:r>
          </a:p>
          <a:p>
            <a:r>
              <a:rPr lang="en-US"/>
              <a:t>Senior, Computer Science</a:t>
            </a:r>
          </a:p>
          <a:p>
            <a:r>
              <a:rPr lang="en-US">
                <a:hlinkClick r:id="rId9"/>
              </a:rPr>
              <a:t>Aqs170130@utdallas.edu</a:t>
            </a:r>
            <a:r>
              <a:rPr lang="en-US"/>
              <a:t> </a:t>
            </a:r>
          </a:p>
        </p:txBody>
      </p:sp>
    </p:spTree>
    <p:extLst>
      <p:ext uri="{BB962C8B-B14F-4D97-AF65-F5344CB8AC3E}">
        <p14:creationId xmlns:p14="http://schemas.microsoft.com/office/powerpoint/2010/main" val="50004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B7ED-29C2-4D17-B0B4-B854F5F2B589}"/>
              </a:ext>
            </a:extLst>
          </p:cNvPr>
          <p:cNvSpPr>
            <a:spLocks noGrp="1"/>
          </p:cNvSpPr>
          <p:nvPr>
            <p:ph type="title"/>
          </p:nvPr>
        </p:nvSpPr>
        <p:spPr/>
        <p:txBody>
          <a:bodyPr>
            <a:normAutofit/>
          </a:bodyPr>
          <a:lstStyle/>
          <a:p>
            <a:r>
              <a:rPr lang="en-US">
                <a:cs typeface="Calibri Light"/>
              </a:rPr>
              <a:t>Cost, Effort, and Pricing Estimation</a:t>
            </a:r>
            <a:endParaRPr lang="en-US"/>
          </a:p>
        </p:txBody>
      </p:sp>
      <p:sp>
        <p:nvSpPr>
          <p:cNvPr id="3" name="Content Placeholder 2">
            <a:extLst>
              <a:ext uri="{FF2B5EF4-FFF2-40B4-BE49-F238E27FC236}">
                <a16:creationId xmlns:a16="http://schemas.microsoft.com/office/drawing/2014/main" id="{BB8CD4BB-2504-4C33-8C84-8866FC63664D}"/>
              </a:ext>
            </a:extLst>
          </p:cNvPr>
          <p:cNvSpPr>
            <a:spLocks noGrp="1"/>
          </p:cNvSpPr>
          <p:nvPr>
            <p:ph idx="1"/>
          </p:nvPr>
        </p:nvSpPr>
        <p:spPr/>
        <p:txBody>
          <a:bodyPr vert="horz" lIns="91440" tIns="45720" rIns="91440" bIns="45720" rtlCol="0" anchor="t">
            <a:normAutofit/>
          </a:bodyPr>
          <a:lstStyle/>
          <a:p>
            <a:r>
              <a:rPr lang="en-US">
                <a:cs typeface="Calibri"/>
              </a:rPr>
              <a:t>We use a functional point method to determine a basis for cost and effort.</a:t>
            </a:r>
          </a:p>
          <a:p>
            <a:endParaRPr lang="en-US">
              <a:cs typeface="Calibri"/>
            </a:endParaRPr>
          </a:p>
          <a:p>
            <a:r>
              <a:rPr lang="en-US">
                <a:cs typeface="Calibri"/>
              </a:rPr>
              <a:t>We mainly have internal processing.</a:t>
            </a:r>
          </a:p>
          <a:p>
            <a:endParaRPr lang="en-US">
              <a:cs typeface="Calibri"/>
            </a:endParaRPr>
          </a:p>
          <a:p>
            <a:r>
              <a:rPr lang="en-US">
                <a:cs typeface="Calibri"/>
              </a:rPr>
              <a:t>The most important thing is the ease and enjoyment of the user.</a:t>
            </a:r>
          </a:p>
        </p:txBody>
      </p:sp>
    </p:spTree>
    <p:extLst>
      <p:ext uri="{BB962C8B-B14F-4D97-AF65-F5344CB8AC3E}">
        <p14:creationId xmlns:p14="http://schemas.microsoft.com/office/powerpoint/2010/main" val="2604590623"/>
      </p:ext>
    </p:extLst>
  </p:cSld>
  <p:clrMapOvr>
    <a:masterClrMapping/>
  </p:clrMapOvr>
  <mc:AlternateContent xmlns:mc="http://schemas.openxmlformats.org/markup-compatibility/2006" xmlns:p14="http://schemas.microsoft.com/office/powerpoint/2010/main">
    <mc:Choice Requires="p14">
      <p:transition spd="slow" p14:dur="2000" advTm="5924"/>
    </mc:Choice>
    <mc:Fallback xmlns="">
      <p:transition spd="slow" advTm="59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C89B-8532-47E6-B8B4-82905F803C22}"/>
              </a:ext>
            </a:extLst>
          </p:cNvPr>
          <p:cNvSpPr>
            <a:spLocks noGrp="1"/>
          </p:cNvSpPr>
          <p:nvPr>
            <p:ph type="title"/>
          </p:nvPr>
        </p:nvSpPr>
        <p:spPr/>
        <p:txBody>
          <a:bodyPr/>
          <a:lstStyle/>
          <a:p>
            <a:r>
              <a:rPr lang="en-US"/>
              <a:t>Hardware cost estimation</a:t>
            </a:r>
          </a:p>
        </p:txBody>
      </p:sp>
      <p:sp>
        <p:nvSpPr>
          <p:cNvPr id="3" name="Content Placeholder 2">
            <a:extLst>
              <a:ext uri="{FF2B5EF4-FFF2-40B4-BE49-F238E27FC236}">
                <a16:creationId xmlns:a16="http://schemas.microsoft.com/office/drawing/2014/main" id="{6701491D-F3A4-4BB0-8B5E-B614C6F01B9A}"/>
              </a:ext>
            </a:extLst>
          </p:cNvPr>
          <p:cNvSpPr>
            <a:spLocks noGrp="1"/>
          </p:cNvSpPr>
          <p:nvPr>
            <p:ph idx="1"/>
          </p:nvPr>
        </p:nvSpPr>
        <p:spPr/>
        <p:txBody>
          <a:bodyPr vert="horz" lIns="91440" tIns="45720" rIns="91440" bIns="45720" rtlCol="0" anchor="t">
            <a:normAutofit/>
          </a:bodyPr>
          <a:lstStyle/>
          <a:p>
            <a:r>
              <a:rPr lang="en-US"/>
              <a:t>Developing a multi-platform application requires multiple devices</a:t>
            </a:r>
          </a:p>
          <a:p>
            <a:endParaRPr lang="en-US"/>
          </a:p>
          <a:p>
            <a:r>
              <a:rPr lang="en-US" err="1"/>
              <a:t>IPhone</a:t>
            </a:r>
            <a:r>
              <a:rPr lang="en-US"/>
              <a:t> SE, Pixel 4a, </a:t>
            </a:r>
            <a:r>
              <a:rPr lang="en-US" err="1"/>
              <a:t>Macbook</a:t>
            </a:r>
            <a:r>
              <a:rPr lang="en-US"/>
              <a:t> Air, Google One cloud backup</a:t>
            </a:r>
          </a:p>
          <a:p>
            <a:endParaRPr lang="en-US"/>
          </a:p>
          <a:p>
            <a:r>
              <a:rPr lang="en-US"/>
              <a:t>Emphasis on portability, cost for performance, and data redundancy</a:t>
            </a:r>
          </a:p>
          <a:p>
            <a:endParaRPr lang="en-US"/>
          </a:p>
          <a:p>
            <a:r>
              <a:rPr lang="en-US"/>
              <a:t>Total cost for team of 5 Developers: </a:t>
            </a:r>
            <a:r>
              <a:rPr lang="en-US">
                <a:ea typeface="+mn-lt"/>
                <a:cs typeface="+mn-lt"/>
              </a:rPr>
              <a:t>$8444.94</a:t>
            </a:r>
            <a:endParaRPr lang="en-US"/>
          </a:p>
        </p:txBody>
      </p:sp>
    </p:spTree>
    <p:extLst>
      <p:ext uri="{BB962C8B-B14F-4D97-AF65-F5344CB8AC3E}">
        <p14:creationId xmlns:p14="http://schemas.microsoft.com/office/powerpoint/2010/main" val="358531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1E99-36A4-4D8E-BE50-B4497A3B51D0}"/>
              </a:ext>
            </a:extLst>
          </p:cNvPr>
          <p:cNvSpPr>
            <a:spLocks noGrp="1"/>
          </p:cNvSpPr>
          <p:nvPr>
            <p:ph type="title"/>
          </p:nvPr>
        </p:nvSpPr>
        <p:spPr/>
        <p:txBody>
          <a:bodyPr/>
          <a:lstStyle/>
          <a:p>
            <a:r>
              <a:rPr lang="en-US">
                <a:cs typeface="Calibri Light"/>
              </a:rPr>
              <a:t>External Factors to Consider</a:t>
            </a:r>
            <a:endParaRPr lang="en-US"/>
          </a:p>
        </p:txBody>
      </p:sp>
      <p:sp>
        <p:nvSpPr>
          <p:cNvPr id="3" name="Content Placeholder 2">
            <a:extLst>
              <a:ext uri="{FF2B5EF4-FFF2-40B4-BE49-F238E27FC236}">
                <a16:creationId xmlns:a16="http://schemas.microsoft.com/office/drawing/2014/main" id="{A70BCC77-6B91-4524-9FB3-4225BE1806A6}"/>
              </a:ext>
            </a:extLst>
          </p:cNvPr>
          <p:cNvSpPr>
            <a:spLocks noGrp="1"/>
          </p:cNvSpPr>
          <p:nvPr>
            <p:ph idx="1"/>
          </p:nvPr>
        </p:nvSpPr>
        <p:spPr/>
        <p:txBody>
          <a:bodyPr vert="horz" lIns="91440" tIns="45720" rIns="91440" bIns="45720" rtlCol="0" anchor="t">
            <a:normAutofit/>
          </a:bodyPr>
          <a:lstStyle/>
          <a:p>
            <a:r>
              <a:rPr lang="en-US">
                <a:cs typeface="Calibri"/>
              </a:rPr>
              <a:t>Organization of the books</a:t>
            </a:r>
          </a:p>
          <a:p>
            <a:endParaRPr lang="en-US">
              <a:cs typeface="Calibri"/>
            </a:endParaRPr>
          </a:p>
          <a:p>
            <a:r>
              <a:rPr lang="en-US">
                <a:cs typeface="Calibri"/>
              </a:rPr>
              <a:t>Group delegation and expertise</a:t>
            </a:r>
          </a:p>
          <a:p>
            <a:endParaRPr lang="en-US">
              <a:cs typeface="Calibri"/>
            </a:endParaRPr>
          </a:p>
          <a:p>
            <a:r>
              <a:rPr lang="en-US">
                <a:cs typeface="Calibri"/>
              </a:rPr>
              <a:t>Future development support</a:t>
            </a:r>
          </a:p>
        </p:txBody>
      </p:sp>
    </p:spTree>
    <p:extLst>
      <p:ext uri="{BB962C8B-B14F-4D97-AF65-F5344CB8AC3E}">
        <p14:creationId xmlns:p14="http://schemas.microsoft.com/office/powerpoint/2010/main" val="680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6F16-D8AF-463D-9399-4C8719E058A4}"/>
              </a:ext>
            </a:extLst>
          </p:cNvPr>
          <p:cNvSpPr>
            <a:spLocks noGrp="1"/>
          </p:cNvSpPr>
          <p:nvPr>
            <p:ph type="title"/>
          </p:nvPr>
        </p:nvSpPr>
        <p:spPr/>
        <p:txBody>
          <a:bodyPr/>
          <a:lstStyle/>
          <a:p>
            <a:r>
              <a:rPr lang="en-US">
                <a:cs typeface="Calibri Light"/>
              </a:rPr>
              <a:t>Category Counts</a:t>
            </a:r>
            <a:endParaRPr lang="en-US"/>
          </a:p>
        </p:txBody>
      </p:sp>
      <p:sp>
        <p:nvSpPr>
          <p:cNvPr id="3" name="Content Placeholder 2">
            <a:extLst>
              <a:ext uri="{FF2B5EF4-FFF2-40B4-BE49-F238E27FC236}">
                <a16:creationId xmlns:a16="http://schemas.microsoft.com/office/drawing/2014/main" id="{7DFBC719-6C63-435C-B999-5705CDB4A273}"/>
              </a:ext>
            </a:extLst>
          </p:cNvPr>
          <p:cNvSpPr>
            <a:spLocks noGrp="1"/>
          </p:cNvSpPr>
          <p:nvPr>
            <p:ph idx="1"/>
          </p:nvPr>
        </p:nvSpPr>
        <p:spPr/>
        <p:txBody>
          <a:bodyPr vert="horz" lIns="91440" tIns="45720" rIns="91440" bIns="45720" rtlCol="0" anchor="t">
            <a:normAutofit/>
          </a:bodyPr>
          <a:lstStyle/>
          <a:p>
            <a:r>
              <a:rPr lang="en-US">
                <a:cs typeface="Calibri"/>
              </a:rPr>
              <a:t>We have 3 simple complexity categories, and 2 average complexity:</a:t>
            </a:r>
          </a:p>
          <a:p>
            <a:endParaRPr lang="en-US">
              <a:cs typeface="Calibri"/>
            </a:endParaRPr>
          </a:p>
        </p:txBody>
      </p:sp>
      <p:pic>
        <p:nvPicPr>
          <p:cNvPr id="4" name="Picture 4">
            <a:extLst>
              <a:ext uri="{FF2B5EF4-FFF2-40B4-BE49-F238E27FC236}">
                <a16:creationId xmlns:a16="http://schemas.microsoft.com/office/drawing/2014/main" id="{5E6A0455-2FBC-4307-838A-DC2AEC035ACA}"/>
              </a:ext>
            </a:extLst>
          </p:cNvPr>
          <p:cNvPicPr>
            <a:picLocks noChangeAspect="1"/>
          </p:cNvPicPr>
          <p:nvPr/>
        </p:nvPicPr>
        <p:blipFill>
          <a:blip r:embed="rId2"/>
          <a:stretch>
            <a:fillRect/>
          </a:stretch>
        </p:blipFill>
        <p:spPr>
          <a:xfrm>
            <a:off x="3124200" y="2928170"/>
            <a:ext cx="5943600" cy="3048000"/>
          </a:xfrm>
          <a:prstGeom prst="rect">
            <a:avLst/>
          </a:prstGeom>
        </p:spPr>
      </p:pic>
    </p:spTree>
    <p:extLst>
      <p:ext uri="{BB962C8B-B14F-4D97-AF65-F5344CB8AC3E}">
        <p14:creationId xmlns:p14="http://schemas.microsoft.com/office/powerpoint/2010/main" val="8892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A45F-F31A-415D-B1D6-82B23300D410}"/>
              </a:ext>
            </a:extLst>
          </p:cNvPr>
          <p:cNvSpPr>
            <a:spLocks noGrp="1"/>
          </p:cNvSpPr>
          <p:nvPr>
            <p:ph type="title"/>
          </p:nvPr>
        </p:nvSpPr>
        <p:spPr/>
        <p:txBody>
          <a:bodyPr/>
          <a:lstStyle/>
          <a:p>
            <a:r>
              <a:rPr lang="en-US">
                <a:cs typeface="Calibri Light"/>
              </a:rPr>
              <a:t>Computing the Function Points</a:t>
            </a:r>
            <a:endParaRPr lang="en-US"/>
          </a:p>
        </p:txBody>
      </p:sp>
      <p:sp>
        <p:nvSpPr>
          <p:cNvPr id="3" name="Content Placeholder 2">
            <a:extLst>
              <a:ext uri="{FF2B5EF4-FFF2-40B4-BE49-F238E27FC236}">
                <a16:creationId xmlns:a16="http://schemas.microsoft.com/office/drawing/2014/main" id="{A115B3FF-FFEB-4330-B2E8-A8253F17D38E}"/>
              </a:ext>
            </a:extLst>
          </p:cNvPr>
          <p:cNvSpPr>
            <a:spLocks noGrp="1"/>
          </p:cNvSpPr>
          <p:nvPr>
            <p:ph idx="1"/>
          </p:nvPr>
        </p:nvSpPr>
        <p:spPr>
          <a:xfrm>
            <a:off x="838200" y="1825625"/>
            <a:ext cx="5975950" cy="4351338"/>
          </a:xfrm>
        </p:spPr>
        <p:txBody>
          <a:bodyPr vert="horz" lIns="91440" tIns="45720" rIns="91440" bIns="45720" rtlCol="0" anchor="t">
            <a:normAutofit/>
          </a:bodyPr>
          <a:lstStyle/>
          <a:p>
            <a:r>
              <a:rPr lang="en-US">
                <a:cs typeface="Calibri"/>
              </a:rPr>
              <a:t>We end with gross function points of 47</a:t>
            </a:r>
          </a:p>
          <a:p>
            <a:endParaRPr lang="en-US">
              <a:cs typeface="Calibri"/>
            </a:endParaRPr>
          </a:p>
          <a:p>
            <a:r>
              <a:rPr lang="en-US">
                <a:cs typeface="Calibri"/>
              </a:rPr>
              <a:t>We calculate the processing complexity adjustment or PCA as 0.86</a:t>
            </a:r>
          </a:p>
          <a:p>
            <a:endParaRPr lang="en-US">
              <a:cs typeface="Calibri"/>
            </a:endParaRPr>
          </a:p>
          <a:p>
            <a:r>
              <a:rPr lang="en-US">
                <a:cs typeface="Calibri"/>
              </a:rPr>
              <a:t>This gives us a FP of </a:t>
            </a:r>
          </a:p>
          <a:p>
            <a:r>
              <a:rPr lang="en-US" b="1">
                <a:ea typeface="+mn-lt"/>
                <a:cs typeface="+mn-lt"/>
              </a:rPr>
              <a:t>47 x 0.86 = 40.42</a:t>
            </a:r>
            <a:endParaRPr lang="en-US">
              <a:cs typeface="Calibri"/>
            </a:endParaRPr>
          </a:p>
        </p:txBody>
      </p:sp>
      <p:pic>
        <p:nvPicPr>
          <p:cNvPr id="4" name="Picture 4">
            <a:extLst>
              <a:ext uri="{FF2B5EF4-FFF2-40B4-BE49-F238E27FC236}">
                <a16:creationId xmlns:a16="http://schemas.microsoft.com/office/drawing/2014/main" id="{E7442D1F-4CDD-464B-8FAB-5A07C65A2235}"/>
              </a:ext>
            </a:extLst>
          </p:cNvPr>
          <p:cNvPicPr>
            <a:picLocks noChangeAspect="1"/>
          </p:cNvPicPr>
          <p:nvPr/>
        </p:nvPicPr>
        <p:blipFill>
          <a:blip r:embed="rId2"/>
          <a:stretch>
            <a:fillRect/>
          </a:stretch>
        </p:blipFill>
        <p:spPr>
          <a:xfrm>
            <a:off x="6928891" y="2171223"/>
            <a:ext cx="5091742" cy="4154518"/>
          </a:xfrm>
          <a:prstGeom prst="rect">
            <a:avLst/>
          </a:prstGeom>
        </p:spPr>
      </p:pic>
    </p:spTree>
    <p:extLst>
      <p:ext uri="{BB962C8B-B14F-4D97-AF65-F5344CB8AC3E}">
        <p14:creationId xmlns:p14="http://schemas.microsoft.com/office/powerpoint/2010/main" val="66764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97C5-08E1-4D02-A762-6A86C50DDB3E}"/>
              </a:ext>
            </a:extLst>
          </p:cNvPr>
          <p:cNvSpPr>
            <a:spLocks noGrp="1"/>
          </p:cNvSpPr>
          <p:nvPr>
            <p:ph type="title"/>
          </p:nvPr>
        </p:nvSpPr>
        <p:spPr/>
        <p:txBody>
          <a:bodyPr>
            <a:normAutofit/>
          </a:bodyPr>
          <a:lstStyle/>
          <a:p>
            <a:r>
              <a:rPr lang="en-US">
                <a:cs typeface="Calibri Light"/>
              </a:rPr>
              <a:t>Function points for Duration and Effort</a:t>
            </a:r>
            <a:endParaRPr lang="en-US"/>
          </a:p>
        </p:txBody>
      </p:sp>
      <p:sp>
        <p:nvSpPr>
          <p:cNvPr id="3" name="Content Placeholder 2">
            <a:extLst>
              <a:ext uri="{FF2B5EF4-FFF2-40B4-BE49-F238E27FC236}">
                <a16:creationId xmlns:a16="http://schemas.microsoft.com/office/drawing/2014/main" id="{89897EF0-BB8D-44F3-9622-5C41DC5B22A0}"/>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Effort = Function Points/Productivity of the Team per week</a:t>
            </a:r>
          </a:p>
          <a:p>
            <a:endParaRPr lang="en-US">
              <a:cs typeface="Calibri"/>
            </a:endParaRPr>
          </a:p>
          <a:p>
            <a:r>
              <a:rPr lang="en-US">
                <a:cs typeface="Calibri"/>
              </a:rPr>
              <a:t>5 team members, 40.42 function points</a:t>
            </a:r>
          </a:p>
          <a:p>
            <a:endParaRPr lang="en-US">
              <a:cs typeface="Calibri"/>
            </a:endParaRPr>
          </a:p>
          <a:p>
            <a:r>
              <a:rPr lang="en-US">
                <a:cs typeface="Calibri"/>
              </a:rPr>
              <a:t>15 function points per week</a:t>
            </a:r>
          </a:p>
          <a:p>
            <a:endParaRPr lang="en-US">
              <a:cs typeface="Calibri"/>
            </a:endParaRPr>
          </a:p>
          <a:p>
            <a:r>
              <a:rPr lang="en-US">
                <a:cs typeface="Calibri"/>
              </a:rPr>
              <a:t>Effort, E = 40.42/15 = 2.695 or </a:t>
            </a:r>
            <a:r>
              <a:rPr lang="en-US" b="1">
                <a:cs typeface="Calibri"/>
              </a:rPr>
              <a:t>about 3 person-weeks</a:t>
            </a:r>
          </a:p>
          <a:p>
            <a:endParaRPr lang="en-US" b="1">
              <a:cs typeface="Calibri"/>
            </a:endParaRPr>
          </a:p>
          <a:p>
            <a:r>
              <a:rPr lang="en-US">
                <a:cs typeface="Calibri"/>
              </a:rPr>
              <a:t>Duration = 3 person-weeks/5 people = 0.6 weeks or</a:t>
            </a:r>
            <a:r>
              <a:rPr lang="en-US" b="1">
                <a:cs typeface="Calibri"/>
              </a:rPr>
              <a:t> about 1 week, however we estimate 2 weeks of testing. </a:t>
            </a:r>
          </a:p>
          <a:p>
            <a:r>
              <a:rPr lang="en-US" b="1" i="1">
                <a:cs typeface="Calibri"/>
              </a:rPr>
              <a:t>3 total weeks for production</a:t>
            </a:r>
          </a:p>
        </p:txBody>
      </p:sp>
    </p:spTree>
    <p:extLst>
      <p:ext uri="{BB962C8B-B14F-4D97-AF65-F5344CB8AC3E}">
        <p14:creationId xmlns:p14="http://schemas.microsoft.com/office/powerpoint/2010/main" val="14325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1D0E-F67E-427A-966D-93DBC774D56C}"/>
              </a:ext>
            </a:extLst>
          </p:cNvPr>
          <p:cNvSpPr>
            <a:spLocks noGrp="1"/>
          </p:cNvSpPr>
          <p:nvPr>
            <p:ph type="title"/>
          </p:nvPr>
        </p:nvSpPr>
        <p:spPr>
          <a:xfrm>
            <a:off x="2895600" y="342342"/>
            <a:ext cx="8610600" cy="1293028"/>
          </a:xfrm>
        </p:spPr>
        <p:txBody>
          <a:bodyPr/>
          <a:lstStyle/>
          <a:p>
            <a:r>
              <a:rPr lang="en-US">
                <a:cs typeface="Calibri Light"/>
              </a:rPr>
              <a:t>Project Timeline</a:t>
            </a:r>
            <a:endParaRPr lang="en-US"/>
          </a:p>
        </p:txBody>
      </p:sp>
      <p:pic>
        <p:nvPicPr>
          <p:cNvPr id="5" name="Picture 6" descr="Timeline&#10;&#10;Description automatically generated">
            <a:extLst>
              <a:ext uri="{FF2B5EF4-FFF2-40B4-BE49-F238E27FC236}">
                <a16:creationId xmlns:a16="http://schemas.microsoft.com/office/drawing/2014/main" id="{068561E5-E19E-49F4-ADD2-0FF51ED3DAA7}"/>
              </a:ext>
            </a:extLst>
          </p:cNvPr>
          <p:cNvPicPr>
            <a:picLocks noGrp="1" noChangeAspect="1"/>
          </p:cNvPicPr>
          <p:nvPr>
            <p:ph idx="1"/>
          </p:nvPr>
        </p:nvPicPr>
        <p:blipFill>
          <a:blip r:embed="rId2"/>
          <a:stretch>
            <a:fillRect/>
          </a:stretch>
        </p:blipFill>
        <p:spPr>
          <a:xfrm>
            <a:off x="1772729" y="1540609"/>
            <a:ext cx="7295071" cy="4777596"/>
          </a:xfrm>
        </p:spPr>
      </p:pic>
    </p:spTree>
    <p:extLst>
      <p:ext uri="{BB962C8B-B14F-4D97-AF65-F5344CB8AC3E}">
        <p14:creationId xmlns:p14="http://schemas.microsoft.com/office/powerpoint/2010/main" val="41299303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1611</Words>
  <Application>Microsoft Office PowerPoint</Application>
  <PresentationFormat>Widescreen</PresentationFormat>
  <Paragraphs>199</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Century Gothic</vt:lpstr>
      <vt:lpstr>Vapor Trail</vt:lpstr>
      <vt:lpstr>Bookkeeper App</vt:lpstr>
      <vt:lpstr>Outline</vt:lpstr>
      <vt:lpstr>Cost, Effort, and Pricing Estimation</vt:lpstr>
      <vt:lpstr>Hardware cost estimation</vt:lpstr>
      <vt:lpstr>External Factors to Consider</vt:lpstr>
      <vt:lpstr>Category Counts</vt:lpstr>
      <vt:lpstr>Computing the Function Points</vt:lpstr>
      <vt:lpstr>Function points for Duration and Effort</vt:lpstr>
      <vt:lpstr>Project Timeline</vt:lpstr>
      <vt:lpstr>Functional Requirements </vt:lpstr>
      <vt:lpstr>Non-Functional Requirements</vt:lpstr>
      <vt:lpstr>Use Case Diagram</vt:lpstr>
      <vt:lpstr>Sequence Diagram: View Book </vt:lpstr>
      <vt:lpstr>Test Plan</vt:lpstr>
      <vt:lpstr>Test Plan</vt:lpstr>
      <vt:lpstr>Class Diagram</vt:lpstr>
      <vt:lpstr>Architectural Design</vt:lpstr>
      <vt:lpstr>User Interface Design Comparison</vt:lpstr>
      <vt:lpstr>Conclusion and Future Work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Bookkeeper</dc:title>
  <dc:creator>Vo, Danh</dc:creator>
  <cp:lastModifiedBy>Vo, Danh</cp:lastModifiedBy>
  <cp:revision>3</cp:revision>
  <dcterms:created xsi:type="dcterms:W3CDTF">2020-11-08T03:51:51Z</dcterms:created>
  <dcterms:modified xsi:type="dcterms:W3CDTF">2020-11-08T19:35:25Z</dcterms:modified>
</cp:coreProperties>
</file>