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70" r:id="rId6"/>
    <p:sldId id="271" r:id="rId7"/>
    <p:sldId id="276" r:id="rId8"/>
    <p:sldId id="261" r:id="rId9"/>
    <p:sldId id="275" r:id="rId10"/>
    <p:sldId id="262" r:id="rId11"/>
    <p:sldId id="274" r:id="rId12"/>
    <p:sldId id="27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a옛날목욕탕B" pitchFamily="18" charset="-127"/>
      <p:regular r:id="rId24"/>
    </p:embeddedFont>
    <p:embeddedFont>
      <p:font typeface="a옛날목욕탕L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/>
    <p:restoredTop sz="94807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476F6-9870-45EF-9E4D-307B1AD6E690}" type="doc">
      <dgm:prSet loTypeId="urn:microsoft.com/office/officeart/2008/layout/AlternatingHexagons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BA91C21B-98B6-44F4-BD3E-662AD39FC81F}">
      <dgm:prSet phldrT="[텍스트]" custT="1"/>
      <dgm:spPr/>
      <dgm:t>
        <a:bodyPr/>
        <a:lstStyle/>
        <a:p>
          <a:pPr latinLnBrk="1"/>
          <a:r>
            <a:rPr lang="ko-KR" altLang="en-US" sz="1800" b="0" dirty="0">
              <a:latin typeface="a옛날목욕탕L" pitchFamily="18" charset="-127"/>
              <a:ea typeface="a옛날목욕탕L" pitchFamily="18" charset="-127"/>
            </a:rPr>
            <a:t>간편성</a:t>
          </a:r>
        </a:p>
      </dgm:t>
    </dgm:pt>
    <dgm:pt modelId="{2EBD72AD-EA28-4DD1-8990-4144D5D6BF81}" type="parTrans" cxnId="{0AA6DF20-3729-4E41-9479-A4DA8E8DAD05}">
      <dgm:prSet/>
      <dgm:spPr/>
      <dgm:t>
        <a:bodyPr/>
        <a:lstStyle/>
        <a:p>
          <a:pPr latinLnBrk="1"/>
          <a:endParaRPr lang="ko-KR" altLang="en-US"/>
        </a:p>
      </dgm:t>
    </dgm:pt>
    <dgm:pt modelId="{2AC2D931-6B1C-4E6F-A40E-15A853892F47}" type="sibTrans" cxnId="{0AA6DF20-3729-4E41-9479-A4DA8E8DAD05}">
      <dgm:prSet/>
      <dgm:spPr/>
      <dgm:t>
        <a:bodyPr/>
        <a:lstStyle/>
        <a:p>
          <a:pPr latinLnBrk="1"/>
          <a:endParaRPr lang="ko-KR" altLang="en-US" dirty="0"/>
        </a:p>
      </dgm:t>
    </dgm:pt>
    <dgm:pt modelId="{37513AC2-4C30-40B9-A51C-9E653671CFF8}">
      <dgm:prSet phldrT="[텍스트]" custT="1"/>
      <dgm:spPr/>
      <dgm:t>
        <a:bodyPr/>
        <a:lstStyle/>
        <a:p>
          <a:pPr latinLnBrk="1"/>
          <a:r>
            <a:rPr lang="ko-KR" altLang="en-US" sz="1600" b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시스템 조작의 간편성</a:t>
          </a:r>
        </a:p>
      </dgm:t>
    </dgm:pt>
    <dgm:pt modelId="{2B2B4851-0CD3-4C3B-8E31-BA3D93440D42}" type="parTrans" cxnId="{F8F838DF-F238-4F2D-B3F1-FBA670841492}">
      <dgm:prSet/>
      <dgm:spPr/>
      <dgm:t>
        <a:bodyPr/>
        <a:lstStyle/>
        <a:p>
          <a:pPr latinLnBrk="1"/>
          <a:endParaRPr lang="ko-KR" altLang="en-US"/>
        </a:p>
      </dgm:t>
    </dgm:pt>
    <dgm:pt modelId="{B7573AF7-EE43-4071-A62D-DF654BED7141}" type="sibTrans" cxnId="{F8F838DF-F238-4F2D-B3F1-FBA670841492}">
      <dgm:prSet/>
      <dgm:spPr/>
      <dgm:t>
        <a:bodyPr/>
        <a:lstStyle/>
        <a:p>
          <a:pPr latinLnBrk="1"/>
          <a:endParaRPr lang="ko-KR" altLang="en-US"/>
        </a:p>
      </dgm:t>
    </dgm:pt>
    <dgm:pt modelId="{249A9236-95E9-4570-831A-FDB3837B1E47}">
      <dgm:prSet phldrT="[텍스트]" custT="1"/>
      <dgm:spPr/>
      <dgm:t>
        <a:bodyPr/>
        <a:lstStyle/>
        <a:p>
          <a:pPr latinLnBrk="1"/>
          <a:r>
            <a:rPr lang="ko-KR" altLang="en-US" sz="1800" b="0" dirty="0">
              <a:latin typeface="a옛날목욕탕L" pitchFamily="18" charset="-127"/>
              <a:ea typeface="a옛날목욕탕L" pitchFamily="18" charset="-127"/>
            </a:rPr>
            <a:t>다양성</a:t>
          </a:r>
        </a:p>
      </dgm:t>
    </dgm:pt>
    <dgm:pt modelId="{E3951AE2-704E-469A-92C0-F484A3635519}" type="parTrans" cxnId="{8004481D-24CF-4F56-919D-EFFB8C2EF99F}">
      <dgm:prSet/>
      <dgm:spPr/>
      <dgm:t>
        <a:bodyPr/>
        <a:lstStyle/>
        <a:p>
          <a:pPr latinLnBrk="1"/>
          <a:endParaRPr lang="ko-KR" altLang="en-US"/>
        </a:p>
      </dgm:t>
    </dgm:pt>
    <dgm:pt modelId="{4EEAA305-E120-4CE6-A554-36A054EC57A6}" type="sibTrans" cxnId="{8004481D-24CF-4F56-919D-EFFB8C2EF99F}">
      <dgm:prSet/>
      <dgm:spPr/>
      <dgm:t>
        <a:bodyPr/>
        <a:lstStyle/>
        <a:p>
          <a:pPr latinLnBrk="1"/>
          <a:endParaRPr lang="ko-KR" altLang="en-US"/>
        </a:p>
      </dgm:t>
    </dgm:pt>
    <dgm:pt modelId="{A59BF720-EBB9-4BE8-8E27-42D294141DC0}">
      <dgm:prSet phldrT="[텍스트]" custT="1"/>
      <dgm:spPr/>
      <dgm:t>
        <a:bodyPr/>
        <a:lstStyle/>
        <a:p>
          <a:pPr latinLnBrk="1"/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즐길 수 있는 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콘텐츠의 다양성 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(</a:t>
          </a:r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영화감상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,</a:t>
          </a:r>
          <a:r>
            <a:rPr lang="ko-KR" altLang="en-US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독서</a:t>
          </a:r>
          <a:r>
            <a:rPr lang="en-US" altLang="ko-KR" sz="1600" b="0" i="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)</a:t>
          </a:r>
          <a:endParaRPr lang="ko-KR" altLang="en-US" sz="1600" b="0" i="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gm:t>
    </dgm:pt>
    <dgm:pt modelId="{403D3395-9294-4C25-AB7A-600C449C5394}" type="parTrans" cxnId="{DADA8570-8709-49A7-8DAB-3F9E8121361C}">
      <dgm:prSet/>
      <dgm:spPr/>
      <dgm:t>
        <a:bodyPr/>
        <a:lstStyle/>
        <a:p>
          <a:pPr latinLnBrk="1"/>
          <a:endParaRPr lang="ko-KR" altLang="en-US"/>
        </a:p>
      </dgm:t>
    </dgm:pt>
    <dgm:pt modelId="{919F43D6-F166-4186-B1F2-8F646C18BB23}" type="sibTrans" cxnId="{DADA8570-8709-49A7-8DAB-3F9E8121361C}">
      <dgm:prSet/>
      <dgm:spPr/>
      <dgm:t>
        <a:bodyPr/>
        <a:lstStyle/>
        <a:p>
          <a:pPr latinLnBrk="1"/>
          <a:endParaRPr lang="ko-KR" altLang="en-US"/>
        </a:p>
      </dgm:t>
    </dgm:pt>
    <dgm:pt modelId="{5D1D3880-251D-43FD-9888-B3226C154AE6}">
      <dgm:prSet phldrT="[텍스트]" custT="1"/>
      <dgm:spPr/>
      <dgm:t>
        <a:bodyPr/>
        <a:lstStyle/>
        <a:p>
          <a:pPr latinLnBrk="1"/>
          <a:r>
            <a:rPr lang="ko-KR" altLang="en-US" sz="1800" b="0" dirty="0" smtClean="0">
              <a:latin typeface="a옛날목욕탕L" pitchFamily="18" charset="-127"/>
              <a:ea typeface="a옛날목욕탕L" pitchFamily="18" charset="-127"/>
            </a:rPr>
            <a:t>안전성</a:t>
          </a:r>
          <a:endParaRPr lang="ko-KR" altLang="en-US" sz="1800" b="0" dirty="0">
            <a:latin typeface="a옛날목욕탕L" pitchFamily="18" charset="-127"/>
            <a:ea typeface="a옛날목욕탕L" pitchFamily="18" charset="-127"/>
          </a:endParaRPr>
        </a:p>
      </dgm:t>
    </dgm:pt>
    <dgm:pt modelId="{9174ED5A-25CE-482E-B5E7-34EBB50DE32B}" type="parTrans" cxnId="{AE6E2A65-8AED-48EC-AB21-9A15CA905968}">
      <dgm:prSet/>
      <dgm:spPr/>
      <dgm:t>
        <a:bodyPr/>
        <a:lstStyle/>
        <a:p>
          <a:pPr latinLnBrk="1"/>
          <a:endParaRPr lang="ko-KR" altLang="en-US"/>
        </a:p>
      </dgm:t>
    </dgm:pt>
    <dgm:pt modelId="{CB4B5EF1-A068-426B-9815-81F9D6EADE09}" type="sibTrans" cxnId="{AE6E2A65-8AED-48EC-AB21-9A15CA905968}">
      <dgm:prSet/>
      <dgm:spPr/>
      <dgm:t>
        <a:bodyPr/>
        <a:lstStyle/>
        <a:p>
          <a:pPr latinLnBrk="1"/>
          <a:endParaRPr lang="ko-KR" altLang="en-US"/>
        </a:p>
      </dgm:t>
    </dgm:pt>
    <dgm:pt modelId="{073A9C06-10D5-4E32-A877-AEDF42077054}">
      <dgm:prSet phldrT="[텍스트]" custT="1"/>
      <dgm:spPr/>
      <dgm:t>
        <a:bodyPr/>
        <a:lstStyle/>
        <a:p>
          <a:pPr latinLnBrk="1"/>
          <a:r>
            <a:rPr lang="ko-KR" altLang="en-US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중독 방지를 위해</a:t>
          </a:r>
          <a:r>
            <a:rPr lang="en-US" altLang="ko-KR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400" b="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클라이언트에 접속 타이머 제공</a:t>
          </a:r>
          <a:endParaRPr lang="ko-KR" altLang="en-US" sz="1400" b="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gm:t>
    </dgm:pt>
    <dgm:pt modelId="{C477D593-FEB9-4C4B-8FBA-BBB300CFCD9B}" type="parTrans" cxnId="{4ED41D54-3909-4146-BC10-A845F4FABC76}">
      <dgm:prSet/>
      <dgm:spPr/>
      <dgm:t>
        <a:bodyPr/>
        <a:lstStyle/>
        <a:p>
          <a:pPr latinLnBrk="1"/>
          <a:endParaRPr lang="ko-KR" altLang="en-US"/>
        </a:p>
      </dgm:t>
    </dgm:pt>
    <dgm:pt modelId="{E9925350-3A98-4EAB-B5DB-857D0DDC076B}" type="sibTrans" cxnId="{4ED41D54-3909-4146-BC10-A845F4FABC76}">
      <dgm:prSet/>
      <dgm:spPr/>
      <dgm:t>
        <a:bodyPr/>
        <a:lstStyle/>
        <a:p>
          <a:pPr latinLnBrk="1"/>
          <a:endParaRPr lang="ko-KR" altLang="en-US"/>
        </a:p>
      </dgm:t>
    </dgm:pt>
    <dgm:pt modelId="{397905E3-5D57-4E53-9652-05D579304394}" type="pres">
      <dgm:prSet presAssocID="{A71476F6-9870-45EF-9E4D-307B1AD6E69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785D69-ED81-441B-998A-206AC5493A0E}" type="pres">
      <dgm:prSet presAssocID="{BA91C21B-98B6-44F4-BD3E-662AD39FC81F}" presName="composite" presStyleCnt="0"/>
      <dgm:spPr/>
    </dgm:pt>
    <dgm:pt modelId="{4FFDB273-F088-446B-BEED-845C091FE1B4}" type="pres">
      <dgm:prSet presAssocID="{BA91C21B-98B6-44F4-BD3E-662AD39FC81F}" presName="Parent1" presStyleLbl="node1" presStyleIdx="0" presStyleCnt="6" custLinFactNeighborX="22939" custLinFactNeighborY="4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E59EBE-A42E-4762-836A-96F158581DDB}" type="pres">
      <dgm:prSet presAssocID="{BA91C21B-98B6-44F4-BD3E-662AD39FC81F}" presName="Childtext1" presStyleLbl="revTx" presStyleIdx="0" presStyleCnt="3" custScaleX="165029" custLinFactNeighborX="58257" custLinFactNeighborY="2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3379D5-6981-4B6D-89C8-F5B6FCE154DE}" type="pres">
      <dgm:prSet presAssocID="{BA91C21B-98B6-44F4-BD3E-662AD39FC81F}" presName="BalanceSpacing" presStyleCnt="0"/>
      <dgm:spPr/>
    </dgm:pt>
    <dgm:pt modelId="{8EB8EA08-B1D4-42E2-8515-65335A2940B3}" type="pres">
      <dgm:prSet presAssocID="{BA91C21B-98B6-44F4-BD3E-662AD39FC81F}" presName="BalanceSpacing1" presStyleCnt="0"/>
      <dgm:spPr/>
    </dgm:pt>
    <dgm:pt modelId="{CF343930-94DC-43B5-A67C-E75CF89ECB53}" type="pres">
      <dgm:prSet presAssocID="{2AC2D931-6B1C-4E6F-A40E-15A853892F47}" presName="Accent1Text" presStyleLbl="node1" presStyleIdx="1" presStyleCnt="6" custLinFactNeighborX="22850" custLinFactNeighborY="447"/>
      <dgm:spPr/>
      <dgm:t>
        <a:bodyPr/>
        <a:lstStyle/>
        <a:p>
          <a:pPr latinLnBrk="1"/>
          <a:endParaRPr lang="ko-KR" altLang="en-US"/>
        </a:p>
      </dgm:t>
    </dgm:pt>
    <dgm:pt modelId="{37196250-FF93-43FA-9FAF-9935035EC6B7}" type="pres">
      <dgm:prSet presAssocID="{2AC2D931-6B1C-4E6F-A40E-15A853892F47}" presName="spaceBetweenRectangles" presStyleCnt="0"/>
      <dgm:spPr/>
    </dgm:pt>
    <dgm:pt modelId="{4F2BA7E1-549A-43F9-9398-06FC5CA7C022}" type="pres">
      <dgm:prSet presAssocID="{249A9236-95E9-4570-831A-FDB3837B1E47}" presName="composite" presStyleCnt="0"/>
      <dgm:spPr/>
    </dgm:pt>
    <dgm:pt modelId="{9B49A8D4-F723-4309-9C0C-AF29551B849D}" type="pres">
      <dgm:prSet presAssocID="{249A9236-95E9-4570-831A-FDB3837B1E47}" presName="Parent1" presStyleLbl="node1" presStyleIdx="2" presStyleCnt="6" custLinFactNeighborX="-14814" custLinFactNeighborY="11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349E47-0CBF-4641-8D0A-4A5B10C01161}" type="pres">
      <dgm:prSet presAssocID="{249A9236-95E9-4570-831A-FDB3837B1E47}" presName="Childtext1" presStyleLbl="revTx" presStyleIdx="1" presStyleCnt="3" custScaleX="150927" custLinFactNeighborX="-47697" custLinFactNeighborY="11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D2E0EE-AC95-44F4-AC26-9DCAA59553FC}" type="pres">
      <dgm:prSet presAssocID="{249A9236-95E9-4570-831A-FDB3837B1E47}" presName="BalanceSpacing" presStyleCnt="0"/>
      <dgm:spPr/>
    </dgm:pt>
    <dgm:pt modelId="{16C5C838-408D-42B0-A9E3-7BC6D9E619F6}" type="pres">
      <dgm:prSet presAssocID="{249A9236-95E9-4570-831A-FDB3837B1E47}" presName="BalanceSpacing1" presStyleCnt="0"/>
      <dgm:spPr/>
    </dgm:pt>
    <dgm:pt modelId="{04AD4FB6-519B-4E1C-B8FE-3ADA28C46DCD}" type="pres">
      <dgm:prSet presAssocID="{4EEAA305-E120-4CE6-A554-36A054EC57A6}" presName="Accent1Text" presStyleLbl="node1" presStyleIdx="3" presStyleCnt="6" custLinFactNeighborX="-14725" custLinFactNeighborY="1186"/>
      <dgm:spPr/>
      <dgm:t>
        <a:bodyPr/>
        <a:lstStyle/>
        <a:p>
          <a:pPr latinLnBrk="1"/>
          <a:endParaRPr lang="ko-KR" altLang="en-US"/>
        </a:p>
      </dgm:t>
    </dgm:pt>
    <dgm:pt modelId="{F648A130-EF50-48D5-ACB3-88895E5E132F}" type="pres">
      <dgm:prSet presAssocID="{4EEAA305-E120-4CE6-A554-36A054EC57A6}" presName="spaceBetweenRectangles" presStyleCnt="0"/>
      <dgm:spPr/>
    </dgm:pt>
    <dgm:pt modelId="{9B2C7755-231D-4490-99B4-791616312A2A}" type="pres">
      <dgm:prSet presAssocID="{5D1D3880-251D-43FD-9888-B3226C154AE6}" presName="composite" presStyleCnt="0"/>
      <dgm:spPr/>
    </dgm:pt>
    <dgm:pt modelId="{B497F280-3711-406E-9C9D-636C2224EBD8}" type="pres">
      <dgm:prSet presAssocID="{5D1D3880-251D-43FD-9888-B3226C154AE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B0DF6-9583-42C8-847B-7E8D24585DE8}" type="pres">
      <dgm:prSet presAssocID="{5D1D3880-251D-43FD-9888-B3226C154AE6}" presName="Childtext1" presStyleLbl="revTx" presStyleIdx="2" presStyleCnt="3" custScaleX="108677" custLinFactNeighborX="72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316D1-7343-4810-ACD8-8460FF8D8366}" type="pres">
      <dgm:prSet presAssocID="{5D1D3880-251D-43FD-9888-B3226C154AE6}" presName="BalanceSpacing" presStyleCnt="0"/>
      <dgm:spPr/>
    </dgm:pt>
    <dgm:pt modelId="{82A7B38B-D8FB-495A-8584-E9C8BDBBE917}" type="pres">
      <dgm:prSet presAssocID="{5D1D3880-251D-43FD-9888-B3226C154AE6}" presName="BalanceSpacing1" presStyleCnt="0"/>
      <dgm:spPr/>
    </dgm:pt>
    <dgm:pt modelId="{4988F0A7-D89A-4534-AF7B-56870E5CED0F}" type="pres">
      <dgm:prSet presAssocID="{CB4B5EF1-A068-426B-9815-81F9D6EADE09}" presName="Accent1Text" presStyleLbl="node1" presStyleIdx="5" presStyleCnt="6"/>
      <dgm:spPr/>
      <dgm:t>
        <a:bodyPr/>
        <a:lstStyle/>
        <a:p>
          <a:pPr latinLnBrk="1"/>
          <a:endParaRPr lang="ko-KR" altLang="en-US"/>
        </a:p>
      </dgm:t>
    </dgm:pt>
  </dgm:ptLst>
  <dgm:cxnLst>
    <dgm:cxn modelId="{AE6E2A65-8AED-48EC-AB21-9A15CA905968}" srcId="{A71476F6-9870-45EF-9E4D-307B1AD6E690}" destId="{5D1D3880-251D-43FD-9888-B3226C154AE6}" srcOrd="2" destOrd="0" parTransId="{9174ED5A-25CE-482E-B5E7-34EBB50DE32B}" sibTransId="{CB4B5EF1-A068-426B-9815-81F9D6EADE09}"/>
    <dgm:cxn modelId="{A0789622-FBAC-4C97-B83C-775DD8469B87}" type="presOf" srcId="{A71476F6-9870-45EF-9E4D-307B1AD6E690}" destId="{397905E3-5D57-4E53-9652-05D579304394}" srcOrd="0" destOrd="0" presId="urn:microsoft.com/office/officeart/2008/layout/AlternatingHexagons"/>
    <dgm:cxn modelId="{DADA8570-8709-49A7-8DAB-3F9E8121361C}" srcId="{249A9236-95E9-4570-831A-FDB3837B1E47}" destId="{A59BF720-EBB9-4BE8-8E27-42D294141DC0}" srcOrd="0" destOrd="0" parTransId="{403D3395-9294-4C25-AB7A-600C449C5394}" sibTransId="{919F43D6-F166-4186-B1F2-8F646C18BB23}"/>
    <dgm:cxn modelId="{E959089D-22C9-4078-B648-9C24395FDBEF}" type="presOf" srcId="{CB4B5EF1-A068-426B-9815-81F9D6EADE09}" destId="{4988F0A7-D89A-4534-AF7B-56870E5CED0F}" srcOrd="0" destOrd="0" presId="urn:microsoft.com/office/officeart/2008/layout/AlternatingHexagons"/>
    <dgm:cxn modelId="{ED9ED36D-810D-421D-AEFE-EF5C736EDE4C}" type="presOf" srcId="{2AC2D931-6B1C-4E6F-A40E-15A853892F47}" destId="{CF343930-94DC-43B5-A67C-E75CF89ECB53}" srcOrd="0" destOrd="0" presId="urn:microsoft.com/office/officeart/2008/layout/AlternatingHexagons"/>
    <dgm:cxn modelId="{E73AF589-BD54-4964-A5F0-224D1214193A}" type="presOf" srcId="{249A9236-95E9-4570-831A-FDB3837B1E47}" destId="{9B49A8D4-F723-4309-9C0C-AF29551B849D}" srcOrd="0" destOrd="0" presId="urn:microsoft.com/office/officeart/2008/layout/AlternatingHexagons"/>
    <dgm:cxn modelId="{1D1AB263-5946-4D2B-8118-90B7FD45CE6B}" type="presOf" srcId="{073A9C06-10D5-4E32-A877-AEDF42077054}" destId="{D7BB0DF6-9583-42C8-847B-7E8D24585DE8}" srcOrd="0" destOrd="0" presId="urn:microsoft.com/office/officeart/2008/layout/AlternatingHexagons"/>
    <dgm:cxn modelId="{AEC910D8-D5F5-48E7-88DA-F6066CD80643}" type="presOf" srcId="{A59BF720-EBB9-4BE8-8E27-42D294141DC0}" destId="{2E349E47-0CBF-4641-8D0A-4A5B10C01161}" srcOrd="0" destOrd="0" presId="urn:microsoft.com/office/officeart/2008/layout/AlternatingHexagons"/>
    <dgm:cxn modelId="{0B823248-1827-4D70-BD4E-46B99739C2CA}" type="presOf" srcId="{5D1D3880-251D-43FD-9888-B3226C154AE6}" destId="{B497F280-3711-406E-9C9D-636C2224EBD8}" srcOrd="0" destOrd="0" presId="urn:microsoft.com/office/officeart/2008/layout/AlternatingHexagons"/>
    <dgm:cxn modelId="{8004481D-24CF-4F56-919D-EFFB8C2EF99F}" srcId="{A71476F6-9870-45EF-9E4D-307B1AD6E690}" destId="{249A9236-95E9-4570-831A-FDB3837B1E47}" srcOrd="1" destOrd="0" parTransId="{E3951AE2-704E-469A-92C0-F484A3635519}" sibTransId="{4EEAA305-E120-4CE6-A554-36A054EC57A6}"/>
    <dgm:cxn modelId="{4ED41D54-3909-4146-BC10-A845F4FABC76}" srcId="{5D1D3880-251D-43FD-9888-B3226C154AE6}" destId="{073A9C06-10D5-4E32-A877-AEDF42077054}" srcOrd="0" destOrd="0" parTransId="{C477D593-FEB9-4C4B-8FBA-BBB300CFCD9B}" sibTransId="{E9925350-3A98-4EAB-B5DB-857D0DDC076B}"/>
    <dgm:cxn modelId="{44B0D07F-16D5-4BF0-B8E0-EF01837CCC89}" type="presOf" srcId="{4EEAA305-E120-4CE6-A554-36A054EC57A6}" destId="{04AD4FB6-519B-4E1C-B8FE-3ADA28C46DCD}" srcOrd="0" destOrd="0" presId="urn:microsoft.com/office/officeart/2008/layout/AlternatingHexagons"/>
    <dgm:cxn modelId="{6FE95603-0D42-4742-B6E4-DC582BD9FF30}" type="presOf" srcId="{BA91C21B-98B6-44F4-BD3E-662AD39FC81F}" destId="{4FFDB273-F088-446B-BEED-845C091FE1B4}" srcOrd="0" destOrd="0" presId="urn:microsoft.com/office/officeart/2008/layout/AlternatingHexagons"/>
    <dgm:cxn modelId="{F8F838DF-F238-4F2D-B3F1-FBA670841492}" srcId="{BA91C21B-98B6-44F4-BD3E-662AD39FC81F}" destId="{37513AC2-4C30-40B9-A51C-9E653671CFF8}" srcOrd="0" destOrd="0" parTransId="{2B2B4851-0CD3-4C3B-8E31-BA3D93440D42}" sibTransId="{B7573AF7-EE43-4071-A62D-DF654BED7141}"/>
    <dgm:cxn modelId="{0AA6DF20-3729-4E41-9479-A4DA8E8DAD05}" srcId="{A71476F6-9870-45EF-9E4D-307B1AD6E690}" destId="{BA91C21B-98B6-44F4-BD3E-662AD39FC81F}" srcOrd="0" destOrd="0" parTransId="{2EBD72AD-EA28-4DD1-8990-4144D5D6BF81}" sibTransId="{2AC2D931-6B1C-4E6F-A40E-15A853892F47}"/>
    <dgm:cxn modelId="{B1B04DF3-EC0F-4B82-8CBC-8552922912F1}" type="presOf" srcId="{37513AC2-4C30-40B9-A51C-9E653671CFF8}" destId="{02E59EBE-A42E-4762-836A-96F158581DDB}" srcOrd="0" destOrd="0" presId="urn:microsoft.com/office/officeart/2008/layout/AlternatingHexagons"/>
    <dgm:cxn modelId="{D926103B-4D67-43F1-874E-375732BC281E}" type="presParOf" srcId="{397905E3-5D57-4E53-9652-05D579304394}" destId="{BF785D69-ED81-441B-998A-206AC5493A0E}" srcOrd="0" destOrd="0" presId="urn:microsoft.com/office/officeart/2008/layout/AlternatingHexagons"/>
    <dgm:cxn modelId="{09E3E273-0881-409B-9D1E-E5E4F9413EA1}" type="presParOf" srcId="{BF785D69-ED81-441B-998A-206AC5493A0E}" destId="{4FFDB273-F088-446B-BEED-845C091FE1B4}" srcOrd="0" destOrd="0" presId="urn:microsoft.com/office/officeart/2008/layout/AlternatingHexagons"/>
    <dgm:cxn modelId="{49198DDB-B694-4676-AC42-68A0845B9F91}" type="presParOf" srcId="{BF785D69-ED81-441B-998A-206AC5493A0E}" destId="{02E59EBE-A42E-4762-836A-96F158581DDB}" srcOrd="1" destOrd="0" presId="urn:microsoft.com/office/officeart/2008/layout/AlternatingHexagons"/>
    <dgm:cxn modelId="{FD32DECA-6ED6-47B2-AE8A-20F2D8931140}" type="presParOf" srcId="{BF785D69-ED81-441B-998A-206AC5493A0E}" destId="{9B3379D5-6981-4B6D-89C8-F5B6FCE154DE}" srcOrd="2" destOrd="0" presId="urn:microsoft.com/office/officeart/2008/layout/AlternatingHexagons"/>
    <dgm:cxn modelId="{2F3039CC-21C2-452D-BD79-88D654111F49}" type="presParOf" srcId="{BF785D69-ED81-441B-998A-206AC5493A0E}" destId="{8EB8EA08-B1D4-42E2-8515-65335A2940B3}" srcOrd="3" destOrd="0" presId="urn:microsoft.com/office/officeart/2008/layout/AlternatingHexagons"/>
    <dgm:cxn modelId="{7A9FDD55-97F6-4812-90BE-A61B34738AC9}" type="presParOf" srcId="{BF785D69-ED81-441B-998A-206AC5493A0E}" destId="{CF343930-94DC-43B5-A67C-E75CF89ECB53}" srcOrd="4" destOrd="0" presId="urn:microsoft.com/office/officeart/2008/layout/AlternatingHexagons"/>
    <dgm:cxn modelId="{7937714A-5995-4E57-83B6-1AA7D125FD6D}" type="presParOf" srcId="{397905E3-5D57-4E53-9652-05D579304394}" destId="{37196250-FF93-43FA-9FAF-9935035EC6B7}" srcOrd="1" destOrd="0" presId="urn:microsoft.com/office/officeart/2008/layout/AlternatingHexagons"/>
    <dgm:cxn modelId="{9650B6B7-E9D6-4686-8F8C-139C0D1BE3AE}" type="presParOf" srcId="{397905E3-5D57-4E53-9652-05D579304394}" destId="{4F2BA7E1-549A-43F9-9398-06FC5CA7C022}" srcOrd="2" destOrd="0" presId="urn:microsoft.com/office/officeart/2008/layout/AlternatingHexagons"/>
    <dgm:cxn modelId="{27FC818E-66EE-4D8D-8330-4D4982B300AE}" type="presParOf" srcId="{4F2BA7E1-549A-43F9-9398-06FC5CA7C022}" destId="{9B49A8D4-F723-4309-9C0C-AF29551B849D}" srcOrd="0" destOrd="0" presId="urn:microsoft.com/office/officeart/2008/layout/AlternatingHexagons"/>
    <dgm:cxn modelId="{9BC1DFDE-3C4F-46EA-8A7F-B86A9773E0EA}" type="presParOf" srcId="{4F2BA7E1-549A-43F9-9398-06FC5CA7C022}" destId="{2E349E47-0CBF-4641-8D0A-4A5B10C01161}" srcOrd="1" destOrd="0" presId="urn:microsoft.com/office/officeart/2008/layout/AlternatingHexagons"/>
    <dgm:cxn modelId="{F0CF15CF-05DF-4789-A0B6-925AA8E32DF7}" type="presParOf" srcId="{4F2BA7E1-549A-43F9-9398-06FC5CA7C022}" destId="{24D2E0EE-AC95-44F4-AC26-9DCAA59553FC}" srcOrd="2" destOrd="0" presId="urn:microsoft.com/office/officeart/2008/layout/AlternatingHexagons"/>
    <dgm:cxn modelId="{5FBA91A0-EDF6-4105-8098-D44EF9025D4F}" type="presParOf" srcId="{4F2BA7E1-549A-43F9-9398-06FC5CA7C022}" destId="{16C5C838-408D-42B0-A9E3-7BC6D9E619F6}" srcOrd="3" destOrd="0" presId="urn:microsoft.com/office/officeart/2008/layout/AlternatingHexagons"/>
    <dgm:cxn modelId="{8B3E4B80-E682-4C5D-8217-C756D11A2F34}" type="presParOf" srcId="{4F2BA7E1-549A-43F9-9398-06FC5CA7C022}" destId="{04AD4FB6-519B-4E1C-B8FE-3ADA28C46DCD}" srcOrd="4" destOrd="0" presId="urn:microsoft.com/office/officeart/2008/layout/AlternatingHexagons"/>
    <dgm:cxn modelId="{3759C09D-98A5-4DE1-A33E-DC0D11740116}" type="presParOf" srcId="{397905E3-5D57-4E53-9652-05D579304394}" destId="{F648A130-EF50-48D5-ACB3-88895E5E132F}" srcOrd="3" destOrd="0" presId="urn:microsoft.com/office/officeart/2008/layout/AlternatingHexagons"/>
    <dgm:cxn modelId="{8CB2F1B0-3B38-4256-A4D1-76C11AB228EA}" type="presParOf" srcId="{397905E3-5D57-4E53-9652-05D579304394}" destId="{9B2C7755-231D-4490-99B4-791616312A2A}" srcOrd="4" destOrd="0" presId="urn:microsoft.com/office/officeart/2008/layout/AlternatingHexagons"/>
    <dgm:cxn modelId="{9461AB5A-0365-4BED-8BD7-E4613A3B78FE}" type="presParOf" srcId="{9B2C7755-231D-4490-99B4-791616312A2A}" destId="{B497F280-3711-406E-9C9D-636C2224EBD8}" srcOrd="0" destOrd="0" presId="urn:microsoft.com/office/officeart/2008/layout/AlternatingHexagons"/>
    <dgm:cxn modelId="{221DB8D7-3D81-43AC-9E94-41D7172C55EB}" type="presParOf" srcId="{9B2C7755-231D-4490-99B4-791616312A2A}" destId="{D7BB0DF6-9583-42C8-847B-7E8D24585DE8}" srcOrd="1" destOrd="0" presId="urn:microsoft.com/office/officeart/2008/layout/AlternatingHexagons"/>
    <dgm:cxn modelId="{5F7F29EA-F13A-449C-92DF-A906B951A9A5}" type="presParOf" srcId="{9B2C7755-231D-4490-99B4-791616312A2A}" destId="{9CC316D1-7343-4810-ACD8-8460FF8D8366}" srcOrd="2" destOrd="0" presId="urn:microsoft.com/office/officeart/2008/layout/AlternatingHexagons"/>
    <dgm:cxn modelId="{B7C4517C-9896-492A-AA66-093BCAB82526}" type="presParOf" srcId="{9B2C7755-231D-4490-99B4-791616312A2A}" destId="{82A7B38B-D8FB-495A-8584-E9C8BDBBE917}" srcOrd="3" destOrd="0" presId="urn:microsoft.com/office/officeart/2008/layout/AlternatingHexagons"/>
    <dgm:cxn modelId="{1B1F5CDA-8C13-4C62-BC91-C7AC7643F4F6}" type="presParOf" srcId="{9B2C7755-231D-4490-99B4-791616312A2A}" destId="{4988F0A7-D89A-4534-AF7B-56870E5CED0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FDB273-F088-446B-BEED-845C091FE1B4}">
      <dsp:nvSpPr>
        <dsp:cNvPr id="0" name=""/>
        <dsp:cNvSpPr/>
      </dsp:nvSpPr>
      <dsp:spPr>
        <a:xfrm rot="5400000">
          <a:off x="3805430" y="116857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a옛날목욕탕L" pitchFamily="18" charset="-127"/>
              <a:ea typeface="a옛날목욕탕L" pitchFamily="18" charset="-127"/>
            </a:rPr>
            <a:t>간편성</a:t>
          </a:r>
        </a:p>
      </dsp:txBody>
      <dsp:txXfrm rot="5400000">
        <a:off x="3805430" y="116857"/>
        <a:ext cx="1646339" cy="1432315"/>
      </dsp:txXfrm>
    </dsp:sp>
    <dsp:sp modelId="{02E59EBE-A42E-4762-836A-96F158581DDB}">
      <dsp:nvSpPr>
        <dsp:cNvPr id="0" name=""/>
        <dsp:cNvSpPr/>
      </dsp:nvSpPr>
      <dsp:spPr>
        <a:xfrm>
          <a:off x="5432424" y="360044"/>
          <a:ext cx="3032102" cy="987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시스템 조작의 간편성</a:t>
          </a:r>
        </a:p>
      </dsp:txBody>
      <dsp:txXfrm>
        <a:off x="5432424" y="360044"/>
        <a:ext cx="3032102" cy="987803"/>
      </dsp:txXfrm>
    </dsp:sp>
    <dsp:sp modelId="{CF343930-94DC-43B5-A67C-E75CF89ECB53}">
      <dsp:nvSpPr>
        <dsp:cNvPr id="0" name=""/>
        <dsp:cNvSpPr/>
      </dsp:nvSpPr>
      <dsp:spPr>
        <a:xfrm rot="5400000">
          <a:off x="2257255" y="116857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 dirty="0"/>
        </a:p>
      </dsp:txBody>
      <dsp:txXfrm rot="5400000">
        <a:off x="2257255" y="116857"/>
        <a:ext cx="1646339" cy="1432315"/>
      </dsp:txXfrm>
    </dsp:sp>
    <dsp:sp modelId="{9B49A8D4-F723-4309-9C0C-AF29551B849D}">
      <dsp:nvSpPr>
        <dsp:cNvPr id="0" name=""/>
        <dsp:cNvSpPr/>
      </dsp:nvSpPr>
      <dsp:spPr>
        <a:xfrm rot="5400000">
          <a:off x="3013348" y="1526436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>
              <a:latin typeface="a옛날목욕탕L" pitchFamily="18" charset="-127"/>
              <a:ea typeface="a옛날목욕탕L" pitchFamily="18" charset="-127"/>
            </a:rPr>
            <a:t>다양성</a:t>
          </a:r>
        </a:p>
      </dsp:txBody>
      <dsp:txXfrm rot="5400000">
        <a:off x="3013348" y="1526436"/>
        <a:ext cx="1646339" cy="1432315"/>
      </dsp:txXfrm>
    </dsp:sp>
    <dsp:sp modelId="{2E349E47-0CBF-4641-8D0A-4A5B10C01161}">
      <dsp:nvSpPr>
        <dsp:cNvPr id="0" name=""/>
        <dsp:cNvSpPr/>
      </dsp:nvSpPr>
      <dsp:spPr>
        <a:xfrm>
          <a:off x="194401" y="1740339"/>
          <a:ext cx="2683552" cy="987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즐길 수 있는 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콘텐츠의 다양성 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(</a:t>
          </a: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영화감상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,</a:t>
          </a:r>
          <a:r>
            <a:rPr lang="ko-KR" altLang="en-US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독서</a:t>
          </a:r>
          <a:r>
            <a:rPr lang="en-US" altLang="ko-KR" sz="1600" b="0" i="0" kern="12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)</a:t>
          </a:r>
          <a:endParaRPr lang="ko-KR" altLang="en-US" sz="1600" b="0" i="0" kern="120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sp:txBody>
      <dsp:txXfrm>
        <a:off x="194401" y="1740339"/>
        <a:ext cx="2683552" cy="987803"/>
      </dsp:txXfrm>
    </dsp:sp>
    <dsp:sp modelId="{04AD4FB6-519B-4E1C-B8FE-3ADA28C46DCD}">
      <dsp:nvSpPr>
        <dsp:cNvPr id="0" name=""/>
        <dsp:cNvSpPr/>
      </dsp:nvSpPr>
      <dsp:spPr>
        <a:xfrm rot="5400000">
          <a:off x="4561523" y="1526436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4561523" y="1526436"/>
        <a:ext cx="1646339" cy="1432315"/>
      </dsp:txXfrm>
    </dsp:sp>
    <dsp:sp modelId="{B497F280-3711-406E-9C9D-636C2224EBD8}">
      <dsp:nvSpPr>
        <dsp:cNvPr id="0" name=""/>
        <dsp:cNvSpPr/>
      </dsp:nvSpPr>
      <dsp:spPr>
        <a:xfrm rot="5400000">
          <a:off x="3735712" y="2904324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0" kern="1200" dirty="0" smtClean="0">
              <a:latin typeface="a옛날목욕탕L" pitchFamily="18" charset="-127"/>
              <a:ea typeface="a옛날목욕탕L" pitchFamily="18" charset="-127"/>
            </a:rPr>
            <a:t>안전성</a:t>
          </a:r>
          <a:endParaRPr lang="ko-KR" altLang="en-US" sz="1800" b="0" kern="1200" dirty="0">
            <a:latin typeface="a옛날목욕탕L" pitchFamily="18" charset="-127"/>
            <a:ea typeface="a옛날목욕탕L" pitchFamily="18" charset="-127"/>
          </a:endParaRPr>
        </a:p>
      </dsp:txBody>
      <dsp:txXfrm rot="5400000">
        <a:off x="3735712" y="2904324"/>
        <a:ext cx="1646339" cy="1432315"/>
      </dsp:txXfrm>
    </dsp:sp>
    <dsp:sp modelId="{D7BB0DF6-9583-42C8-847B-7E8D24585DE8}">
      <dsp:nvSpPr>
        <dsp:cNvPr id="0" name=""/>
        <dsp:cNvSpPr/>
      </dsp:nvSpPr>
      <dsp:spPr>
        <a:xfrm>
          <a:off x="5372089" y="3126580"/>
          <a:ext cx="1996738" cy="987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중독 방지를 위해</a:t>
          </a:r>
          <a:r>
            <a:rPr lang="en-US" altLang="ko-KR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/>
          </a:r>
          <a:br>
            <a:rPr lang="en-US" altLang="ko-KR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</a:br>
          <a:r>
            <a:rPr lang="ko-KR" altLang="en-US" sz="1400" b="0" kern="1200" dirty="0" smtClean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rPr>
            <a:t>클라이언트에 접속 타이머 제공</a:t>
          </a:r>
          <a:endParaRPr lang="ko-KR" altLang="en-US" sz="1400" b="0" kern="1200" dirty="0">
            <a:solidFill>
              <a:schemeClr val="bg1"/>
            </a:solidFill>
            <a:latin typeface="a옛날목욕탕L" pitchFamily="18" charset="-127"/>
            <a:ea typeface="a옛날목욕탕L" pitchFamily="18" charset="-127"/>
          </a:endParaRPr>
        </a:p>
      </dsp:txBody>
      <dsp:txXfrm>
        <a:off x="5372089" y="3126580"/>
        <a:ext cx="1996738" cy="987803"/>
      </dsp:txXfrm>
    </dsp:sp>
    <dsp:sp modelId="{4988F0A7-D89A-4534-AF7B-56870E5CED0F}">
      <dsp:nvSpPr>
        <dsp:cNvPr id="0" name=""/>
        <dsp:cNvSpPr/>
      </dsp:nvSpPr>
      <dsp:spPr>
        <a:xfrm rot="5400000">
          <a:off x="2188812" y="2904324"/>
          <a:ext cx="1646339" cy="143231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600" kern="1200"/>
        </a:p>
      </dsp:txBody>
      <dsp:txXfrm rot="5400000">
        <a:off x="2188812" y="2904324"/>
        <a:ext cx="1646339" cy="1432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B7011065-0390-46F6-B5D0-488541731F2C}" type="datetimeFigureOut">
              <a:rPr lang="ko-KR" altLang="en-US"/>
              <a:pPr lvl="0"/>
              <a:t>2016-12-17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324F9D0D-EFE4-418D-92C6-331C09FC2B3D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4F9D0D-EFE4-418D-92C6-331C09FC2B3D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9D0D-EFE4-418D-92C6-331C09FC2B3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B30EDBD-1C2D-4C1E-B459-B60219FAB484}" type="datetimeFigureOut">
              <a:rPr lang="ko-KR" altLang="en-US"/>
              <a:pPr lvl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BEDD84E-25D4-4983-8AA1-2863C96F08D9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tore/books/look.php?p_code=E6015792502" TargetMode="External"/><Relationship Id="rId2" Type="http://schemas.openxmlformats.org/officeDocument/2006/relationships/hyperlink" Target="https://en.wikipedia.org/wiki/File:MySQL.sv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ity3d.com/kr/current/Manual/webgl-audio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647564" y="1770064"/>
            <a:ext cx="7704856" cy="2084443"/>
          </a:xfrm>
          <a:prstGeom prst="roundRect">
            <a:avLst>
              <a:gd name="adj" fmla="val 16667"/>
            </a:avLst>
          </a:prstGeom>
          <a:solidFill>
            <a:srgbClr val="FFFF85"/>
          </a:solidFill>
          <a:ln>
            <a:solidFill>
              <a:srgbClr val="FFF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458188" y="2089010"/>
            <a:ext cx="5842623" cy="1077218"/>
            <a:chOff x="1458188" y="2089010"/>
            <a:chExt cx="5842623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46885" y="2458342"/>
              <a:ext cx="5526405" cy="6925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3D 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가상현실</a:t>
              </a:r>
              <a:r>
                <a:rPr lang="en-US" altLang="ko-KR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 SNS </a:t>
              </a:r>
              <a:r>
                <a:rPr lang="ko-KR" altLang="en-US" sz="40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시스템</a:t>
              </a:r>
              <a:endParaRPr lang="en-US" altLang="ko-KR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8188" y="2089010"/>
              <a:ext cx="244325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a옛날목욕탕B"/>
                  <a:ea typeface="a옛날목욕탕B"/>
                </a:rPr>
                <a:t>3D VR SNS SYSTEM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18675" y="5661248"/>
            <a:ext cx="4207215" cy="909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      컴퓨터공학과 </a:t>
            </a:r>
            <a:r>
              <a:rPr lang="en-US" altLang="ko-KR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2013154032 </a:t>
            </a:r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임단비</a:t>
            </a:r>
          </a:p>
          <a:p>
            <a:pPr lvl="0"/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      컴퓨터공학과 </a:t>
            </a:r>
            <a:r>
              <a:rPr lang="en-US" altLang="ko-KR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2014154033 </a:t>
            </a:r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이지혜</a:t>
            </a:r>
          </a:p>
          <a:p>
            <a:pPr lvl="0"/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      소프트웨어과 </a:t>
            </a:r>
            <a:r>
              <a:rPr lang="en-US" altLang="ko-KR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2014156009 </a:t>
            </a:r>
            <a:r>
              <a:rPr lang="ko-KR" altLang="en-US" b="1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</a:rPr>
              <a:t>김효경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810" y="850167"/>
            <a:ext cx="20688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구성도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8" y="1517069"/>
            <a:ext cx="8250370" cy="4936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4810" y="850167"/>
            <a:ext cx="20688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구성도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" y="1772816"/>
            <a:ext cx="7476963" cy="4621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25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451" y="850167"/>
            <a:ext cx="172354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요구사항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다이어그램 25"/>
          <p:cNvGraphicFramePr/>
          <p:nvPr>
            <p:extLst>
              <p:ext uri="{D42A27DB-BD31-4B8C-83A1-F6EECF244321}">
                <p14:modId xmlns="" xmlns:p14="http://schemas.microsoft.com/office/powerpoint/2010/main" val="487767623"/>
              </p:ext>
            </p:extLst>
          </p:nvPr>
        </p:nvGraphicFramePr>
        <p:xfrm>
          <a:off x="443530" y="1628800"/>
          <a:ext cx="8464527" cy="444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439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" y="764704"/>
            <a:ext cx="2621280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 및 개발방법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5122" name="Picture 2" descr="https://upload.wikimedia.org/wikipedia/commons/8/8a/Official_unity_logo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55576" y="2132856"/>
            <a:ext cx="3546541" cy="129060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67544" y="126876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엔진</a:t>
            </a: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5576" y="4077072"/>
            <a:ext cx="5544616" cy="1178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 클라이언트 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3D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공간 구축</a:t>
            </a:r>
          </a:p>
          <a:p>
            <a:pPr>
              <a:buFont typeface="Arial"/>
              <a:buChar char="•"/>
            </a:pPr>
            <a:endParaRPr lang="en-US" altLang="ko-KR" sz="2400">
              <a:solidFill>
                <a:schemeClr val="bg1"/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 서버 구축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(C#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이용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60032" y="1332057"/>
            <a:ext cx="3024335" cy="57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&lt;DB&gt;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6056" y="1484784"/>
            <a:ext cx="3635896" cy="179089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5" name="TextBox 24"/>
          <p:cNvSpPr txBox="1"/>
          <p:nvPr/>
        </p:nvSpPr>
        <p:spPr>
          <a:xfrm>
            <a:off x="4860032" y="4100879"/>
            <a:ext cx="4211960" cy="118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 각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사용자의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/>
            </a:r>
            <a:b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</a:b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	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데이터베이스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정보 기록</a:t>
            </a:r>
          </a:p>
          <a:p>
            <a:pPr>
              <a:buFont typeface="Arial"/>
              <a:buChar char="•"/>
            </a:pP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 (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꾸민 방 정보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2400">
                <a:solidFill>
                  <a:schemeClr val="bg1"/>
                </a:solidFill>
                <a:latin typeface="a옛날목욕탕L"/>
                <a:ea typeface="a옛날목욕탕L"/>
              </a:rPr>
              <a:t>로그인 정보</a:t>
            </a:r>
            <a:r>
              <a:rPr lang="en-US" altLang="ko-KR" sz="2400">
                <a:solidFill>
                  <a:schemeClr val="bg1"/>
                </a:solidFill>
                <a:latin typeface="a옛날목욕탕L"/>
                <a:ea typeface="a옛날목욕탕L"/>
              </a:rPr>
              <a:t>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" y="764704"/>
            <a:ext cx="2621280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 및 개발방법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933007" y="2101729"/>
            <a:ext cx="2846905" cy="12552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6" name="TextBox 15"/>
          <p:cNvSpPr txBox="1"/>
          <p:nvPr/>
        </p:nvSpPr>
        <p:spPr>
          <a:xfrm>
            <a:off x="467544" y="126876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주 사용 언어</a:t>
            </a: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03648" y="3933056"/>
            <a:ext cx="1728192" cy="165906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직사각형 17"/>
          <p:cNvSpPr/>
          <p:nvPr/>
        </p:nvSpPr>
        <p:spPr>
          <a:xfrm>
            <a:off x="3851920" y="1962706"/>
            <a:ext cx="3960440" cy="1731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전용 플러그인 없이 브라우저에서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      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 개발 게임을 그대로 실행</a:t>
            </a: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전용 플러그인을 설치했을 때와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		  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속도도 거의 일치</a:t>
            </a: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가구 객체 받아오기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779912" y="4365104"/>
            <a:ext cx="3960440" cy="909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 주 사용 언어</a:t>
            </a: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서버 구축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" y="764704"/>
            <a:ext cx="2621280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 및 개발방법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7544" y="1268760"/>
            <a:ext cx="302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&lt;</a:t>
            </a:r>
            <a:r>
              <a:rPr lang="ko-KR" altLang="en-US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주 사용 언어</a:t>
            </a:r>
            <a:r>
              <a:rPr lang="en-US" altLang="ko-KR" sz="32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  <a:endParaRPr lang="ko-KR" altLang="en-US" sz="32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27584" y="2276872"/>
            <a:ext cx="2780084" cy="273630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9" name="직사각형 18"/>
          <p:cNvSpPr/>
          <p:nvPr/>
        </p:nvSpPr>
        <p:spPr>
          <a:xfrm>
            <a:off x="4139952" y="2708920"/>
            <a:ext cx="4788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개발자들이 웹 사이트를 가상현실로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볼 수 있도록 도와주는 자바스크립트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API</a:t>
            </a:r>
            <a:endParaRPr lang="ko-KR" altLang="en-US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04456" y="3502749"/>
            <a:ext cx="4788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가상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3D SNS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공간을 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VR(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가상 현실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)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로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			 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볼 수 있게 해줌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764704"/>
            <a:ext cx="1309821" cy="547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개발환경</a:t>
            </a:r>
            <a:r>
              <a:rPr lang="en-US" altLang="ko-KR" sz="20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5124" name="AutoShape 4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6" name="AutoShape 6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sp>
        <p:nvSpPr>
          <p:cNvPr id="5128" name="AutoShape 8" descr="웹 GL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115616" y="1772816"/>
          <a:ext cx="6696744" cy="273630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21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41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a옛날목욕탕L"/>
                          <a:ea typeface="a옛날목욕탕L"/>
                        </a:rPr>
                        <a:t>사양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a옛날목욕탕L"/>
                          <a:ea typeface="a옛날목욕탕L"/>
                        </a:rPr>
                        <a:t>COM1</a:t>
                      </a:r>
                      <a:endParaRPr lang="ko-KR" altLang="en-US" sz="1600"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a옛날목욕탕L"/>
                          <a:ea typeface="a옛날목욕탕L"/>
                        </a:rPr>
                        <a:t>COM2</a:t>
                      </a:r>
                      <a:endParaRPr lang="ko-KR" altLang="en-US" sz="1600"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a옛날목욕탕L"/>
                          <a:ea typeface="a옛날목욕탕L"/>
                        </a:rPr>
                        <a:t>COM3</a:t>
                      </a:r>
                      <a:endParaRPr lang="ko-KR" altLang="en-US" sz="1600"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운영체제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WIN 10</a:t>
                      </a:r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WIN10</a:t>
                      </a:r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WIN 8.1</a:t>
                      </a:r>
                      <a:endParaRPr lang="ko-KR" altLang="en-US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CPU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Intel Core i5-3210M 2.50GHz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Intel Core i5-6600M 3.30GHz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Intel Core i5-5200U 2.20GHz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8G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16G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8G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하드디스크 용량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100G(C:\)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237G(C:\)</a:t>
                      </a:r>
                      <a:endParaRPr lang="ko-KR" altLang="en-US" sz="140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옛날목욕탕L"/>
                          <a:ea typeface="a옛날목욕탕L"/>
                        </a:rPr>
                        <a:t>500G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옛날목욕탕L"/>
                        <a:ea typeface="a옛날목욕탕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" y="850167"/>
            <a:ext cx="25927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졸업연구 수행일정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b="0" i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35592" y="1520788"/>
          <a:ext cx="7452832" cy="4969170"/>
        </p:xfrm>
        <a:graphic>
          <a:graphicData uri="http://schemas.openxmlformats.org/drawingml/2006/table">
            <a:tbl>
              <a:tblPr/>
              <a:tblGrid>
                <a:gridCol w="2679120"/>
                <a:gridCol w="596714"/>
                <a:gridCol w="596714"/>
                <a:gridCol w="596714"/>
                <a:gridCol w="596714"/>
                <a:gridCol w="596714"/>
                <a:gridCol w="596714"/>
                <a:gridCol w="596714"/>
                <a:gridCol w="596714"/>
              </a:tblGrid>
              <a:tr h="3082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추진사항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5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6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7-9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월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118268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주제에 따른 사전조사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자료수집 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제안서작성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Uniny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3D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모델링 툴 제작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툴에 객체 불러오기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클라이언트 개발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(3D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모델링 툴 사용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GUI)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클라이언트 개발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(SNS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공간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뷰어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클라이언트와 서버 연동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프로그램 점검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뷰어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 클라이언트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VR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과 연동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졸업작품 보고서 작성 이용 매뉴얼 작성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최종점검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a옛날목욕탕L" pitchFamily="18" charset="-127"/>
                          <a:ea typeface="a옛날목욕탕L" pitchFamily="18" charset="-127"/>
                        </a:rPr>
                        <a:t>발표</a:t>
                      </a: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</a:tr>
              <a:tr h="266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</a:endParaRPr>
                    </a:p>
                  </a:txBody>
                  <a:tcPr marL="9920" marR="9920" marT="9920" marB="99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7185" y="850167"/>
            <a:ext cx="32594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참고문헌 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/ 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이미지 출처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503" y="1650286"/>
            <a:ext cx="8151687" cy="37484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/>
              <a:buChar char="•"/>
            </a:pP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각 프로그램 로고 사진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– </a:t>
            </a:r>
            <a:r>
              <a:rPr lang="en-US" altLang="ko-KR">
                <a:latin typeface="a옛날목욕탕L"/>
                <a:ea typeface="a옛날목욕탕L"/>
                <a:hlinkClick r:id="rId2"/>
              </a:rPr>
              <a:t>Wikipedia</a:t>
            </a:r>
            <a:endParaRPr lang="en-US" altLang="ko-KR">
              <a:latin typeface="a옛날목욕탕L"/>
              <a:ea typeface="a옛날목욕탕L"/>
            </a:endParaRPr>
          </a:p>
          <a:p>
            <a:pPr lvl="5">
              <a:buFont typeface="Arial"/>
              <a:buChar char="•"/>
            </a:pPr>
            <a:r>
              <a:rPr lang="en-US" altLang="ko-KR">
                <a:latin typeface="a옛날목욕탕L"/>
                <a:ea typeface="a옛날목욕탕L"/>
                <a:hlinkClick r:id="rId2"/>
              </a:rPr>
              <a:t>http://www.freepik.com/</a:t>
            </a:r>
            <a:endParaRPr lang="en-US" altLang="ko-KR"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  <a:hlinkClick r:id="rId3"/>
              </a:rPr>
              <a:t>http://www.hanbit.co.kr/store/books/look.php?p_code=E6015792502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&lt;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 개발자를 위한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C#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으로 온라인 게임 서버 만들기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</a:p>
          <a:p>
            <a:pPr>
              <a:buFont typeface="Arial"/>
              <a:buChar char="•"/>
            </a:pP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  <a:hlinkClick r:id="rId4"/>
              </a:rPr>
              <a:t> https://docs.unity3d.com/kr/current/Manual/webgl-audio.html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&lt;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유니티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-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웹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GL API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메뉴얼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&gt;</a:t>
            </a:r>
          </a:p>
          <a:p>
            <a:pPr>
              <a:buFont typeface="Arial"/>
              <a:buChar char="•"/>
            </a:pPr>
            <a:endParaRPr lang="ko-KR" altLang="en-US" sz="16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>
              <a:buFont typeface="Arial"/>
              <a:buChar char="•"/>
            </a:pPr>
            <a:endParaRPr lang="en-US" altLang="ko-KR" sz="160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2708757" y="1268760"/>
            <a:ext cx="3672408" cy="3672408"/>
          </a:xfrm>
          <a:prstGeom prst="ellipse">
            <a:avLst/>
          </a:prstGeom>
          <a:solidFill>
            <a:schemeClr val="accent1">
              <a:lumMod val="50000"/>
              <a:alpha val="53000"/>
            </a:schemeClr>
          </a:solidFill>
          <a:ln>
            <a:noFill/>
          </a:ln>
          <a:effectLst>
            <a:glow rad="863600">
              <a:schemeClr val="accent1">
                <a:lumMod val="75000"/>
                <a:alpha val="4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783248" y="3429000"/>
            <a:ext cx="3888432" cy="0"/>
          </a:xfrm>
          <a:prstGeom prst="line">
            <a:avLst/>
          </a:prstGeom>
          <a:ln w="34925">
            <a:solidFill>
              <a:srgbClr val="FFFF8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16200000">
            <a:off x="2048657" y="2909253"/>
            <a:ext cx="449623" cy="1019560"/>
            <a:chOff x="887506" y="1844824"/>
            <a:chExt cx="1524254" cy="3456384"/>
          </a:xfrm>
        </p:grpSpPr>
        <p:sp>
          <p:nvSpPr>
            <p:cNvPr id="12" name="하트 11"/>
            <p:cNvSpPr/>
            <p:nvPr/>
          </p:nvSpPr>
          <p:spPr>
            <a:xfrm rot="10800000">
              <a:off x="927320" y="1844824"/>
              <a:ext cx="1440160" cy="1440160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수동 연산 12"/>
            <p:cNvSpPr/>
            <p:nvPr/>
          </p:nvSpPr>
          <p:spPr>
            <a:xfrm>
              <a:off x="927318" y="2924944"/>
              <a:ext cx="1446337" cy="1728192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887506" y="4294094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2080066" y="4294094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10800000">
              <a:off x="1506470" y="4653136"/>
              <a:ext cx="288032" cy="648072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99076" y="2420888"/>
            <a:ext cx="3584571" cy="815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4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rPr>
              <a:t>Thank You</a:t>
            </a:r>
            <a:endParaRPr lang="ko-KR" altLang="en-US" sz="48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a옛날목욕탕B"/>
              <a:ea typeface="a옛날목욕탕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8523" y="3462099"/>
            <a:ext cx="1989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4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rPr>
              <a:t>Q &amp; A</a:t>
            </a:r>
            <a:endParaRPr lang="ko-KR" altLang="en-US" sz="48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a옛날목욕탕B"/>
              <a:ea typeface="a옛날목욕탕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>
            <a:off x="-91835" y="3212976"/>
            <a:ext cx="8624275" cy="302165"/>
          </a:xfrm>
          <a:custGeom>
            <a:avLst/>
            <a:gdLst>
              <a:gd name="connsiteX0" fmla="*/ 0 w 8364071"/>
              <a:gd name="connsiteY0" fmla="*/ 936316 h 954246"/>
              <a:gd name="connsiteX1" fmla="*/ 1622612 w 8364071"/>
              <a:gd name="connsiteY1" fmla="*/ 93634 h 954246"/>
              <a:gd name="connsiteX2" fmla="*/ 3164541 w 8364071"/>
              <a:gd name="connsiteY2" fmla="*/ 954246 h 954246"/>
              <a:gd name="connsiteX3" fmla="*/ 4580965 w 8364071"/>
              <a:gd name="connsiteY3" fmla="*/ 93634 h 954246"/>
              <a:gd name="connsiteX4" fmla="*/ 6024283 w 8364071"/>
              <a:gd name="connsiteY4" fmla="*/ 945281 h 954246"/>
              <a:gd name="connsiteX5" fmla="*/ 7467600 w 8364071"/>
              <a:gd name="connsiteY5" fmla="*/ 93634 h 954246"/>
              <a:gd name="connsiteX6" fmla="*/ 8364071 w 8364071"/>
              <a:gd name="connsiteY6" fmla="*/ 21916 h 954246"/>
              <a:gd name="connsiteX7" fmla="*/ 8364071 w 8364071"/>
              <a:gd name="connsiteY7" fmla="*/ 21916 h 954246"/>
              <a:gd name="connsiteX0" fmla="*/ 0 w 8364071"/>
              <a:gd name="connsiteY0" fmla="*/ 936316 h 954246"/>
              <a:gd name="connsiteX1" fmla="*/ 1622612 w 8364071"/>
              <a:gd name="connsiteY1" fmla="*/ 93634 h 954246"/>
              <a:gd name="connsiteX2" fmla="*/ 3048000 w 8364071"/>
              <a:gd name="connsiteY2" fmla="*/ 954246 h 954246"/>
              <a:gd name="connsiteX3" fmla="*/ 4580965 w 8364071"/>
              <a:gd name="connsiteY3" fmla="*/ 93634 h 954246"/>
              <a:gd name="connsiteX4" fmla="*/ 6024283 w 8364071"/>
              <a:gd name="connsiteY4" fmla="*/ 945281 h 954246"/>
              <a:gd name="connsiteX5" fmla="*/ 7467600 w 8364071"/>
              <a:gd name="connsiteY5" fmla="*/ 93634 h 954246"/>
              <a:gd name="connsiteX6" fmla="*/ 8364071 w 8364071"/>
              <a:gd name="connsiteY6" fmla="*/ 21916 h 954246"/>
              <a:gd name="connsiteX7" fmla="*/ 8364071 w 8364071"/>
              <a:gd name="connsiteY7" fmla="*/ 21916 h 954246"/>
              <a:gd name="connsiteX0" fmla="*/ 0 w 8364071"/>
              <a:gd name="connsiteY0" fmla="*/ 937476 h 964370"/>
              <a:gd name="connsiteX1" fmla="*/ 1622612 w 8364071"/>
              <a:gd name="connsiteY1" fmla="*/ 94794 h 964370"/>
              <a:gd name="connsiteX2" fmla="*/ 3048000 w 8364071"/>
              <a:gd name="connsiteY2" fmla="*/ 955406 h 964370"/>
              <a:gd name="connsiteX3" fmla="*/ 4580965 w 8364071"/>
              <a:gd name="connsiteY3" fmla="*/ 94794 h 964370"/>
              <a:gd name="connsiteX4" fmla="*/ 6096001 w 8364071"/>
              <a:gd name="connsiteY4" fmla="*/ 964370 h 964370"/>
              <a:gd name="connsiteX5" fmla="*/ 7467600 w 8364071"/>
              <a:gd name="connsiteY5" fmla="*/ 94794 h 964370"/>
              <a:gd name="connsiteX6" fmla="*/ 8364071 w 8364071"/>
              <a:gd name="connsiteY6" fmla="*/ 23076 h 964370"/>
              <a:gd name="connsiteX7" fmla="*/ 8364071 w 8364071"/>
              <a:gd name="connsiteY7" fmla="*/ 23076 h 964370"/>
              <a:gd name="connsiteX0" fmla="*/ 0 w 8373036"/>
              <a:gd name="connsiteY0" fmla="*/ 308031 h 964370"/>
              <a:gd name="connsiteX1" fmla="*/ 1631577 w 8373036"/>
              <a:gd name="connsiteY1" fmla="*/ 94794 h 964370"/>
              <a:gd name="connsiteX2" fmla="*/ 3056965 w 8373036"/>
              <a:gd name="connsiteY2" fmla="*/ 955406 h 964370"/>
              <a:gd name="connsiteX3" fmla="*/ 4589930 w 8373036"/>
              <a:gd name="connsiteY3" fmla="*/ 94794 h 964370"/>
              <a:gd name="connsiteX4" fmla="*/ 6104966 w 8373036"/>
              <a:gd name="connsiteY4" fmla="*/ 964370 h 964370"/>
              <a:gd name="connsiteX5" fmla="*/ 7476565 w 8373036"/>
              <a:gd name="connsiteY5" fmla="*/ 94794 h 964370"/>
              <a:gd name="connsiteX6" fmla="*/ 8373036 w 8373036"/>
              <a:gd name="connsiteY6" fmla="*/ 23076 h 964370"/>
              <a:gd name="connsiteX7" fmla="*/ 8373036 w 8373036"/>
              <a:gd name="connsiteY7" fmla="*/ 23076 h 964370"/>
              <a:gd name="connsiteX0" fmla="*/ 0 w 8373036"/>
              <a:gd name="connsiteY0" fmla="*/ 451085 h 964370"/>
              <a:gd name="connsiteX1" fmla="*/ 1631577 w 8373036"/>
              <a:gd name="connsiteY1" fmla="*/ 94794 h 964370"/>
              <a:gd name="connsiteX2" fmla="*/ 3056965 w 8373036"/>
              <a:gd name="connsiteY2" fmla="*/ 955406 h 964370"/>
              <a:gd name="connsiteX3" fmla="*/ 4589930 w 8373036"/>
              <a:gd name="connsiteY3" fmla="*/ 94794 h 964370"/>
              <a:gd name="connsiteX4" fmla="*/ 6104966 w 8373036"/>
              <a:gd name="connsiteY4" fmla="*/ 964370 h 964370"/>
              <a:gd name="connsiteX5" fmla="*/ 7476565 w 8373036"/>
              <a:gd name="connsiteY5" fmla="*/ 94794 h 964370"/>
              <a:gd name="connsiteX6" fmla="*/ 8373036 w 8373036"/>
              <a:gd name="connsiteY6" fmla="*/ 23076 h 964370"/>
              <a:gd name="connsiteX7" fmla="*/ 8373036 w 8373036"/>
              <a:gd name="connsiteY7" fmla="*/ 23076 h 96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3036" h="964370">
                <a:moveTo>
                  <a:pt x="0" y="451085"/>
                </a:moveTo>
                <a:cubicBezTo>
                  <a:pt x="547594" y="28250"/>
                  <a:pt x="1122083" y="10741"/>
                  <a:pt x="1631577" y="94794"/>
                </a:cubicBezTo>
                <a:cubicBezTo>
                  <a:pt x="2141071" y="178847"/>
                  <a:pt x="2563906" y="955406"/>
                  <a:pt x="3056965" y="955406"/>
                </a:cubicBezTo>
                <a:cubicBezTo>
                  <a:pt x="3550024" y="955406"/>
                  <a:pt x="4081930" y="93300"/>
                  <a:pt x="4589930" y="94794"/>
                </a:cubicBezTo>
                <a:cubicBezTo>
                  <a:pt x="5097930" y="96288"/>
                  <a:pt x="5623860" y="964370"/>
                  <a:pt x="6104966" y="964370"/>
                </a:cubicBezTo>
                <a:cubicBezTo>
                  <a:pt x="6586072" y="964370"/>
                  <a:pt x="7098553" y="251676"/>
                  <a:pt x="7476565" y="94794"/>
                </a:cubicBezTo>
                <a:cubicBezTo>
                  <a:pt x="7854577" y="-62088"/>
                  <a:pt x="8373036" y="23076"/>
                  <a:pt x="8373036" y="23076"/>
                </a:cubicBezTo>
                <a:lnTo>
                  <a:pt x="8373036" y="23076"/>
                </a:lnTo>
              </a:path>
            </a:pathLst>
          </a:custGeom>
          <a:noFill/>
          <a:ln>
            <a:solidFill>
              <a:srgbClr val="FFFF8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80" y="857437"/>
            <a:ext cx="2066910" cy="7218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옛날목욕탕B"/>
                <a:ea typeface="a옛날목욕탕B"/>
              </a:rPr>
              <a:t>CONTENTS</a:t>
            </a:r>
            <a:endParaRPr lang="ko-KR" altLang="en-US" sz="2800"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a옛날목욕탕B"/>
              <a:ea typeface="a옛날목욕탕B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347864" y="848364"/>
            <a:ext cx="809127" cy="708647"/>
          </a:xfrm>
          <a:custGeom>
            <a:avLst/>
            <a:gdLst>
              <a:gd name="connsiteX0" fmla="*/ 1371600 w 1371600"/>
              <a:gd name="connsiteY0" fmla="*/ 0 h 1201270"/>
              <a:gd name="connsiteX1" fmla="*/ 0 w 1371600"/>
              <a:gd name="connsiteY1" fmla="*/ 0 h 1201270"/>
              <a:gd name="connsiteX2" fmla="*/ 0 w 1371600"/>
              <a:gd name="connsiteY2" fmla="*/ 1201270 h 1201270"/>
              <a:gd name="connsiteX3" fmla="*/ 17930 w 1371600"/>
              <a:gd name="connsiteY3" fmla="*/ 8964 h 120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201270">
                <a:moveTo>
                  <a:pt x="1371600" y="0"/>
                </a:moveTo>
                <a:lnTo>
                  <a:pt x="0" y="0"/>
                </a:lnTo>
                <a:lnTo>
                  <a:pt x="0" y="1201270"/>
                </a:lnTo>
                <a:lnTo>
                  <a:pt x="17930" y="8964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10800000">
            <a:off x="4915001" y="992161"/>
            <a:ext cx="809127" cy="708647"/>
          </a:xfrm>
          <a:custGeom>
            <a:avLst/>
            <a:gdLst>
              <a:gd name="connsiteX0" fmla="*/ 1371600 w 1371600"/>
              <a:gd name="connsiteY0" fmla="*/ 0 h 1201270"/>
              <a:gd name="connsiteX1" fmla="*/ 0 w 1371600"/>
              <a:gd name="connsiteY1" fmla="*/ 0 h 1201270"/>
              <a:gd name="connsiteX2" fmla="*/ 0 w 1371600"/>
              <a:gd name="connsiteY2" fmla="*/ 1201270 h 1201270"/>
              <a:gd name="connsiteX3" fmla="*/ 17930 w 1371600"/>
              <a:gd name="connsiteY3" fmla="*/ 8964 h 120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1201270">
                <a:moveTo>
                  <a:pt x="1371600" y="0"/>
                </a:moveTo>
                <a:lnTo>
                  <a:pt x="0" y="0"/>
                </a:lnTo>
                <a:lnTo>
                  <a:pt x="0" y="1201270"/>
                </a:lnTo>
                <a:lnTo>
                  <a:pt x="17930" y="8964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447828" y="3021126"/>
            <a:ext cx="576064" cy="576064"/>
            <a:chOff x="2699792" y="2375775"/>
            <a:chExt cx="576064" cy="576064"/>
          </a:xfrm>
        </p:grpSpPr>
        <p:sp>
          <p:nvSpPr>
            <p:cNvPr id="2" name="타원 1"/>
            <p:cNvSpPr/>
            <p:nvPr/>
          </p:nvSpPr>
          <p:spPr>
            <a:xfrm>
              <a:off x="2699792" y="2375775"/>
              <a:ext cx="576064" cy="576064"/>
            </a:xfrm>
            <a:prstGeom prst="ellipse">
              <a:avLst/>
            </a:prstGeom>
            <a:solidFill>
              <a:srgbClr val="FFF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24498" y="2476019"/>
              <a:ext cx="3353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a옛날목욕탕B"/>
                  <a:ea typeface="a옛날목욕탕B"/>
                </a:rPr>
                <a:t>1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64152" y="2996952"/>
            <a:ext cx="576064" cy="576064"/>
            <a:chOff x="2699792" y="3653662"/>
            <a:chExt cx="576064" cy="576064"/>
          </a:xfrm>
        </p:grpSpPr>
        <p:sp>
          <p:nvSpPr>
            <p:cNvPr id="37" name="타원 36"/>
            <p:cNvSpPr/>
            <p:nvPr/>
          </p:nvSpPr>
          <p:spPr>
            <a:xfrm>
              <a:off x="2699792" y="3653662"/>
              <a:ext cx="576064" cy="576064"/>
            </a:xfrm>
            <a:prstGeom prst="ellipse">
              <a:avLst/>
            </a:prstGeom>
            <a:solidFill>
              <a:srgbClr val="FFF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24498" y="3744941"/>
              <a:ext cx="3353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solidFill>
                    <a:schemeClr val="accent1">
                      <a:lumMod val="50000"/>
                    </a:schemeClr>
                  </a:solidFill>
                  <a:latin typeface="a옛날목욕탕B"/>
                  <a:ea typeface="a옛날목욕탕B"/>
                </a:rPr>
                <a:t>2</a:t>
              </a:r>
              <a:endPara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80476" y="3009039"/>
            <a:ext cx="576064" cy="576064"/>
            <a:chOff x="2699792" y="4941168"/>
            <a:chExt cx="576064" cy="576064"/>
          </a:xfrm>
        </p:grpSpPr>
        <p:sp>
          <p:nvSpPr>
            <p:cNvPr id="43" name="타원 42"/>
            <p:cNvSpPr/>
            <p:nvPr/>
          </p:nvSpPr>
          <p:spPr>
            <a:xfrm>
              <a:off x="2699792" y="4941168"/>
              <a:ext cx="576064" cy="576064"/>
            </a:xfrm>
            <a:prstGeom prst="ellipse">
              <a:avLst/>
            </a:prstGeom>
            <a:solidFill>
              <a:srgbClr val="FFF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24498" y="5032447"/>
              <a:ext cx="33534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>
                  <a:solidFill>
                    <a:schemeClr val="accent1">
                      <a:lumMod val="50000"/>
                    </a:schemeClr>
                  </a:solidFill>
                  <a:latin typeface="a옛날목욕탕B"/>
                  <a:ea typeface="a옛날목욕탕B"/>
                </a:rPr>
                <a:t>3</a:t>
              </a:r>
              <a:endPara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5400000">
            <a:off x="8716160" y="3011607"/>
            <a:ext cx="191939" cy="448733"/>
            <a:chOff x="1113585" y="2025702"/>
            <a:chExt cx="1524254" cy="3563538"/>
          </a:xfrm>
        </p:grpSpPr>
        <p:sp>
          <p:nvSpPr>
            <p:cNvPr id="52" name="하트 51"/>
            <p:cNvSpPr/>
            <p:nvPr/>
          </p:nvSpPr>
          <p:spPr>
            <a:xfrm rot="10800000">
              <a:off x="1162135" y="2025702"/>
              <a:ext cx="1428634" cy="1377692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수동 연산 52"/>
            <p:cNvSpPr/>
            <p:nvPr/>
          </p:nvSpPr>
          <p:spPr>
            <a:xfrm>
              <a:off x="1153397" y="2996952"/>
              <a:ext cx="1446337" cy="1944216"/>
            </a:xfrm>
            <a:prstGeom prst="flowChartManualOperation">
              <a:avLst/>
            </a:prstGeom>
            <a:solidFill>
              <a:schemeClr val="tx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1113585" y="4582126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flipH="1">
              <a:off x="2306145" y="4582126"/>
              <a:ext cx="331694" cy="815788"/>
            </a:xfrm>
            <a:custGeom>
              <a:avLst/>
              <a:gdLst>
                <a:gd name="connsiteX0" fmla="*/ 251012 w 331694"/>
                <a:gd name="connsiteY0" fmla="*/ 0 h 815788"/>
                <a:gd name="connsiteX1" fmla="*/ 0 w 331694"/>
                <a:gd name="connsiteY1" fmla="*/ 197224 h 815788"/>
                <a:gd name="connsiteX2" fmla="*/ 188259 w 331694"/>
                <a:gd name="connsiteY2" fmla="*/ 815788 h 815788"/>
                <a:gd name="connsiteX3" fmla="*/ 331694 w 331694"/>
                <a:gd name="connsiteY3" fmla="*/ 385482 h 815788"/>
                <a:gd name="connsiteX4" fmla="*/ 251012 w 331694"/>
                <a:gd name="connsiteY4" fmla="*/ 0 h 81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694" h="815788">
                  <a:moveTo>
                    <a:pt x="251012" y="0"/>
                  </a:moveTo>
                  <a:lnTo>
                    <a:pt x="0" y="197224"/>
                  </a:lnTo>
                  <a:lnTo>
                    <a:pt x="188259" y="815788"/>
                  </a:lnTo>
                  <a:lnTo>
                    <a:pt x="331694" y="385482"/>
                  </a:lnTo>
                  <a:lnTo>
                    <a:pt x="251012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732549" y="4941168"/>
              <a:ext cx="288032" cy="648072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27584" y="3825044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연구 개발 배경</a:t>
            </a: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연구 개발 목표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연구 개발 효과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27884" y="396906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시스템 수행 시나리오</a:t>
            </a: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시스템 구성도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2200" y="3897052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개발환경 및 개발방법</a:t>
            </a: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졸업연구 수행일정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rgbClr val="FFFF66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 참고문헌 </a:t>
            </a:r>
            <a:r>
              <a:rPr lang="en-US" altLang="ko-KR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/ </a:t>
            </a:r>
            <a:r>
              <a:rPr lang="ko-KR" altLang="en-US" dirty="0">
                <a:solidFill>
                  <a:srgbClr val="FFFF66"/>
                </a:solidFill>
                <a:latin typeface="a옛날목욕탕L" pitchFamily="18" charset="-127"/>
                <a:ea typeface="a옛날목욕탕L" pitchFamily="18" charset="-127"/>
              </a:rPr>
              <a:t>이미지 출처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50" y="850167"/>
            <a:ext cx="23631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발달 역사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7940" y="2032040"/>
            <a:ext cx="2851457" cy="427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131840" y="2032040"/>
            <a:ext cx="2945555" cy="427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67844" y="2140404"/>
            <a:ext cx="288032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182563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현재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: 3D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가상 세계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lvl="0"/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 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3D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로 구현되어 화면 속 세상이 마치 </a:t>
            </a:r>
            <a:r>
              <a:rPr lang="ko-KR" altLang="en-US" sz="1600" b="1" i="1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현실인 것처럼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느낄 수 있게 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중력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운동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지지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커뮤니케이션과 같은 현실의 법칙을 따름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캐릭터간의 상호작용이 가능함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사용자는 주로 </a:t>
            </a:r>
            <a:r>
              <a:rPr lang="ko-KR" altLang="en-US" b="1" i="1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아바타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통해 이동하고 소통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ex) Second life</a:t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   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다다월드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52577" y="2032040"/>
            <a:ext cx="2883919" cy="42789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92180" y="2125256"/>
            <a:ext cx="277230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indent="-182563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미래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: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VR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을 통한 몰입형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		     SNS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3D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공간을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VR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로 느끼면서 훨씬 더 몰입할 수 있는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SNS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</a:pP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facebook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‘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소셜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알파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’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→가상현실을 통해 작은 그룹을 이뤄 채팅을 하거나 동영상을 감상할 수 있는 서비스를 연구 중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1" y="2129228"/>
            <a:ext cx="280831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 과거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: 2D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그래픽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lvl="0"/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2D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배경과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2D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캐릭터로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/>
            </a:r>
            <a:b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</a:b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개성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표현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사이버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머니를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 가지고 아이템을 구매 꾸밈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2D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캐릭터 자체로서의 커뮤니티 기능은 없으며 게시판을 이용한 별도의 커뮤니티 생성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indent="-182563">
              <a:buFont typeface="Arial" pitchFamily="34" charset="0"/>
              <a:buChar char="•"/>
              <a:tabLst>
                <a:tab pos="715963" algn="l"/>
              </a:tabLst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ex)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싸이월드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  <a:p>
            <a:pPr marL="182563" lvl="0" indent="-182563">
              <a:buFont typeface="Arial" pitchFamily="34" charset="0"/>
              <a:buChar char="•"/>
              <a:tabLst>
                <a:tab pos="715963" algn="l"/>
              </a:tabLst>
            </a:pP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/>
              <a:ea typeface="a옛날목욕탕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881" y="850167"/>
            <a:ext cx="30139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과거 대표 사례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1028" name="Picture 4" descr="https://i-cclc.co.kr:44159/wp-content/uploads/2016/02/cyworld_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5596" y="1970838"/>
            <a:ext cx="2700300" cy="1890210"/>
          </a:xfrm>
          <a:prstGeom prst="rect">
            <a:avLst/>
          </a:prstGeom>
          <a:noFill/>
        </p:spPr>
      </p:pic>
      <p:pic>
        <p:nvPicPr>
          <p:cNvPr id="1030" name="Picture 6" descr="http://pds13.egloos.com/pds/200902/18/60/f0009260_499b916b7c98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520788"/>
            <a:ext cx="4374486" cy="248427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67644" y="447311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2D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캐릭터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미니미와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배경의 그래픽 조합으로 본인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PR</a:t>
            </a: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미니미간의 상호 작용은 불가능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도토리를 이용해 구매한 아이템으로 배경과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미니미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옷과 헤어 구매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57" y="850167"/>
            <a:ext cx="32528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현재 대표 사례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7644" y="4473116"/>
            <a:ext cx="648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3D World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안에서의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second life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유저가 직접 콘텐츠 창작 및 구성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어떤 제약 없이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자유로운 행동 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84" t="6823" r="15333" b="6238"/>
          <a:stretch/>
        </p:blipFill>
        <p:spPr>
          <a:xfrm>
            <a:off x="1295636" y="1736812"/>
            <a:ext cx="1872208" cy="2359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7"/>
            <a:ext cx="4392488" cy="23266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48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544" y="332656"/>
            <a:ext cx="2258952" cy="6632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[SNS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문제점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84" t="6823" r="15333" b="6238"/>
          <a:stretch/>
        </p:blipFill>
        <p:spPr>
          <a:xfrm>
            <a:off x="1440826" y="3176972"/>
            <a:ext cx="879731" cy="1108702"/>
          </a:xfrm>
          <a:prstGeom prst="rect">
            <a:avLst/>
          </a:prstGeom>
        </p:spPr>
      </p:pic>
      <p:pic>
        <p:nvPicPr>
          <p:cNvPr id="12" name="Picture 4" descr="https://i-cclc.co.kr:44159/wp-content/uploads/2016/02/cyworld_logo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504" r="19874" b="2269"/>
          <a:stretch/>
        </p:blipFill>
        <p:spPr bwMode="auto">
          <a:xfrm>
            <a:off x="1320378" y="1196752"/>
            <a:ext cx="1120859" cy="1286099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947224" y="3104964"/>
            <a:ext cx="529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너무 높은 자유도 ▶ 진입장벽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광범위한 공간 ▶ 모든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컨텐츠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이용 어려움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 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상점이 실제 </a:t>
            </a:r>
            <a:r>
              <a:rPr lang="ko-KR" altLang="en-US" sz="12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한시간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거리의 </a:t>
            </a:r>
            <a:r>
              <a:rPr lang="ko-KR" altLang="en-US" sz="12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맵에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존재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현실과의 거리감 ▶ 서비스에 관심도가 점차 하락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4391" y="1124744"/>
            <a:ext cx="7596844" cy="14315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158" y="2996952"/>
            <a:ext cx="7596844" cy="14315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4158" y="4922731"/>
            <a:ext cx="7596844" cy="14315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5094" y="4976790"/>
            <a:ext cx="25327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VR </a:t>
            </a:r>
          </a:p>
          <a:p>
            <a:pPr algn="ctr"/>
            <a:r>
              <a:rPr lang="en-US" altLang="ko-K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SNS</a:t>
            </a:r>
            <a:endParaRPr lang="en-US" altLang="ko-K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13822" y="5049180"/>
            <a:ext cx="57986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미니룸으로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공간을 제한시킴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3D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장점과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특징을 융합하여 새로운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VR SNS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개발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유저들이 편리하게 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미니룸을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커스터마이징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할 수 있는 툴 제작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3419872" y="2672916"/>
            <a:ext cx="2304256" cy="252028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3455876" y="4581128"/>
            <a:ext cx="2304256" cy="252028"/>
          </a:xfrm>
          <a:prstGeom prst="downArrow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23828" y="13047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2D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한계 ▶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생동감 떨어짐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제한적인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커스타미이징과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컨텐츠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61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552" y="853715"/>
            <a:ext cx="210025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최종 목표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8853" y="2492896"/>
            <a:ext cx="73879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i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VR </a:t>
            </a:r>
            <a:r>
              <a:rPr lang="ko-KR" altLang="en-US" sz="28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을 </a:t>
            </a:r>
            <a:r>
              <a:rPr lang="ko-KR" altLang="en-US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이용한 </a:t>
            </a:r>
            <a:r>
              <a:rPr lang="ko-KR" altLang="en-US" sz="2800" b="1" dirty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개인 사이버공간 제작 </a:t>
            </a:r>
            <a:r>
              <a:rPr lang="ko-KR" altLang="en-US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및 </a:t>
            </a:r>
            <a:r>
              <a:rPr lang="en-US" altLang="ko-KR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/>
            </a:r>
            <a:br>
              <a:rPr lang="en-US" altLang="ko-KR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</a:br>
            <a:r>
              <a:rPr lang="ko-KR" altLang="en-US" sz="2800" b="1" dirty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사회관계망 서비스</a:t>
            </a:r>
            <a:r>
              <a:rPr lang="ko-KR" altLang="en-US" sz="2800" b="1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가 가능한 </a:t>
            </a:r>
            <a:r>
              <a:rPr lang="en-US" altLang="ko-KR" sz="3200" b="1" dirty="0" smtClean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SNS</a:t>
            </a:r>
            <a:r>
              <a:rPr lang="ko-KR" altLang="en-US" sz="3200" b="1" dirty="0" smtClean="0">
                <a:solidFill>
                  <a:schemeClr val="bg2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 시스템 </a:t>
            </a:r>
            <a:r>
              <a:rPr lang="ko-KR" altLang="en-US" sz="2800" b="1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THE삐끗삐끗" panose="02020503020101020101" pitchFamily="18" charset="-127"/>
              </a:rPr>
              <a:t>개발</a:t>
            </a:r>
            <a:endParaRPr lang="ko" altLang="en-US" sz="2800" b="1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cs typeface="THE삐끗삐끗" panose="020205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  <a:cs typeface="THE삐끗삐끗" panose="020205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81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835" y="850167"/>
            <a:ext cx="298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수행 시나리오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32301"/>
            <a:ext cx="9144000" cy="4324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-26894" y="6534309"/>
            <a:ext cx="9279414" cy="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20582" y="323691"/>
            <a:ext cx="723193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3530" y="107340"/>
            <a:ext cx="153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a옛날목욕탕B"/>
                <a:ea typeface="a옛날목욕탕B"/>
              </a:rPr>
              <a:t>종합설계 개요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a옛날목욕탕B"/>
              <a:ea typeface="a옛날목욕탕B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-108520" y="323691"/>
            <a:ext cx="40328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11618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020582" y="143671"/>
            <a:ext cx="0" cy="3600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835" y="850167"/>
            <a:ext cx="29832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[</a:t>
            </a:r>
            <a:r>
              <a:rPr lang="ko-KR" altLang="en-US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시스템 수행 시나리오</a:t>
            </a:r>
            <a:r>
              <a:rPr lang="en-US" altLang="ko-KR" sz="2400">
                <a:solidFill>
                  <a:schemeClr val="accent1">
                    <a:lumMod val="50000"/>
                  </a:schemeClr>
                </a:solidFill>
                <a:latin typeface="a옛날목욕탕L"/>
                <a:ea typeface="a옛날목욕탕L"/>
              </a:rPr>
              <a:t>]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8066"/>
            <a:ext cx="9144000" cy="4371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444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493</Words>
  <Application>Microsoft Office PowerPoint</Application>
  <PresentationFormat>화면 슬라이드 쇼(4:3)</PresentationFormat>
  <Paragraphs>188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Arial</vt:lpstr>
      <vt:lpstr>맑은 고딕</vt:lpstr>
      <vt:lpstr>a옛날목욕탕B</vt:lpstr>
      <vt:lpstr>a옛날목욕탕L</vt:lpstr>
      <vt:lpstr>THE삐끗삐끗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R&amp;D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danbi</cp:lastModifiedBy>
  <cp:revision>87</cp:revision>
  <dcterms:created xsi:type="dcterms:W3CDTF">2006-10-05T04:04:58Z</dcterms:created>
  <dcterms:modified xsi:type="dcterms:W3CDTF">2016-12-17T12:13:09Z</dcterms:modified>
</cp:coreProperties>
</file>