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0B08DC-B950-4642-BA31-567F1045D257}">
  <a:tblStyle styleId="{0D0B08DC-B950-4642-BA31-567F1045D2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-regular.fntdata"/><Relationship Id="rId13" Type="http://schemas.openxmlformats.org/officeDocument/2006/relationships/slide" Target="slides/slide8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2bbad9712_2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2bbad9712_2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2bbad9712_2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2bbad9712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2bbad9712_2_2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2bbad9712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2bbad9712_2_3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2bbad9712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52bbad9712_4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52bbad9712_4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2bbad9712_2_3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2bbad9712_2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2bbad9712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2bbad97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2bbad9712_4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2bbad9712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2bbad9712_4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2bbad971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2bbad9712_4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2bbad9712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2bbad9712_2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2bbad9712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2bbad9712_2_3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2bbad9712_2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2bbad9712_2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2bbad9712_2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.png"/><Relationship Id="rId13" Type="http://schemas.openxmlformats.org/officeDocument/2006/relationships/image" Target="../media/image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200205" y="714640"/>
            <a:ext cx="3669060" cy="371421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950900" y="1863600"/>
            <a:ext cx="39072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EQUITY RESEARCH</a:t>
            </a:r>
            <a:r>
              <a:rPr lang="en" u="sng"/>
              <a:t> 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INVESTMENT BANKING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09" name="Google Shape;709;p21"/>
          <p:cNvGraphicFramePr/>
          <p:nvPr/>
        </p:nvGraphicFramePr>
        <p:xfrm>
          <a:off x="1466850" y="7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{0D0B08DC-B950-4642-BA31-567F1045D257}</a:tableStyleId>
              </a:tblPr>
              <a:tblGrid>
                <a:gridCol w="1304925"/>
                <a:gridCol w="1419225"/>
                <a:gridCol w="1571625"/>
                <a:gridCol w="838200"/>
                <a:gridCol w="10763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P/E LTM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P/E 2020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P/E 2021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P/E 2022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Ubisoft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19.4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Arts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Two Initiative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Netmarble Games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39.7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29.3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26.3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 Enix 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25.0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Nintendo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21.9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17.1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 Projekt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Bandai Namco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Ncsoft Corp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Activision Blizzard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5" name="Google Shape;715;p22"/>
          <p:cNvGraphicFramePr/>
          <p:nvPr/>
        </p:nvGraphicFramePr>
        <p:xfrm>
          <a:off x="3209925" y="82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{0D0B08DC-B950-4642-BA31-567F1045D257}</a:tableStyleId>
              </a:tblPr>
              <a:tblGrid>
                <a:gridCol w="1304925"/>
                <a:gridCol w="1419225"/>
              </a:tblGrid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Capit / Revenue LTM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Ubisoft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4,98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Arts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19,80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Two Initiative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4,38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Netmarble Games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3,64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 Enix 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2,20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Nintendo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3,95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 Projekt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68,07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Bandai Namco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Ncsoft Corp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8,52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Activision Blizzard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7,29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 FIELD</a:t>
            </a:r>
            <a:r>
              <a:rPr lang="en"/>
              <a:t> </a:t>
            </a:r>
            <a:endParaRPr/>
          </a:p>
        </p:txBody>
      </p:sp>
      <p:sp>
        <p:nvSpPr>
          <p:cNvPr id="721" name="Google Shape;721;p2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22" name="Google Shape;722;p23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723" name="Google Shape;723;p23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4" name="Google Shape;744;p23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45" name="Google Shape;745;p23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5" name="Google Shape;785;p23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23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15" name="Google Shape;815;p23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3" name="Google Shape;8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6825"/>
            <a:ext cx="8839202" cy="3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5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/>
              <a:t>THE END</a:t>
            </a:r>
            <a:endParaRPr sz="6000"/>
          </a:p>
        </p:txBody>
      </p:sp>
      <p:sp>
        <p:nvSpPr>
          <p:cNvPr id="839" name="Google Shape;839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840" name="Google Shape;840;p25"/>
          <p:cNvGrpSpPr/>
          <p:nvPr/>
        </p:nvGrpSpPr>
        <p:grpSpPr>
          <a:xfrm>
            <a:off x="5746811" y="2112199"/>
            <a:ext cx="2673191" cy="2524556"/>
            <a:chOff x="2152775" y="305709"/>
            <a:chExt cx="4264823" cy="4762415"/>
          </a:xfrm>
        </p:grpSpPr>
        <p:grpSp>
          <p:nvGrpSpPr>
            <p:cNvPr id="841" name="Google Shape;841;p25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842" name="Google Shape;842;p25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5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5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5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5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rect b="b" l="l" r="r" t="t"/>
                <a:pathLst>
                  <a:path extrusionOk="0" h="366117" w="632693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5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5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rect b="b" l="l" r="r" t="t"/>
                <a:pathLst>
                  <a:path extrusionOk="0" h="184784" w="295357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5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5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5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5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5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5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5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5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rect b="b" l="l" r="r" t="t"/>
                <a:pathLst>
                  <a:path extrusionOk="0" h="185070" w="295352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25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860" name="Google Shape;860;p25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5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5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rect b="b" l="l" r="r" t="t"/>
                <a:pathLst>
                  <a:path extrusionOk="0" h="366093" w="632721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rect b="b" l="l" r="r" t="t"/>
                <a:pathLst>
                  <a:path extrusionOk="0" h="344185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rect b="b" l="l" r="r" t="t"/>
                <a:pathLst>
                  <a:path extrusionOk="0" h="184880" w="295065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5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5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5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rect b="b" l="l" r="r" t="t"/>
                <a:pathLst>
                  <a:path extrusionOk="0" h="184594" w="295065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25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877" name="Google Shape;877;p25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rect b="b" l="l" r="r" t="t"/>
                <a:pathLst>
                  <a:path extrusionOk="0" h="366117" w="632609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rect b="b" l="l" r="r" t="t"/>
                <a:pathLst>
                  <a:path extrusionOk="0" h="184784" w="294752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rect b="b" l="l" r="r" t="t"/>
                <a:pathLst>
                  <a:path extrusionOk="0" h="25621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rect b="b" l="l" r="r" t="t"/>
                <a:pathLst>
                  <a:path extrusionOk="0" h="24479" w="2737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rect b="b" l="l" r="r" t="t"/>
                <a:pathLst>
                  <a:path extrusionOk="0" h="30480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rect b="b" l="l" r="r" t="t"/>
                <a:pathLst>
                  <a:path extrusionOk="0" h="184689" w="294568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25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894" name="Google Shape;894;p25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rect b="b" l="l" r="r" t="t"/>
                <a:pathLst>
                  <a:path extrusionOk="0" h="344209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rect b="b" l="l" r="r" t="t"/>
                <a:pathLst>
                  <a:path extrusionOk="0" h="184880" w="294525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rect b="b" l="l" r="r" t="t"/>
                <a:pathLst>
                  <a:path extrusionOk="0" h="184499" w="294519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0" name="Google Shape;910;p25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911" name="Google Shape;911;p25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rect b="b" l="l" r="r" t="t"/>
                <a:pathLst>
                  <a:path extrusionOk="0" h="157162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rect b="b" l="l" r="r" t="t"/>
                <a:pathLst>
                  <a:path extrusionOk="0" h="366022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rect b="b" l="l" r="r" t="t"/>
                <a:pathLst>
                  <a:path extrusionOk="0" h="184975" w="294875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5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5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5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5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rect b="b" l="l" r="r" t="t"/>
                <a:pathLst>
                  <a:path extrusionOk="0" h="185547" w="295161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7" name="Google Shape;927;p25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928" name="Google Shape;928;p25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rect b="b" l="l" r="r" t="t"/>
                <a:pathLst>
                  <a:path extrusionOk="0" h="366093" w="632686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rect b="b" l="l" r="r" t="t"/>
                <a:pathLst>
                  <a:path extrusionOk="0" h="344114" w="631526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rect b="b" l="l" r="r" t="t"/>
                <a:pathLst>
                  <a:path extrusionOk="0" h="184403" w="295161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rect b="b" l="l" r="r" t="t"/>
                <a:pathLst>
                  <a:path extrusionOk="0" h="185451" w="294875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4" name="Google Shape;944;p25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945" name="Google Shape;945;p25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rect b="b" l="l" r="r" t="t"/>
                <a:pathLst>
                  <a:path extrusionOk="0" h="185070" w="29481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rect b="b" l="l" r="r" t="t"/>
                <a:pathLst>
                  <a:path extrusionOk="0" h="33051" w="47423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rect b="b" l="l" r="r" t="t"/>
                <a:pathLst>
                  <a:path extrusionOk="0" h="38957" w="58448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rect b="b" l="l" r="r" t="t"/>
                <a:pathLst>
                  <a:path extrusionOk="0" h="184499" w="294804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1" name="Google Shape;961;p25"/>
            <p:cNvSpPr/>
            <p:nvPr/>
          </p:nvSpPr>
          <p:spPr>
            <a:xfrm>
              <a:off x="3754828" y="439689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4924079" y="3753008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3741903" y="3161886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152775" y="4481289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5481476" y="4556632"/>
              <a:ext cx="883852" cy="511492"/>
            </a:xfrm>
            <a:custGeom>
              <a:rect b="b" l="l" r="r" t="t"/>
              <a:pathLst>
                <a:path extrusionOk="0" h="511492" w="883852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6" name="Google Shape;966;p25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967" name="Google Shape;967;p25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rect b="b" l="l" r="r" t="t"/>
                <a:pathLst>
                  <a:path extrusionOk="0" h="185070" w="294875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rect b="b" l="l" r="r" t="t"/>
                <a:pathLst>
                  <a:path extrusionOk="0" h="33146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25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984" name="Google Shape;984;p25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rect b="b" l="l" r="r" t="t"/>
                <a:pathLst>
                  <a:path extrusionOk="0" h="185547" w="294875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rect b="b" l="l" r="r" t="t"/>
                <a:pathLst>
                  <a:path extrusionOk="0" h="30289" w="30412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rect b="b" l="l" r="r" t="t"/>
                <a:pathLst>
                  <a:path extrusionOk="0" h="185547" w="294881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25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001" name="Google Shape;1001;p25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rect b="b" l="l" r="r" t="t"/>
                <a:pathLst>
                  <a:path extrusionOk="0" h="38957" w="58828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rect b="b" l="l" r="r" t="t"/>
                <a:pathLst>
                  <a:path extrusionOk="0" h="185451" w="294911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7" name="Google Shape;1017;p25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018" name="Google Shape;1018;p25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rect b="b" l="l" r="r" t="t"/>
                <a:pathLst>
                  <a:path extrusionOk="0" h="366093" w="632609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rect b="b" l="l" r="r" t="t"/>
                <a:pathLst>
                  <a:path extrusionOk="0" h="185451" w="294651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rect b="b" l="l" r="r" t="t"/>
                <a:pathLst>
                  <a:path extrusionOk="0" h="19430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5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rect b="b" l="l" r="r" t="t"/>
                <a:pathLst>
                  <a:path extrusionOk="0" h="30194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5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rect b="b" l="l" r="r" t="t"/>
                <a:pathLst>
                  <a:path extrusionOk="0" h="185070" w="294657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5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035" name="Google Shape;1035;p25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5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5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5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5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rect b="b" l="l" r="r" t="t"/>
                <a:pathLst>
                  <a:path extrusionOk="0" h="366117" w="632686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5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5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rect b="b" l="l" r="r" t="t"/>
                <a:pathLst>
                  <a:path extrusionOk="0" h="184213" w="294875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5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5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rect b="b" l="l" r="r" t="t"/>
                <a:pathLst>
                  <a:path extrusionOk="0" h="19621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5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5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5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rect b="b" l="l" r="r" t="t"/>
                <a:pathLst>
                  <a:path extrusionOk="0" h="38862" w="58923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5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5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5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5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rect b="b" l="l" r="r" t="t"/>
                <a:pathLst>
                  <a:path extrusionOk="0" h="185546" w="294877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1" name="Google Shape;1051;p25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052" name="Google Shape;1052;p25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5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rect b="b" l="l" r="r" t="t"/>
                <a:pathLst>
                  <a:path extrusionOk="0" h="116586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5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5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5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rect b="b" l="l" r="r" t="t"/>
                <a:pathLst>
                  <a:path extrusionOk="0" h="366021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5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5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rect b="b" l="l" r="r" t="t"/>
                <a:pathLst>
                  <a:path extrusionOk="0" h="185451" w="294899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5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5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5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5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5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5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5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5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rect b="b" l="l" r="r" t="t"/>
                <a:pathLst>
                  <a:path extrusionOk="0" h="30289" w="30317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5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rect b="b" l="l" r="r" t="t"/>
                <a:pathLst>
                  <a:path extrusionOk="0" h="184880" w="294341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25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rect b="b" l="l" r="r" t="t"/>
                <a:pathLst>
                  <a:path extrusionOk="0" h="366117" w="63261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5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rect b="b" l="l" r="r" t="t"/>
                <a:pathLst>
                  <a:path extrusionOk="0" h="185832" w="294942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rect b="b" l="l" r="r" t="t"/>
                <a:pathLst>
                  <a:path extrusionOk="0" h="38957" w="58733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rect b="b" l="l" r="r" t="t"/>
                <a:pathLst>
                  <a:path extrusionOk="0" h="30289" w="30221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rect b="b" l="l" r="r" t="t"/>
                <a:pathLst>
                  <a:path extrusionOk="0" h="185546" w="294948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5" name="Google Shape;1085;p25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086" name="Google Shape;1086;p25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5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5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rect b="b" l="l" r="r" t="t"/>
                <a:pathLst>
                  <a:path extrusionOk="0" h="366093" w="632517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rect b="b" l="l" r="r" t="t"/>
                <a:pathLst>
                  <a:path extrusionOk="0" h="184784" w="295037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rect b="b" l="l" r="r" t="t"/>
                <a:pathLst>
                  <a:path extrusionOk="0" h="29908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rect b="b" l="l" r="r" t="t"/>
                <a:pathLst>
                  <a:path extrusionOk="0" h="185547" w="295043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2" name="Google Shape;1102;p25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103" name="Google Shape;1103;p25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rect b="b" l="l" r="r" t="t"/>
                <a:pathLst>
                  <a:path extrusionOk="0" h="366117" w="632517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rect b="b" l="l" r="r" t="t"/>
                <a:pathLst>
                  <a:path extrusionOk="0" h="185261" w="295037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rect b="b" l="l" r="r" t="t"/>
                <a:pathLst>
                  <a:path extrusionOk="0" h="17335" w="31552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rect b="b" l="l" r="r" t="t"/>
                <a:pathLst>
                  <a:path extrusionOk="0" h="19430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rect b="b" l="l" r="r" t="t"/>
                <a:pathLst>
                  <a:path extrusionOk="0" h="30480" w="29841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rect b="b" l="l" r="r" t="t"/>
                <a:pathLst>
                  <a:path extrusionOk="0" h="185166" w="295043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9" name="Google Shape;1119;p25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120" name="Google Shape;1120;p25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rect b="b" l="l" r="r" t="t"/>
                <a:pathLst>
                  <a:path extrusionOk="0" h="366093" w="632534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rect b="b" l="l" r="r" t="t"/>
                <a:pathLst>
                  <a:path extrusionOk="0" h="184784" w="295222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rect b="b" l="l" r="r" t="t"/>
                <a:pathLst>
                  <a:path extrusionOk="0" h="25527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rect b="b" l="l" r="r" t="t"/>
                <a:pathLst>
                  <a:path extrusionOk="0" h="38957" w="58543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5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rect b="b" l="l" r="r" t="t"/>
                <a:pathLst>
                  <a:path extrusionOk="0" h="30194" w="29841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5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rect b="b" l="l" r="r" t="t"/>
                <a:pathLst>
                  <a:path extrusionOk="0" h="185261" w="295418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6" name="Google Shape;1136;p25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137" name="Google Shape;1137;p25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rect b="b" l="l" r="r" t="t"/>
                <a:pathLst>
                  <a:path extrusionOk="0" h="116586" w="87244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rect b="b" l="l" r="r" t="t"/>
                <a:pathLst>
                  <a:path extrusionOk="0" h="366022" w="632535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rect b="b" l="l" r="r" t="t"/>
                <a:pathLst>
                  <a:path extrusionOk="0" h="185261" w="294899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rect b="b" l="l" r="r" t="t"/>
                <a:pathLst>
                  <a:path extrusionOk="0" h="33147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rect b="b" l="l" r="r" t="t"/>
                <a:pathLst>
                  <a:path extrusionOk="0" h="19526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rect b="b" l="l" r="r" t="t"/>
                <a:pathLst>
                  <a:path extrusionOk="0" h="184784" w="294626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3" name="Google Shape;1153;p25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154" name="Google Shape;1154;p25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rect b="b" l="l" r="r" t="t"/>
                <a:pathLst>
                  <a:path extrusionOk="0" h="116490" w="87244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rect b="b" l="l" r="r" t="t"/>
                <a:pathLst>
                  <a:path extrusionOk="0" h="366093" w="63261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rect b="b" l="l" r="r" t="t"/>
                <a:pathLst>
                  <a:path extrusionOk="0" h="185737" w="294907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rect b="b" l="l" r="r" t="t"/>
                <a:pathLst>
                  <a:path extrusionOk="0" h="25431" w="19007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rect b="b" l="l" r="r" t="t"/>
                <a:pathLst>
                  <a:path extrusionOk="0" h="33146" w="47423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rect b="b" l="l" r="r" t="t"/>
                <a:pathLst>
                  <a:path extrusionOk="0" h="19431" w="26135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rect b="b" l="l" r="r" t="t"/>
                <a:pathLst>
                  <a:path extrusionOk="0" h="30099" w="29461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rect b="b" l="l" r="r" t="t"/>
                <a:pathLst>
                  <a:path extrusionOk="0" h="185356" w="294907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25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171" name="Google Shape;1171;p25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rect b="b" l="l" r="r" t="t"/>
                <a:pathLst>
                  <a:path extrusionOk="0" h="19811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5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5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5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5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5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rect b="b" l="l" r="r" t="t"/>
                <a:pathLst>
                  <a:path extrusionOk="0" h="184880" w="295637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7" name="Google Shape;1187;p25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188" name="Google Shape;1188;p25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5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5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5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5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rect b="b" l="l" r="r" t="t"/>
                <a:pathLst>
                  <a:path extrusionOk="0" h="344209" w="631526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5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rect b="b" l="l" r="r" t="t"/>
                <a:pathLst>
                  <a:path extrusionOk="0" h="184784" w="295642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5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5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5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rect b="b" l="l" r="r" t="t"/>
                <a:pathLst>
                  <a:path extrusionOk="0" h="33051" w="47328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rect b="b" l="l" r="r" t="t"/>
                <a:pathLst>
                  <a:path extrusionOk="0" h="38861" w="58543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rect b="b" l="l" r="r" t="t"/>
                <a:pathLst>
                  <a:path extrusionOk="0" h="30289" w="29936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5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rect b="b" l="l" r="r" t="t"/>
                <a:pathLst>
                  <a:path extrusionOk="0" h="184403" w="295637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4" name="Google Shape;1204;p25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205" name="Google Shape;1205;p25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5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5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5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5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rect b="b" l="l" r="r" t="t"/>
                <a:pathLst>
                  <a:path extrusionOk="0" h="366093" w="632615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5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25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rect b="b" l="l" r="r" t="t"/>
                <a:pathLst>
                  <a:path extrusionOk="0" h="185547" w="295132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25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rect b="b" l="l" r="r" t="t"/>
                <a:pathLst>
                  <a:path extrusionOk="0" h="25431" w="19482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5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5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5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rect b="b" l="l" r="r" t="t"/>
                <a:pathLst>
                  <a:path extrusionOk="0" h="185546" w="295233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1" name="Google Shape;1221;p25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222" name="Google Shape;1222;p25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rect b="b" l="l" r="r" t="t"/>
                <a:pathLst>
                  <a:path extrusionOk="0" h="157067" w="66431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5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5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rect b="b" l="l" r="r" t="t"/>
                <a:pathLst>
                  <a:path extrusionOk="0" h="366117" w="632615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5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rect b="b" l="l" r="r" t="t"/>
                <a:pathLst>
                  <a:path extrusionOk="0" h="344185" w="631431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25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rect b="b" l="l" r="r" t="t"/>
                <a:pathLst>
                  <a:path extrusionOk="0" h="185547" w="295228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5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rect b="b" l="l" r="r" t="t"/>
                <a:pathLst>
                  <a:path extrusionOk="0" h="25526" w="19482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5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5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5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5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rect b="b" l="l" r="r" t="t"/>
                <a:pathLst>
                  <a:path extrusionOk="0" h="24479" w="27275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5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5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rect b="b" l="l" r="r" t="t"/>
                <a:pathLst>
                  <a:path extrusionOk="0" h="30289" w="29937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5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rect b="b" l="l" r="r" t="t"/>
                <a:pathLst>
                  <a:path extrusionOk="0" h="185547" w="295233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8" name="Google Shape;1238;p25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239" name="Google Shape;1239;p25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5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rect b="b" l="l" r="r" t="t"/>
                <a:pathLst>
                  <a:path extrusionOk="0" h="116490" w="87339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5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rect b="b" l="l" r="r" t="t"/>
                <a:pathLst>
                  <a:path extrusionOk="0" h="157067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5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5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rect b="b" l="l" r="r" t="t"/>
                <a:pathLst>
                  <a:path extrusionOk="0" h="366093" w="632689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5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rect b="b" l="l" r="r" t="t"/>
                <a:pathLst>
                  <a:path extrusionOk="0" h="344186" w="631526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rect b="b" l="l" r="r" t="t"/>
                <a:pathLst>
                  <a:path extrusionOk="0" h="185451" w="29497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5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rect b="b" l="l" r="r" t="t"/>
                <a:pathLst>
                  <a:path extrusionOk="0" h="19716" w="42101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rect b="b" l="l" r="r" t="t"/>
                <a:pathLst>
                  <a:path extrusionOk="0" h="17335" w="31457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5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rect b="b" l="l" r="r" t="t"/>
                <a:pathLst>
                  <a:path extrusionOk="0" h="33147" w="47328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5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rect b="b" l="l" r="r" t="t"/>
                <a:pathLst>
                  <a:path extrusionOk="0" h="38957" w="58923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5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rect b="b" l="l" r="r" t="t"/>
                <a:pathLst>
                  <a:path extrusionOk="0" h="24574" w="27275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5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rect b="b" l="l" r="r" t="t"/>
                <a:pathLst>
                  <a:path extrusionOk="0" h="19431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5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rect b="b" l="l" r="r" t="t"/>
                <a:pathLst>
                  <a:path extrusionOk="0" h="30194" w="29936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5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rect b="b" l="l" r="r" t="t"/>
                <a:pathLst>
                  <a:path extrusionOk="0" h="185547" w="29497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5" name="Google Shape;1255;p25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256" name="Google Shape;1256;p25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5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rect b="b" l="l" r="r" t="t"/>
                <a:pathLst>
                  <a:path extrusionOk="0" h="116585" w="87339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5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rect b="b" l="l" r="r" t="t"/>
                <a:pathLst>
                  <a:path extrusionOk="0" h="157162" w="66526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5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rect b="b" l="l" r="r" t="t"/>
                <a:pathLst>
                  <a:path extrusionOk="0" h="511492" w="883852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5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rect b="b" l="l" r="r" t="t"/>
                <a:pathLst>
                  <a:path extrusionOk="0" h="366021" w="632596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5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rect b="b" l="l" r="r" t="t"/>
                <a:pathLst>
                  <a:path extrusionOk="0" h="344114" w="631431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5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rect b="b" l="l" r="r" t="t"/>
                <a:pathLst>
                  <a:path extrusionOk="0" h="185070" w="294557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5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rect b="b" l="l" r="r" t="t"/>
                <a:pathLst>
                  <a:path extrusionOk="0" h="25526" w="19007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5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rect b="b" l="l" r="r" t="t"/>
                <a:pathLst>
                  <a:path extrusionOk="0" h="19716" w="42006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5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rect b="b" l="l" r="r" t="t"/>
                <a:pathLst>
                  <a:path extrusionOk="0" h="17430" w="31457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5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rect b="b" l="l" r="r" t="t"/>
                <a:pathLst>
                  <a:path extrusionOk="0" h="33147" w="47424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5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rect b="b" l="l" r="r" t="t"/>
                <a:pathLst>
                  <a:path extrusionOk="0" h="38957" w="59018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5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rect b="b" l="l" r="r" t="t"/>
                <a:pathLst>
                  <a:path extrusionOk="0" h="24574" w="2737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5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rect b="b" l="l" r="r" t="t"/>
                <a:pathLst>
                  <a:path extrusionOk="0" h="19526" w="2604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5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rect b="b" l="l" r="r" t="t"/>
                <a:pathLst>
                  <a:path extrusionOk="0" h="30289" w="29842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5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rect b="b" l="l" r="r" t="t"/>
                <a:pathLst>
                  <a:path extrusionOk="0" h="185547" w="294657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2" name="Google Shape;1272;p25"/>
            <p:cNvSpPr/>
            <p:nvPr/>
          </p:nvSpPr>
          <p:spPr>
            <a:xfrm>
              <a:off x="2890886" y="2508793"/>
              <a:ext cx="205462" cy="301290"/>
            </a:xfrm>
            <a:custGeom>
              <a:rect b="b" l="l" r="r" t="t"/>
              <a:pathLst>
                <a:path extrusionOk="0" h="301290" w="205462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2906291" y="2506021"/>
              <a:ext cx="98213" cy="121997"/>
            </a:xfrm>
            <a:custGeom>
              <a:rect b="b" l="l" r="r" t="t"/>
              <a:pathLst>
                <a:path extrusionOk="0" h="121997" w="98213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925684" y="2638202"/>
              <a:ext cx="121328" cy="136036"/>
            </a:xfrm>
            <a:custGeom>
              <a:rect b="b" l="l" r="r" t="t"/>
              <a:pathLst>
                <a:path extrusionOk="0" h="136036" w="121328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2718513" y="2692113"/>
              <a:ext cx="229495" cy="326875"/>
            </a:xfrm>
            <a:custGeom>
              <a:rect b="b" l="l" r="r" t="t"/>
              <a:pathLst>
                <a:path extrusionOk="0" h="326875" w="229495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2890388" y="2682707"/>
              <a:ext cx="176857" cy="233853"/>
            </a:xfrm>
            <a:custGeom>
              <a:rect b="b" l="l" r="r" t="t"/>
              <a:pathLst>
                <a:path extrusionOk="0" h="233853" w="176857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2921860" y="2515790"/>
              <a:ext cx="130560" cy="160797"/>
            </a:xfrm>
            <a:custGeom>
              <a:rect b="b" l="l" r="r" t="t"/>
              <a:pathLst>
                <a:path extrusionOk="0" h="160797" w="13056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2927048" y="2514816"/>
              <a:ext cx="130747" cy="123290"/>
            </a:xfrm>
            <a:custGeom>
              <a:rect b="b" l="l" r="r" t="t"/>
              <a:pathLst>
                <a:path extrusionOk="0" h="123290" w="130747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2770258" y="3324285"/>
              <a:ext cx="102779" cy="78901"/>
            </a:xfrm>
            <a:custGeom>
              <a:rect b="b" l="l" r="r" t="t"/>
              <a:pathLst>
                <a:path extrusionOk="0" h="78901" w="102779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2770711" y="3349338"/>
              <a:ext cx="102274" cy="53559"/>
            </a:xfrm>
            <a:custGeom>
              <a:rect b="b" l="l" r="r" t="t"/>
              <a:pathLst>
                <a:path extrusionOk="0" h="53559" w="102274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2718772" y="3290474"/>
              <a:ext cx="94135" cy="73100"/>
            </a:xfrm>
            <a:custGeom>
              <a:rect b="b" l="l" r="r" t="t"/>
              <a:pathLst>
                <a:path extrusionOk="0" h="73100" w="94135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719200" y="3314572"/>
              <a:ext cx="93731" cy="48987"/>
            </a:xfrm>
            <a:custGeom>
              <a:rect b="b" l="l" r="r" t="t"/>
              <a:pathLst>
                <a:path extrusionOk="0" h="48987" w="93731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2753699" y="2913665"/>
              <a:ext cx="223980" cy="387148"/>
            </a:xfrm>
            <a:custGeom>
              <a:rect b="b" l="l" r="r" t="t"/>
              <a:pathLst>
                <a:path extrusionOk="0" h="387148" w="22398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814713" y="2914427"/>
              <a:ext cx="222989" cy="419220"/>
            </a:xfrm>
            <a:custGeom>
              <a:rect b="b" l="l" r="r" t="t"/>
              <a:pathLst>
                <a:path extrusionOk="0" h="419220" w="222989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2731717" y="2888138"/>
              <a:ext cx="333476" cy="307358"/>
            </a:xfrm>
            <a:custGeom>
              <a:rect b="b" l="l" r="r" t="t"/>
              <a:pathLst>
                <a:path extrusionOk="0" h="307358" w="333476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999836" y="2706202"/>
              <a:ext cx="116284" cy="406848"/>
            </a:xfrm>
            <a:custGeom>
              <a:rect b="b" l="l" r="r" t="t"/>
              <a:pathLst>
                <a:path extrusionOk="0" h="406848" w="116284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3022743" y="2701064"/>
              <a:ext cx="69955" cy="89236"/>
            </a:xfrm>
            <a:custGeom>
              <a:rect b="b" l="l" r="r" t="t"/>
              <a:pathLst>
                <a:path extrusionOk="0" h="89236" w="69955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885136" y="2682643"/>
              <a:ext cx="59968" cy="63096"/>
            </a:xfrm>
            <a:custGeom>
              <a:rect b="b" l="l" r="r" t="t"/>
              <a:pathLst>
                <a:path extrusionOk="0" h="63096" w="59968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4136405" y="305709"/>
              <a:ext cx="1608303" cy="2009690"/>
            </a:xfrm>
            <a:custGeom>
              <a:rect b="b" l="l" r="r" t="t"/>
              <a:pathLst>
                <a:path extrusionOk="0" h="2009690" w="1608303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4119583" y="322825"/>
              <a:ext cx="1594925" cy="1994313"/>
            </a:xfrm>
            <a:custGeom>
              <a:rect b="b" l="l" r="r" t="t"/>
              <a:pathLst>
                <a:path extrusionOk="0" h="1994313" w="1594925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4241517" y="588041"/>
              <a:ext cx="58543" cy="817911"/>
            </a:xfrm>
            <a:custGeom>
              <a:rect b="b" l="l" r="r" t="t"/>
              <a:pathLst>
                <a:path extrusionOk="0" h="817911" w="58543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4241517" y="1216214"/>
              <a:ext cx="58448" cy="189833"/>
            </a:xfrm>
            <a:custGeom>
              <a:rect b="b" l="l" r="r" t="t"/>
              <a:pathLst>
                <a:path extrusionOk="0" h="189833" w="58448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4424940" y="694149"/>
              <a:ext cx="58353" cy="818006"/>
            </a:xfrm>
            <a:custGeom>
              <a:rect b="b" l="l" r="r" t="t"/>
              <a:pathLst>
                <a:path extrusionOk="0" h="818006" w="58353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4424940" y="1350993"/>
              <a:ext cx="58353" cy="161258"/>
            </a:xfrm>
            <a:custGeom>
              <a:rect b="b" l="l" r="r" t="t"/>
              <a:pathLst>
                <a:path extrusionOk="0" h="161258" w="58353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4608458" y="801877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4608458" y="1266316"/>
              <a:ext cx="59113" cy="352044"/>
            </a:xfrm>
            <a:custGeom>
              <a:rect b="b" l="l" r="r" t="t"/>
              <a:pathLst>
                <a:path extrusionOk="0" h="352044" w="59113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4793306" y="908938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4793306" y="1421097"/>
              <a:ext cx="58923" cy="304228"/>
            </a:xfrm>
            <a:custGeom>
              <a:rect b="b" l="l" r="r" t="t"/>
              <a:pathLst>
                <a:path extrusionOk="0" h="304228" w="58923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4978440" y="1016189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4978440" y="1384997"/>
              <a:ext cx="59493" cy="447484"/>
            </a:xfrm>
            <a:custGeom>
              <a:rect b="b" l="l" r="r" t="t"/>
              <a:pathLst>
                <a:path extrusionOk="0" h="447484" w="59493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5164524" y="1123917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5164524" y="1368614"/>
              <a:ext cx="59968" cy="571500"/>
            </a:xfrm>
            <a:custGeom>
              <a:rect b="b" l="l" r="r" t="t"/>
              <a:pathLst>
                <a:path extrusionOk="0" h="571500" w="59968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5351084" y="1231931"/>
              <a:ext cx="61014" cy="816578"/>
            </a:xfrm>
            <a:custGeom>
              <a:rect b="b" l="l" r="r" t="t"/>
              <a:pathLst>
                <a:path extrusionOk="0" h="816578" w="61014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5351179" y="1342992"/>
              <a:ext cx="60443" cy="705135"/>
            </a:xfrm>
            <a:custGeom>
              <a:rect b="b" l="l" r="r" t="t"/>
              <a:pathLst>
                <a:path extrusionOk="0" h="705135" w="60443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5538879" y="1340706"/>
              <a:ext cx="61014" cy="816483"/>
            </a:xfrm>
            <a:custGeom>
              <a:rect b="b" l="l" r="r" t="t"/>
              <a:pathLst>
                <a:path extrusionOk="0" h="816483" w="61014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5538879" y="1442147"/>
              <a:ext cx="60634" cy="714660"/>
            </a:xfrm>
            <a:custGeom>
              <a:rect b="b" l="l" r="r" t="t"/>
              <a:pathLst>
                <a:path extrusionOk="0" h="714660" w="60634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4516176" y="748442"/>
              <a:ext cx="61299" cy="816768"/>
            </a:xfrm>
            <a:custGeom>
              <a:rect b="b" l="l" r="r" t="t"/>
              <a:pathLst>
                <a:path extrusionOk="0" h="816768" w="61299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4516366" y="1270221"/>
              <a:ext cx="58923" cy="294893"/>
            </a:xfrm>
            <a:custGeom>
              <a:rect b="b" l="l" r="r" t="t"/>
              <a:pathLst>
                <a:path extrusionOk="0" h="294893" w="58923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4700740" y="855312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4700740" y="1272031"/>
              <a:ext cx="59303" cy="399764"/>
            </a:xfrm>
            <a:custGeom>
              <a:rect b="b" l="l" r="r" t="t"/>
              <a:pathLst>
                <a:path extrusionOk="0" h="399764" w="59303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4885398" y="962278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4885398" y="1264506"/>
              <a:ext cx="59778" cy="514159"/>
            </a:xfrm>
            <a:custGeom>
              <a:rect b="b" l="l" r="r" t="t"/>
              <a:pathLst>
                <a:path extrusionOk="0" h="514159" w="59778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5071197" y="1069910"/>
              <a:ext cx="60919" cy="816483"/>
            </a:xfrm>
            <a:custGeom>
              <a:rect b="b" l="l" r="r" t="t"/>
              <a:pathLst>
                <a:path extrusionOk="0" h="816483" w="60919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5071197" y="1371948"/>
              <a:ext cx="59778" cy="514254"/>
            </a:xfrm>
            <a:custGeom>
              <a:rect b="b" l="l" r="r" t="t"/>
              <a:pathLst>
                <a:path extrusionOk="0" h="514254" w="59778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5257662" y="1177829"/>
              <a:ext cx="60919" cy="816482"/>
            </a:xfrm>
            <a:custGeom>
              <a:rect b="b" l="l" r="r" t="t"/>
              <a:pathLst>
                <a:path extrusionOk="0" h="816482" w="60919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5257662" y="1365376"/>
              <a:ext cx="60253" cy="628649"/>
            </a:xfrm>
            <a:custGeom>
              <a:rect b="b" l="l" r="r" t="t"/>
              <a:pathLst>
                <a:path extrusionOk="0" h="628649" w="60253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5444886" y="1286223"/>
              <a:ext cx="60919" cy="816578"/>
            </a:xfrm>
            <a:custGeom>
              <a:rect b="b" l="l" r="r" t="t"/>
              <a:pathLst>
                <a:path extrusionOk="0" h="816578" w="60919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5444886" y="1359185"/>
              <a:ext cx="60729" cy="743235"/>
            </a:xfrm>
            <a:custGeom>
              <a:rect b="b" l="l" r="r" t="t"/>
              <a:pathLst>
                <a:path extrusionOk="0" h="743235" w="60729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4333133" y="641190"/>
              <a:ext cx="58828" cy="817816"/>
            </a:xfrm>
            <a:custGeom>
              <a:rect b="b" l="l" r="r" t="t"/>
              <a:pathLst>
                <a:path extrusionOk="0" h="817816" w="58828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4333133" y="1231074"/>
              <a:ext cx="58638" cy="228028"/>
            </a:xfrm>
            <a:custGeom>
              <a:rect b="b" l="l" r="r" t="t"/>
              <a:pathLst>
                <a:path extrusionOk="0" h="228028" w="58638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5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rect b="b" l="l" r="r" t="t"/>
              <a:pathLst>
                <a:path extrusionOk="0" h="70294" w="40486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4106792" y="1565782"/>
              <a:ext cx="86160" cy="187928"/>
            </a:xfrm>
            <a:custGeom>
              <a:rect b="b" l="l" r="r" t="t"/>
              <a:pathLst>
                <a:path extrusionOk="0" h="187928" w="8616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4118918" y="1488575"/>
              <a:ext cx="61869" cy="119039"/>
            </a:xfrm>
            <a:custGeom>
              <a:rect b="b" l="l" r="r" t="t"/>
              <a:pathLst>
                <a:path extrusionOk="0" h="119039" w="61869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4255221" y="2314593"/>
              <a:ext cx="133508" cy="75339"/>
            </a:xfrm>
            <a:custGeom>
              <a:rect b="b" l="l" r="r" t="t"/>
              <a:pathLst>
                <a:path extrusionOk="0" h="75339" w="133508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4257103" y="2327115"/>
              <a:ext cx="131644" cy="62816"/>
            </a:xfrm>
            <a:custGeom>
              <a:rect b="b" l="l" r="r" t="t"/>
              <a:pathLst>
                <a:path extrusionOk="0" h="62816" w="131644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4157606" y="2270641"/>
              <a:ext cx="133494" cy="75381"/>
            </a:xfrm>
            <a:custGeom>
              <a:rect b="b" l="l" r="r" t="t"/>
              <a:pathLst>
                <a:path extrusionOk="0" h="75381" w="133494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4159499" y="2283205"/>
              <a:ext cx="131564" cy="62816"/>
            </a:xfrm>
            <a:custGeom>
              <a:rect b="b" l="l" r="r" t="t"/>
              <a:pathLst>
                <a:path extrusionOk="0" h="62816" w="131564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4157684" y="1783524"/>
              <a:ext cx="195217" cy="552238"/>
            </a:xfrm>
            <a:custGeom>
              <a:rect b="b" l="l" r="r" t="t"/>
              <a:pathLst>
                <a:path extrusionOk="0" h="552238" w="195217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4182697" y="1330426"/>
              <a:ext cx="141754" cy="227198"/>
            </a:xfrm>
            <a:custGeom>
              <a:rect b="b" l="l" r="r" t="t"/>
              <a:pathLst>
                <a:path extrusionOk="0" h="227198" w="141754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4136412" y="1491278"/>
              <a:ext cx="217917" cy="361626"/>
            </a:xfrm>
            <a:custGeom>
              <a:rect b="b" l="l" r="r" t="t"/>
              <a:pathLst>
                <a:path extrusionOk="0" h="361626" w="217917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4290792" y="1536579"/>
              <a:ext cx="276750" cy="215760"/>
            </a:xfrm>
            <a:custGeom>
              <a:rect b="b" l="l" r="r" t="t"/>
              <a:pathLst>
                <a:path extrusionOk="0" h="215760" w="27675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280886" y="1531786"/>
              <a:ext cx="84275" cy="123474"/>
            </a:xfrm>
            <a:custGeom>
              <a:rect b="b" l="l" r="r" t="t"/>
              <a:pathLst>
                <a:path extrusionOk="0" h="123474" w="84275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4187208" y="1320312"/>
              <a:ext cx="137401" cy="151685"/>
            </a:xfrm>
            <a:custGeom>
              <a:rect b="b" l="l" r="r" t="t"/>
              <a:pathLst>
                <a:path extrusionOk="0" h="151685" w="137401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5589453" y="3105692"/>
              <a:ext cx="158988" cy="313238"/>
            </a:xfrm>
            <a:custGeom>
              <a:rect b="b" l="l" r="r" t="t"/>
              <a:pathLst>
                <a:path extrusionOk="0" h="313238" w="158988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5625064" y="3841302"/>
              <a:ext cx="109135" cy="84940"/>
            </a:xfrm>
            <a:custGeom>
              <a:rect b="b" l="l" r="r" t="t"/>
              <a:pathLst>
                <a:path extrusionOk="0" h="84940" w="109135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5624449" y="3869213"/>
              <a:ext cx="108591" cy="56989"/>
            </a:xfrm>
            <a:custGeom>
              <a:rect b="b" l="l" r="r" t="t"/>
              <a:pathLst>
                <a:path extrusionOk="0" h="56989" w="108591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5756800" y="3764382"/>
              <a:ext cx="108931" cy="81850"/>
            </a:xfrm>
            <a:custGeom>
              <a:rect b="b" l="l" r="r" t="t"/>
              <a:pathLst>
                <a:path extrusionOk="0" h="81850" w="108931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756201" y="3790822"/>
              <a:ext cx="108657" cy="56976"/>
            </a:xfrm>
            <a:custGeom>
              <a:rect b="b" l="l" r="r" t="t"/>
              <a:pathLst>
                <a:path extrusionOk="0" h="56976" w="108657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454721" y="3387696"/>
              <a:ext cx="383168" cy="465480"/>
            </a:xfrm>
            <a:custGeom>
              <a:rect b="b" l="l" r="r" t="t"/>
              <a:pathLst>
                <a:path extrusionOk="0" h="465480" w="383168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486791" y="3077400"/>
              <a:ext cx="120860" cy="118150"/>
            </a:xfrm>
            <a:custGeom>
              <a:rect b="b" l="l" r="r" t="t"/>
              <a:pathLst>
                <a:path extrusionOk="0" h="118150" w="12086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455024" y="3093521"/>
              <a:ext cx="195218" cy="382396"/>
            </a:xfrm>
            <a:custGeom>
              <a:rect b="b" l="l" r="r" t="t"/>
              <a:pathLst>
                <a:path extrusionOk="0" h="382396" w="195218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5481752" y="2955179"/>
              <a:ext cx="130450" cy="158871"/>
            </a:xfrm>
            <a:custGeom>
              <a:rect b="b" l="l" r="r" t="t"/>
              <a:pathLst>
                <a:path extrusionOk="0" h="158871" w="13045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5470442" y="2941583"/>
              <a:ext cx="136833" cy="135816"/>
            </a:xfrm>
            <a:custGeom>
              <a:rect b="b" l="l" r="r" t="t"/>
              <a:pathLst>
                <a:path extrusionOk="0" h="135816" w="136833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5607306" y="3093878"/>
              <a:ext cx="63200" cy="92106"/>
            </a:xfrm>
            <a:custGeom>
              <a:rect b="b" l="l" r="r" t="t"/>
              <a:pathLst>
                <a:path extrusionOk="0" h="92106" w="6320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7" name="Google Shape;1347;p25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348" name="Google Shape;1348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3" name="Google Shape;1353;p25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354" name="Google Shape;1354;p2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9" name="Google Shape;1359;p25"/>
            <p:cNvSpPr/>
            <p:nvPr/>
          </p:nvSpPr>
          <p:spPr>
            <a:xfrm>
              <a:off x="5420536" y="3157173"/>
              <a:ext cx="148553" cy="414880"/>
            </a:xfrm>
            <a:custGeom>
              <a:rect b="b" l="l" r="r" t="t"/>
              <a:pathLst>
                <a:path extrusionOk="0" h="414880" w="148553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5414664" y="3153198"/>
              <a:ext cx="85059" cy="115922"/>
            </a:xfrm>
            <a:custGeom>
              <a:rect b="b" l="l" r="r" t="t"/>
              <a:pathLst>
                <a:path extrusionOk="0" h="115922" w="85059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00" y="511510"/>
            <a:ext cx="1311024" cy="11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063" y="376640"/>
            <a:ext cx="1371669" cy="13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075" y="439725"/>
            <a:ext cx="1311022" cy="1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4875" y="320226"/>
            <a:ext cx="2173205" cy="14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4025" y="4358578"/>
            <a:ext cx="3748800" cy="4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3"/>
          <p:cNvPicPr preferRelativeResize="0"/>
          <p:nvPr/>
        </p:nvPicPr>
        <p:blipFill rotWithShape="1">
          <a:blip r:embed="rId8">
            <a:alphaModFix/>
          </a:blip>
          <a:srcRect b="27051" l="0" r="0" t="30825"/>
          <a:stretch/>
        </p:blipFill>
        <p:spPr>
          <a:xfrm>
            <a:off x="3586788" y="3374813"/>
            <a:ext cx="2459776" cy="67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650" y="2049611"/>
            <a:ext cx="1910274" cy="10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00175" y="1967625"/>
            <a:ext cx="1822629" cy="12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99850" y="2221093"/>
            <a:ext cx="2771274" cy="79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3"/>
          <p:cNvPicPr preferRelativeResize="0"/>
          <p:nvPr/>
        </p:nvPicPr>
        <p:blipFill rotWithShape="1">
          <a:blip r:embed="rId12">
            <a:alphaModFix/>
          </a:blip>
          <a:srcRect b="21035" l="0" r="0" t="20485"/>
          <a:stretch/>
        </p:blipFill>
        <p:spPr>
          <a:xfrm>
            <a:off x="596649" y="3349738"/>
            <a:ext cx="2704106" cy="7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3"/>
          <p:cNvPicPr preferRelativeResize="0"/>
          <p:nvPr/>
        </p:nvPicPr>
        <p:blipFill rotWithShape="1">
          <a:blip r:embed="rId13">
            <a:alphaModFix/>
          </a:blip>
          <a:srcRect b="39482" l="23749" r="23224" t="39471"/>
          <a:stretch/>
        </p:blipFill>
        <p:spPr>
          <a:xfrm>
            <a:off x="6231000" y="3374825"/>
            <a:ext cx="2287084" cy="6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COMPARABLES </a:t>
            </a:r>
            <a:endParaRPr/>
          </a:p>
        </p:txBody>
      </p:sp>
      <p:sp>
        <p:nvSpPr>
          <p:cNvPr id="360" name="Google Shape;360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1" name="Google Shape;361;p1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62" name="Google Shape;362;p1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1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4" name="Google Shape;384;p1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4" name="Google Shape;424;p1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1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54" name="Google Shape;454;p1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/>
          <p:nvPr/>
        </p:nvSpPr>
        <p:spPr>
          <a:xfrm>
            <a:off x="2009525" y="2577825"/>
            <a:ext cx="1668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EBITDA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2" name="Google Shape;472;p15"/>
          <p:cNvSpPr txBox="1"/>
          <p:nvPr/>
        </p:nvSpPr>
        <p:spPr>
          <a:xfrm>
            <a:off x="2009525" y="2165163"/>
            <a:ext cx="1668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REVENUE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3" name="Google Shape;473;p15"/>
          <p:cNvSpPr txBox="1"/>
          <p:nvPr/>
        </p:nvSpPr>
        <p:spPr>
          <a:xfrm>
            <a:off x="2009525" y="3815825"/>
            <a:ext cx="1845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MARKET CAP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4" name="Google Shape;474;p15"/>
          <p:cNvSpPr txBox="1"/>
          <p:nvPr/>
        </p:nvSpPr>
        <p:spPr>
          <a:xfrm>
            <a:off x="2009525" y="3414238"/>
            <a:ext cx="1845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ENT. VALUE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5" name="Google Shape;475;p15"/>
          <p:cNvSpPr txBox="1"/>
          <p:nvPr/>
        </p:nvSpPr>
        <p:spPr>
          <a:xfrm>
            <a:off x="2009525" y="2990500"/>
            <a:ext cx="1845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NET INCOME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6" name="Google Shape;476;p15"/>
          <p:cNvSpPr txBox="1"/>
          <p:nvPr/>
        </p:nvSpPr>
        <p:spPr>
          <a:xfrm>
            <a:off x="2009525" y="1764350"/>
            <a:ext cx="1668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PRICE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77" name="Google Shape;477;p15"/>
          <p:cNvPicPr preferRelativeResize="0"/>
          <p:nvPr/>
        </p:nvPicPr>
        <p:blipFill rotWithShape="1">
          <a:blip r:embed="rId3">
            <a:alphaModFix/>
          </a:blip>
          <a:srcRect b="39482" l="23749" r="23224" t="39471"/>
          <a:stretch/>
        </p:blipFill>
        <p:spPr>
          <a:xfrm>
            <a:off x="4019675" y="999100"/>
            <a:ext cx="1754875" cy="51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5"/>
          <p:cNvSpPr txBox="1"/>
          <p:nvPr/>
        </p:nvSpPr>
        <p:spPr>
          <a:xfrm>
            <a:off x="4501955" y="2534596"/>
            <a:ext cx="1150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1935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9" name="Google Shape;479;p15"/>
          <p:cNvSpPr txBox="1"/>
          <p:nvPr/>
        </p:nvSpPr>
        <p:spPr>
          <a:xfrm>
            <a:off x="4501955" y="2121935"/>
            <a:ext cx="1374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6489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4501955" y="3772577"/>
            <a:ext cx="1150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47350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1" name="Google Shape;481;p15"/>
          <p:cNvSpPr txBox="1"/>
          <p:nvPr/>
        </p:nvSpPr>
        <p:spPr>
          <a:xfrm>
            <a:off x="4501955" y="3371004"/>
            <a:ext cx="1150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44810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2" name="Google Shape;482;p15"/>
          <p:cNvSpPr txBox="1"/>
          <p:nvPr/>
        </p:nvSpPr>
        <p:spPr>
          <a:xfrm>
            <a:off x="4501955" y="2947269"/>
            <a:ext cx="1150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1503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4501955" y="1721125"/>
            <a:ext cx="1374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61.19 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$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16"/>
          <p:cNvSpPr txBox="1"/>
          <p:nvPr/>
        </p:nvSpPr>
        <p:spPr>
          <a:xfrm>
            <a:off x="557225" y="2802588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EBITDA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1516775" y="1037325"/>
            <a:ext cx="2584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1" name="Google Shape;491;p16"/>
          <p:cNvSpPr txBox="1"/>
          <p:nvPr/>
        </p:nvSpPr>
        <p:spPr>
          <a:xfrm>
            <a:off x="4291675" y="1045975"/>
            <a:ext cx="1175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2" name="Google Shape;492;p16"/>
          <p:cNvSpPr txBox="1"/>
          <p:nvPr/>
        </p:nvSpPr>
        <p:spPr>
          <a:xfrm>
            <a:off x="55722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REVENUE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3" name="Google Shape;493;p16"/>
          <p:cNvSpPr txBox="1"/>
          <p:nvPr/>
        </p:nvSpPr>
        <p:spPr>
          <a:xfrm>
            <a:off x="557225" y="4040588"/>
            <a:ext cx="1308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MARKET CAP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4" name="Google Shape;494;p16"/>
          <p:cNvSpPr txBox="1"/>
          <p:nvPr/>
        </p:nvSpPr>
        <p:spPr>
          <a:xfrm>
            <a:off x="557225" y="3639000"/>
            <a:ext cx="108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ENT. VALUE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95" name="Google Shape;4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675" y="1136375"/>
            <a:ext cx="585891" cy="53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649" y="1111466"/>
            <a:ext cx="585900" cy="585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625" y="1111475"/>
            <a:ext cx="616736" cy="5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8400" y="1070803"/>
            <a:ext cx="976801" cy="66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6225" y="1070804"/>
            <a:ext cx="1220559" cy="6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16"/>
          <p:cNvSpPr txBox="1"/>
          <p:nvPr/>
        </p:nvSpPr>
        <p:spPr>
          <a:xfrm>
            <a:off x="223067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773.4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1" name="Google Shape;501;p16"/>
          <p:cNvSpPr txBox="1"/>
          <p:nvPr/>
        </p:nvSpPr>
        <p:spPr>
          <a:xfrm>
            <a:off x="223067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1935.8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223067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9638.2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3" name="Google Shape;503;p16"/>
          <p:cNvSpPr txBox="1"/>
          <p:nvPr/>
        </p:nvSpPr>
        <p:spPr>
          <a:xfrm>
            <a:off x="223067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1077.7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4" name="Google Shape;504;p16"/>
          <p:cNvSpPr txBox="1"/>
          <p:nvPr/>
        </p:nvSpPr>
        <p:spPr>
          <a:xfrm>
            <a:off x="3468650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368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5" name="Google Shape;505;p16"/>
          <p:cNvSpPr txBox="1"/>
          <p:nvPr/>
        </p:nvSpPr>
        <p:spPr>
          <a:xfrm>
            <a:off x="3468650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1593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3468650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31545.1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3468650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27435.4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470662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588.3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470662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2867.4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470662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12557.9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470662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10954.9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6158300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310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3" name="Google Shape;513;p16"/>
          <p:cNvSpPr txBox="1"/>
          <p:nvPr/>
        </p:nvSpPr>
        <p:spPr>
          <a:xfrm>
            <a:off x="6158300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1870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6158300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6810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6158300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5320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6" name="Google Shape;516;p16"/>
          <p:cNvSpPr txBox="1"/>
          <p:nvPr/>
        </p:nvSpPr>
        <p:spPr>
          <a:xfrm>
            <a:off x="760997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38.02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7" name="Google Shape;517;p16"/>
          <p:cNvSpPr txBox="1"/>
          <p:nvPr/>
        </p:nvSpPr>
        <p:spPr>
          <a:xfrm>
            <a:off x="760997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112.46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8" name="Google Shape;518;p16"/>
          <p:cNvSpPr txBox="1"/>
          <p:nvPr/>
        </p:nvSpPr>
        <p:spPr>
          <a:xfrm>
            <a:off x="760997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7656,22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760997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7592,45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557225" y="3215263"/>
            <a:ext cx="108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NET INCOME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223067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-43.4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2" name="Google Shape;522;p16"/>
          <p:cNvSpPr txBox="1"/>
          <p:nvPr/>
        </p:nvSpPr>
        <p:spPr>
          <a:xfrm>
            <a:off x="3468650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346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3" name="Google Shape;523;p16"/>
          <p:cNvSpPr txBox="1"/>
          <p:nvPr/>
        </p:nvSpPr>
        <p:spPr>
          <a:xfrm>
            <a:off x="470662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334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6158300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170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760997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27.5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6" name="Google Shape;526;p16"/>
          <p:cNvSpPr txBox="1"/>
          <p:nvPr/>
        </p:nvSpPr>
        <p:spPr>
          <a:xfrm>
            <a:off x="55722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PRICE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223067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73 $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8" name="Google Shape;528;p16"/>
          <p:cNvSpPr txBox="1"/>
          <p:nvPr/>
        </p:nvSpPr>
        <p:spPr>
          <a:xfrm>
            <a:off x="3468650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108.9 $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470662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110.7 $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6158300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79.59 $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1" name="Google Shape;531;p16"/>
          <p:cNvSpPr txBox="1"/>
          <p:nvPr/>
        </p:nvSpPr>
        <p:spPr>
          <a:xfrm>
            <a:off x="760997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79.65 $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7"/>
          <p:cNvSpPr txBox="1"/>
          <p:nvPr/>
        </p:nvSpPr>
        <p:spPr>
          <a:xfrm>
            <a:off x="557225" y="2802588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EBITDA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8" name="Google Shape;538;p17"/>
          <p:cNvSpPr txBox="1"/>
          <p:nvPr/>
        </p:nvSpPr>
        <p:spPr>
          <a:xfrm>
            <a:off x="1516775" y="1037325"/>
            <a:ext cx="2584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9" name="Google Shape;539;p17"/>
          <p:cNvSpPr txBox="1"/>
          <p:nvPr/>
        </p:nvSpPr>
        <p:spPr>
          <a:xfrm>
            <a:off x="4291675" y="1045975"/>
            <a:ext cx="1175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55722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REVENUE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1" name="Google Shape;541;p17"/>
          <p:cNvSpPr txBox="1"/>
          <p:nvPr/>
        </p:nvSpPr>
        <p:spPr>
          <a:xfrm>
            <a:off x="557225" y="4040588"/>
            <a:ext cx="1308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MARKET CAP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557225" y="3639000"/>
            <a:ext cx="108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ENT. VALUE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3" name="Google Shape;543;p17"/>
          <p:cNvSpPr txBox="1"/>
          <p:nvPr/>
        </p:nvSpPr>
        <p:spPr>
          <a:xfrm>
            <a:off x="223067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959.91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223067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6668.75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223067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12056.69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>
            <a:off x="223067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9968.57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7" name="Google Shape;547;p17"/>
          <p:cNvSpPr txBox="1"/>
          <p:nvPr/>
        </p:nvSpPr>
        <p:spPr>
          <a:xfrm>
            <a:off x="3468650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934.40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8" name="Google Shape;548;p17"/>
          <p:cNvSpPr txBox="1"/>
          <p:nvPr/>
        </p:nvSpPr>
        <p:spPr>
          <a:xfrm>
            <a:off x="3468650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2242.65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9" name="Google Shape;549;p17"/>
          <p:cNvSpPr txBox="1"/>
          <p:nvPr/>
        </p:nvSpPr>
        <p:spPr>
          <a:xfrm>
            <a:off x="3468650" y="4040575"/>
            <a:ext cx="915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13318.52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3468650" y="3639000"/>
            <a:ext cx="915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8990.40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481347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418,87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2" name="Google Shape;552;p17"/>
          <p:cNvSpPr txBox="1"/>
          <p:nvPr/>
        </p:nvSpPr>
        <p:spPr>
          <a:xfrm>
            <a:off x="481347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1326.06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3" name="Google Shape;553;p17"/>
          <p:cNvSpPr txBox="1"/>
          <p:nvPr/>
        </p:nvSpPr>
        <p:spPr>
          <a:xfrm>
            <a:off x="481347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11301.76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481347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11116.33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622077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2664.43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6" name="Google Shape;556;p17"/>
          <p:cNvSpPr txBox="1"/>
          <p:nvPr/>
        </p:nvSpPr>
        <p:spPr>
          <a:xfrm>
            <a:off x="622077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10932.39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622077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44094.72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8" name="Google Shape;558;p17"/>
          <p:cNvSpPr txBox="1"/>
          <p:nvPr/>
        </p:nvSpPr>
        <p:spPr>
          <a:xfrm>
            <a:off x="622077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44017.08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7672225" y="2802588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285.31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0" name="Google Shape;560;p17"/>
          <p:cNvSpPr txBox="1"/>
          <p:nvPr/>
        </p:nvSpPr>
        <p:spPr>
          <a:xfrm>
            <a:off x="7672225" y="2389925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2468.26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1" name="Google Shape;561;p17"/>
          <p:cNvSpPr txBox="1"/>
          <p:nvPr/>
        </p:nvSpPr>
        <p:spPr>
          <a:xfrm>
            <a:off x="7672225" y="4040575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5645.39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2" name="Google Shape;562;p17"/>
          <p:cNvSpPr txBox="1"/>
          <p:nvPr/>
        </p:nvSpPr>
        <p:spPr>
          <a:xfrm>
            <a:off x="7672225" y="3639000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4487.54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3" name="Google Shape;563;p17"/>
          <p:cNvSpPr txBox="1"/>
          <p:nvPr/>
        </p:nvSpPr>
        <p:spPr>
          <a:xfrm>
            <a:off x="557225" y="3215263"/>
            <a:ext cx="108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NET INCOME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223067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593.58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5" name="Google Shape;565;p17"/>
          <p:cNvSpPr txBox="1"/>
          <p:nvPr/>
        </p:nvSpPr>
        <p:spPr>
          <a:xfrm>
            <a:off x="3468650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992.89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481347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315.47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7" name="Google Shape;567;p17"/>
          <p:cNvSpPr txBox="1"/>
          <p:nvPr/>
        </p:nvSpPr>
        <p:spPr>
          <a:xfrm>
            <a:off x="622077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2018.02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8" name="Google Shape;568;p17"/>
          <p:cNvSpPr txBox="1"/>
          <p:nvPr/>
        </p:nvSpPr>
        <p:spPr>
          <a:xfrm>
            <a:off x="7672225" y="3215263"/>
            <a:ext cx="817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168.12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9" name="Google Shape;569;p17"/>
          <p:cNvSpPr txBox="1"/>
          <p:nvPr/>
        </p:nvSpPr>
        <p:spPr>
          <a:xfrm>
            <a:off x="55722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PRICE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0" name="Google Shape;570;p17"/>
          <p:cNvSpPr txBox="1"/>
          <p:nvPr/>
        </p:nvSpPr>
        <p:spPr>
          <a:xfrm>
            <a:off x="223067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54.85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1" name="Google Shape;571;p17"/>
          <p:cNvSpPr txBox="1"/>
          <p:nvPr/>
        </p:nvSpPr>
        <p:spPr>
          <a:xfrm>
            <a:off x="3468650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15.13 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2" name="Google Shape;572;p17"/>
          <p:cNvSpPr txBox="1"/>
          <p:nvPr/>
        </p:nvSpPr>
        <p:spPr>
          <a:xfrm>
            <a:off x="481347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544.98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3" name="Google Shape;573;p17"/>
          <p:cNvSpPr txBox="1"/>
          <p:nvPr/>
        </p:nvSpPr>
        <p:spPr>
          <a:xfrm>
            <a:off x="622077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370.16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4" name="Google Shape;574;p17"/>
          <p:cNvSpPr txBox="1"/>
          <p:nvPr/>
        </p:nvSpPr>
        <p:spPr>
          <a:xfrm>
            <a:off x="7672225" y="1989113"/>
            <a:ext cx="97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47.35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 $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75" name="Google Shape;5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0" y="1184925"/>
            <a:ext cx="857406" cy="5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697" y="1337792"/>
            <a:ext cx="1175700" cy="33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7"/>
          <p:cNvPicPr preferRelativeResize="0"/>
          <p:nvPr/>
        </p:nvPicPr>
        <p:blipFill rotWithShape="1">
          <a:blip r:embed="rId5">
            <a:alphaModFix/>
          </a:blip>
          <a:srcRect b="21035" l="0" r="0" t="20485"/>
          <a:stretch/>
        </p:blipFill>
        <p:spPr>
          <a:xfrm>
            <a:off x="4420762" y="1278986"/>
            <a:ext cx="1346290" cy="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17"/>
          <p:cNvPicPr preferRelativeResize="0"/>
          <p:nvPr/>
        </p:nvPicPr>
        <p:blipFill rotWithShape="1">
          <a:blip r:embed="rId6">
            <a:alphaModFix/>
          </a:blip>
          <a:srcRect b="27051" l="0" r="0" t="30825"/>
          <a:stretch/>
        </p:blipFill>
        <p:spPr>
          <a:xfrm>
            <a:off x="5893488" y="1293128"/>
            <a:ext cx="1346301" cy="369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6250" y="1340050"/>
            <a:ext cx="1346301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MÚLTIPLOS</a:t>
            </a:r>
            <a:endParaRPr/>
          </a:p>
        </p:txBody>
      </p:sp>
      <p:sp>
        <p:nvSpPr>
          <p:cNvPr id="585" name="Google Shape;585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sz="3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86" name="Google Shape;586;p18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587" name="Google Shape;587;p18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8" name="Google Shape;608;p1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9" name="Google Shape;649;p18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8" name="Google Shape;678;p1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679" name="Google Shape;679;p1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7" name="Google Shape;697;p19"/>
          <p:cNvGraphicFramePr/>
          <p:nvPr/>
        </p:nvGraphicFramePr>
        <p:xfrm>
          <a:off x="1185863" y="70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{0D0B08DC-B950-4642-BA31-567F1045D257}</a:tableStyleId>
              </a:tblPr>
              <a:tblGrid>
                <a:gridCol w="1400175"/>
                <a:gridCol w="1295400"/>
                <a:gridCol w="1400175"/>
                <a:gridCol w="1352550"/>
                <a:gridCol w="13239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Revenue LTM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Revenue 2020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Revenue 2021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Revenue 2022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Ubisoft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Arts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Two Initiative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Netmarble Games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 Enix 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Nintendo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3.6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 Projekt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61.8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12.2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Bandai Namco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Ncsoft Corp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9.0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Activision Blizzard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 x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03" name="Google Shape;703;p20"/>
          <p:cNvGraphicFramePr/>
          <p:nvPr/>
        </p:nvGraphicFramePr>
        <p:xfrm>
          <a:off x="1185863" y="48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{0D0B08DC-B950-4642-BA31-567F1045D257}</a:tableStyleId>
              </a:tblPr>
              <a:tblGrid>
                <a:gridCol w="1419225"/>
                <a:gridCol w="1276350"/>
                <a:gridCol w="1400175"/>
                <a:gridCol w="1352550"/>
                <a:gridCol w="1323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EBITDA LTM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EBITDA  2020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EBITDA  2021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EV/ EBITDA  2022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A9D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Ubisoft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13.0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13.7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7.3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Electronic Arts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21.0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Two Initiative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21.0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Netmarble Games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 Enix Co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15.3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13.9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Nintendo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14.9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CD Projekt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11.0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16.8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Bandai Namco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Nexon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Ncsoft Corp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28.6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NM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Activision Blizzard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23.2 x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