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84" r:id="rId4"/>
    <p:sldId id="258" r:id="rId5"/>
    <p:sldId id="259" r:id="rId6"/>
    <p:sldId id="260" r:id="rId7"/>
    <p:sldId id="261" r:id="rId8"/>
    <p:sldId id="286" r:id="rId9"/>
    <p:sldId id="287" r:id="rId10"/>
    <p:sldId id="263" r:id="rId11"/>
    <p:sldId id="289" r:id="rId12"/>
    <p:sldId id="290" r:id="rId13"/>
    <p:sldId id="262" r:id="rId14"/>
  </p:sldIdLst>
  <p:sldSz cx="9144000" cy="5143500" type="screen16x9"/>
  <p:notesSz cx="6858000" cy="9144000"/>
  <p:embeddedFontLst>
    <p:embeddedFont>
      <p:font typeface="Barlow" panose="020B060402020202020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BD7F84A-3165-478B-9990-CC833A6A9B3F}">
  <a:tblStyle styleId="{ABD7F84A-3165-478B-9990-CC833A6A9B3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300" y="-2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 González" userId="b87b8ecd0be06a37" providerId="LiveId" clId="{8F80414A-3011-4E5A-8273-E163FAF69C7F}"/>
    <pc:docChg chg="modSld">
      <pc:chgData name="Dani González" userId="b87b8ecd0be06a37" providerId="LiveId" clId="{8F80414A-3011-4E5A-8273-E163FAF69C7F}" dt="2019-12-02T14:23:20.997" v="15" actId="1076"/>
      <pc:docMkLst>
        <pc:docMk/>
      </pc:docMkLst>
      <pc:sldChg chg="modSp">
        <pc:chgData name="Dani González" userId="b87b8ecd0be06a37" providerId="LiveId" clId="{8F80414A-3011-4E5A-8273-E163FAF69C7F}" dt="2019-12-02T14:13:34.121" v="8" actId="1076"/>
        <pc:sldMkLst>
          <pc:docMk/>
          <pc:sldMk cId="0" sldId="257"/>
        </pc:sldMkLst>
        <pc:picChg chg="mod">
          <ac:chgData name="Dani González" userId="b87b8ecd0be06a37" providerId="LiveId" clId="{8F80414A-3011-4E5A-8273-E163FAF69C7F}" dt="2019-12-02T14:13:34.121" v="8" actId="1076"/>
          <ac:picMkLst>
            <pc:docMk/>
            <pc:sldMk cId="0" sldId="257"/>
            <ac:picMk id="1026" creationId="{00000000-0000-0000-0000-000000000000}"/>
          </ac:picMkLst>
        </pc:picChg>
      </pc:sldChg>
      <pc:sldChg chg="modSp">
        <pc:chgData name="Dani González" userId="b87b8ecd0be06a37" providerId="LiveId" clId="{8F80414A-3011-4E5A-8273-E163FAF69C7F}" dt="2019-12-02T14:19:31.608" v="9" actId="20577"/>
        <pc:sldMkLst>
          <pc:docMk/>
          <pc:sldMk cId="0" sldId="260"/>
        </pc:sldMkLst>
        <pc:spChg chg="mod">
          <ac:chgData name="Dani González" userId="b87b8ecd0be06a37" providerId="LiveId" clId="{8F80414A-3011-4E5A-8273-E163FAF69C7F}" dt="2019-12-02T14:19:31.608" v="9" actId="20577"/>
          <ac:spMkLst>
            <pc:docMk/>
            <pc:sldMk cId="0" sldId="260"/>
            <ac:spMk id="122" creationId="{00000000-0000-0000-0000-000000000000}"/>
          </ac:spMkLst>
        </pc:spChg>
      </pc:sldChg>
      <pc:sldChg chg="modSp">
        <pc:chgData name="Dani González" userId="b87b8ecd0be06a37" providerId="LiveId" clId="{8F80414A-3011-4E5A-8273-E163FAF69C7F}" dt="2019-12-02T14:23:20.997" v="15" actId="1076"/>
        <pc:sldMkLst>
          <pc:docMk/>
          <pc:sldMk cId="0" sldId="262"/>
        </pc:sldMkLst>
        <pc:spChg chg="mod">
          <ac:chgData name="Dani González" userId="b87b8ecd0be06a37" providerId="LiveId" clId="{8F80414A-3011-4E5A-8273-E163FAF69C7F}" dt="2019-12-02T14:22:29.084" v="10" actId="1076"/>
          <ac:spMkLst>
            <pc:docMk/>
            <pc:sldMk cId="0" sldId="262"/>
            <ac:spMk id="142" creationId="{00000000-0000-0000-0000-000000000000}"/>
          </ac:spMkLst>
        </pc:spChg>
        <pc:spChg chg="mod">
          <ac:chgData name="Dani González" userId="b87b8ecd0be06a37" providerId="LiveId" clId="{8F80414A-3011-4E5A-8273-E163FAF69C7F}" dt="2019-12-02T14:23:20.997" v="15" actId="1076"/>
          <ac:spMkLst>
            <pc:docMk/>
            <pc:sldMk cId="0" sldId="262"/>
            <ac:spMk id="143" creationId="{00000000-0000-0000-0000-000000000000}"/>
          </ac:spMkLst>
        </pc:spChg>
        <pc:spChg chg="mod">
          <ac:chgData name="Dani González" userId="b87b8ecd0be06a37" providerId="LiveId" clId="{8F80414A-3011-4E5A-8273-E163FAF69C7F}" dt="2019-12-02T14:23:20.997" v="15" actId="1076"/>
          <ac:spMkLst>
            <pc:docMk/>
            <pc:sldMk cId="0" sldId="262"/>
            <ac:spMk id="152" creationId="{00000000-0000-0000-0000-000000000000}"/>
          </ac:spMkLst>
        </pc:spChg>
        <pc:spChg chg="mod">
          <ac:chgData name="Dani González" userId="b87b8ecd0be06a37" providerId="LiveId" clId="{8F80414A-3011-4E5A-8273-E163FAF69C7F}" dt="2019-12-02T14:23:20.997" v="15" actId="1076"/>
          <ac:spMkLst>
            <pc:docMk/>
            <pc:sldMk cId="0" sldId="262"/>
            <ac:spMk id="153" creationId="{00000000-0000-0000-0000-000000000000}"/>
          </ac:spMkLst>
        </pc:spChg>
        <pc:spChg chg="mod">
          <ac:chgData name="Dani González" userId="b87b8ecd0be06a37" providerId="LiveId" clId="{8F80414A-3011-4E5A-8273-E163FAF69C7F}" dt="2019-12-02T14:23:20.997" v="15" actId="1076"/>
          <ac:spMkLst>
            <pc:docMk/>
            <pc:sldMk cId="0" sldId="262"/>
            <ac:spMk id="154" creationId="{00000000-0000-0000-0000-000000000000}"/>
          </ac:spMkLst>
        </pc:spChg>
        <pc:spChg chg="mod">
          <ac:chgData name="Dani González" userId="b87b8ecd0be06a37" providerId="LiveId" clId="{8F80414A-3011-4E5A-8273-E163FAF69C7F}" dt="2019-12-02T14:22:55.455" v="14" actId="1076"/>
          <ac:spMkLst>
            <pc:docMk/>
            <pc:sldMk cId="0" sldId="262"/>
            <ac:spMk id="155" creationId="{00000000-0000-0000-0000-000000000000}"/>
          </ac:spMkLst>
        </pc:spChg>
        <pc:grpChg chg="mod">
          <ac:chgData name="Dani González" userId="b87b8ecd0be06a37" providerId="LiveId" clId="{8F80414A-3011-4E5A-8273-E163FAF69C7F}" dt="2019-12-02T14:23:20.997" v="15" actId="1076"/>
          <ac:grpSpMkLst>
            <pc:docMk/>
            <pc:sldMk cId="0" sldId="262"/>
            <ac:grpSpMk id="144" creationId="{00000000-0000-0000-0000-000000000000}"/>
          </ac:grpSpMkLst>
        </pc:grpChg>
        <pc:grpChg chg="mod">
          <ac:chgData name="Dani González" userId="b87b8ecd0be06a37" providerId="LiveId" clId="{8F80414A-3011-4E5A-8273-E163FAF69C7F}" dt="2019-12-02T14:23:20.997" v="15" actId="1076"/>
          <ac:grpSpMkLst>
            <pc:docMk/>
            <pc:sldMk cId="0" sldId="262"/>
            <ac:grpSpMk id="147" creationId="{00000000-0000-0000-0000-000000000000}"/>
          </ac:grpSpMkLst>
        </pc:grpChg>
      </pc:sldChg>
      <pc:sldChg chg="modSp">
        <pc:chgData name="Dani González" userId="b87b8ecd0be06a37" providerId="LiveId" clId="{8F80414A-3011-4E5A-8273-E163FAF69C7F}" dt="2019-12-02T14:12:59.962" v="4" actId="1076"/>
        <pc:sldMkLst>
          <pc:docMk/>
          <pc:sldMk cId="4184883849" sldId="284"/>
        </pc:sldMkLst>
        <pc:picChg chg="mod">
          <ac:chgData name="Dani González" userId="b87b8ecd0be06a37" providerId="LiveId" clId="{8F80414A-3011-4E5A-8273-E163FAF69C7F}" dt="2019-12-02T14:12:59.962" v="4" actId="1076"/>
          <ac:picMkLst>
            <pc:docMk/>
            <pc:sldMk cId="4184883849" sldId="284"/>
            <ac:picMk id="2050" creationId="{00000000-0000-0000-0000-000000000000}"/>
          </ac:picMkLst>
        </pc:pic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2064697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 err="1"/>
              <a:t>Emprseas</a:t>
            </a:r>
            <a:r>
              <a:rPr lang="es-ES" dirty="0"/>
              <a:t> solo de videojuegos</a:t>
            </a: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Explicar como funcionan</a:t>
            </a:r>
            <a:r>
              <a:rPr lang="es-ES" baseline="0" dirty="0"/>
              <a:t> las acciones</a:t>
            </a: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Explicar como funcionan</a:t>
            </a:r>
            <a:r>
              <a:rPr lang="es-ES" baseline="0" dirty="0"/>
              <a:t> las acciones</a:t>
            </a: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Explicar como funcionan</a:t>
            </a:r>
            <a:r>
              <a:rPr lang="es-ES" baseline="0" dirty="0"/>
              <a:t> las acciones</a:t>
            </a: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872900" y="-75"/>
            <a:ext cx="1271100" cy="51435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241225" y="1310875"/>
            <a:ext cx="6509100" cy="2521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2710225" y="1310850"/>
            <a:ext cx="5476800" cy="252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3047925" y="-75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3"/>
          <p:cNvSpPr/>
          <p:nvPr/>
        </p:nvSpPr>
        <p:spPr>
          <a:xfrm>
            <a:off x="2241225" y="1770000"/>
            <a:ext cx="6509100" cy="160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ctrTitle"/>
          </p:nvPr>
        </p:nvSpPr>
        <p:spPr>
          <a:xfrm>
            <a:off x="2935400" y="1846200"/>
            <a:ext cx="5814900" cy="91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2935400" y="2604625"/>
            <a:ext cx="5814900" cy="45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3047925" y="-75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2645075" y="393425"/>
            <a:ext cx="806700" cy="8067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8750300" y="4356125"/>
            <a:ext cx="393600" cy="3936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731575" y="393525"/>
            <a:ext cx="4713000" cy="435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572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600"/>
              <a:buChar char="▪"/>
              <a:defRPr sz="3600" b="1"/>
            </a:lvl1pPr>
            <a:lvl2pPr marL="914400" lvl="1" indent="-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▫"/>
              <a:defRPr sz="3600" b="1"/>
            </a:lvl2pPr>
            <a:lvl3pPr marL="1371600" lvl="2" indent="-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▫"/>
              <a:defRPr sz="3600" b="1"/>
            </a:lvl3pPr>
            <a:lvl4pPr marL="1828800" lvl="3" indent="-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▫"/>
              <a:defRPr sz="3600" b="1"/>
            </a:lvl4pPr>
            <a:lvl5pPr marL="2286000" lvl="4" indent="-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 b="1"/>
            </a:lvl5pPr>
            <a:lvl6pPr marL="2743200" lvl="5" indent="-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 b="1"/>
            </a:lvl6pPr>
            <a:lvl7pPr marL="3200400" lvl="6" indent="-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 b="1"/>
            </a:lvl7pPr>
            <a:lvl8pPr marL="3657600" lvl="7" indent="-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 b="1"/>
            </a:lvl8pPr>
            <a:lvl9pPr marL="4114800" lvl="8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 b="1"/>
            </a:lvl9pPr>
          </a:lstStyle>
          <a:p>
            <a:endParaRPr/>
          </a:p>
        </p:txBody>
      </p:sp>
      <p:sp>
        <p:nvSpPr>
          <p:cNvPr id="23" name="Google Shape;23;p4"/>
          <p:cNvSpPr txBox="1"/>
          <p:nvPr/>
        </p:nvSpPr>
        <p:spPr>
          <a:xfrm>
            <a:off x="2654717" y="337850"/>
            <a:ext cx="78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>
                <a:solidFill>
                  <a:srgbClr val="FFFFFF"/>
                </a:solidFill>
              </a:rPr>
              <a:t>“</a:t>
            </a:r>
            <a:endParaRPr sz="7200" b="1">
              <a:solidFill>
                <a:srgbClr val="FFFFFF"/>
              </a:solidFill>
            </a:endParaRPr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/>
          <p:nvPr/>
        </p:nvSpPr>
        <p:spPr>
          <a:xfrm>
            <a:off x="1271100" y="-75"/>
            <a:ext cx="78729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5"/>
          <p:cNvSpPr/>
          <p:nvPr/>
        </p:nvSpPr>
        <p:spPr>
          <a:xfrm>
            <a:off x="8750300" y="4356125"/>
            <a:ext cx="393600" cy="3936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5"/>
          <p:cNvSpPr/>
          <p:nvPr/>
        </p:nvSpPr>
        <p:spPr>
          <a:xfrm>
            <a:off x="877500" y="393525"/>
            <a:ext cx="7872900" cy="8067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1"/>
          </p:nvPr>
        </p:nvSpPr>
        <p:spPr>
          <a:xfrm>
            <a:off x="1556331" y="1349141"/>
            <a:ext cx="7085700" cy="293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SzPts val="2600"/>
              <a:buChar char="▪"/>
              <a:defRPr/>
            </a:lvl1pPr>
            <a:lvl2pPr marL="914400" lvl="1" indent="-393700">
              <a:spcBef>
                <a:spcPts val="0"/>
              </a:spcBef>
              <a:spcAft>
                <a:spcPts val="0"/>
              </a:spcAft>
              <a:buSzPts val="2600"/>
              <a:buChar char="▫"/>
              <a:defRPr/>
            </a:lvl2pPr>
            <a:lvl3pPr marL="1371600" lvl="2" indent="-393700">
              <a:spcBef>
                <a:spcPts val="0"/>
              </a:spcBef>
              <a:spcAft>
                <a:spcPts val="0"/>
              </a:spcAft>
              <a:buSzPts val="2600"/>
              <a:buChar char="▫"/>
              <a:defRPr/>
            </a:lvl3pPr>
            <a:lvl4pPr marL="1828800" lvl="3" indent="-393700">
              <a:spcBef>
                <a:spcPts val="0"/>
              </a:spcBef>
              <a:spcAft>
                <a:spcPts val="0"/>
              </a:spcAft>
              <a:buSzPts val="2600"/>
              <a:buChar char="▫"/>
              <a:defRPr/>
            </a:lvl4pPr>
            <a:lvl5pPr marL="2286000" lvl="4" indent="-393700">
              <a:spcBef>
                <a:spcPts val="0"/>
              </a:spcBef>
              <a:spcAft>
                <a:spcPts val="0"/>
              </a:spcAft>
              <a:buSzPts val="2600"/>
              <a:buChar char="○"/>
              <a:defRPr/>
            </a:lvl5pPr>
            <a:lvl6pPr marL="2743200" lvl="5" indent="-393700">
              <a:spcBef>
                <a:spcPts val="0"/>
              </a:spcBef>
              <a:spcAft>
                <a:spcPts val="0"/>
              </a:spcAft>
              <a:buSzPts val="2600"/>
              <a:buChar char="■"/>
              <a:defRPr/>
            </a:lvl6pPr>
            <a:lvl7pPr marL="3200400" lvl="6" indent="-393700">
              <a:spcBef>
                <a:spcPts val="0"/>
              </a:spcBef>
              <a:spcAft>
                <a:spcPts val="0"/>
              </a:spcAft>
              <a:buSzPts val="2600"/>
              <a:buChar char="●"/>
              <a:defRPr/>
            </a:lvl7pPr>
            <a:lvl8pPr marL="3657600" lvl="7" indent="-393700">
              <a:spcBef>
                <a:spcPts val="0"/>
              </a:spcBef>
              <a:spcAft>
                <a:spcPts val="0"/>
              </a:spcAft>
              <a:buSzPts val="2600"/>
              <a:buChar char="○"/>
              <a:defRPr/>
            </a:lvl8pPr>
            <a:lvl9pPr marL="4114800" lvl="8" indent="-393700">
              <a:spcBef>
                <a:spcPts val="0"/>
              </a:spcBef>
              <a:spcAft>
                <a:spcPts val="0"/>
              </a:spcAft>
              <a:buSzPts val="2600"/>
              <a:buChar char="■"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ldNum" idx="12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32" name="Google Shape;32;p5"/>
          <p:cNvSpPr/>
          <p:nvPr/>
        </p:nvSpPr>
        <p:spPr>
          <a:xfrm>
            <a:off x="7943750" y="393425"/>
            <a:ext cx="806700" cy="806700"/>
          </a:xfrm>
          <a:prstGeom prst="rect">
            <a:avLst/>
          </a:prstGeom>
          <a:solidFill>
            <a:srgbClr val="FFFFFF">
              <a:alpha val="52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/>
          <p:nvPr/>
        </p:nvSpPr>
        <p:spPr>
          <a:xfrm>
            <a:off x="1271100" y="-75"/>
            <a:ext cx="78729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7"/>
          <p:cNvSpPr/>
          <p:nvPr/>
        </p:nvSpPr>
        <p:spPr>
          <a:xfrm>
            <a:off x="8750300" y="4356125"/>
            <a:ext cx="393600" cy="3936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7"/>
          <p:cNvSpPr/>
          <p:nvPr/>
        </p:nvSpPr>
        <p:spPr>
          <a:xfrm>
            <a:off x="877500" y="393525"/>
            <a:ext cx="7872900" cy="8067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body" idx="1"/>
          </p:nvPr>
        </p:nvSpPr>
        <p:spPr>
          <a:xfrm>
            <a:off x="1576275" y="1367175"/>
            <a:ext cx="3482400" cy="33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SzPts val="2200"/>
              <a:buChar char="▪"/>
              <a:defRPr sz="2200"/>
            </a:lvl1pPr>
            <a:lvl2pPr marL="914400" lvl="1" indent="-368300"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2pPr>
            <a:lvl3pPr marL="1371600" lvl="2" indent="-368300"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3pPr>
            <a:lvl4pPr marL="1828800" lvl="3" indent="-368300"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4pPr>
            <a:lvl5pPr marL="2286000" lvl="4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marL="2743200" lvl="5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marL="3200400" lvl="6" indent="-368300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marL="3657600" lvl="7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marL="4114800" lvl="8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2"/>
          </p:nvPr>
        </p:nvSpPr>
        <p:spPr>
          <a:xfrm>
            <a:off x="5268071" y="1367175"/>
            <a:ext cx="3482400" cy="33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SzPts val="2200"/>
              <a:buChar char="▪"/>
              <a:defRPr sz="2200"/>
            </a:lvl1pPr>
            <a:lvl2pPr marL="914400" lvl="1" indent="-368300"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2pPr>
            <a:lvl3pPr marL="1371600" lvl="2" indent="-368300"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3pPr>
            <a:lvl4pPr marL="1828800" lvl="3" indent="-368300">
              <a:spcBef>
                <a:spcPts val="0"/>
              </a:spcBef>
              <a:spcAft>
                <a:spcPts val="0"/>
              </a:spcAft>
              <a:buSzPts val="2200"/>
              <a:buChar char="▫"/>
              <a:defRPr sz="2200"/>
            </a:lvl4pPr>
            <a:lvl5pPr marL="2286000" lvl="4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marL="2743200" lvl="5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marL="3200400" lvl="6" indent="-368300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marL="3657600" lvl="7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marL="4114800" lvl="8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49" name="Google Shape;49;p7"/>
          <p:cNvSpPr/>
          <p:nvPr/>
        </p:nvSpPr>
        <p:spPr>
          <a:xfrm>
            <a:off x="7943750" y="393425"/>
            <a:ext cx="806700" cy="806700"/>
          </a:xfrm>
          <a:prstGeom prst="rect">
            <a:avLst/>
          </a:prstGeom>
          <a:solidFill>
            <a:srgbClr val="FFFFFF">
              <a:alpha val="52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1"/>
          <p:cNvSpPr/>
          <p:nvPr/>
        </p:nvSpPr>
        <p:spPr>
          <a:xfrm>
            <a:off x="1271100" y="-75"/>
            <a:ext cx="78729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1"/>
          <p:cNvSpPr/>
          <p:nvPr/>
        </p:nvSpPr>
        <p:spPr>
          <a:xfrm>
            <a:off x="8750300" y="4356125"/>
            <a:ext cx="393600" cy="3936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8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sz="24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sz="24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sz="24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sz="24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sz="24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sz="24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sz="24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sz="24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sz="24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556331" y="1349141"/>
            <a:ext cx="7085700" cy="29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Barlow"/>
              <a:buChar char="▪"/>
              <a:defRPr sz="2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3937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Barlow"/>
              <a:buChar char="▫"/>
              <a:defRPr sz="2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3937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Barlow"/>
              <a:buChar char="▫"/>
              <a:defRPr sz="2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3937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arlow"/>
              <a:buChar char="▫"/>
              <a:defRPr sz="2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3937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arlow"/>
              <a:buChar char="○"/>
              <a:defRPr sz="2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3937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arlow"/>
              <a:buChar char="■"/>
              <a:defRPr sz="2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3937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arlow"/>
              <a:buChar char="●"/>
              <a:defRPr sz="2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3937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arlow"/>
              <a:buChar char="○"/>
              <a:defRPr sz="2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3937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arlow"/>
              <a:buChar char="■"/>
              <a:defRPr sz="2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2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buNone/>
              <a:defRPr sz="12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ctr">
              <a:buNone/>
              <a:defRPr sz="12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ctr">
              <a:buNone/>
              <a:defRPr sz="12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ctr">
              <a:buNone/>
              <a:defRPr sz="12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ctr">
              <a:buNone/>
              <a:defRPr sz="12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ctr">
              <a:buNone/>
              <a:defRPr sz="12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ctr">
              <a:buNone/>
              <a:defRPr sz="12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ctr">
              <a:buNone/>
              <a:defRPr sz="12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7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2.emf"/><Relationship Id="rId5" Type="http://schemas.openxmlformats.org/officeDocument/2006/relationships/package" Target="../embeddings/Microsoft_Excel_Worksheet.xlsx"/><Relationship Id="rId4" Type="http://schemas.openxmlformats.org/officeDocument/2006/relationships/image" Target="../media/image6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3.emf"/><Relationship Id="rId5" Type="http://schemas.openxmlformats.org/officeDocument/2006/relationships/package" Target="../embeddings/Microsoft_Excel_Worksheet1.xlsx"/><Relationship Id="rId4" Type="http://schemas.openxmlformats.org/officeDocument/2006/relationships/image" Target="../media/image6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rketscreener.com/CD-PROJEKT-S-A-9933587/financials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ctrTitle"/>
          </p:nvPr>
        </p:nvSpPr>
        <p:spPr>
          <a:xfrm>
            <a:off x="2710225" y="1310850"/>
            <a:ext cx="5476800" cy="252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ÁNALISIS DE </a:t>
            </a:r>
            <a:br>
              <a:rPr lang="en" dirty="0"/>
            </a:br>
            <a:r>
              <a:rPr lang="en" dirty="0"/>
              <a:t>UNA EMPRESA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4">
            <a:alphaModFix/>
          </a:blip>
          <a:stretch>
            <a:fillRect/>
          </a:stretch>
        </a:blipFill>
        <a:effectLst/>
      </p:bgPr>
    </p:bg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1"/>
          <p:cNvSpPr txBox="1">
            <a:spLocks noGrp="1"/>
          </p:cNvSpPr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4. DCF</a:t>
            </a:r>
            <a:endParaRPr dirty="0"/>
          </a:p>
        </p:txBody>
      </p:sp>
      <p:sp>
        <p:nvSpPr>
          <p:cNvPr id="164" name="Google Shape;164;p21"/>
          <p:cNvSpPr txBox="1">
            <a:spLocks noGrp="1"/>
          </p:cNvSpPr>
          <p:nvPr>
            <p:ph type="sldNum" idx="12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grpSp>
        <p:nvGrpSpPr>
          <p:cNvPr id="165" name="Google Shape;165;p21"/>
          <p:cNvGrpSpPr/>
          <p:nvPr/>
        </p:nvGrpSpPr>
        <p:grpSpPr>
          <a:xfrm>
            <a:off x="8247163" y="629034"/>
            <a:ext cx="205851" cy="335576"/>
            <a:chOff x="6730350" y="2315900"/>
            <a:chExt cx="257700" cy="420100"/>
          </a:xfrm>
        </p:grpSpPr>
        <p:sp>
          <p:nvSpPr>
            <p:cNvPr id="166" name="Google Shape;166;p21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1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1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1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1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6" name="5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9986420"/>
              </p:ext>
            </p:extLst>
          </p:nvPr>
        </p:nvGraphicFramePr>
        <p:xfrm>
          <a:off x="1403648" y="1419622"/>
          <a:ext cx="7612137" cy="28823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Hoja de cálculo" r:id="rId5" imgW="12249008" imgH="4638502" progId="Excel.Sheet.12">
                  <p:embed/>
                </p:oleObj>
              </mc:Choice>
              <mc:Fallback>
                <p:oleObj name="Hoja de cálculo" r:id="rId5" imgW="12249008" imgH="4638502" progId="Excel.Sheet.12">
                  <p:embed/>
                  <p:pic>
                    <p:nvPicPr>
                      <p:cNvPr id="6" name="5 Objeto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403648" y="1419622"/>
                        <a:ext cx="7612137" cy="28823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4">
            <a:alphaModFix/>
          </a:blip>
          <a:stretch>
            <a:fillRect/>
          </a:stretch>
        </a:blipFill>
        <a:effectLst/>
      </p:bgPr>
    </p:bg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1"/>
          <p:cNvSpPr txBox="1">
            <a:spLocks noGrp="1"/>
          </p:cNvSpPr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4. DCF</a:t>
            </a:r>
            <a:endParaRPr dirty="0"/>
          </a:p>
        </p:txBody>
      </p:sp>
      <p:sp>
        <p:nvSpPr>
          <p:cNvPr id="164" name="Google Shape;164;p21"/>
          <p:cNvSpPr txBox="1">
            <a:spLocks noGrp="1"/>
          </p:cNvSpPr>
          <p:nvPr>
            <p:ph type="sldNum" idx="12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grpSp>
        <p:nvGrpSpPr>
          <p:cNvPr id="165" name="Google Shape;165;p21"/>
          <p:cNvGrpSpPr/>
          <p:nvPr/>
        </p:nvGrpSpPr>
        <p:grpSpPr>
          <a:xfrm>
            <a:off x="8247163" y="629034"/>
            <a:ext cx="205851" cy="335576"/>
            <a:chOff x="6730350" y="2315900"/>
            <a:chExt cx="257700" cy="420100"/>
          </a:xfrm>
        </p:grpSpPr>
        <p:sp>
          <p:nvSpPr>
            <p:cNvPr id="166" name="Google Shape;166;p21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1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1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1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1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3" name="2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5366708"/>
              </p:ext>
            </p:extLst>
          </p:nvPr>
        </p:nvGraphicFramePr>
        <p:xfrm>
          <a:off x="1634225" y="1419622"/>
          <a:ext cx="6674885" cy="33843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Hoja de cálculo" r:id="rId5" imgW="12249008" imgH="6210327" progId="Excel.Sheet.12">
                  <p:embed/>
                </p:oleObj>
              </mc:Choice>
              <mc:Fallback>
                <p:oleObj name="Hoja de cálculo" r:id="rId5" imgW="12249008" imgH="6210327" progId="Excel.Sheet.12">
                  <p:embed/>
                  <p:pic>
                    <p:nvPicPr>
                      <p:cNvPr id="3" name="2 Objeto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34225" y="1419622"/>
                        <a:ext cx="6674885" cy="33843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515401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1"/>
          <p:cNvSpPr txBox="1">
            <a:spLocks noGrp="1"/>
          </p:cNvSpPr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4. DCF</a:t>
            </a:r>
            <a:endParaRPr dirty="0"/>
          </a:p>
        </p:txBody>
      </p:sp>
      <p:sp>
        <p:nvSpPr>
          <p:cNvPr id="164" name="Google Shape;164;p21"/>
          <p:cNvSpPr txBox="1">
            <a:spLocks noGrp="1"/>
          </p:cNvSpPr>
          <p:nvPr>
            <p:ph type="sldNum" idx="12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grpSp>
        <p:nvGrpSpPr>
          <p:cNvPr id="165" name="Google Shape;165;p21"/>
          <p:cNvGrpSpPr/>
          <p:nvPr/>
        </p:nvGrpSpPr>
        <p:grpSpPr>
          <a:xfrm>
            <a:off x="8247163" y="629034"/>
            <a:ext cx="205851" cy="335576"/>
            <a:chOff x="6730350" y="2315900"/>
            <a:chExt cx="257700" cy="420100"/>
          </a:xfrm>
        </p:grpSpPr>
        <p:sp>
          <p:nvSpPr>
            <p:cNvPr id="166" name="Google Shape;166;p21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1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1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1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1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1 CuadroTexto"/>
          <p:cNvSpPr txBox="1"/>
          <p:nvPr/>
        </p:nvSpPr>
        <p:spPr>
          <a:xfrm>
            <a:off x="1691680" y="1614624"/>
            <a:ext cx="6699387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K(e)= </a:t>
            </a:r>
            <a:r>
              <a:rPr lang="en-GB" dirty="0"/>
              <a:t>3,1 + 0,44(7,14)= 6,24</a:t>
            </a:r>
          </a:p>
          <a:p>
            <a:endParaRPr lang="en-GB" dirty="0"/>
          </a:p>
          <a:p>
            <a:r>
              <a:rPr lang="en-GB" b="1" dirty="0"/>
              <a:t>WACC= 6,24%</a:t>
            </a:r>
          </a:p>
          <a:p>
            <a:endParaRPr lang="en-GB" b="1" dirty="0"/>
          </a:p>
          <a:p>
            <a:endParaRPr lang="en-GB" b="1" dirty="0"/>
          </a:p>
          <a:p>
            <a:endParaRPr lang="en-GB" b="1" dirty="0"/>
          </a:p>
          <a:p>
            <a:r>
              <a:rPr lang="en-GB" b="1" dirty="0"/>
              <a:t>TV= </a:t>
            </a:r>
            <a:r>
              <a:rPr lang="en-GB" dirty="0"/>
              <a:t>EBITDA(LAST YEAR) * (EV/EBIDTA) MEDIO = 285*26,23= </a:t>
            </a:r>
            <a:r>
              <a:rPr lang="en-GB" b="1" dirty="0"/>
              <a:t>7476,5(EV)</a:t>
            </a:r>
          </a:p>
          <a:p>
            <a:endParaRPr lang="en-GB" b="1" dirty="0"/>
          </a:p>
          <a:p>
            <a:endParaRPr lang="en-GB" b="1" dirty="0"/>
          </a:p>
          <a:p>
            <a:r>
              <a:rPr lang="en-GB" dirty="0" err="1"/>
              <a:t>Pasamos</a:t>
            </a:r>
            <a:r>
              <a:rPr lang="en-GB" dirty="0"/>
              <a:t> a Equity Value(</a:t>
            </a:r>
            <a:r>
              <a:rPr lang="en-GB" dirty="0" err="1"/>
              <a:t>descontar</a:t>
            </a:r>
            <a:r>
              <a:rPr lang="en-GB" dirty="0"/>
              <a:t> </a:t>
            </a:r>
            <a:r>
              <a:rPr lang="en-GB" dirty="0" err="1"/>
              <a:t>deuda</a:t>
            </a:r>
            <a:r>
              <a:rPr lang="en-GB" dirty="0"/>
              <a:t>, </a:t>
            </a:r>
            <a:r>
              <a:rPr lang="en-GB" dirty="0" err="1"/>
              <a:t>añadir</a:t>
            </a:r>
            <a:r>
              <a:rPr lang="en-GB" dirty="0"/>
              <a:t> non-core </a:t>
            </a:r>
            <a:r>
              <a:rPr lang="en-GB" dirty="0" err="1"/>
              <a:t>assets,cash,etc</a:t>
            </a:r>
            <a:r>
              <a:rPr lang="en-GB" dirty="0"/>
              <a:t>):</a:t>
            </a:r>
          </a:p>
          <a:p>
            <a:r>
              <a:rPr lang="en-GB" b="1" dirty="0"/>
              <a:t>7974,5</a:t>
            </a:r>
          </a:p>
          <a:p>
            <a:endParaRPr lang="en-GB" b="1" dirty="0"/>
          </a:p>
          <a:p>
            <a:r>
              <a:rPr lang="en-GB" dirty="0" err="1"/>
              <a:t>Dividimos</a:t>
            </a:r>
            <a:r>
              <a:rPr lang="en-GB" dirty="0"/>
              <a:t> entre </a:t>
            </a:r>
            <a:r>
              <a:rPr lang="en-GB" dirty="0" err="1"/>
              <a:t>diluited</a:t>
            </a:r>
            <a:r>
              <a:rPr lang="en-GB" dirty="0"/>
              <a:t> shares</a:t>
            </a:r>
            <a:r>
              <a:rPr lang="en-GB" b="1" dirty="0"/>
              <a:t>= 79,74€/</a:t>
            </a:r>
            <a:r>
              <a:rPr lang="en-GB" b="1" dirty="0" err="1"/>
              <a:t>acción</a:t>
            </a:r>
            <a:r>
              <a:rPr lang="en-GB" b="1" dirty="0"/>
              <a:t> vs </a:t>
            </a:r>
            <a:r>
              <a:rPr lang="en-GB" b="1" dirty="0" err="1"/>
              <a:t>unos</a:t>
            </a:r>
            <a:r>
              <a:rPr lang="en-GB" b="1" dirty="0"/>
              <a:t> 60€ </a:t>
            </a:r>
            <a:r>
              <a:rPr lang="en-GB" b="1" dirty="0" err="1"/>
              <a:t>actualmente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916105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0"/>
          <p:cNvSpPr txBox="1">
            <a:spLocks noGrp="1"/>
          </p:cNvSpPr>
          <p:nvPr>
            <p:ph type="ctrTitle" idx="4294967295"/>
          </p:nvPr>
        </p:nvSpPr>
        <p:spPr>
          <a:xfrm>
            <a:off x="1780647" y="300338"/>
            <a:ext cx="54555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solidFill>
                  <a:schemeClr val="accent1"/>
                </a:solidFill>
              </a:rPr>
              <a:t>MI OPINIÓN</a:t>
            </a:r>
            <a:endParaRPr sz="4800" dirty="0">
              <a:solidFill>
                <a:schemeClr val="accent1"/>
              </a:solidFill>
            </a:endParaRPr>
          </a:p>
        </p:txBody>
      </p:sp>
      <p:sp>
        <p:nvSpPr>
          <p:cNvPr id="142" name="Google Shape;142;p20"/>
          <p:cNvSpPr txBox="1">
            <a:spLocks noGrp="1"/>
          </p:cNvSpPr>
          <p:nvPr>
            <p:ph type="subTitle" idx="4294967295"/>
          </p:nvPr>
        </p:nvSpPr>
        <p:spPr>
          <a:xfrm>
            <a:off x="1324806" y="1320352"/>
            <a:ext cx="5633307" cy="34484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200" dirty="0"/>
              <a:t>INVERTIR CUANTO ANTES(técnico):</a:t>
            </a:r>
          </a:p>
          <a:p>
            <a:pPr marL="342900" indent="-342900"/>
            <a:r>
              <a:rPr lang="es-ES" sz="2200" dirty="0"/>
              <a:t>Muy</a:t>
            </a:r>
            <a:r>
              <a:rPr lang="en" sz="2200" dirty="0"/>
              <a:t> probable que suba en el 2020</a:t>
            </a:r>
          </a:p>
          <a:p>
            <a:pPr marL="342900" indent="-342900"/>
            <a:r>
              <a:rPr lang="en" sz="2200" dirty="0"/>
              <a:t>Depende de que la empresa no defraude (sobretodo en su nuevo juego)</a:t>
            </a:r>
          </a:p>
          <a:p>
            <a:pPr marL="342900" indent="-342900"/>
            <a:endParaRPr lang="en" sz="2200" dirty="0"/>
          </a:p>
          <a:p>
            <a:pPr marL="342900" indent="-342900" algn="just"/>
            <a:r>
              <a:rPr lang="en" sz="2200" dirty="0"/>
              <a:t>Si les va todo bien, pasarán a ser MUY conocidos, por lo que creo que es posible que se acabe inflando, y habría que intentar predecir esta caída</a:t>
            </a:r>
          </a:p>
          <a:p>
            <a:pPr marL="342900" indent="-342900"/>
            <a:endParaRPr lang="en" sz="2200" dirty="0"/>
          </a:p>
        </p:txBody>
      </p:sp>
      <p:sp>
        <p:nvSpPr>
          <p:cNvPr id="143" name="Google Shape;143;p20"/>
          <p:cNvSpPr/>
          <p:nvPr/>
        </p:nvSpPr>
        <p:spPr>
          <a:xfrm>
            <a:off x="7884368" y="2230102"/>
            <a:ext cx="261878" cy="250050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B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4" name="Google Shape;144;p20"/>
          <p:cNvGrpSpPr/>
          <p:nvPr/>
        </p:nvGrpSpPr>
        <p:grpSpPr>
          <a:xfrm>
            <a:off x="7574293" y="825874"/>
            <a:ext cx="1121957" cy="1122271"/>
            <a:chOff x="6654650" y="3665275"/>
            <a:chExt cx="409100" cy="409125"/>
          </a:xfrm>
        </p:grpSpPr>
        <p:sp>
          <p:nvSpPr>
            <p:cNvPr id="145" name="Google Shape;145;p20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0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7" name="Google Shape;147;p20"/>
          <p:cNvGrpSpPr/>
          <p:nvPr/>
        </p:nvGrpSpPr>
        <p:grpSpPr>
          <a:xfrm rot="1057075">
            <a:off x="6438128" y="1542963"/>
            <a:ext cx="741255" cy="741354"/>
            <a:chOff x="570875" y="4322250"/>
            <a:chExt cx="443300" cy="443325"/>
          </a:xfrm>
        </p:grpSpPr>
        <p:sp>
          <p:nvSpPr>
            <p:cNvPr id="148" name="Google Shape;148;p20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0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0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0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2" name="Google Shape;152;p20"/>
          <p:cNvSpPr/>
          <p:nvPr/>
        </p:nvSpPr>
        <p:spPr>
          <a:xfrm rot="2466613">
            <a:off x="6561241" y="1043384"/>
            <a:ext cx="363854" cy="347420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B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20"/>
          <p:cNvSpPr/>
          <p:nvPr/>
        </p:nvSpPr>
        <p:spPr>
          <a:xfrm rot="-1609020">
            <a:off x="7093352" y="1262008"/>
            <a:ext cx="261831" cy="25000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B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20"/>
          <p:cNvSpPr/>
          <p:nvPr/>
        </p:nvSpPr>
        <p:spPr>
          <a:xfrm rot="2926409">
            <a:off x="8681028" y="1460049"/>
            <a:ext cx="196068" cy="187212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B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20"/>
          <p:cNvSpPr/>
          <p:nvPr/>
        </p:nvSpPr>
        <p:spPr>
          <a:xfrm rot="-1609718">
            <a:off x="7527410" y="745194"/>
            <a:ext cx="146516" cy="147072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B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20"/>
          <p:cNvSpPr txBox="1">
            <a:spLocks noGrp="1"/>
          </p:cNvSpPr>
          <p:nvPr>
            <p:ph type="sldNum" idx="12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>
            <a:spLocks noGrp="1"/>
          </p:cNvSpPr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1. SECTOR: ENTRETENIMIENTO DIGITAL</a:t>
            </a:r>
            <a:endParaRPr dirty="0"/>
          </a:p>
        </p:txBody>
      </p:sp>
      <p:sp>
        <p:nvSpPr>
          <p:cNvPr id="100" name="Google Shape;100;p15"/>
          <p:cNvSpPr txBox="1">
            <a:spLocks noGrp="1"/>
          </p:cNvSpPr>
          <p:nvPr>
            <p:ph type="sldNum" idx="12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grpSp>
        <p:nvGrpSpPr>
          <p:cNvPr id="101" name="Google Shape;101;p15"/>
          <p:cNvGrpSpPr/>
          <p:nvPr/>
        </p:nvGrpSpPr>
        <p:grpSpPr>
          <a:xfrm>
            <a:off x="8160827" y="631951"/>
            <a:ext cx="390214" cy="329725"/>
            <a:chOff x="3918650" y="293075"/>
            <a:chExt cx="488500" cy="412775"/>
          </a:xfrm>
        </p:grpSpPr>
        <p:sp>
          <p:nvSpPr>
            <p:cNvPr id="102" name="Google Shape;102;p15"/>
            <p:cNvSpPr/>
            <p:nvPr/>
          </p:nvSpPr>
          <p:spPr>
            <a:xfrm>
              <a:off x="4085350" y="293675"/>
              <a:ext cx="154500" cy="412175"/>
            </a:xfrm>
            <a:custGeom>
              <a:avLst/>
              <a:gdLst/>
              <a:ahLst/>
              <a:cxnLst/>
              <a:rect l="l" t="t" r="r" b="b"/>
              <a:pathLst>
                <a:path w="6180" h="16487" extrusionOk="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5"/>
            <p:cNvSpPr/>
            <p:nvPr/>
          </p:nvSpPr>
          <p:spPr>
            <a:xfrm>
              <a:off x="3918650" y="293075"/>
              <a:ext cx="153900" cy="407275"/>
            </a:xfrm>
            <a:custGeom>
              <a:avLst/>
              <a:gdLst/>
              <a:ahLst/>
              <a:cxnLst/>
              <a:rect l="l" t="t" r="r" b="b"/>
              <a:pathLst>
                <a:path w="6156" h="16291" extrusionOk="0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5"/>
            <p:cNvSpPr/>
            <p:nvPr/>
          </p:nvSpPr>
          <p:spPr>
            <a:xfrm>
              <a:off x="4253250" y="298550"/>
              <a:ext cx="153900" cy="406675"/>
            </a:xfrm>
            <a:custGeom>
              <a:avLst/>
              <a:gdLst/>
              <a:ahLst/>
              <a:cxnLst/>
              <a:rect l="l" t="t" r="r" b="b"/>
              <a:pathLst>
                <a:path w="6156" h="16267" extrusionOk="0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1737580"/>
            <a:ext cx="5365147" cy="28154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>
            <a:spLocks noGrp="1"/>
          </p:cNvSpPr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1. ENTRETENIMIENTO DIGITAL</a:t>
            </a:r>
            <a:r>
              <a:rPr lang="en" dirty="0">
                <a:sym typeface="Wingdings" panose="05000000000000000000" pitchFamily="2" charset="2"/>
              </a:rPr>
              <a:t>VIDEOJUEGOS</a:t>
            </a:r>
            <a:endParaRPr dirty="0"/>
          </a:p>
        </p:txBody>
      </p:sp>
      <p:sp>
        <p:nvSpPr>
          <p:cNvPr id="100" name="Google Shape;100;p15"/>
          <p:cNvSpPr txBox="1">
            <a:spLocks noGrp="1"/>
          </p:cNvSpPr>
          <p:nvPr>
            <p:ph type="sldNum" idx="12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grpSp>
        <p:nvGrpSpPr>
          <p:cNvPr id="101" name="Google Shape;101;p15"/>
          <p:cNvGrpSpPr/>
          <p:nvPr/>
        </p:nvGrpSpPr>
        <p:grpSpPr>
          <a:xfrm>
            <a:off x="8160827" y="631951"/>
            <a:ext cx="390214" cy="329725"/>
            <a:chOff x="3918650" y="293075"/>
            <a:chExt cx="488500" cy="412775"/>
          </a:xfrm>
        </p:grpSpPr>
        <p:sp>
          <p:nvSpPr>
            <p:cNvPr id="102" name="Google Shape;102;p15"/>
            <p:cNvSpPr/>
            <p:nvPr/>
          </p:nvSpPr>
          <p:spPr>
            <a:xfrm>
              <a:off x="4085350" y="293675"/>
              <a:ext cx="154500" cy="412175"/>
            </a:xfrm>
            <a:custGeom>
              <a:avLst/>
              <a:gdLst/>
              <a:ahLst/>
              <a:cxnLst/>
              <a:rect l="l" t="t" r="r" b="b"/>
              <a:pathLst>
                <a:path w="6180" h="16487" extrusionOk="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5"/>
            <p:cNvSpPr/>
            <p:nvPr/>
          </p:nvSpPr>
          <p:spPr>
            <a:xfrm>
              <a:off x="3918650" y="293075"/>
              <a:ext cx="153900" cy="407275"/>
            </a:xfrm>
            <a:custGeom>
              <a:avLst/>
              <a:gdLst/>
              <a:ahLst/>
              <a:cxnLst/>
              <a:rect l="l" t="t" r="r" b="b"/>
              <a:pathLst>
                <a:path w="6156" h="16291" extrusionOk="0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5"/>
            <p:cNvSpPr/>
            <p:nvPr/>
          </p:nvSpPr>
          <p:spPr>
            <a:xfrm>
              <a:off x="4253250" y="298550"/>
              <a:ext cx="153900" cy="406675"/>
            </a:xfrm>
            <a:custGeom>
              <a:avLst/>
              <a:gdLst/>
              <a:ahLst/>
              <a:cxnLst/>
              <a:rect l="l" t="t" r="r" b="b"/>
              <a:pathLst>
                <a:path w="6156" h="16267" extrusionOk="0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1563638"/>
            <a:ext cx="4176464" cy="2993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84883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ctrTitle" idx="4294967295"/>
          </p:nvPr>
        </p:nvSpPr>
        <p:spPr>
          <a:xfrm>
            <a:off x="1403648" y="411510"/>
            <a:ext cx="5184576" cy="108012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accent1"/>
                </a:solidFill>
              </a:rPr>
              <a:t>¿CÓMO FUNCIONA?</a:t>
            </a:r>
            <a:endParaRPr sz="3600" dirty="0">
              <a:solidFill>
                <a:schemeClr val="accent1"/>
              </a:solidFill>
            </a:endParaRPr>
          </a:p>
        </p:txBody>
      </p:sp>
      <p:sp>
        <p:nvSpPr>
          <p:cNvPr id="110" name="Google Shape;110;p16"/>
          <p:cNvSpPr txBox="1">
            <a:spLocks noGrp="1"/>
          </p:cNvSpPr>
          <p:nvPr>
            <p:ph type="subTitle" idx="4294967295"/>
          </p:nvPr>
        </p:nvSpPr>
        <p:spPr>
          <a:xfrm>
            <a:off x="1475656" y="1563638"/>
            <a:ext cx="6974465" cy="30989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s-ES" sz="1400" b="1" dirty="0"/>
              <a:t>1.Servicios de venta en línea</a:t>
            </a:r>
            <a:endParaRPr lang="es-ES" sz="1400" dirty="0"/>
          </a:p>
          <a:p>
            <a:r>
              <a:rPr lang="es-ES" sz="1400" b="1" dirty="0"/>
              <a:t>2.Free to </a:t>
            </a:r>
            <a:r>
              <a:rPr lang="es-ES" sz="1400" b="1" dirty="0" err="1"/>
              <a:t>play</a:t>
            </a:r>
            <a:endParaRPr lang="es-ES" sz="1400" dirty="0"/>
          </a:p>
          <a:p>
            <a:r>
              <a:rPr lang="es-ES" sz="1400" b="1" dirty="0"/>
              <a:t>3.</a:t>
            </a:r>
            <a:r>
              <a:rPr lang="es-ES" sz="1400" b="1" dirty="0">
                <a:solidFill>
                  <a:srgbClr val="FF0000"/>
                </a:solidFill>
              </a:rPr>
              <a:t>Micropagos</a:t>
            </a:r>
            <a:endParaRPr lang="es-ES" sz="1400" dirty="0">
              <a:solidFill>
                <a:srgbClr val="FF0000"/>
              </a:solidFill>
            </a:endParaRPr>
          </a:p>
          <a:p>
            <a:r>
              <a:rPr lang="es-ES" sz="1400" b="1" dirty="0"/>
              <a:t>4.Publicidad</a:t>
            </a:r>
            <a:endParaRPr lang="es-ES" sz="1400" dirty="0"/>
          </a:p>
          <a:p>
            <a:r>
              <a:rPr lang="es-ES" sz="1400" b="1" dirty="0"/>
              <a:t>5.</a:t>
            </a:r>
            <a:r>
              <a:rPr lang="es-ES" sz="1400" b="1" dirty="0">
                <a:solidFill>
                  <a:srgbClr val="FF0000"/>
                </a:solidFill>
              </a:rPr>
              <a:t>Suscripción mensual</a:t>
            </a:r>
            <a:endParaRPr lang="es-ES" sz="1400" dirty="0">
              <a:solidFill>
                <a:srgbClr val="FF0000"/>
              </a:solidFill>
            </a:endParaRPr>
          </a:p>
          <a:p>
            <a:r>
              <a:rPr lang="en-US" sz="1400" b="1" dirty="0"/>
              <a:t>6.</a:t>
            </a:r>
            <a:r>
              <a:rPr lang="en-US" sz="1400" b="1" dirty="0">
                <a:solidFill>
                  <a:srgbClr val="FF0000"/>
                </a:solidFill>
              </a:rPr>
              <a:t>Pay per pay play </a:t>
            </a:r>
            <a:endParaRPr lang="es-ES" sz="1400" dirty="0">
              <a:solidFill>
                <a:srgbClr val="FF0000"/>
              </a:solidFill>
            </a:endParaRPr>
          </a:p>
          <a:p>
            <a:r>
              <a:rPr lang="en-US" sz="1400" b="1" dirty="0"/>
              <a:t>7.Prueba</a:t>
            </a:r>
            <a:endParaRPr lang="es-ES" sz="1400" dirty="0"/>
          </a:p>
          <a:p>
            <a:r>
              <a:rPr lang="en-US" sz="1400" b="1" dirty="0"/>
              <a:t>8.</a:t>
            </a:r>
            <a:r>
              <a:rPr lang="en-US" sz="1400" b="1" dirty="0">
                <a:solidFill>
                  <a:srgbClr val="FF0000"/>
                </a:solidFill>
              </a:rPr>
              <a:t>Online con </a:t>
            </a:r>
            <a:r>
              <a:rPr lang="en-US" sz="1400" b="1" dirty="0" err="1">
                <a:solidFill>
                  <a:srgbClr val="FF0000"/>
                </a:solidFill>
              </a:rPr>
              <a:t>bote</a:t>
            </a:r>
            <a:endParaRPr lang="es-ES" sz="1400" dirty="0">
              <a:solidFill>
                <a:srgbClr val="FF0000"/>
              </a:solidFill>
            </a:endParaRPr>
          </a:p>
          <a:p>
            <a:r>
              <a:rPr lang="es-ES" sz="1400" b="1" dirty="0"/>
              <a:t>9.Comprar físico</a:t>
            </a:r>
            <a:endParaRPr lang="es-ES" sz="14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b="1" dirty="0"/>
          </a:p>
        </p:txBody>
      </p:sp>
      <p:sp>
        <p:nvSpPr>
          <p:cNvPr id="111" name="Google Shape;111;p16"/>
          <p:cNvSpPr txBox="1">
            <a:spLocks noGrp="1"/>
          </p:cNvSpPr>
          <p:nvPr>
            <p:ph type="sldNum" idx="12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>
            <a:spLocks noGrp="1"/>
          </p:cNvSpPr>
          <p:nvPr>
            <p:ph type="ctrTitle"/>
          </p:nvPr>
        </p:nvSpPr>
        <p:spPr>
          <a:xfrm>
            <a:off x="2935400" y="1846200"/>
            <a:ext cx="5814900" cy="91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2. CD PROJEKT RED</a:t>
            </a:r>
            <a:endParaRPr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3718705"/>
            <a:ext cx="2060340" cy="1373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>
            <a:spLocks noGrp="1"/>
          </p:cNvSpPr>
          <p:nvPr>
            <p:ph type="body" idx="1"/>
          </p:nvPr>
        </p:nvSpPr>
        <p:spPr>
          <a:xfrm>
            <a:off x="3731575" y="393525"/>
            <a:ext cx="4713000" cy="435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s-ES" sz="2400" dirty="0"/>
              <a:t>Muy bien recibida por la comunidad</a:t>
            </a:r>
          </a:p>
          <a:p>
            <a:pPr>
              <a:lnSpc>
                <a:spcPct val="150000"/>
              </a:lnSpc>
            </a:pPr>
            <a:r>
              <a:rPr lang="es-ES" sz="2400" dirty="0"/>
              <a:t>Se ha ganado su reputación</a:t>
            </a:r>
          </a:p>
          <a:p>
            <a:pPr>
              <a:lnSpc>
                <a:spcPct val="150000"/>
              </a:lnSpc>
            </a:pPr>
            <a:r>
              <a:rPr lang="es-ES" sz="2400" dirty="0"/>
              <a:t>0 micro pagos/cajas online</a:t>
            </a:r>
          </a:p>
          <a:p>
            <a:pPr>
              <a:lnSpc>
                <a:spcPct val="150000"/>
              </a:lnSpc>
            </a:pPr>
            <a:r>
              <a:rPr lang="es-ES" sz="2400" dirty="0"/>
              <a:t>Juegos muy bien valorados</a:t>
            </a:r>
          </a:p>
          <a:p>
            <a:pPr>
              <a:lnSpc>
                <a:spcPct val="150000"/>
              </a:lnSpc>
            </a:pPr>
            <a:r>
              <a:rPr lang="es-ES" sz="2400" dirty="0"/>
              <a:t>Muy buenas expectativas</a:t>
            </a:r>
          </a:p>
          <a:p>
            <a:pPr>
              <a:lnSpc>
                <a:spcPct val="150000"/>
              </a:lnSpc>
            </a:pPr>
            <a:r>
              <a:rPr lang="es-ES" sz="2400" dirty="0"/>
              <a:t>Esta creando una saga </a:t>
            </a:r>
          </a:p>
        </p:txBody>
      </p:sp>
      <p:sp>
        <p:nvSpPr>
          <p:cNvPr id="123" name="Google Shape;123;p18"/>
          <p:cNvSpPr txBox="1">
            <a:spLocks noGrp="1"/>
          </p:cNvSpPr>
          <p:nvPr>
            <p:ph type="sldNum" idx="12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>
            <a:spLocks noGrp="1"/>
          </p:cNvSpPr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3. COMPARABLES</a:t>
            </a:r>
          </a:p>
        </p:txBody>
      </p:sp>
      <p:sp>
        <p:nvSpPr>
          <p:cNvPr id="129" name="Google Shape;129;p19"/>
          <p:cNvSpPr txBox="1">
            <a:spLocks noGrp="1"/>
          </p:cNvSpPr>
          <p:nvPr>
            <p:ph type="body" idx="1"/>
          </p:nvPr>
        </p:nvSpPr>
        <p:spPr>
          <a:xfrm>
            <a:off x="1275734" y="1347614"/>
            <a:ext cx="7085700" cy="293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3500" lvl="0" indent="0" algn="ctr" rtl="0">
              <a:spcBef>
                <a:spcPts val="600"/>
              </a:spcBef>
              <a:spcAft>
                <a:spcPts val="0"/>
              </a:spcAft>
              <a:buSzPts val="2600"/>
              <a:buNone/>
            </a:pPr>
            <a:endParaRPr lang="es-ES" dirty="0"/>
          </a:p>
          <a:p>
            <a:pPr marL="63500" lvl="0" indent="0" algn="ctr" rtl="0">
              <a:spcBef>
                <a:spcPts val="600"/>
              </a:spcBef>
              <a:spcAft>
                <a:spcPts val="0"/>
              </a:spcAft>
              <a:buSzPts val="2600"/>
              <a:buNone/>
            </a:pPr>
            <a:endParaRPr lang="es-ES" dirty="0"/>
          </a:p>
          <a:p>
            <a:pPr marL="63500" lvl="0" indent="0" algn="ctr" rtl="0">
              <a:spcBef>
                <a:spcPts val="600"/>
              </a:spcBef>
              <a:spcAft>
                <a:spcPts val="0"/>
              </a:spcAft>
              <a:buSzPts val="2600"/>
              <a:buNone/>
            </a:pPr>
            <a:r>
              <a:rPr lang="es-ES" b="1" dirty="0"/>
              <a:t>¿Por qué puede parecer una compañía muy sobrevalorada?</a:t>
            </a:r>
            <a:endParaRPr b="1" dirty="0"/>
          </a:p>
        </p:txBody>
      </p:sp>
      <p:sp>
        <p:nvSpPr>
          <p:cNvPr id="130" name="Google Shape;130;p19"/>
          <p:cNvSpPr txBox="1">
            <a:spLocks noGrp="1"/>
          </p:cNvSpPr>
          <p:nvPr>
            <p:ph type="sldNum" idx="12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grpSp>
        <p:nvGrpSpPr>
          <p:cNvPr id="131" name="Google Shape;131;p19"/>
          <p:cNvGrpSpPr/>
          <p:nvPr/>
        </p:nvGrpSpPr>
        <p:grpSpPr>
          <a:xfrm>
            <a:off x="8180944" y="637329"/>
            <a:ext cx="336534" cy="318981"/>
            <a:chOff x="5300400" y="3670175"/>
            <a:chExt cx="421300" cy="399325"/>
          </a:xfrm>
        </p:grpSpPr>
        <p:sp>
          <p:nvSpPr>
            <p:cNvPr id="132" name="Google Shape;132;p19"/>
            <p:cNvSpPr/>
            <p:nvPr/>
          </p:nvSpPr>
          <p:spPr>
            <a:xfrm>
              <a:off x="5300400" y="3708025"/>
              <a:ext cx="421300" cy="267450"/>
            </a:xfrm>
            <a:custGeom>
              <a:avLst/>
              <a:gdLst/>
              <a:ahLst/>
              <a:cxnLst/>
              <a:rect l="l" t="t" r="r" b="b"/>
              <a:pathLst>
                <a:path w="16852" h="10698" extrusionOk="0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9"/>
            <p:cNvSpPr/>
            <p:nvPr/>
          </p:nvSpPr>
          <p:spPr>
            <a:xfrm>
              <a:off x="5498825" y="3670175"/>
              <a:ext cx="24450" cy="25650"/>
            </a:xfrm>
            <a:custGeom>
              <a:avLst/>
              <a:gdLst/>
              <a:ahLst/>
              <a:cxnLst/>
              <a:rect l="l" t="t" r="r" b="b"/>
              <a:pathLst>
                <a:path w="978" h="102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9"/>
            <p:cNvSpPr/>
            <p:nvPr/>
          </p:nvSpPr>
          <p:spPr>
            <a:xfrm>
              <a:off x="5366325" y="3987675"/>
              <a:ext cx="61100" cy="81825"/>
            </a:xfrm>
            <a:custGeom>
              <a:avLst/>
              <a:gdLst/>
              <a:ahLst/>
              <a:cxnLst/>
              <a:rect l="l" t="t" r="r" b="b"/>
              <a:pathLst>
                <a:path w="2444" h="3273" extrusionOk="0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9"/>
            <p:cNvSpPr/>
            <p:nvPr/>
          </p:nvSpPr>
          <p:spPr>
            <a:xfrm>
              <a:off x="5594700" y="3987675"/>
              <a:ext cx="61075" cy="81825"/>
            </a:xfrm>
            <a:custGeom>
              <a:avLst/>
              <a:gdLst/>
              <a:ahLst/>
              <a:cxnLst/>
              <a:rect l="l" t="t" r="r" b="b"/>
              <a:pathLst>
                <a:path w="2443" h="3273" extrusionOk="0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9"/>
            <p:cNvSpPr/>
            <p:nvPr/>
          </p:nvSpPr>
          <p:spPr>
            <a:xfrm>
              <a:off x="5324825" y="3732450"/>
              <a:ext cx="372475" cy="218600"/>
            </a:xfrm>
            <a:custGeom>
              <a:avLst/>
              <a:gdLst/>
              <a:ahLst/>
              <a:cxnLst/>
              <a:rect l="l" t="t" r="r" b="b"/>
              <a:pathLst>
                <a:path w="14899" h="8744" extrusionOk="0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>
            <a:spLocks noGrp="1"/>
          </p:cNvSpPr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3. COMPARABLES</a:t>
            </a:r>
          </a:p>
        </p:txBody>
      </p:sp>
      <p:sp>
        <p:nvSpPr>
          <p:cNvPr id="130" name="Google Shape;130;p19"/>
          <p:cNvSpPr txBox="1">
            <a:spLocks noGrp="1"/>
          </p:cNvSpPr>
          <p:nvPr>
            <p:ph type="sldNum" idx="12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grpSp>
        <p:nvGrpSpPr>
          <p:cNvPr id="131" name="Google Shape;131;p19"/>
          <p:cNvGrpSpPr/>
          <p:nvPr/>
        </p:nvGrpSpPr>
        <p:grpSpPr>
          <a:xfrm>
            <a:off x="8180944" y="637329"/>
            <a:ext cx="336534" cy="318981"/>
            <a:chOff x="5300400" y="3670175"/>
            <a:chExt cx="421300" cy="399325"/>
          </a:xfrm>
        </p:grpSpPr>
        <p:sp>
          <p:nvSpPr>
            <p:cNvPr id="132" name="Google Shape;132;p19"/>
            <p:cNvSpPr/>
            <p:nvPr/>
          </p:nvSpPr>
          <p:spPr>
            <a:xfrm>
              <a:off x="5300400" y="3708025"/>
              <a:ext cx="421300" cy="267450"/>
            </a:xfrm>
            <a:custGeom>
              <a:avLst/>
              <a:gdLst/>
              <a:ahLst/>
              <a:cxnLst/>
              <a:rect l="l" t="t" r="r" b="b"/>
              <a:pathLst>
                <a:path w="16852" h="10698" extrusionOk="0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9"/>
            <p:cNvSpPr/>
            <p:nvPr/>
          </p:nvSpPr>
          <p:spPr>
            <a:xfrm>
              <a:off x="5498825" y="3670175"/>
              <a:ext cx="24450" cy="25650"/>
            </a:xfrm>
            <a:custGeom>
              <a:avLst/>
              <a:gdLst/>
              <a:ahLst/>
              <a:cxnLst/>
              <a:rect l="l" t="t" r="r" b="b"/>
              <a:pathLst>
                <a:path w="978" h="102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9"/>
            <p:cNvSpPr/>
            <p:nvPr/>
          </p:nvSpPr>
          <p:spPr>
            <a:xfrm>
              <a:off x="5366325" y="3987675"/>
              <a:ext cx="61100" cy="81825"/>
            </a:xfrm>
            <a:custGeom>
              <a:avLst/>
              <a:gdLst/>
              <a:ahLst/>
              <a:cxnLst/>
              <a:rect l="l" t="t" r="r" b="b"/>
              <a:pathLst>
                <a:path w="2444" h="3273" extrusionOk="0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9"/>
            <p:cNvSpPr/>
            <p:nvPr/>
          </p:nvSpPr>
          <p:spPr>
            <a:xfrm>
              <a:off x="5594700" y="3987675"/>
              <a:ext cx="61075" cy="81825"/>
            </a:xfrm>
            <a:custGeom>
              <a:avLst/>
              <a:gdLst/>
              <a:ahLst/>
              <a:cxnLst/>
              <a:rect l="l" t="t" r="r" b="b"/>
              <a:pathLst>
                <a:path w="2443" h="3273" extrusionOk="0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9"/>
            <p:cNvSpPr/>
            <p:nvPr/>
          </p:nvSpPr>
          <p:spPr>
            <a:xfrm>
              <a:off x="5324825" y="3732450"/>
              <a:ext cx="372475" cy="218600"/>
            </a:xfrm>
            <a:custGeom>
              <a:avLst/>
              <a:gdLst/>
              <a:ahLst/>
              <a:cxnLst/>
              <a:rect l="l" t="t" r="r" b="b"/>
              <a:pathLst>
                <a:path w="14899" h="8744" extrusionOk="0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864695"/>
            <a:ext cx="2466975" cy="184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2076615"/>
            <a:ext cx="2501329" cy="14240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2167113"/>
            <a:ext cx="2143126" cy="1243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377053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>
            <a:spLocks noGrp="1"/>
          </p:cNvSpPr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3. COMPARABLES</a:t>
            </a:r>
          </a:p>
        </p:txBody>
      </p:sp>
      <p:sp>
        <p:nvSpPr>
          <p:cNvPr id="129" name="Google Shape;129;p19"/>
          <p:cNvSpPr txBox="1">
            <a:spLocks noGrp="1"/>
          </p:cNvSpPr>
          <p:nvPr>
            <p:ph type="body" idx="1"/>
          </p:nvPr>
        </p:nvSpPr>
        <p:spPr>
          <a:xfrm>
            <a:off x="1275734" y="1347614"/>
            <a:ext cx="7085700" cy="293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3500" lvl="0" indent="0" algn="ctr" rtl="0">
              <a:spcBef>
                <a:spcPts val="600"/>
              </a:spcBef>
              <a:spcAft>
                <a:spcPts val="0"/>
              </a:spcAft>
              <a:buSzPts val="2600"/>
              <a:buNone/>
            </a:pPr>
            <a:endParaRPr lang="es-ES" dirty="0"/>
          </a:p>
          <a:p>
            <a:pPr marL="63500" lvl="0" indent="0" algn="ctr" rtl="0">
              <a:spcBef>
                <a:spcPts val="600"/>
              </a:spcBef>
              <a:spcAft>
                <a:spcPts val="0"/>
              </a:spcAft>
              <a:buSzPts val="2600"/>
              <a:buNone/>
            </a:pPr>
            <a:endParaRPr lang="es-ES" dirty="0"/>
          </a:p>
          <a:p>
            <a:pPr marL="63500" lvl="0" indent="0" algn="ctr" rtl="0">
              <a:spcBef>
                <a:spcPts val="600"/>
              </a:spcBef>
              <a:spcAft>
                <a:spcPts val="0"/>
              </a:spcAft>
              <a:buSzPts val="2600"/>
              <a:buNone/>
            </a:pPr>
            <a:endParaRPr b="1" dirty="0"/>
          </a:p>
        </p:txBody>
      </p:sp>
      <p:sp>
        <p:nvSpPr>
          <p:cNvPr id="130" name="Google Shape;130;p19"/>
          <p:cNvSpPr txBox="1">
            <a:spLocks noGrp="1"/>
          </p:cNvSpPr>
          <p:nvPr>
            <p:ph type="sldNum" idx="12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 dirty="0"/>
          </a:p>
        </p:txBody>
      </p:sp>
      <p:grpSp>
        <p:nvGrpSpPr>
          <p:cNvPr id="131" name="Google Shape;131;p19"/>
          <p:cNvGrpSpPr/>
          <p:nvPr/>
        </p:nvGrpSpPr>
        <p:grpSpPr>
          <a:xfrm>
            <a:off x="8180944" y="637329"/>
            <a:ext cx="336534" cy="318981"/>
            <a:chOff x="5300400" y="3670175"/>
            <a:chExt cx="421300" cy="399325"/>
          </a:xfrm>
        </p:grpSpPr>
        <p:sp>
          <p:nvSpPr>
            <p:cNvPr id="132" name="Google Shape;132;p19"/>
            <p:cNvSpPr/>
            <p:nvPr/>
          </p:nvSpPr>
          <p:spPr>
            <a:xfrm>
              <a:off x="5300400" y="3708025"/>
              <a:ext cx="421300" cy="267450"/>
            </a:xfrm>
            <a:custGeom>
              <a:avLst/>
              <a:gdLst/>
              <a:ahLst/>
              <a:cxnLst/>
              <a:rect l="l" t="t" r="r" b="b"/>
              <a:pathLst>
                <a:path w="16852" h="10698" extrusionOk="0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9"/>
            <p:cNvSpPr/>
            <p:nvPr/>
          </p:nvSpPr>
          <p:spPr>
            <a:xfrm>
              <a:off x="5498825" y="3670175"/>
              <a:ext cx="24450" cy="25650"/>
            </a:xfrm>
            <a:custGeom>
              <a:avLst/>
              <a:gdLst/>
              <a:ahLst/>
              <a:cxnLst/>
              <a:rect l="l" t="t" r="r" b="b"/>
              <a:pathLst>
                <a:path w="978" h="102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9"/>
            <p:cNvSpPr/>
            <p:nvPr/>
          </p:nvSpPr>
          <p:spPr>
            <a:xfrm>
              <a:off x="5366325" y="3987675"/>
              <a:ext cx="61100" cy="81825"/>
            </a:xfrm>
            <a:custGeom>
              <a:avLst/>
              <a:gdLst/>
              <a:ahLst/>
              <a:cxnLst/>
              <a:rect l="l" t="t" r="r" b="b"/>
              <a:pathLst>
                <a:path w="2444" h="3273" extrusionOk="0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9"/>
            <p:cNvSpPr/>
            <p:nvPr/>
          </p:nvSpPr>
          <p:spPr>
            <a:xfrm>
              <a:off x="5594700" y="3987675"/>
              <a:ext cx="61075" cy="81825"/>
            </a:xfrm>
            <a:custGeom>
              <a:avLst/>
              <a:gdLst/>
              <a:ahLst/>
              <a:cxnLst/>
              <a:rect l="l" t="t" r="r" b="b"/>
              <a:pathLst>
                <a:path w="2443" h="3273" extrusionOk="0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9"/>
            <p:cNvSpPr/>
            <p:nvPr/>
          </p:nvSpPr>
          <p:spPr>
            <a:xfrm>
              <a:off x="5324825" y="3732450"/>
              <a:ext cx="372475" cy="218600"/>
            </a:xfrm>
            <a:custGeom>
              <a:avLst/>
              <a:gdLst/>
              <a:ahLst/>
              <a:cxnLst/>
              <a:rect l="l" t="t" r="r" b="b"/>
              <a:pathLst>
                <a:path w="14899" h="8744" extrusionOk="0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1 CuadroTexto"/>
          <p:cNvSpPr txBox="1"/>
          <p:nvPr/>
        </p:nvSpPr>
        <p:spPr>
          <a:xfrm>
            <a:off x="2154164" y="1647316"/>
            <a:ext cx="19442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P/E</a:t>
            </a:r>
          </a:p>
          <a:p>
            <a:r>
              <a:rPr lang="en-GB" dirty="0"/>
              <a:t>Sector: </a:t>
            </a:r>
            <a:r>
              <a:rPr lang="en-GB" b="1" dirty="0"/>
              <a:t>43,4x</a:t>
            </a:r>
          </a:p>
          <a:p>
            <a:r>
              <a:rPr lang="en-GB" dirty="0"/>
              <a:t>2018: 244,2x</a:t>
            </a:r>
          </a:p>
          <a:p>
            <a:r>
              <a:rPr lang="en-GB" dirty="0"/>
              <a:t>2020: </a:t>
            </a:r>
            <a:r>
              <a:rPr lang="es-ES" b="1" dirty="0"/>
              <a:t>13,3x</a:t>
            </a:r>
            <a:endParaRPr lang="en-GB" dirty="0"/>
          </a:p>
        </p:txBody>
      </p:sp>
      <p:sp>
        <p:nvSpPr>
          <p:cNvPr id="12" name="11 CuadroTexto"/>
          <p:cNvSpPr txBox="1"/>
          <p:nvPr/>
        </p:nvSpPr>
        <p:spPr>
          <a:xfrm>
            <a:off x="4283968" y="1647315"/>
            <a:ext cx="19442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EV/Revenue</a:t>
            </a:r>
          </a:p>
          <a:p>
            <a:r>
              <a:rPr lang="en-GB" dirty="0"/>
              <a:t>Sector: </a:t>
            </a:r>
            <a:r>
              <a:rPr lang="en-GB" b="1" dirty="0"/>
              <a:t>6,13x</a:t>
            </a:r>
          </a:p>
          <a:p>
            <a:r>
              <a:rPr lang="en-GB" dirty="0"/>
              <a:t>2018: 73,1x</a:t>
            </a:r>
          </a:p>
          <a:p>
            <a:r>
              <a:rPr lang="en-GB" dirty="0"/>
              <a:t>2020: </a:t>
            </a:r>
            <a:r>
              <a:rPr lang="es-ES" b="1" dirty="0"/>
              <a:t>7,56x</a:t>
            </a:r>
            <a:endParaRPr lang="en-GB" dirty="0"/>
          </a:p>
        </p:txBody>
      </p:sp>
      <p:sp>
        <p:nvSpPr>
          <p:cNvPr id="13" name="12 CuadroTexto"/>
          <p:cNvSpPr txBox="1"/>
          <p:nvPr/>
        </p:nvSpPr>
        <p:spPr>
          <a:xfrm>
            <a:off x="2154164" y="2779914"/>
            <a:ext cx="19442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EV/EBITDA</a:t>
            </a:r>
          </a:p>
          <a:p>
            <a:r>
              <a:rPr lang="en-GB" dirty="0"/>
              <a:t>Sector: </a:t>
            </a:r>
            <a:r>
              <a:rPr lang="en-GB" b="1" dirty="0"/>
              <a:t>43,4x</a:t>
            </a:r>
          </a:p>
          <a:p>
            <a:r>
              <a:rPr lang="en-GB" dirty="0"/>
              <a:t>2018: 190,2x</a:t>
            </a:r>
          </a:p>
          <a:p>
            <a:r>
              <a:rPr lang="en-GB" dirty="0"/>
              <a:t>2020: </a:t>
            </a:r>
            <a:r>
              <a:rPr lang="es-ES" b="1" dirty="0"/>
              <a:t>9,76x</a:t>
            </a:r>
            <a:endParaRPr lang="en-GB" dirty="0"/>
          </a:p>
        </p:txBody>
      </p:sp>
      <p:sp>
        <p:nvSpPr>
          <p:cNvPr id="14" name="13 CuadroTexto"/>
          <p:cNvSpPr txBox="1"/>
          <p:nvPr/>
        </p:nvSpPr>
        <p:spPr>
          <a:xfrm>
            <a:off x="6455316" y="2410581"/>
            <a:ext cx="194421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DIVIDEND YIELD</a:t>
            </a:r>
            <a:endParaRPr lang="en-GB" dirty="0"/>
          </a:p>
          <a:p>
            <a:r>
              <a:rPr lang="en-GB" dirty="0"/>
              <a:t>2019:</a:t>
            </a:r>
            <a:r>
              <a:rPr lang="en-GB" b="1" dirty="0"/>
              <a:t>0,40%</a:t>
            </a:r>
          </a:p>
          <a:p>
            <a:r>
              <a:rPr lang="en-GB" dirty="0"/>
              <a:t>2020: </a:t>
            </a:r>
            <a:r>
              <a:rPr lang="es-ES" b="1" dirty="0"/>
              <a:t>0,28%</a:t>
            </a:r>
            <a:endParaRPr lang="en-GB" dirty="0"/>
          </a:p>
        </p:txBody>
      </p:sp>
      <p:sp>
        <p:nvSpPr>
          <p:cNvPr id="4" name="3 CuadroTexto"/>
          <p:cNvSpPr txBox="1"/>
          <p:nvPr/>
        </p:nvSpPr>
        <p:spPr>
          <a:xfrm>
            <a:off x="3839335" y="4189393"/>
            <a:ext cx="540060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hlinkClick r:id="rId3"/>
              </a:rPr>
              <a:t>https://www.marketscreener.com/CD-PROJEKT-S-A-9933587/financials/</a:t>
            </a:r>
            <a:r>
              <a:rPr lang="en-GB" dirty="0"/>
              <a:t> </a:t>
            </a:r>
          </a:p>
          <a:p>
            <a:r>
              <a:rPr lang="en-GB" dirty="0"/>
              <a:t>¡CASI TODOS LOS RATIOS BAJAN DE FORMA BRUSCA!</a:t>
            </a:r>
          </a:p>
          <a:p>
            <a:endParaRPr lang="en-GB" dirty="0"/>
          </a:p>
        </p:txBody>
      </p:sp>
      <p:sp>
        <p:nvSpPr>
          <p:cNvPr id="5" name="4 Rectángulo"/>
          <p:cNvSpPr/>
          <p:nvPr/>
        </p:nvSpPr>
        <p:spPr>
          <a:xfrm>
            <a:off x="4479408" y="2779913"/>
            <a:ext cx="155333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b="1" dirty="0"/>
              <a:t>P/BV</a:t>
            </a:r>
          </a:p>
          <a:p>
            <a:r>
              <a:rPr lang="en-GB" dirty="0"/>
              <a:t>Sector: </a:t>
            </a:r>
            <a:r>
              <a:rPr lang="en-GB" b="1" dirty="0"/>
              <a:t>4,12x</a:t>
            </a:r>
          </a:p>
          <a:p>
            <a:r>
              <a:rPr lang="en-GB" dirty="0"/>
              <a:t>2018: 25,6x</a:t>
            </a:r>
          </a:p>
          <a:p>
            <a:r>
              <a:rPr lang="en-GB" dirty="0"/>
              <a:t>2020</a:t>
            </a:r>
            <a:r>
              <a:rPr lang="en-GB" b="1" dirty="0"/>
              <a:t>: 8,87x</a:t>
            </a:r>
          </a:p>
        </p:txBody>
      </p:sp>
    </p:spTree>
    <p:extLst>
      <p:ext uri="{BB962C8B-B14F-4D97-AF65-F5344CB8AC3E}">
        <p14:creationId xmlns:p14="http://schemas.microsoft.com/office/powerpoint/2010/main" val="1266480426"/>
      </p:ext>
    </p:extLst>
  </p:cSld>
  <p:clrMapOvr>
    <a:masterClrMapping/>
  </p:clrMapOvr>
</p:sld>
</file>

<file path=ppt/theme/theme1.xml><?xml version="1.0" encoding="utf-8"?>
<a:theme xmlns:a="http://schemas.openxmlformats.org/drawingml/2006/main" name="Basset template">
  <a:themeElements>
    <a:clrScheme name="Custom 347">
      <a:dk1>
        <a:srgbClr val="434343"/>
      </a:dk1>
      <a:lt1>
        <a:srgbClr val="FFFFFF"/>
      </a:lt1>
      <a:dk2>
        <a:srgbClr val="D9D9D9"/>
      </a:dk2>
      <a:lt2>
        <a:srgbClr val="FFFFFF"/>
      </a:lt2>
      <a:accent1>
        <a:srgbClr val="FFB000"/>
      </a:accent1>
      <a:accent2>
        <a:srgbClr val="FFE19E"/>
      </a:accent2>
      <a:accent3>
        <a:srgbClr val="6D9EEB"/>
      </a:accent3>
      <a:accent4>
        <a:srgbClr val="C9DAF8"/>
      </a:accent4>
      <a:accent5>
        <a:srgbClr val="93C47D"/>
      </a:accent5>
      <a:accent6>
        <a:srgbClr val="D9EAD3"/>
      </a:accent6>
      <a:hlink>
        <a:srgbClr val="FF9900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378</TotalTime>
  <Words>355</Words>
  <Application>Microsoft Office PowerPoint</Application>
  <PresentationFormat>Presentación en pantalla (16:9)</PresentationFormat>
  <Paragraphs>85</Paragraphs>
  <Slides>13</Slides>
  <Notes>13</Notes>
  <HiddenSlides>0</HiddenSlides>
  <MMClips>0</MMClips>
  <ScaleCrop>false</ScaleCrop>
  <HeadingPairs>
    <vt:vector size="8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7" baseType="lpstr">
      <vt:lpstr>Arial</vt:lpstr>
      <vt:lpstr>Barlow</vt:lpstr>
      <vt:lpstr>Basset template</vt:lpstr>
      <vt:lpstr>Hoja de cálculo</vt:lpstr>
      <vt:lpstr>ÁNALISIS DE  UNA EMPRESA</vt:lpstr>
      <vt:lpstr>1. SECTOR: ENTRETENIMIENTO DIGITAL</vt:lpstr>
      <vt:lpstr>1. ENTRETENIMIENTO DIGITALVIDEOJUEGOS</vt:lpstr>
      <vt:lpstr>¿CÓMO FUNCIONA?</vt:lpstr>
      <vt:lpstr>2. CD PROJEKT RED</vt:lpstr>
      <vt:lpstr>Presentación de PowerPoint</vt:lpstr>
      <vt:lpstr>3. COMPARABLES</vt:lpstr>
      <vt:lpstr>3. COMPARABLES</vt:lpstr>
      <vt:lpstr>3. COMPARABLES</vt:lpstr>
      <vt:lpstr>4. DCF</vt:lpstr>
      <vt:lpstr>4. DCF</vt:lpstr>
      <vt:lpstr>4. DCF</vt:lpstr>
      <vt:lpstr>MI OPINIÓN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ÁNALISIS DE  UNA EMPRESA</dc:title>
  <cp:lastModifiedBy>Dani González</cp:lastModifiedBy>
  <cp:revision>14</cp:revision>
  <dcterms:modified xsi:type="dcterms:W3CDTF">2019-12-02T14:23:35Z</dcterms:modified>
</cp:coreProperties>
</file>