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e97f2c17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e97f2c17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97f2c17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97f2c17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97f2c17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e97f2c17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97f2c17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e97f2c17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e97f2c17f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e97f2c17f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e97f2c17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e97f2c17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e97f2c17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e97f2c17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e97f2c17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e97f2c17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ECirc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076" y="961088"/>
            <a:ext cx="3841188" cy="32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company information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3486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14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Teradata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an enterprise software company that develops and sells database analytics software subscriptions. The company provides three main services: business analytics, cloud products, and consulting. 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14300" rtl="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354" y="1800200"/>
            <a:ext cx="2510349" cy="21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29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Acquisitions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524750" y="1060250"/>
            <a:ext cx="7857000" cy="3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Terradata went public in 2008. Ever since then it has acquired: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Claraview (2008), a professional services company.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Kickfire (2010), a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Database Management System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vendor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Aprimo (2010), a marketing software company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Astar Data Systems (2011), a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data management and analysis software company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sz="120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eCircle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(2012) an email direct marketing company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Revelytix (2014) 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information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prodiver on management products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Think Big Analytics (2014), a Hadoop service company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RainStor (2014), a company specializing in online data archiving on Hadoop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Appoxxee (2015), a mobile marketing software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FLXone (2015), a digital marketing company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○"/>
            </a:pP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Big Data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Partnership (2016), a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service company</a:t>
            </a:r>
            <a:endParaRPr b="1"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StackIQ (2017), maker of the 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Stacki software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(a c</a:t>
            </a:r>
            <a:r>
              <a:rPr b="1"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omputer cluster software</a:t>
            </a:r>
            <a:r>
              <a:rPr lang="en-GB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basically a multiple computers viewed as one system)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 computing quick overview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Their main 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utility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to improve performance and availability over that of a single computer, being more cost-effective than single computers of comparable speed or availability.</a:t>
            </a:r>
            <a:endParaRPr baseline="30000" sz="1400">
              <a:solidFill>
                <a:srgbClr val="0B0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Computer clusters emerged as a result of a convergence of a number of computing trends including the availability of low-cost microprocessors, high-speed networks, and software for high-performance distributed computing. They have a wide range of applicability ranging from small business clusters with a handful of nodes to some of the fastest supercomputers in the world.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/>
        </p:nvSpPr>
        <p:spPr>
          <a:xfrm>
            <a:off x="3042763" y="2011825"/>
            <a:ext cx="674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2.1x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3042763" y="2492725"/>
            <a:ext cx="674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21.5x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3042763" y="3068725"/>
            <a:ext cx="674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15.6x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3042763" y="3596025"/>
            <a:ext cx="674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9.09x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235688" y="2164225"/>
            <a:ext cx="2171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Ent. Val. / Revenue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3195163" y="2164225"/>
            <a:ext cx="674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2.1x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235688" y="2645113"/>
            <a:ext cx="2171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Ent. Val. / EBITDA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3195163" y="2645125"/>
            <a:ext cx="674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21.5x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235700" y="3126025"/>
            <a:ext cx="21714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EBITDA / Eq. Value</a:t>
            </a:r>
            <a:r>
              <a:rPr b="1" lang="en-GB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3195163" y="3221125"/>
            <a:ext cx="674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15.6x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235688" y="3748413"/>
            <a:ext cx="21714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Price to 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3195163" y="3748425"/>
            <a:ext cx="674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Montserrat"/>
                <a:ea typeface="Montserrat"/>
                <a:cs typeface="Montserrat"/>
                <a:sym typeface="Montserrat"/>
              </a:rPr>
              <a:t>9.09x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4" name="Google Shape;164;p17"/>
          <p:cNvCxnSpPr/>
          <p:nvPr/>
        </p:nvCxnSpPr>
        <p:spPr>
          <a:xfrm>
            <a:off x="-1393225" y="2598625"/>
            <a:ext cx="5667300" cy="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/>
          <p:nvPr/>
        </p:nvCxnSpPr>
        <p:spPr>
          <a:xfrm>
            <a:off x="-1393225" y="3079525"/>
            <a:ext cx="5667300" cy="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7"/>
          <p:cNvCxnSpPr/>
          <p:nvPr/>
        </p:nvCxnSpPr>
        <p:spPr>
          <a:xfrm>
            <a:off x="-1393225" y="3748425"/>
            <a:ext cx="5667300" cy="9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7"/>
          <p:cNvSpPr txBox="1"/>
          <p:nvPr>
            <p:ph type="title"/>
          </p:nvPr>
        </p:nvSpPr>
        <p:spPr>
          <a:xfrm>
            <a:off x="650300" y="821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Teradata quick financials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075" y="1481388"/>
            <a:ext cx="3638985" cy="306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Recent developments (DCF also on drive)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819150" y="1558625"/>
            <a:ext cx="7505700" cy="28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Teradata is </a:t>
            </a:r>
            <a:r>
              <a:rPr lang="en-GB" sz="1200"/>
              <a:t>transforming</a:t>
            </a:r>
            <a:r>
              <a:rPr lang="en-GB" sz="1200"/>
              <a:t> its current business model to a recurring revenue model, with a subscription-based billing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sz="1200"/>
              <a:t>YoY </a:t>
            </a:r>
            <a:r>
              <a:rPr lang="en-GB" sz="1200"/>
              <a:t>comparisons</a:t>
            </a:r>
            <a:r>
              <a:rPr lang="en-GB" sz="1200"/>
              <a:t> might become meaningless in the short term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sz="1200"/>
              <a:t>Payments and receivables might be delayed/moved forward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sz="1200"/>
              <a:t>Safer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 sz="1200"/>
              <a:t>Drive software sales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Helvetica Neue"/>
              <a:buAutoNum type="arabicPeriod"/>
            </a:pPr>
            <a:r>
              <a:rPr lang="en-GB" sz="1200">
                <a:solidFill>
                  <a:srgbClr val="444444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“We are pleased that Teradata had a strong quarter with customers moving to subscription at a record rate, demonstrating our strategy in action,” said Vic Lund, Interim CEO, Teradata. “[...] we invested in an even stronger future for Teradata [...] moving </a:t>
            </a:r>
            <a:r>
              <a:rPr lang="en-GB" sz="1200">
                <a:solidFill>
                  <a:srgbClr val="444444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toward</a:t>
            </a:r>
            <a:r>
              <a:rPr lang="en-GB" sz="1200">
                <a:solidFill>
                  <a:srgbClr val="444444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in cloud, [...], and expanding our market reach.”</a:t>
            </a:r>
            <a:endParaRPr sz="1200">
              <a:solidFill>
                <a:srgbClr val="444444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Helvetica Neue"/>
              <a:buAutoNum type="arabicPeriod"/>
            </a:pPr>
            <a:r>
              <a:rPr lang="en-GB" sz="1200">
                <a:solidFill>
                  <a:srgbClr val="444444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Q3 </a:t>
            </a:r>
            <a:r>
              <a:rPr lang="en-GB" sz="1200">
                <a:solidFill>
                  <a:srgbClr val="444444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operating</a:t>
            </a:r>
            <a:r>
              <a:rPr lang="en-GB" sz="1200">
                <a:solidFill>
                  <a:srgbClr val="444444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income was $43 million versus $56 million in the third quarter of 2018. The decrease in operating income was due to a higher subscription-based bookings mix which resulted in a significant decline in perpetual revenue, as well as a decline in consulting revenue consistent with our strategy.</a:t>
            </a:r>
            <a:endParaRPr sz="1200">
              <a:solidFill>
                <a:srgbClr val="444444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185"/>
            <a:ext cx="9144001" cy="493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920"/>
            <a:ext cx="9144001" cy="4031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5852"/>
            <a:ext cx="9144001" cy="399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