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4" r:id="rId3"/>
    <p:sldId id="277" r:id="rId4"/>
    <p:sldId id="275" r:id="rId5"/>
    <p:sldId id="264" r:id="rId6"/>
    <p:sldId id="265" r:id="rId7"/>
    <p:sldId id="267" r:id="rId8"/>
    <p:sldId id="276" r:id="rId9"/>
    <p:sldId id="269" r:id="rId10"/>
    <p:sldId id="270" r:id="rId11"/>
    <p:sldId id="272" r:id="rId12"/>
    <p:sldId id="273" r:id="rId13"/>
    <p:sldId id="259"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137A3-F27F-4859-8392-62EB4B3E185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2B510098-ECB2-4554-82CF-9C549B7A16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38E13B35-D59A-4AC8-8030-33F90FDE3F8C}"/>
              </a:ext>
            </a:extLst>
          </p:cNvPr>
          <p:cNvSpPr>
            <a:spLocks noGrp="1"/>
          </p:cNvSpPr>
          <p:nvPr>
            <p:ph type="dt" sz="half" idx="10"/>
          </p:nvPr>
        </p:nvSpPr>
        <p:spPr/>
        <p:txBody>
          <a:bodyPr/>
          <a:lstStyle/>
          <a:p>
            <a:fld id="{91D51BA7-3501-4F17-8280-9F662B2C2D6C}" type="datetimeFigureOut">
              <a:rPr lang="en-US" smtClean="0"/>
              <a:t>10/9/2020</a:t>
            </a:fld>
            <a:endParaRPr lang="en-US"/>
          </a:p>
        </p:txBody>
      </p:sp>
      <p:sp>
        <p:nvSpPr>
          <p:cNvPr id="5" name="Marcador de pie de página 4">
            <a:extLst>
              <a:ext uri="{FF2B5EF4-FFF2-40B4-BE49-F238E27FC236}">
                <a16:creationId xmlns:a16="http://schemas.microsoft.com/office/drawing/2014/main" id="{EC8942ED-3F82-4D34-B25D-FAB77058B16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B7E3E84-40AA-4D05-BD2F-AAF8E87D4FDC}"/>
              </a:ext>
            </a:extLst>
          </p:cNvPr>
          <p:cNvSpPr>
            <a:spLocks noGrp="1"/>
          </p:cNvSpPr>
          <p:nvPr>
            <p:ph type="sldNum" sz="quarter" idx="12"/>
          </p:nvPr>
        </p:nvSpPr>
        <p:spPr/>
        <p:txBody>
          <a:bodyPr/>
          <a:lstStyle/>
          <a:p>
            <a:fld id="{DB6103E5-D1AE-4EC7-9D0F-12405D0BBDA5}" type="slidenum">
              <a:rPr lang="en-US" smtClean="0"/>
              <a:t>‹Nº›</a:t>
            </a:fld>
            <a:endParaRPr lang="en-US"/>
          </a:p>
        </p:txBody>
      </p:sp>
    </p:spTree>
    <p:extLst>
      <p:ext uri="{BB962C8B-B14F-4D97-AF65-F5344CB8AC3E}">
        <p14:creationId xmlns:p14="http://schemas.microsoft.com/office/powerpoint/2010/main" val="302256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63AD5-AD08-4A25-A27E-99FB1DA7A722}"/>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59E15F0D-E506-48D8-A1F3-34FD573C150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B520862-8D64-4B6E-A902-39107F3C914F}"/>
              </a:ext>
            </a:extLst>
          </p:cNvPr>
          <p:cNvSpPr>
            <a:spLocks noGrp="1"/>
          </p:cNvSpPr>
          <p:nvPr>
            <p:ph type="dt" sz="half" idx="10"/>
          </p:nvPr>
        </p:nvSpPr>
        <p:spPr/>
        <p:txBody>
          <a:bodyPr/>
          <a:lstStyle/>
          <a:p>
            <a:fld id="{91D51BA7-3501-4F17-8280-9F662B2C2D6C}" type="datetimeFigureOut">
              <a:rPr lang="en-US" smtClean="0"/>
              <a:t>10/9/2020</a:t>
            </a:fld>
            <a:endParaRPr lang="en-US"/>
          </a:p>
        </p:txBody>
      </p:sp>
      <p:sp>
        <p:nvSpPr>
          <p:cNvPr id="5" name="Marcador de pie de página 4">
            <a:extLst>
              <a:ext uri="{FF2B5EF4-FFF2-40B4-BE49-F238E27FC236}">
                <a16:creationId xmlns:a16="http://schemas.microsoft.com/office/drawing/2014/main" id="{73FACECD-B602-4F0D-9BBC-3D8D73B7973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693F949-E3E3-4D93-8EAA-81947AE32B91}"/>
              </a:ext>
            </a:extLst>
          </p:cNvPr>
          <p:cNvSpPr>
            <a:spLocks noGrp="1"/>
          </p:cNvSpPr>
          <p:nvPr>
            <p:ph type="sldNum" sz="quarter" idx="12"/>
          </p:nvPr>
        </p:nvSpPr>
        <p:spPr/>
        <p:txBody>
          <a:bodyPr/>
          <a:lstStyle/>
          <a:p>
            <a:fld id="{DB6103E5-D1AE-4EC7-9D0F-12405D0BBDA5}" type="slidenum">
              <a:rPr lang="en-US" smtClean="0"/>
              <a:t>‹Nº›</a:t>
            </a:fld>
            <a:endParaRPr lang="en-US"/>
          </a:p>
        </p:txBody>
      </p:sp>
    </p:spTree>
    <p:extLst>
      <p:ext uri="{BB962C8B-B14F-4D97-AF65-F5344CB8AC3E}">
        <p14:creationId xmlns:p14="http://schemas.microsoft.com/office/powerpoint/2010/main" val="19016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7B5388-88F8-4E4B-AF3E-05453EFC68B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91E2287B-6AF6-4FB1-95E6-4FCBAA08135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7C141F6-ED50-41C6-8750-60388083391D}"/>
              </a:ext>
            </a:extLst>
          </p:cNvPr>
          <p:cNvSpPr>
            <a:spLocks noGrp="1"/>
          </p:cNvSpPr>
          <p:nvPr>
            <p:ph type="dt" sz="half" idx="10"/>
          </p:nvPr>
        </p:nvSpPr>
        <p:spPr/>
        <p:txBody>
          <a:bodyPr/>
          <a:lstStyle/>
          <a:p>
            <a:fld id="{91D51BA7-3501-4F17-8280-9F662B2C2D6C}" type="datetimeFigureOut">
              <a:rPr lang="en-US" smtClean="0"/>
              <a:t>10/9/2020</a:t>
            </a:fld>
            <a:endParaRPr lang="en-US"/>
          </a:p>
        </p:txBody>
      </p:sp>
      <p:sp>
        <p:nvSpPr>
          <p:cNvPr id="5" name="Marcador de pie de página 4">
            <a:extLst>
              <a:ext uri="{FF2B5EF4-FFF2-40B4-BE49-F238E27FC236}">
                <a16:creationId xmlns:a16="http://schemas.microsoft.com/office/drawing/2014/main" id="{DDF4F248-5BE8-45DB-BF15-E3572D2996A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EC5C1D2-BBBF-4DB9-AB31-69769BD4B44D}"/>
              </a:ext>
            </a:extLst>
          </p:cNvPr>
          <p:cNvSpPr>
            <a:spLocks noGrp="1"/>
          </p:cNvSpPr>
          <p:nvPr>
            <p:ph type="sldNum" sz="quarter" idx="12"/>
          </p:nvPr>
        </p:nvSpPr>
        <p:spPr/>
        <p:txBody>
          <a:bodyPr/>
          <a:lstStyle/>
          <a:p>
            <a:fld id="{DB6103E5-D1AE-4EC7-9D0F-12405D0BBDA5}" type="slidenum">
              <a:rPr lang="en-US" smtClean="0"/>
              <a:t>‹Nº›</a:t>
            </a:fld>
            <a:endParaRPr lang="en-US"/>
          </a:p>
        </p:txBody>
      </p:sp>
    </p:spTree>
    <p:extLst>
      <p:ext uri="{BB962C8B-B14F-4D97-AF65-F5344CB8AC3E}">
        <p14:creationId xmlns:p14="http://schemas.microsoft.com/office/powerpoint/2010/main" val="354856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2AF67-B6B1-41C0-BB2C-D92D117AE23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72E1B01B-07EA-47BE-8DE7-E8C59BAE0E7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7CFBED4-1752-42F5-9FAE-94D1A041D554}"/>
              </a:ext>
            </a:extLst>
          </p:cNvPr>
          <p:cNvSpPr>
            <a:spLocks noGrp="1"/>
          </p:cNvSpPr>
          <p:nvPr>
            <p:ph type="dt" sz="half" idx="10"/>
          </p:nvPr>
        </p:nvSpPr>
        <p:spPr/>
        <p:txBody>
          <a:bodyPr/>
          <a:lstStyle/>
          <a:p>
            <a:fld id="{91D51BA7-3501-4F17-8280-9F662B2C2D6C}" type="datetimeFigureOut">
              <a:rPr lang="en-US" smtClean="0"/>
              <a:t>10/9/2020</a:t>
            </a:fld>
            <a:endParaRPr lang="en-US"/>
          </a:p>
        </p:txBody>
      </p:sp>
      <p:sp>
        <p:nvSpPr>
          <p:cNvPr id="5" name="Marcador de pie de página 4">
            <a:extLst>
              <a:ext uri="{FF2B5EF4-FFF2-40B4-BE49-F238E27FC236}">
                <a16:creationId xmlns:a16="http://schemas.microsoft.com/office/drawing/2014/main" id="{40449C57-7699-4733-8545-2FE42D1FB19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7905E05-B062-40B1-A537-63F383B9AC9F}"/>
              </a:ext>
            </a:extLst>
          </p:cNvPr>
          <p:cNvSpPr>
            <a:spLocks noGrp="1"/>
          </p:cNvSpPr>
          <p:nvPr>
            <p:ph type="sldNum" sz="quarter" idx="12"/>
          </p:nvPr>
        </p:nvSpPr>
        <p:spPr/>
        <p:txBody>
          <a:bodyPr/>
          <a:lstStyle/>
          <a:p>
            <a:fld id="{DB6103E5-D1AE-4EC7-9D0F-12405D0BBDA5}" type="slidenum">
              <a:rPr lang="en-US" smtClean="0"/>
              <a:t>‹Nº›</a:t>
            </a:fld>
            <a:endParaRPr lang="en-US"/>
          </a:p>
        </p:txBody>
      </p:sp>
    </p:spTree>
    <p:extLst>
      <p:ext uri="{BB962C8B-B14F-4D97-AF65-F5344CB8AC3E}">
        <p14:creationId xmlns:p14="http://schemas.microsoft.com/office/powerpoint/2010/main" val="8377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43D84-7014-49AA-875C-81DC76B4C67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6A03124F-B942-4DD4-8BCF-703AB7B98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548506-96AC-40E6-998E-17A71F807F30}"/>
              </a:ext>
            </a:extLst>
          </p:cNvPr>
          <p:cNvSpPr>
            <a:spLocks noGrp="1"/>
          </p:cNvSpPr>
          <p:nvPr>
            <p:ph type="dt" sz="half" idx="10"/>
          </p:nvPr>
        </p:nvSpPr>
        <p:spPr/>
        <p:txBody>
          <a:bodyPr/>
          <a:lstStyle/>
          <a:p>
            <a:fld id="{91D51BA7-3501-4F17-8280-9F662B2C2D6C}" type="datetimeFigureOut">
              <a:rPr lang="en-US" smtClean="0"/>
              <a:t>10/9/2020</a:t>
            </a:fld>
            <a:endParaRPr lang="en-US"/>
          </a:p>
        </p:txBody>
      </p:sp>
      <p:sp>
        <p:nvSpPr>
          <p:cNvPr id="5" name="Marcador de pie de página 4">
            <a:extLst>
              <a:ext uri="{FF2B5EF4-FFF2-40B4-BE49-F238E27FC236}">
                <a16:creationId xmlns:a16="http://schemas.microsoft.com/office/drawing/2014/main" id="{449EAF2F-798B-4A38-A299-D2B86EA9A29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3394CBD-0F8D-4467-A104-109DB1A9E5FB}"/>
              </a:ext>
            </a:extLst>
          </p:cNvPr>
          <p:cNvSpPr>
            <a:spLocks noGrp="1"/>
          </p:cNvSpPr>
          <p:nvPr>
            <p:ph type="sldNum" sz="quarter" idx="12"/>
          </p:nvPr>
        </p:nvSpPr>
        <p:spPr/>
        <p:txBody>
          <a:bodyPr/>
          <a:lstStyle/>
          <a:p>
            <a:fld id="{DB6103E5-D1AE-4EC7-9D0F-12405D0BBDA5}" type="slidenum">
              <a:rPr lang="en-US" smtClean="0"/>
              <a:t>‹Nº›</a:t>
            </a:fld>
            <a:endParaRPr lang="en-US"/>
          </a:p>
        </p:txBody>
      </p:sp>
    </p:spTree>
    <p:extLst>
      <p:ext uri="{BB962C8B-B14F-4D97-AF65-F5344CB8AC3E}">
        <p14:creationId xmlns:p14="http://schemas.microsoft.com/office/powerpoint/2010/main" val="51407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A9B18B-EB97-4B30-AE6F-AA1C738B7145}"/>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D56AD41D-9989-4DD2-81A1-0FD96697847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EA4AE97-F036-46AB-9115-E2A146A87D5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B7E26DAF-E8E8-4AA1-8A57-D5D62ED9CC21}"/>
              </a:ext>
            </a:extLst>
          </p:cNvPr>
          <p:cNvSpPr>
            <a:spLocks noGrp="1"/>
          </p:cNvSpPr>
          <p:nvPr>
            <p:ph type="dt" sz="half" idx="10"/>
          </p:nvPr>
        </p:nvSpPr>
        <p:spPr/>
        <p:txBody>
          <a:bodyPr/>
          <a:lstStyle/>
          <a:p>
            <a:fld id="{91D51BA7-3501-4F17-8280-9F662B2C2D6C}" type="datetimeFigureOut">
              <a:rPr lang="en-US" smtClean="0"/>
              <a:t>10/9/2020</a:t>
            </a:fld>
            <a:endParaRPr lang="en-US"/>
          </a:p>
        </p:txBody>
      </p:sp>
      <p:sp>
        <p:nvSpPr>
          <p:cNvPr id="6" name="Marcador de pie de página 5">
            <a:extLst>
              <a:ext uri="{FF2B5EF4-FFF2-40B4-BE49-F238E27FC236}">
                <a16:creationId xmlns:a16="http://schemas.microsoft.com/office/drawing/2014/main" id="{7042EE37-7F1F-465C-A694-1A57AB8237B6}"/>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7C0D8AF-B27C-438C-BF8C-5C4F1EEFABF8}"/>
              </a:ext>
            </a:extLst>
          </p:cNvPr>
          <p:cNvSpPr>
            <a:spLocks noGrp="1"/>
          </p:cNvSpPr>
          <p:nvPr>
            <p:ph type="sldNum" sz="quarter" idx="12"/>
          </p:nvPr>
        </p:nvSpPr>
        <p:spPr/>
        <p:txBody>
          <a:bodyPr/>
          <a:lstStyle/>
          <a:p>
            <a:fld id="{DB6103E5-D1AE-4EC7-9D0F-12405D0BBDA5}" type="slidenum">
              <a:rPr lang="en-US" smtClean="0"/>
              <a:t>‹Nº›</a:t>
            </a:fld>
            <a:endParaRPr lang="en-US"/>
          </a:p>
        </p:txBody>
      </p:sp>
    </p:spTree>
    <p:extLst>
      <p:ext uri="{BB962C8B-B14F-4D97-AF65-F5344CB8AC3E}">
        <p14:creationId xmlns:p14="http://schemas.microsoft.com/office/powerpoint/2010/main" val="48197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1A7D5-337B-41A3-B943-EE7F3CA90B5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C953ECD-F3E9-4567-8816-D119A46D5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FA79D52-ED9E-4187-B153-8CA1D052FBA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D7864246-D43A-44EF-BC7F-1D666980A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F48A4C3-D2B5-4F78-8EFC-D2E656F7F1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AB2E2C67-A122-434E-BE4A-A675D3E27992}"/>
              </a:ext>
            </a:extLst>
          </p:cNvPr>
          <p:cNvSpPr>
            <a:spLocks noGrp="1"/>
          </p:cNvSpPr>
          <p:nvPr>
            <p:ph type="dt" sz="half" idx="10"/>
          </p:nvPr>
        </p:nvSpPr>
        <p:spPr/>
        <p:txBody>
          <a:bodyPr/>
          <a:lstStyle/>
          <a:p>
            <a:fld id="{91D51BA7-3501-4F17-8280-9F662B2C2D6C}" type="datetimeFigureOut">
              <a:rPr lang="en-US" smtClean="0"/>
              <a:t>10/9/2020</a:t>
            </a:fld>
            <a:endParaRPr lang="en-US"/>
          </a:p>
        </p:txBody>
      </p:sp>
      <p:sp>
        <p:nvSpPr>
          <p:cNvPr id="8" name="Marcador de pie de página 7">
            <a:extLst>
              <a:ext uri="{FF2B5EF4-FFF2-40B4-BE49-F238E27FC236}">
                <a16:creationId xmlns:a16="http://schemas.microsoft.com/office/drawing/2014/main" id="{84712CD0-B2D9-463C-86FE-294992C8A470}"/>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55AA4A69-C6A6-4367-8094-86DB0F349411}"/>
              </a:ext>
            </a:extLst>
          </p:cNvPr>
          <p:cNvSpPr>
            <a:spLocks noGrp="1"/>
          </p:cNvSpPr>
          <p:nvPr>
            <p:ph type="sldNum" sz="quarter" idx="12"/>
          </p:nvPr>
        </p:nvSpPr>
        <p:spPr/>
        <p:txBody>
          <a:bodyPr/>
          <a:lstStyle/>
          <a:p>
            <a:fld id="{DB6103E5-D1AE-4EC7-9D0F-12405D0BBDA5}" type="slidenum">
              <a:rPr lang="en-US" smtClean="0"/>
              <a:t>‹Nº›</a:t>
            </a:fld>
            <a:endParaRPr lang="en-US"/>
          </a:p>
        </p:txBody>
      </p:sp>
    </p:spTree>
    <p:extLst>
      <p:ext uri="{BB962C8B-B14F-4D97-AF65-F5344CB8AC3E}">
        <p14:creationId xmlns:p14="http://schemas.microsoft.com/office/powerpoint/2010/main" val="9017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AEB13-7D9B-4C9F-90A4-4939E764BFA8}"/>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B14C6ABF-0564-492C-AC55-1BF03E5D642C}"/>
              </a:ext>
            </a:extLst>
          </p:cNvPr>
          <p:cNvSpPr>
            <a:spLocks noGrp="1"/>
          </p:cNvSpPr>
          <p:nvPr>
            <p:ph type="dt" sz="half" idx="10"/>
          </p:nvPr>
        </p:nvSpPr>
        <p:spPr/>
        <p:txBody>
          <a:bodyPr/>
          <a:lstStyle/>
          <a:p>
            <a:fld id="{91D51BA7-3501-4F17-8280-9F662B2C2D6C}" type="datetimeFigureOut">
              <a:rPr lang="en-US" smtClean="0"/>
              <a:t>10/9/2020</a:t>
            </a:fld>
            <a:endParaRPr lang="en-US"/>
          </a:p>
        </p:txBody>
      </p:sp>
      <p:sp>
        <p:nvSpPr>
          <p:cNvPr id="4" name="Marcador de pie de página 3">
            <a:extLst>
              <a:ext uri="{FF2B5EF4-FFF2-40B4-BE49-F238E27FC236}">
                <a16:creationId xmlns:a16="http://schemas.microsoft.com/office/drawing/2014/main" id="{19350FF0-78CE-4766-B0A8-47455C55D6D2}"/>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59D5C408-8BFD-470D-9EB4-A640B20D4FDE}"/>
              </a:ext>
            </a:extLst>
          </p:cNvPr>
          <p:cNvSpPr>
            <a:spLocks noGrp="1"/>
          </p:cNvSpPr>
          <p:nvPr>
            <p:ph type="sldNum" sz="quarter" idx="12"/>
          </p:nvPr>
        </p:nvSpPr>
        <p:spPr/>
        <p:txBody>
          <a:bodyPr/>
          <a:lstStyle/>
          <a:p>
            <a:fld id="{DB6103E5-D1AE-4EC7-9D0F-12405D0BBDA5}" type="slidenum">
              <a:rPr lang="en-US" smtClean="0"/>
              <a:t>‹Nº›</a:t>
            </a:fld>
            <a:endParaRPr lang="en-US"/>
          </a:p>
        </p:txBody>
      </p:sp>
    </p:spTree>
    <p:extLst>
      <p:ext uri="{BB962C8B-B14F-4D97-AF65-F5344CB8AC3E}">
        <p14:creationId xmlns:p14="http://schemas.microsoft.com/office/powerpoint/2010/main" val="76388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33BD954-35DC-48ED-8C35-7EBF3E01B32F}"/>
              </a:ext>
            </a:extLst>
          </p:cNvPr>
          <p:cNvSpPr>
            <a:spLocks noGrp="1"/>
          </p:cNvSpPr>
          <p:nvPr>
            <p:ph type="dt" sz="half" idx="10"/>
          </p:nvPr>
        </p:nvSpPr>
        <p:spPr/>
        <p:txBody>
          <a:bodyPr/>
          <a:lstStyle/>
          <a:p>
            <a:fld id="{91D51BA7-3501-4F17-8280-9F662B2C2D6C}" type="datetimeFigureOut">
              <a:rPr lang="en-US" smtClean="0"/>
              <a:t>10/9/2020</a:t>
            </a:fld>
            <a:endParaRPr lang="en-US"/>
          </a:p>
        </p:txBody>
      </p:sp>
      <p:sp>
        <p:nvSpPr>
          <p:cNvPr id="3" name="Marcador de pie de página 2">
            <a:extLst>
              <a:ext uri="{FF2B5EF4-FFF2-40B4-BE49-F238E27FC236}">
                <a16:creationId xmlns:a16="http://schemas.microsoft.com/office/drawing/2014/main" id="{D94C69AF-5000-4B5A-9AF3-C6D43E195369}"/>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7B6CF97F-97F2-470A-8ADF-A3C9BB68D26A}"/>
              </a:ext>
            </a:extLst>
          </p:cNvPr>
          <p:cNvSpPr>
            <a:spLocks noGrp="1"/>
          </p:cNvSpPr>
          <p:nvPr>
            <p:ph type="sldNum" sz="quarter" idx="12"/>
          </p:nvPr>
        </p:nvSpPr>
        <p:spPr/>
        <p:txBody>
          <a:bodyPr/>
          <a:lstStyle/>
          <a:p>
            <a:fld id="{DB6103E5-D1AE-4EC7-9D0F-12405D0BBDA5}" type="slidenum">
              <a:rPr lang="en-US" smtClean="0"/>
              <a:t>‹Nº›</a:t>
            </a:fld>
            <a:endParaRPr lang="en-US"/>
          </a:p>
        </p:txBody>
      </p:sp>
    </p:spTree>
    <p:extLst>
      <p:ext uri="{BB962C8B-B14F-4D97-AF65-F5344CB8AC3E}">
        <p14:creationId xmlns:p14="http://schemas.microsoft.com/office/powerpoint/2010/main" val="167438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4A6B02-0741-40E2-AFFD-E8F0DC84FA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D53A159-3F52-49D4-9C66-42E02FDC7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BF206036-0802-4206-8780-73A1F2D3B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EB3A012-A0FC-4719-84FD-ECB7A399F81C}"/>
              </a:ext>
            </a:extLst>
          </p:cNvPr>
          <p:cNvSpPr>
            <a:spLocks noGrp="1"/>
          </p:cNvSpPr>
          <p:nvPr>
            <p:ph type="dt" sz="half" idx="10"/>
          </p:nvPr>
        </p:nvSpPr>
        <p:spPr/>
        <p:txBody>
          <a:bodyPr/>
          <a:lstStyle/>
          <a:p>
            <a:fld id="{91D51BA7-3501-4F17-8280-9F662B2C2D6C}" type="datetimeFigureOut">
              <a:rPr lang="en-US" smtClean="0"/>
              <a:t>10/9/2020</a:t>
            </a:fld>
            <a:endParaRPr lang="en-US"/>
          </a:p>
        </p:txBody>
      </p:sp>
      <p:sp>
        <p:nvSpPr>
          <p:cNvPr id="6" name="Marcador de pie de página 5">
            <a:extLst>
              <a:ext uri="{FF2B5EF4-FFF2-40B4-BE49-F238E27FC236}">
                <a16:creationId xmlns:a16="http://schemas.microsoft.com/office/drawing/2014/main" id="{C0D6960A-6D8A-4734-8B66-C6291AB7A60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88A5182D-A3A8-4B21-AB00-EC0C5AD1F058}"/>
              </a:ext>
            </a:extLst>
          </p:cNvPr>
          <p:cNvSpPr>
            <a:spLocks noGrp="1"/>
          </p:cNvSpPr>
          <p:nvPr>
            <p:ph type="sldNum" sz="quarter" idx="12"/>
          </p:nvPr>
        </p:nvSpPr>
        <p:spPr/>
        <p:txBody>
          <a:bodyPr/>
          <a:lstStyle/>
          <a:p>
            <a:fld id="{DB6103E5-D1AE-4EC7-9D0F-12405D0BBDA5}" type="slidenum">
              <a:rPr lang="en-US" smtClean="0"/>
              <a:t>‹Nº›</a:t>
            </a:fld>
            <a:endParaRPr lang="en-US"/>
          </a:p>
        </p:txBody>
      </p:sp>
    </p:spTree>
    <p:extLst>
      <p:ext uri="{BB962C8B-B14F-4D97-AF65-F5344CB8AC3E}">
        <p14:creationId xmlns:p14="http://schemas.microsoft.com/office/powerpoint/2010/main" val="147846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561BE-2A46-44F6-BDF0-922679FDD1B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F1E2871F-0F40-4D92-9E6E-303867FEFC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01BF5FE8-0688-475A-B0E6-F92CF23CE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1FC6DD-247C-4A69-908E-1D6A48CAEC3C}"/>
              </a:ext>
            </a:extLst>
          </p:cNvPr>
          <p:cNvSpPr>
            <a:spLocks noGrp="1"/>
          </p:cNvSpPr>
          <p:nvPr>
            <p:ph type="dt" sz="half" idx="10"/>
          </p:nvPr>
        </p:nvSpPr>
        <p:spPr/>
        <p:txBody>
          <a:bodyPr/>
          <a:lstStyle/>
          <a:p>
            <a:fld id="{91D51BA7-3501-4F17-8280-9F662B2C2D6C}" type="datetimeFigureOut">
              <a:rPr lang="en-US" smtClean="0"/>
              <a:t>10/9/2020</a:t>
            </a:fld>
            <a:endParaRPr lang="en-US"/>
          </a:p>
        </p:txBody>
      </p:sp>
      <p:sp>
        <p:nvSpPr>
          <p:cNvPr id="6" name="Marcador de pie de página 5">
            <a:extLst>
              <a:ext uri="{FF2B5EF4-FFF2-40B4-BE49-F238E27FC236}">
                <a16:creationId xmlns:a16="http://schemas.microsoft.com/office/drawing/2014/main" id="{A97BAC26-2DD2-48C7-96D8-BC4822D552A5}"/>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3AC92AE-B88C-4B0D-B484-EE2C2260F6C0}"/>
              </a:ext>
            </a:extLst>
          </p:cNvPr>
          <p:cNvSpPr>
            <a:spLocks noGrp="1"/>
          </p:cNvSpPr>
          <p:nvPr>
            <p:ph type="sldNum" sz="quarter" idx="12"/>
          </p:nvPr>
        </p:nvSpPr>
        <p:spPr/>
        <p:txBody>
          <a:bodyPr/>
          <a:lstStyle/>
          <a:p>
            <a:fld id="{DB6103E5-D1AE-4EC7-9D0F-12405D0BBDA5}" type="slidenum">
              <a:rPr lang="en-US" smtClean="0"/>
              <a:t>‹Nº›</a:t>
            </a:fld>
            <a:endParaRPr lang="en-US"/>
          </a:p>
        </p:txBody>
      </p:sp>
    </p:spTree>
    <p:extLst>
      <p:ext uri="{BB962C8B-B14F-4D97-AF65-F5344CB8AC3E}">
        <p14:creationId xmlns:p14="http://schemas.microsoft.com/office/powerpoint/2010/main" val="3879599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6035F46-F710-4FC1-87BA-5B1B49919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B0DE0ED8-7C9F-4BFC-A59E-2377031316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5A847873-6360-463C-9166-259605B37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51BA7-3501-4F17-8280-9F662B2C2D6C}" type="datetimeFigureOut">
              <a:rPr lang="en-US" smtClean="0"/>
              <a:t>10/9/2020</a:t>
            </a:fld>
            <a:endParaRPr lang="en-US"/>
          </a:p>
        </p:txBody>
      </p:sp>
      <p:sp>
        <p:nvSpPr>
          <p:cNvPr id="5" name="Marcador de pie de página 4">
            <a:extLst>
              <a:ext uri="{FF2B5EF4-FFF2-40B4-BE49-F238E27FC236}">
                <a16:creationId xmlns:a16="http://schemas.microsoft.com/office/drawing/2014/main" id="{9BE44572-58BA-4971-8106-CEAF28F42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F7477200-0CC8-4165-BA62-3E28A57AF9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103E5-D1AE-4EC7-9D0F-12405D0BBDA5}" type="slidenum">
              <a:rPr lang="en-US" smtClean="0"/>
              <a:t>‹Nº›</a:t>
            </a:fld>
            <a:endParaRPr lang="en-US"/>
          </a:p>
        </p:txBody>
      </p:sp>
    </p:spTree>
    <p:extLst>
      <p:ext uri="{BB962C8B-B14F-4D97-AF65-F5344CB8AC3E}">
        <p14:creationId xmlns:p14="http://schemas.microsoft.com/office/powerpoint/2010/main" val="3310264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DB50596-8C7A-430D-9AC1-D91E973BBB59}"/>
              </a:ext>
            </a:extLst>
          </p:cNvPr>
          <p:cNvSpPr txBox="1"/>
          <p:nvPr/>
        </p:nvSpPr>
        <p:spPr>
          <a:xfrm>
            <a:off x="1007165" y="3705496"/>
            <a:ext cx="10495722" cy="523220"/>
          </a:xfrm>
          <a:prstGeom prst="rect">
            <a:avLst/>
          </a:prstGeom>
          <a:noFill/>
        </p:spPr>
        <p:txBody>
          <a:bodyPr wrap="square">
            <a:spAutoFit/>
          </a:bodyPr>
          <a:lstStyle/>
          <a:p>
            <a:r>
              <a:rPr lang="en-US" sz="2800" b="1" dirty="0">
                <a:solidFill>
                  <a:schemeClr val="accent1">
                    <a:lumMod val="75000"/>
                  </a:schemeClr>
                </a:solidFill>
              </a:rPr>
              <a:t>https://dani023.github.io/trokonuts_ver1/blog_eng.html#home</a:t>
            </a:r>
          </a:p>
        </p:txBody>
      </p:sp>
    </p:spTree>
    <p:extLst>
      <p:ext uri="{BB962C8B-B14F-4D97-AF65-F5344CB8AC3E}">
        <p14:creationId xmlns:p14="http://schemas.microsoft.com/office/powerpoint/2010/main" val="416034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379592-10FC-4AE0-B165-7DA7C594594E}"/>
              </a:ext>
            </a:extLst>
          </p:cNvPr>
          <p:cNvPicPr>
            <a:picLocks noChangeAspect="1"/>
          </p:cNvPicPr>
          <p:nvPr/>
        </p:nvPicPr>
        <p:blipFill>
          <a:blip r:embed="rId2"/>
          <a:stretch>
            <a:fillRect/>
          </a:stretch>
        </p:blipFill>
        <p:spPr>
          <a:xfrm>
            <a:off x="0" y="92922"/>
            <a:ext cx="12192000" cy="6765078"/>
          </a:xfrm>
          <a:prstGeom prst="rect">
            <a:avLst/>
          </a:prstGeom>
          <a:ln>
            <a:noFill/>
          </a:ln>
        </p:spPr>
      </p:pic>
    </p:spTree>
    <p:extLst>
      <p:ext uri="{BB962C8B-B14F-4D97-AF65-F5344CB8AC3E}">
        <p14:creationId xmlns:p14="http://schemas.microsoft.com/office/powerpoint/2010/main" val="58760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FACF3D1-C9A0-4779-8017-4FBDB66A81A6}"/>
              </a:ext>
            </a:extLst>
          </p:cNvPr>
          <p:cNvPicPr>
            <a:picLocks noChangeAspect="1"/>
          </p:cNvPicPr>
          <p:nvPr/>
        </p:nvPicPr>
        <p:blipFill>
          <a:blip r:embed="rId2"/>
          <a:stretch>
            <a:fillRect/>
          </a:stretch>
        </p:blipFill>
        <p:spPr>
          <a:xfrm>
            <a:off x="131142" y="2315726"/>
            <a:ext cx="4342718" cy="2226547"/>
          </a:xfrm>
          <a:prstGeom prst="rect">
            <a:avLst/>
          </a:prstGeom>
        </p:spPr>
      </p:pic>
      <p:sp>
        <p:nvSpPr>
          <p:cNvPr id="3" name="Rectángulo 2">
            <a:extLst>
              <a:ext uri="{FF2B5EF4-FFF2-40B4-BE49-F238E27FC236}">
                <a16:creationId xmlns:a16="http://schemas.microsoft.com/office/drawing/2014/main" id="{94160234-C4D0-4709-8603-266CD5499429}"/>
              </a:ext>
            </a:extLst>
          </p:cNvPr>
          <p:cNvSpPr/>
          <p:nvPr/>
        </p:nvSpPr>
        <p:spPr>
          <a:xfrm>
            <a:off x="4962939" y="1908312"/>
            <a:ext cx="1285461" cy="1007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Crema de coco</a:t>
            </a:r>
          </a:p>
          <a:p>
            <a:pPr algn="ctr"/>
            <a:r>
              <a:rPr lang="en-US" dirty="0"/>
              <a:t>Lata </a:t>
            </a:r>
            <a:r>
              <a:rPr lang="en-US" dirty="0" err="1"/>
              <a:t>grande</a:t>
            </a:r>
            <a:endParaRPr lang="en-US" dirty="0"/>
          </a:p>
        </p:txBody>
      </p:sp>
      <p:sp>
        <p:nvSpPr>
          <p:cNvPr id="5" name="Rectángulo 4">
            <a:extLst>
              <a:ext uri="{FF2B5EF4-FFF2-40B4-BE49-F238E27FC236}">
                <a16:creationId xmlns:a16="http://schemas.microsoft.com/office/drawing/2014/main" id="{D155E90B-FF96-4449-9EBC-901FA2D95D12}"/>
              </a:ext>
            </a:extLst>
          </p:cNvPr>
          <p:cNvSpPr/>
          <p:nvPr/>
        </p:nvSpPr>
        <p:spPr>
          <a:xfrm>
            <a:off x="6387548" y="1928190"/>
            <a:ext cx="1497495" cy="1007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Crema de coco</a:t>
            </a:r>
          </a:p>
          <a:p>
            <a:pPr algn="ctr"/>
            <a:r>
              <a:rPr lang="en-US" dirty="0"/>
              <a:t>Lata </a:t>
            </a:r>
            <a:r>
              <a:rPr lang="en-US" dirty="0" err="1"/>
              <a:t>pequeña</a:t>
            </a:r>
            <a:endParaRPr lang="en-US" dirty="0"/>
          </a:p>
        </p:txBody>
      </p:sp>
      <p:sp>
        <p:nvSpPr>
          <p:cNvPr id="7" name="Rectángulo 6">
            <a:extLst>
              <a:ext uri="{FF2B5EF4-FFF2-40B4-BE49-F238E27FC236}">
                <a16:creationId xmlns:a16="http://schemas.microsoft.com/office/drawing/2014/main" id="{B005DBFF-1940-4077-AE5C-CA63608A2190}"/>
              </a:ext>
            </a:extLst>
          </p:cNvPr>
          <p:cNvSpPr/>
          <p:nvPr/>
        </p:nvSpPr>
        <p:spPr>
          <a:xfrm>
            <a:off x="8068073" y="1928190"/>
            <a:ext cx="1285461" cy="100716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Leche de coco</a:t>
            </a:r>
          </a:p>
          <a:p>
            <a:pPr algn="ctr"/>
            <a:r>
              <a:rPr lang="en-US" dirty="0"/>
              <a:t>Lata </a:t>
            </a:r>
            <a:r>
              <a:rPr lang="en-US" dirty="0" err="1"/>
              <a:t>grande</a:t>
            </a:r>
            <a:endParaRPr lang="en-US" dirty="0"/>
          </a:p>
        </p:txBody>
      </p:sp>
      <p:sp>
        <p:nvSpPr>
          <p:cNvPr id="9" name="Rectángulo 8">
            <a:extLst>
              <a:ext uri="{FF2B5EF4-FFF2-40B4-BE49-F238E27FC236}">
                <a16:creationId xmlns:a16="http://schemas.microsoft.com/office/drawing/2014/main" id="{C9D2E893-6AA6-4381-837B-7153605BDC1A}"/>
              </a:ext>
            </a:extLst>
          </p:cNvPr>
          <p:cNvSpPr/>
          <p:nvPr/>
        </p:nvSpPr>
        <p:spPr>
          <a:xfrm>
            <a:off x="9536564" y="1928190"/>
            <a:ext cx="1489245" cy="100716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Leche de coco</a:t>
            </a:r>
          </a:p>
          <a:p>
            <a:pPr algn="ctr"/>
            <a:r>
              <a:rPr lang="en-US" dirty="0"/>
              <a:t>Lata </a:t>
            </a:r>
            <a:r>
              <a:rPr lang="en-US" dirty="0" err="1"/>
              <a:t>pequeña</a:t>
            </a:r>
            <a:endParaRPr lang="en-US" dirty="0"/>
          </a:p>
        </p:txBody>
      </p:sp>
      <p:sp>
        <p:nvSpPr>
          <p:cNvPr id="11" name="Rectángulo 10">
            <a:extLst>
              <a:ext uri="{FF2B5EF4-FFF2-40B4-BE49-F238E27FC236}">
                <a16:creationId xmlns:a16="http://schemas.microsoft.com/office/drawing/2014/main" id="{DD1EF464-500B-4718-9DDC-FB10F551A40E}"/>
              </a:ext>
            </a:extLst>
          </p:cNvPr>
          <p:cNvSpPr/>
          <p:nvPr/>
        </p:nvSpPr>
        <p:spPr>
          <a:xfrm>
            <a:off x="6498941" y="3154016"/>
            <a:ext cx="1285461" cy="100716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Hojuelas</a:t>
            </a:r>
            <a:r>
              <a:rPr lang="en-US" dirty="0"/>
              <a:t> de coco</a:t>
            </a:r>
          </a:p>
          <a:p>
            <a:pPr algn="ctr"/>
            <a:r>
              <a:rPr lang="en-US" dirty="0" err="1"/>
              <a:t>lata</a:t>
            </a:r>
            <a:endParaRPr lang="en-US" dirty="0"/>
          </a:p>
        </p:txBody>
      </p:sp>
      <p:sp>
        <p:nvSpPr>
          <p:cNvPr id="15" name="Rectángulo 14">
            <a:extLst>
              <a:ext uri="{FF2B5EF4-FFF2-40B4-BE49-F238E27FC236}">
                <a16:creationId xmlns:a16="http://schemas.microsoft.com/office/drawing/2014/main" id="{44361088-71EA-4F37-ADC8-479217D2CB2E}"/>
              </a:ext>
            </a:extLst>
          </p:cNvPr>
          <p:cNvSpPr/>
          <p:nvPr/>
        </p:nvSpPr>
        <p:spPr>
          <a:xfrm>
            <a:off x="8068073" y="3154016"/>
            <a:ext cx="1285461" cy="100716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Hojuelas</a:t>
            </a:r>
            <a:r>
              <a:rPr lang="en-US" dirty="0"/>
              <a:t> de coco</a:t>
            </a:r>
          </a:p>
          <a:p>
            <a:pPr algn="ctr"/>
            <a:r>
              <a:rPr lang="en-US" dirty="0" err="1"/>
              <a:t>doypak</a:t>
            </a:r>
            <a:endParaRPr lang="en-US" dirty="0"/>
          </a:p>
        </p:txBody>
      </p:sp>
      <p:sp>
        <p:nvSpPr>
          <p:cNvPr id="16" name="Rectángulo: esquinas redondeadas 15">
            <a:extLst>
              <a:ext uri="{FF2B5EF4-FFF2-40B4-BE49-F238E27FC236}">
                <a16:creationId xmlns:a16="http://schemas.microsoft.com/office/drawing/2014/main" id="{9D40324C-5246-4D55-BF9D-A7A9B7F5D7EB}"/>
              </a:ext>
            </a:extLst>
          </p:cNvPr>
          <p:cNvSpPr/>
          <p:nvPr/>
        </p:nvSpPr>
        <p:spPr>
          <a:xfrm>
            <a:off x="4704522" y="954157"/>
            <a:ext cx="6586330" cy="340580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16">
            <a:extLst>
              <a:ext uri="{FF2B5EF4-FFF2-40B4-BE49-F238E27FC236}">
                <a16:creationId xmlns:a16="http://schemas.microsoft.com/office/drawing/2014/main" id="{47CF990E-57D9-4761-9CBE-F6F8AFFE65C6}"/>
              </a:ext>
            </a:extLst>
          </p:cNvPr>
          <p:cNvSpPr txBox="1"/>
          <p:nvPr/>
        </p:nvSpPr>
        <p:spPr>
          <a:xfrm>
            <a:off x="6838122" y="954157"/>
            <a:ext cx="2698442" cy="584775"/>
          </a:xfrm>
          <a:prstGeom prst="rect">
            <a:avLst/>
          </a:prstGeom>
          <a:noFill/>
        </p:spPr>
        <p:txBody>
          <a:bodyPr wrap="square" rtlCol="0">
            <a:spAutoFit/>
          </a:bodyPr>
          <a:lstStyle/>
          <a:p>
            <a:pPr algn="ctr"/>
            <a:r>
              <a:rPr lang="en-US" sz="3200" i="1" dirty="0" err="1"/>
              <a:t>Productos</a:t>
            </a:r>
            <a:endParaRPr lang="en-US" sz="3200" i="1" dirty="0"/>
          </a:p>
        </p:txBody>
      </p:sp>
      <p:sp>
        <p:nvSpPr>
          <p:cNvPr id="18" name="CuadroTexto 17">
            <a:extLst>
              <a:ext uri="{FF2B5EF4-FFF2-40B4-BE49-F238E27FC236}">
                <a16:creationId xmlns:a16="http://schemas.microsoft.com/office/drawing/2014/main" id="{444F889A-A853-4761-8B5E-05CE6789CF02}"/>
              </a:ext>
            </a:extLst>
          </p:cNvPr>
          <p:cNvSpPr txBox="1"/>
          <p:nvPr/>
        </p:nvSpPr>
        <p:spPr>
          <a:xfrm>
            <a:off x="6498941" y="4854403"/>
            <a:ext cx="3824502" cy="1200329"/>
          </a:xfrm>
          <a:prstGeom prst="rect">
            <a:avLst/>
          </a:prstGeom>
          <a:noFill/>
        </p:spPr>
        <p:txBody>
          <a:bodyPr wrap="square" rtlCol="0">
            <a:spAutoFit/>
          </a:bodyPr>
          <a:lstStyle/>
          <a:p>
            <a:r>
              <a:rPr lang="en-US" dirty="0" err="1"/>
              <a:t>Aquì</a:t>
            </a:r>
            <a:r>
              <a:rPr lang="en-US" dirty="0"/>
              <a:t> van </a:t>
            </a:r>
            <a:r>
              <a:rPr lang="en-US" dirty="0" err="1"/>
              <a:t>fotos</a:t>
            </a:r>
            <a:r>
              <a:rPr lang="en-US" dirty="0"/>
              <a:t> </a:t>
            </a:r>
            <a:r>
              <a:rPr lang="en-US" dirty="0" err="1"/>
              <a:t>individuales</a:t>
            </a:r>
            <a:r>
              <a:rPr lang="en-US" dirty="0"/>
              <a:t>. </a:t>
            </a:r>
          </a:p>
          <a:p>
            <a:r>
              <a:rPr lang="en-US" dirty="0"/>
              <a:t>Al </a:t>
            </a:r>
            <a:r>
              <a:rPr lang="en-US" dirty="0" err="1"/>
              <a:t>tocar</a:t>
            </a:r>
            <a:r>
              <a:rPr lang="en-US" dirty="0"/>
              <a:t> </a:t>
            </a:r>
            <a:r>
              <a:rPr lang="en-US" dirty="0" err="1"/>
              <a:t>en</a:t>
            </a:r>
            <a:r>
              <a:rPr lang="en-US" dirty="0"/>
              <a:t> </a:t>
            </a:r>
            <a:r>
              <a:rPr lang="en-US" dirty="0" err="1"/>
              <a:t>ellas</a:t>
            </a:r>
            <a:r>
              <a:rPr lang="en-US" dirty="0"/>
              <a:t> se </a:t>
            </a:r>
            <a:r>
              <a:rPr lang="en-US" dirty="0" err="1"/>
              <a:t>hace</a:t>
            </a:r>
            <a:r>
              <a:rPr lang="en-US" dirty="0"/>
              <a:t> un Zoom y </a:t>
            </a:r>
            <a:r>
              <a:rPr lang="en-US" dirty="0" err="1"/>
              <a:t>aparece</a:t>
            </a:r>
            <a:r>
              <a:rPr lang="en-US" dirty="0"/>
              <a:t> la </a:t>
            </a:r>
            <a:r>
              <a:rPr lang="en-US" dirty="0" err="1"/>
              <a:t>foto</a:t>
            </a:r>
            <a:r>
              <a:rPr lang="en-US" dirty="0"/>
              <a:t> </a:t>
            </a:r>
            <a:r>
              <a:rPr lang="en-US" dirty="0" err="1"/>
              <a:t>grande</a:t>
            </a:r>
            <a:r>
              <a:rPr lang="en-US" dirty="0"/>
              <a:t> </a:t>
            </a:r>
            <a:r>
              <a:rPr lang="en-US" dirty="0" err="1"/>
              <a:t>màs</a:t>
            </a:r>
            <a:r>
              <a:rPr lang="en-US" dirty="0"/>
              <a:t> la </a:t>
            </a:r>
            <a:r>
              <a:rPr lang="en-US" dirty="0" err="1"/>
              <a:t>etiqueta</a:t>
            </a:r>
            <a:r>
              <a:rPr lang="en-US" dirty="0"/>
              <a:t> del </a:t>
            </a:r>
            <a:r>
              <a:rPr lang="en-US" dirty="0" err="1"/>
              <a:t>producto</a:t>
            </a:r>
            <a:r>
              <a:rPr lang="en-US" dirty="0"/>
              <a:t> con sus </a:t>
            </a:r>
            <a:r>
              <a:rPr lang="en-US" dirty="0" err="1"/>
              <a:t>caracteristicas</a:t>
            </a:r>
            <a:endParaRPr lang="en-US" dirty="0"/>
          </a:p>
        </p:txBody>
      </p:sp>
      <p:sp>
        <p:nvSpPr>
          <p:cNvPr id="19" name="CuadroTexto 18">
            <a:extLst>
              <a:ext uri="{FF2B5EF4-FFF2-40B4-BE49-F238E27FC236}">
                <a16:creationId xmlns:a16="http://schemas.microsoft.com/office/drawing/2014/main" id="{F5C684EC-1B58-4820-801F-7A2EB1EE495B}"/>
              </a:ext>
            </a:extLst>
          </p:cNvPr>
          <p:cNvSpPr txBox="1"/>
          <p:nvPr/>
        </p:nvSpPr>
        <p:spPr>
          <a:xfrm>
            <a:off x="4962938" y="1403432"/>
            <a:ext cx="6327913" cy="307777"/>
          </a:xfrm>
          <a:prstGeom prst="rect">
            <a:avLst/>
          </a:prstGeom>
          <a:noFill/>
        </p:spPr>
        <p:txBody>
          <a:bodyPr wrap="square" rtlCol="0">
            <a:spAutoFit/>
          </a:bodyPr>
          <a:lstStyle/>
          <a:p>
            <a:pPr algn="ctr"/>
            <a:r>
              <a:rPr lang="en-US" sz="1400" b="1" i="1" dirty="0" err="1"/>
              <a:t>Gomusa</a:t>
            </a:r>
            <a:r>
              <a:rPr lang="en-US" sz="1400" b="1" i="1" dirty="0"/>
              <a:t> </a:t>
            </a:r>
            <a:r>
              <a:rPr lang="en-US" sz="1400" b="1" i="1" dirty="0" err="1"/>
              <a:t>fabrica</a:t>
            </a:r>
            <a:r>
              <a:rPr lang="en-US" sz="1400" b="1" i="1" dirty="0"/>
              <a:t> </a:t>
            </a:r>
            <a:r>
              <a:rPr lang="en-US" sz="1400" b="1" i="1" dirty="0" err="1"/>
              <a:t>Crema,Leche</a:t>
            </a:r>
            <a:r>
              <a:rPr lang="en-US" sz="1400" b="1" i="1" dirty="0"/>
              <a:t> y </a:t>
            </a:r>
            <a:r>
              <a:rPr lang="en-US" sz="1400" b="1" i="1" dirty="0" err="1"/>
              <a:t>Hojuelas</a:t>
            </a:r>
            <a:r>
              <a:rPr lang="en-US" sz="1400" b="1" i="1" dirty="0"/>
              <a:t> de Coco</a:t>
            </a:r>
          </a:p>
        </p:txBody>
      </p:sp>
      <p:cxnSp>
        <p:nvCxnSpPr>
          <p:cNvPr id="21" name="Conector recto de flecha 20">
            <a:extLst>
              <a:ext uri="{FF2B5EF4-FFF2-40B4-BE49-F238E27FC236}">
                <a16:creationId xmlns:a16="http://schemas.microsoft.com/office/drawing/2014/main" id="{24A92393-7715-4D5D-954D-742B18EDD5EA}"/>
              </a:ext>
            </a:extLst>
          </p:cNvPr>
          <p:cNvCxnSpPr/>
          <p:nvPr/>
        </p:nvCxnSpPr>
        <p:spPr>
          <a:xfrm>
            <a:off x="6652591" y="4002157"/>
            <a:ext cx="755374" cy="702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63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694FE0D-7245-4F13-8ED9-1FFE716DB450}"/>
              </a:ext>
            </a:extLst>
          </p:cNvPr>
          <p:cNvSpPr txBox="1"/>
          <p:nvPr/>
        </p:nvSpPr>
        <p:spPr>
          <a:xfrm>
            <a:off x="2902226" y="251791"/>
            <a:ext cx="6308035" cy="584775"/>
          </a:xfrm>
          <a:prstGeom prst="rect">
            <a:avLst/>
          </a:prstGeom>
          <a:noFill/>
        </p:spPr>
        <p:txBody>
          <a:bodyPr wrap="square" rtlCol="0">
            <a:spAutoFit/>
          </a:bodyPr>
          <a:lstStyle/>
          <a:p>
            <a:pPr algn="ctr"/>
            <a:r>
              <a:rPr lang="en-US" sz="3200" b="1" dirty="0" err="1"/>
              <a:t>Textos</a:t>
            </a:r>
            <a:r>
              <a:rPr lang="en-US" sz="3200" b="1" dirty="0"/>
              <a:t> que van </a:t>
            </a:r>
            <a:r>
              <a:rPr lang="en-US" sz="3200" b="1" dirty="0" err="1"/>
              <a:t>en</a:t>
            </a:r>
            <a:r>
              <a:rPr lang="en-US" sz="3200" b="1" dirty="0"/>
              <a:t> los </a:t>
            </a:r>
            <a:r>
              <a:rPr lang="en-US" sz="3200" b="1" dirty="0" err="1"/>
              <a:t>Productos</a:t>
            </a:r>
            <a:endParaRPr lang="en-US" sz="3200" b="1" dirty="0"/>
          </a:p>
        </p:txBody>
      </p:sp>
      <p:sp>
        <p:nvSpPr>
          <p:cNvPr id="3" name="CuadroTexto 2">
            <a:extLst>
              <a:ext uri="{FF2B5EF4-FFF2-40B4-BE49-F238E27FC236}">
                <a16:creationId xmlns:a16="http://schemas.microsoft.com/office/drawing/2014/main" id="{4A2E0CED-8587-4D30-BE64-6E8CB50A1EAB}"/>
              </a:ext>
            </a:extLst>
          </p:cNvPr>
          <p:cNvSpPr txBox="1"/>
          <p:nvPr/>
        </p:nvSpPr>
        <p:spPr>
          <a:xfrm>
            <a:off x="636103" y="954157"/>
            <a:ext cx="4174435" cy="2308324"/>
          </a:xfrm>
          <a:prstGeom prst="rect">
            <a:avLst/>
          </a:prstGeom>
          <a:noFill/>
        </p:spPr>
        <p:txBody>
          <a:bodyPr wrap="square" rtlCol="0">
            <a:spAutoFit/>
          </a:bodyPr>
          <a:lstStyle/>
          <a:p>
            <a:r>
              <a:rPr lang="en-US" b="1" i="1" dirty="0"/>
              <a:t>Crema de Coco</a:t>
            </a:r>
          </a:p>
          <a:p>
            <a:r>
              <a:rPr lang="en-US" dirty="0" err="1"/>
              <a:t>Subproducto</a:t>
            </a:r>
            <a:r>
              <a:rPr lang="en-US" dirty="0"/>
              <a:t> del coco </a:t>
            </a:r>
            <a:r>
              <a:rPr lang="en-US" dirty="0" err="1"/>
              <a:t>muy</a:t>
            </a:r>
            <a:r>
              <a:rPr lang="en-US" dirty="0"/>
              <a:t> popular </a:t>
            </a:r>
            <a:r>
              <a:rPr lang="en-US" dirty="0" err="1"/>
              <a:t>en</a:t>
            </a:r>
            <a:r>
              <a:rPr lang="en-US" dirty="0"/>
              <a:t> la </a:t>
            </a:r>
            <a:r>
              <a:rPr lang="en-US" dirty="0" err="1"/>
              <a:t>preparacion</a:t>
            </a:r>
            <a:r>
              <a:rPr lang="en-US" dirty="0"/>
              <a:t> de </a:t>
            </a:r>
            <a:r>
              <a:rPr lang="en-US" dirty="0" err="1"/>
              <a:t>cocktailes</a:t>
            </a:r>
            <a:r>
              <a:rPr lang="en-US" dirty="0"/>
              <a:t> </a:t>
            </a:r>
            <a:r>
              <a:rPr lang="en-US" dirty="0" err="1"/>
              <a:t>como</a:t>
            </a:r>
            <a:r>
              <a:rPr lang="en-US" dirty="0"/>
              <a:t> Piña Colada, </a:t>
            </a:r>
            <a:r>
              <a:rPr lang="en-US" dirty="0" err="1"/>
              <a:t>recetas</a:t>
            </a:r>
            <a:r>
              <a:rPr lang="en-US" dirty="0"/>
              <a:t> de </a:t>
            </a:r>
            <a:r>
              <a:rPr lang="en-US" dirty="0" err="1"/>
              <a:t>cocina</a:t>
            </a:r>
            <a:r>
              <a:rPr lang="en-US" dirty="0"/>
              <a:t>, </a:t>
            </a:r>
            <a:r>
              <a:rPr lang="en-US" dirty="0" err="1"/>
              <a:t>pastelerìa</a:t>
            </a:r>
            <a:r>
              <a:rPr lang="en-US" dirty="0"/>
              <a:t>, </a:t>
            </a:r>
            <a:r>
              <a:rPr lang="en-US" dirty="0" err="1"/>
              <a:t>postres</a:t>
            </a:r>
            <a:r>
              <a:rPr lang="en-US" dirty="0"/>
              <a:t> </a:t>
            </a:r>
            <a:r>
              <a:rPr lang="en-US" dirty="0" err="1"/>
              <a:t>en</a:t>
            </a:r>
            <a:r>
              <a:rPr lang="en-US" dirty="0"/>
              <a:t> general. </a:t>
            </a:r>
            <a:r>
              <a:rPr lang="en-US" dirty="0" err="1"/>
              <a:t>Muy</a:t>
            </a:r>
            <a:r>
              <a:rPr lang="en-US" dirty="0"/>
              <a:t> </a:t>
            </a:r>
            <a:r>
              <a:rPr lang="en-US" dirty="0" err="1"/>
              <a:t>usado</a:t>
            </a:r>
            <a:r>
              <a:rPr lang="en-US" dirty="0"/>
              <a:t> </a:t>
            </a:r>
            <a:r>
              <a:rPr lang="en-US" dirty="0" err="1"/>
              <a:t>como</a:t>
            </a:r>
            <a:r>
              <a:rPr lang="en-US" dirty="0"/>
              <a:t> </a:t>
            </a:r>
            <a:r>
              <a:rPr lang="en-US" dirty="0" err="1"/>
              <a:t>sustituto</a:t>
            </a:r>
            <a:r>
              <a:rPr lang="en-US" dirty="0"/>
              <a:t> de la leche </a:t>
            </a:r>
            <a:r>
              <a:rPr lang="en-US" dirty="0" err="1"/>
              <a:t>condensada</a:t>
            </a:r>
            <a:r>
              <a:rPr lang="en-US" dirty="0"/>
              <a:t>. Vida </a:t>
            </a:r>
            <a:r>
              <a:rPr lang="en-US" dirty="0" err="1"/>
              <a:t>ùtil</a:t>
            </a:r>
            <a:r>
              <a:rPr lang="en-US" dirty="0"/>
              <a:t> de 12 meses </a:t>
            </a:r>
            <a:r>
              <a:rPr lang="en-US" dirty="0" err="1"/>
              <a:t>desde</a:t>
            </a:r>
            <a:r>
              <a:rPr lang="en-US" dirty="0"/>
              <a:t> </a:t>
            </a:r>
            <a:r>
              <a:rPr lang="en-US" dirty="0" err="1"/>
              <a:t>fecha</a:t>
            </a:r>
            <a:r>
              <a:rPr lang="en-US" dirty="0"/>
              <a:t> de </a:t>
            </a:r>
            <a:r>
              <a:rPr lang="en-US" dirty="0" err="1"/>
              <a:t>producciòn</a:t>
            </a:r>
            <a:endParaRPr lang="en-US" dirty="0"/>
          </a:p>
          <a:p>
            <a:endParaRPr lang="en-US" dirty="0"/>
          </a:p>
        </p:txBody>
      </p:sp>
      <p:sp>
        <p:nvSpPr>
          <p:cNvPr id="5" name="CuadroTexto 4">
            <a:extLst>
              <a:ext uri="{FF2B5EF4-FFF2-40B4-BE49-F238E27FC236}">
                <a16:creationId xmlns:a16="http://schemas.microsoft.com/office/drawing/2014/main" id="{CEFADE0C-9C6C-4C4C-89E4-1F773058BC2E}"/>
              </a:ext>
            </a:extLst>
          </p:cNvPr>
          <p:cNvSpPr txBox="1"/>
          <p:nvPr/>
        </p:nvSpPr>
        <p:spPr>
          <a:xfrm>
            <a:off x="636104" y="3059668"/>
            <a:ext cx="3750366" cy="1754326"/>
          </a:xfrm>
          <a:prstGeom prst="rect">
            <a:avLst/>
          </a:prstGeom>
          <a:noFill/>
        </p:spPr>
        <p:txBody>
          <a:bodyPr wrap="square" rtlCol="0">
            <a:spAutoFit/>
          </a:bodyPr>
          <a:lstStyle/>
          <a:p>
            <a:r>
              <a:rPr lang="en-US" b="1" i="1" dirty="0"/>
              <a:t>Leche de Coco</a:t>
            </a:r>
          </a:p>
          <a:p>
            <a:r>
              <a:rPr lang="en-US" dirty="0" err="1"/>
              <a:t>Subproducto</a:t>
            </a:r>
            <a:r>
              <a:rPr lang="en-US" dirty="0"/>
              <a:t> de la </a:t>
            </a:r>
            <a:r>
              <a:rPr lang="en-US" dirty="0" err="1"/>
              <a:t>elaboraciòn</a:t>
            </a:r>
            <a:r>
              <a:rPr lang="en-US" dirty="0"/>
              <a:t> del coco. </a:t>
            </a:r>
            <a:r>
              <a:rPr lang="en-US" dirty="0" err="1"/>
              <a:t>Muy</a:t>
            </a:r>
            <a:r>
              <a:rPr lang="en-US" dirty="0"/>
              <a:t> </a:t>
            </a:r>
            <a:r>
              <a:rPr lang="en-US" dirty="0" err="1"/>
              <a:t>utilizado</a:t>
            </a:r>
            <a:r>
              <a:rPr lang="en-US" dirty="0"/>
              <a:t> </a:t>
            </a:r>
            <a:r>
              <a:rPr lang="en-US" dirty="0" err="1"/>
              <a:t>en</a:t>
            </a:r>
            <a:r>
              <a:rPr lang="en-US" dirty="0"/>
              <a:t> </a:t>
            </a:r>
            <a:r>
              <a:rPr lang="en-US" dirty="0" err="1"/>
              <a:t>preparaciones</a:t>
            </a:r>
            <a:r>
              <a:rPr lang="en-US" dirty="0"/>
              <a:t> de </a:t>
            </a:r>
            <a:r>
              <a:rPr lang="en-US" dirty="0" err="1"/>
              <a:t>comidas</a:t>
            </a:r>
            <a:r>
              <a:rPr lang="en-US" dirty="0"/>
              <a:t> </a:t>
            </a:r>
            <a:r>
              <a:rPr lang="en-US" dirty="0" err="1"/>
              <a:t>asiàticas</a:t>
            </a:r>
            <a:r>
              <a:rPr lang="en-US" dirty="0"/>
              <a:t> y </a:t>
            </a:r>
            <a:r>
              <a:rPr lang="en-US" dirty="0" err="1"/>
              <a:t>caribeñas</a:t>
            </a:r>
            <a:r>
              <a:rPr lang="en-US" dirty="0"/>
              <a:t>. </a:t>
            </a:r>
            <a:r>
              <a:rPr lang="en-US" dirty="0" err="1"/>
              <a:t>Producto</a:t>
            </a:r>
            <a:r>
              <a:rPr lang="en-US" dirty="0"/>
              <a:t> </a:t>
            </a:r>
            <a:r>
              <a:rPr lang="en-US" dirty="0" err="1"/>
              <a:t>envasado</a:t>
            </a:r>
            <a:r>
              <a:rPr lang="en-US" dirty="0"/>
              <a:t> </a:t>
            </a:r>
            <a:r>
              <a:rPr lang="en-US" dirty="0" err="1"/>
              <a:t>en</a:t>
            </a:r>
            <a:r>
              <a:rPr lang="en-US" dirty="0"/>
              <a:t> </a:t>
            </a:r>
            <a:r>
              <a:rPr lang="en-US" dirty="0" err="1"/>
              <a:t>latas</a:t>
            </a:r>
            <a:r>
              <a:rPr lang="en-US" dirty="0"/>
              <a:t>, </a:t>
            </a:r>
            <a:r>
              <a:rPr lang="en-US" dirty="0" err="1"/>
              <a:t>grandes</a:t>
            </a:r>
            <a:r>
              <a:rPr lang="en-US" dirty="0"/>
              <a:t> de un </a:t>
            </a:r>
            <a:r>
              <a:rPr lang="en-US" dirty="0" err="1"/>
              <a:t>galòn</a:t>
            </a:r>
            <a:r>
              <a:rPr lang="en-US" dirty="0"/>
              <a:t> y </a:t>
            </a:r>
            <a:r>
              <a:rPr lang="en-US" dirty="0" err="1"/>
              <a:t>pequeñas</a:t>
            </a:r>
            <a:r>
              <a:rPr lang="en-US" dirty="0"/>
              <a:t> de 405 </a:t>
            </a:r>
            <a:r>
              <a:rPr lang="en-US" dirty="0" err="1"/>
              <a:t>gms</a:t>
            </a:r>
            <a:endParaRPr lang="en-US" dirty="0"/>
          </a:p>
        </p:txBody>
      </p:sp>
      <p:sp>
        <p:nvSpPr>
          <p:cNvPr id="7" name="CuadroTexto 6">
            <a:extLst>
              <a:ext uri="{FF2B5EF4-FFF2-40B4-BE49-F238E27FC236}">
                <a16:creationId xmlns:a16="http://schemas.microsoft.com/office/drawing/2014/main" id="{F5FC2619-BF97-4DEF-8D62-7BB6B341B28E}"/>
              </a:ext>
            </a:extLst>
          </p:cNvPr>
          <p:cNvSpPr txBox="1"/>
          <p:nvPr/>
        </p:nvSpPr>
        <p:spPr>
          <a:xfrm>
            <a:off x="636104" y="4980513"/>
            <a:ext cx="3750366" cy="1754326"/>
          </a:xfrm>
          <a:prstGeom prst="rect">
            <a:avLst/>
          </a:prstGeom>
          <a:noFill/>
        </p:spPr>
        <p:txBody>
          <a:bodyPr wrap="square" rtlCol="0">
            <a:spAutoFit/>
          </a:bodyPr>
          <a:lstStyle/>
          <a:p>
            <a:r>
              <a:rPr lang="en-US" b="1" i="1" dirty="0" err="1"/>
              <a:t>Hojuelas</a:t>
            </a:r>
            <a:r>
              <a:rPr lang="en-US" b="1" i="1" dirty="0"/>
              <a:t> de Coco</a:t>
            </a:r>
          </a:p>
          <a:p>
            <a:r>
              <a:rPr lang="en-US" dirty="0" err="1"/>
              <a:t>Cocolocho</a:t>
            </a:r>
            <a:r>
              <a:rPr lang="en-US" dirty="0"/>
              <a:t> es un snack de coco con </a:t>
            </a:r>
            <a:r>
              <a:rPr lang="en-US" dirty="0" err="1"/>
              <a:t>sabor</a:t>
            </a:r>
            <a:r>
              <a:rPr lang="en-US" dirty="0"/>
              <a:t> dulce 100 % natural y libre de </a:t>
            </a:r>
            <a:r>
              <a:rPr lang="en-US" dirty="0" err="1"/>
              <a:t>preservantes</a:t>
            </a:r>
            <a:r>
              <a:rPr lang="en-US" dirty="0"/>
              <a:t>. Se </a:t>
            </a:r>
            <a:r>
              <a:rPr lang="en-US" dirty="0" err="1"/>
              <a:t>presenta</a:t>
            </a:r>
            <a:r>
              <a:rPr lang="en-US" dirty="0"/>
              <a:t> </a:t>
            </a:r>
            <a:r>
              <a:rPr lang="en-US" dirty="0" err="1"/>
              <a:t>en</a:t>
            </a:r>
            <a:r>
              <a:rPr lang="en-US" dirty="0"/>
              <a:t> </a:t>
            </a:r>
            <a:r>
              <a:rPr lang="en-US" dirty="0" err="1"/>
              <a:t>empaques</a:t>
            </a:r>
            <a:r>
              <a:rPr lang="en-US" dirty="0"/>
              <a:t> de </a:t>
            </a:r>
            <a:r>
              <a:rPr lang="en-US" dirty="0" err="1"/>
              <a:t>latitas</a:t>
            </a:r>
            <a:r>
              <a:rPr lang="en-US" dirty="0"/>
              <a:t> </a:t>
            </a:r>
            <a:r>
              <a:rPr lang="en-US" dirty="0" err="1"/>
              <a:t>pequeñas</a:t>
            </a:r>
            <a:r>
              <a:rPr lang="en-US" dirty="0"/>
              <a:t> o </a:t>
            </a:r>
            <a:r>
              <a:rPr lang="en-US" dirty="0" err="1"/>
              <a:t>en</a:t>
            </a:r>
            <a:r>
              <a:rPr lang="en-US" dirty="0"/>
              <a:t> </a:t>
            </a:r>
            <a:r>
              <a:rPr lang="en-US" dirty="0" err="1"/>
              <a:t>Doypaks</a:t>
            </a:r>
            <a:r>
              <a:rPr lang="en-US" dirty="0"/>
              <a:t> de 50 </a:t>
            </a:r>
            <a:r>
              <a:rPr lang="en-US" dirty="0" err="1"/>
              <a:t>gramos</a:t>
            </a:r>
            <a:endParaRPr lang="en-US" dirty="0"/>
          </a:p>
        </p:txBody>
      </p:sp>
      <p:sp>
        <p:nvSpPr>
          <p:cNvPr id="9" name="CuadroTexto 8">
            <a:extLst>
              <a:ext uri="{FF2B5EF4-FFF2-40B4-BE49-F238E27FC236}">
                <a16:creationId xmlns:a16="http://schemas.microsoft.com/office/drawing/2014/main" id="{78A56EC8-43CF-4129-9514-C785847A6336}"/>
              </a:ext>
            </a:extLst>
          </p:cNvPr>
          <p:cNvSpPr txBox="1"/>
          <p:nvPr/>
        </p:nvSpPr>
        <p:spPr>
          <a:xfrm>
            <a:off x="5784574" y="954157"/>
            <a:ext cx="4393098" cy="2308324"/>
          </a:xfrm>
          <a:prstGeom prst="rect">
            <a:avLst/>
          </a:prstGeom>
          <a:noFill/>
        </p:spPr>
        <p:txBody>
          <a:bodyPr wrap="square" rtlCol="0">
            <a:spAutoFit/>
          </a:bodyPr>
          <a:lstStyle/>
          <a:p>
            <a:r>
              <a:rPr lang="en-US" b="1" i="1" dirty="0"/>
              <a:t>Coconut Cream</a:t>
            </a:r>
          </a:p>
          <a:p>
            <a:r>
              <a:rPr lang="en-US" dirty="0"/>
              <a:t>Byproduct in coconut processing. Commonly used in the preparation of cocktails like Pina Colada, pastries, cooking recipes, and deserts in general. It also substitutes condensed milk and has shelve live of 12 months since production date.</a:t>
            </a:r>
          </a:p>
          <a:p>
            <a:endParaRPr lang="en-US" dirty="0"/>
          </a:p>
        </p:txBody>
      </p:sp>
      <p:sp>
        <p:nvSpPr>
          <p:cNvPr id="11" name="CuadroTexto 10">
            <a:extLst>
              <a:ext uri="{FF2B5EF4-FFF2-40B4-BE49-F238E27FC236}">
                <a16:creationId xmlns:a16="http://schemas.microsoft.com/office/drawing/2014/main" id="{E7DB2D9C-38C8-4CAF-ADD3-E32F54B97C01}"/>
              </a:ext>
            </a:extLst>
          </p:cNvPr>
          <p:cNvSpPr txBox="1"/>
          <p:nvPr/>
        </p:nvSpPr>
        <p:spPr>
          <a:xfrm>
            <a:off x="5784573" y="3059668"/>
            <a:ext cx="4393098" cy="1754326"/>
          </a:xfrm>
          <a:prstGeom prst="rect">
            <a:avLst/>
          </a:prstGeom>
          <a:noFill/>
        </p:spPr>
        <p:txBody>
          <a:bodyPr wrap="square" rtlCol="0">
            <a:spAutoFit/>
          </a:bodyPr>
          <a:lstStyle/>
          <a:p>
            <a:r>
              <a:rPr lang="en-US" b="1" i="1" dirty="0"/>
              <a:t>Coconut Milk</a:t>
            </a:r>
          </a:p>
          <a:p>
            <a:r>
              <a:rPr lang="en-US" dirty="0"/>
              <a:t>Byproduct from the coconut process. Also used in the preparation of cocktails, cooking of Asian and Caribbean recipes. Presentations in gallon cans and 15oz smaller cans.</a:t>
            </a:r>
          </a:p>
        </p:txBody>
      </p:sp>
      <p:sp>
        <p:nvSpPr>
          <p:cNvPr id="13" name="CuadroTexto 12">
            <a:extLst>
              <a:ext uri="{FF2B5EF4-FFF2-40B4-BE49-F238E27FC236}">
                <a16:creationId xmlns:a16="http://schemas.microsoft.com/office/drawing/2014/main" id="{E6A793BB-755A-49F5-9A32-084BA8E17C06}"/>
              </a:ext>
            </a:extLst>
          </p:cNvPr>
          <p:cNvSpPr txBox="1"/>
          <p:nvPr/>
        </p:nvSpPr>
        <p:spPr>
          <a:xfrm>
            <a:off x="5791200" y="4851883"/>
            <a:ext cx="3750366" cy="1477328"/>
          </a:xfrm>
          <a:prstGeom prst="rect">
            <a:avLst/>
          </a:prstGeom>
          <a:noFill/>
        </p:spPr>
        <p:txBody>
          <a:bodyPr wrap="square" rtlCol="0">
            <a:spAutoFit/>
          </a:bodyPr>
          <a:lstStyle/>
          <a:p>
            <a:r>
              <a:rPr lang="en-US" b="1" i="1" dirty="0"/>
              <a:t>Coconut Flakes</a:t>
            </a:r>
          </a:p>
          <a:p>
            <a:r>
              <a:rPr lang="en-US" dirty="0" err="1"/>
              <a:t>Cocolocho</a:t>
            </a:r>
            <a:r>
              <a:rPr lang="en-US" dirty="0"/>
              <a:t> is a sweet snack de 100 % natural and free of preservatives.</a:t>
            </a:r>
          </a:p>
          <a:p>
            <a:r>
              <a:rPr lang="en-US" dirty="0"/>
              <a:t> It comes in small cans and </a:t>
            </a:r>
            <a:r>
              <a:rPr lang="en-US" dirty="0" err="1"/>
              <a:t>Doypaks</a:t>
            </a:r>
            <a:r>
              <a:rPr lang="en-US" dirty="0"/>
              <a:t> of 50 grams</a:t>
            </a:r>
          </a:p>
        </p:txBody>
      </p:sp>
    </p:spTree>
    <p:extLst>
      <p:ext uri="{BB962C8B-B14F-4D97-AF65-F5344CB8AC3E}">
        <p14:creationId xmlns:p14="http://schemas.microsoft.com/office/powerpoint/2010/main" val="423487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E4CAE-3AEE-4377-916C-7637692C0025}"/>
              </a:ext>
            </a:extLst>
          </p:cNvPr>
          <p:cNvSpPr>
            <a:spLocks noGrp="1"/>
          </p:cNvSpPr>
          <p:nvPr>
            <p:ph type="title"/>
          </p:nvPr>
        </p:nvSpPr>
        <p:spPr>
          <a:xfrm>
            <a:off x="406251" y="3155743"/>
            <a:ext cx="3877056" cy="2249424"/>
          </a:xfrm>
        </p:spPr>
        <p:txBody>
          <a:bodyPr vert="horz" lIns="91440" tIns="45720" rIns="91440" bIns="45720" rtlCol="0" anchor="b">
            <a:normAutofit fontScale="90000"/>
          </a:bodyPr>
          <a:lstStyle/>
          <a:p>
            <a:r>
              <a:rPr lang="en-US" sz="5000" b="1" i="1" dirty="0"/>
              <a:t>PRODUCTOS ALIMENTICIOS GOMUSA</a:t>
            </a:r>
            <a:br>
              <a:rPr lang="en-US" sz="5000" b="1" i="1" dirty="0"/>
            </a:br>
            <a:br>
              <a:rPr lang="en-US" sz="5000" b="1" i="1" dirty="0"/>
            </a:br>
            <a:r>
              <a:rPr lang="en-US" sz="5000" b="1" i="1" dirty="0"/>
              <a:t>Costa Rica</a:t>
            </a:r>
          </a:p>
        </p:txBody>
      </p:sp>
      <p:pic>
        <p:nvPicPr>
          <p:cNvPr id="4" name="Imagen 3">
            <a:extLst>
              <a:ext uri="{FF2B5EF4-FFF2-40B4-BE49-F238E27FC236}">
                <a16:creationId xmlns:a16="http://schemas.microsoft.com/office/drawing/2014/main" id="{912FF922-9780-42B4-9751-4DCD3C9C6CB5}"/>
              </a:ext>
            </a:extLst>
          </p:cNvPr>
          <p:cNvPicPr>
            <a:picLocks noChangeAspect="1"/>
          </p:cNvPicPr>
          <p:nvPr/>
        </p:nvPicPr>
        <p:blipFill>
          <a:blip r:embed="rId2"/>
          <a:stretch>
            <a:fillRect/>
          </a:stretch>
        </p:blipFill>
        <p:spPr>
          <a:xfrm>
            <a:off x="6238221" y="1607059"/>
            <a:ext cx="5323314" cy="4205419"/>
          </a:xfrm>
          <a:prstGeom prst="rect">
            <a:avLst/>
          </a:prstGeom>
        </p:spPr>
      </p:pic>
    </p:spTree>
    <p:extLst>
      <p:ext uri="{BB962C8B-B14F-4D97-AF65-F5344CB8AC3E}">
        <p14:creationId xmlns:p14="http://schemas.microsoft.com/office/powerpoint/2010/main" val="2509737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3752CE7-655C-469B-9F2C-3DE5D63FDFF8}"/>
              </a:ext>
            </a:extLst>
          </p:cNvPr>
          <p:cNvPicPr>
            <a:picLocks noChangeAspect="1"/>
          </p:cNvPicPr>
          <p:nvPr/>
        </p:nvPicPr>
        <p:blipFill>
          <a:blip r:embed="rId2"/>
          <a:stretch>
            <a:fillRect/>
          </a:stretch>
        </p:blipFill>
        <p:spPr>
          <a:xfrm>
            <a:off x="157641" y="1759226"/>
            <a:ext cx="5660063" cy="2955428"/>
          </a:xfrm>
          <a:prstGeom prst="rect">
            <a:avLst/>
          </a:prstGeom>
        </p:spPr>
      </p:pic>
      <p:pic>
        <p:nvPicPr>
          <p:cNvPr id="5" name="Imagen 4">
            <a:extLst>
              <a:ext uri="{FF2B5EF4-FFF2-40B4-BE49-F238E27FC236}">
                <a16:creationId xmlns:a16="http://schemas.microsoft.com/office/drawing/2014/main" id="{49876302-DBB0-425C-9921-0B7C3E9AE6F8}"/>
              </a:ext>
            </a:extLst>
          </p:cNvPr>
          <p:cNvPicPr>
            <a:picLocks noChangeAspect="1"/>
          </p:cNvPicPr>
          <p:nvPr/>
        </p:nvPicPr>
        <p:blipFill>
          <a:blip r:embed="rId3"/>
          <a:stretch>
            <a:fillRect/>
          </a:stretch>
        </p:blipFill>
        <p:spPr>
          <a:xfrm>
            <a:off x="6476815" y="959014"/>
            <a:ext cx="5557544" cy="4446035"/>
          </a:xfrm>
          <a:prstGeom prst="rect">
            <a:avLst/>
          </a:prstGeom>
        </p:spPr>
      </p:pic>
      <p:sp>
        <p:nvSpPr>
          <p:cNvPr id="6" name="CuadroTexto 5">
            <a:extLst>
              <a:ext uri="{FF2B5EF4-FFF2-40B4-BE49-F238E27FC236}">
                <a16:creationId xmlns:a16="http://schemas.microsoft.com/office/drawing/2014/main" id="{C9653B38-52F7-4681-A51C-D243ABBF6EF7}"/>
              </a:ext>
            </a:extLst>
          </p:cNvPr>
          <p:cNvSpPr txBox="1"/>
          <p:nvPr/>
        </p:nvSpPr>
        <p:spPr>
          <a:xfrm>
            <a:off x="7526215" y="1543782"/>
            <a:ext cx="4508144" cy="769441"/>
          </a:xfrm>
          <a:prstGeom prst="rect">
            <a:avLst/>
          </a:prstGeom>
          <a:solidFill>
            <a:schemeClr val="tx1"/>
          </a:solidFill>
        </p:spPr>
        <p:txBody>
          <a:bodyPr wrap="square" rtlCol="0">
            <a:spAutoFit/>
          </a:bodyPr>
          <a:lstStyle/>
          <a:p>
            <a:r>
              <a:rPr lang="en-US" sz="1100" dirty="0">
                <a:solidFill>
                  <a:schemeClr val="bg1"/>
                </a:solidFill>
              </a:rPr>
              <a:t>Planta : </a:t>
            </a:r>
            <a:r>
              <a:rPr lang="en-US" sz="1100" dirty="0" err="1">
                <a:solidFill>
                  <a:schemeClr val="bg1"/>
                </a:solidFill>
              </a:rPr>
              <a:t>Pital</a:t>
            </a:r>
            <a:r>
              <a:rPr lang="en-US" sz="1100" dirty="0">
                <a:solidFill>
                  <a:schemeClr val="bg1"/>
                </a:solidFill>
              </a:rPr>
              <a:t>, San Carlos</a:t>
            </a:r>
          </a:p>
          <a:p>
            <a:r>
              <a:rPr lang="en-US" sz="1100" dirty="0" err="1">
                <a:solidFill>
                  <a:schemeClr val="bg1"/>
                </a:solidFill>
              </a:rPr>
              <a:t>Oficina</a:t>
            </a:r>
            <a:r>
              <a:rPr lang="en-US" sz="1100" dirty="0">
                <a:solidFill>
                  <a:schemeClr val="bg1"/>
                </a:solidFill>
              </a:rPr>
              <a:t>: </a:t>
            </a:r>
            <a:r>
              <a:rPr lang="en-US" sz="1100" dirty="0" err="1">
                <a:solidFill>
                  <a:schemeClr val="bg1"/>
                </a:solidFill>
              </a:rPr>
              <a:t>Palmares</a:t>
            </a:r>
            <a:r>
              <a:rPr lang="en-US" sz="1100" dirty="0">
                <a:solidFill>
                  <a:schemeClr val="bg1"/>
                </a:solidFill>
              </a:rPr>
              <a:t>, Alajuela</a:t>
            </a:r>
          </a:p>
          <a:p>
            <a:endParaRPr lang="en-US" sz="1100" dirty="0">
              <a:solidFill>
                <a:schemeClr val="bg1"/>
              </a:solidFill>
            </a:endParaRPr>
          </a:p>
          <a:p>
            <a:r>
              <a:rPr lang="en-US" sz="1100" dirty="0">
                <a:solidFill>
                  <a:schemeClr val="bg1"/>
                </a:solidFill>
              </a:rPr>
              <a:t>COSTA RICA</a:t>
            </a:r>
          </a:p>
        </p:txBody>
      </p:sp>
      <p:sp>
        <p:nvSpPr>
          <p:cNvPr id="8" name="CuadroTexto 7">
            <a:extLst>
              <a:ext uri="{FF2B5EF4-FFF2-40B4-BE49-F238E27FC236}">
                <a16:creationId xmlns:a16="http://schemas.microsoft.com/office/drawing/2014/main" id="{A7C68DBB-727E-4CD7-B93C-FBB667B0E88E}"/>
              </a:ext>
            </a:extLst>
          </p:cNvPr>
          <p:cNvSpPr txBox="1"/>
          <p:nvPr/>
        </p:nvSpPr>
        <p:spPr>
          <a:xfrm>
            <a:off x="7526215" y="3182031"/>
            <a:ext cx="4508144" cy="600164"/>
          </a:xfrm>
          <a:prstGeom prst="rect">
            <a:avLst/>
          </a:prstGeom>
          <a:solidFill>
            <a:schemeClr val="tx1"/>
          </a:solidFill>
        </p:spPr>
        <p:txBody>
          <a:bodyPr wrap="square" rtlCol="0">
            <a:spAutoFit/>
          </a:bodyPr>
          <a:lstStyle/>
          <a:p>
            <a:r>
              <a:rPr lang="en-US" sz="1100" dirty="0">
                <a:solidFill>
                  <a:schemeClr val="bg1"/>
                </a:solidFill>
              </a:rPr>
              <a:t>Planta : (506) 2473 0022</a:t>
            </a:r>
          </a:p>
          <a:p>
            <a:r>
              <a:rPr lang="en-US" sz="1100" dirty="0" err="1">
                <a:solidFill>
                  <a:schemeClr val="bg1"/>
                </a:solidFill>
              </a:rPr>
              <a:t>Oficina</a:t>
            </a:r>
            <a:r>
              <a:rPr lang="en-US" sz="1100" dirty="0">
                <a:solidFill>
                  <a:schemeClr val="bg1"/>
                </a:solidFill>
              </a:rPr>
              <a:t>: (506) 8842 5858</a:t>
            </a:r>
          </a:p>
          <a:p>
            <a:endParaRPr lang="en-US" sz="1100" dirty="0">
              <a:solidFill>
                <a:schemeClr val="bg1"/>
              </a:solidFill>
            </a:endParaRPr>
          </a:p>
        </p:txBody>
      </p:sp>
      <p:sp>
        <p:nvSpPr>
          <p:cNvPr id="10" name="CuadroTexto 9">
            <a:extLst>
              <a:ext uri="{FF2B5EF4-FFF2-40B4-BE49-F238E27FC236}">
                <a16:creationId xmlns:a16="http://schemas.microsoft.com/office/drawing/2014/main" id="{24320115-2961-43ED-A253-5A0D472C0F19}"/>
              </a:ext>
            </a:extLst>
          </p:cNvPr>
          <p:cNvSpPr txBox="1"/>
          <p:nvPr/>
        </p:nvSpPr>
        <p:spPr>
          <a:xfrm>
            <a:off x="7526215" y="4661135"/>
            <a:ext cx="4508144" cy="430887"/>
          </a:xfrm>
          <a:prstGeom prst="rect">
            <a:avLst/>
          </a:prstGeom>
          <a:solidFill>
            <a:schemeClr val="tx1"/>
          </a:solidFill>
        </p:spPr>
        <p:txBody>
          <a:bodyPr wrap="square" rtlCol="0">
            <a:spAutoFit/>
          </a:bodyPr>
          <a:lstStyle/>
          <a:p>
            <a:endParaRPr lang="en-US" sz="1100" dirty="0">
              <a:solidFill>
                <a:schemeClr val="bg1"/>
              </a:solidFill>
            </a:endParaRPr>
          </a:p>
          <a:p>
            <a:r>
              <a:rPr lang="en-US" sz="1100" dirty="0">
                <a:solidFill>
                  <a:schemeClr val="bg1"/>
                </a:solidFill>
              </a:rPr>
              <a:t>ventas@trokonuts.net</a:t>
            </a:r>
          </a:p>
        </p:txBody>
      </p:sp>
      <p:sp>
        <p:nvSpPr>
          <p:cNvPr id="12" name="Flecha: a la derecha 11">
            <a:extLst>
              <a:ext uri="{FF2B5EF4-FFF2-40B4-BE49-F238E27FC236}">
                <a16:creationId xmlns:a16="http://schemas.microsoft.com/office/drawing/2014/main" id="{AF3EF169-CD6C-482F-BD2E-13D84E6E1313}"/>
              </a:ext>
            </a:extLst>
          </p:cNvPr>
          <p:cNvSpPr/>
          <p:nvPr/>
        </p:nvSpPr>
        <p:spPr>
          <a:xfrm>
            <a:off x="5274365" y="2758357"/>
            <a:ext cx="1183311" cy="8473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Texto 12">
            <a:extLst>
              <a:ext uri="{FF2B5EF4-FFF2-40B4-BE49-F238E27FC236}">
                <a16:creationId xmlns:a16="http://schemas.microsoft.com/office/drawing/2014/main" id="{5B6E4942-2193-4060-AC13-1711FE035A19}"/>
              </a:ext>
            </a:extLst>
          </p:cNvPr>
          <p:cNvSpPr txBox="1"/>
          <p:nvPr/>
        </p:nvSpPr>
        <p:spPr>
          <a:xfrm>
            <a:off x="251791" y="132522"/>
            <a:ext cx="2743200" cy="369332"/>
          </a:xfrm>
          <a:prstGeom prst="rect">
            <a:avLst/>
          </a:prstGeom>
          <a:noFill/>
        </p:spPr>
        <p:txBody>
          <a:bodyPr wrap="square" rtlCol="0">
            <a:spAutoFit/>
          </a:bodyPr>
          <a:lstStyle/>
          <a:p>
            <a:r>
              <a:rPr lang="en-US" b="1" i="1" dirty="0" err="1">
                <a:solidFill>
                  <a:srgbClr val="FF0000"/>
                </a:solidFill>
              </a:rPr>
              <a:t>Español</a:t>
            </a:r>
            <a:endParaRPr lang="en-US" b="1" i="1" dirty="0">
              <a:solidFill>
                <a:srgbClr val="FF0000"/>
              </a:solidFill>
            </a:endParaRPr>
          </a:p>
        </p:txBody>
      </p:sp>
      <p:pic>
        <p:nvPicPr>
          <p:cNvPr id="14" name="Imagen 13">
            <a:extLst>
              <a:ext uri="{FF2B5EF4-FFF2-40B4-BE49-F238E27FC236}">
                <a16:creationId xmlns:a16="http://schemas.microsoft.com/office/drawing/2014/main" id="{3E1444BF-BA17-4886-8CB3-685E0F5363FC}"/>
              </a:ext>
            </a:extLst>
          </p:cNvPr>
          <p:cNvPicPr>
            <a:picLocks noChangeAspect="1"/>
          </p:cNvPicPr>
          <p:nvPr/>
        </p:nvPicPr>
        <p:blipFill>
          <a:blip r:embed="rId4"/>
          <a:stretch>
            <a:fillRect/>
          </a:stretch>
        </p:blipFill>
        <p:spPr>
          <a:xfrm>
            <a:off x="1738743" y="601776"/>
            <a:ext cx="2724530" cy="714475"/>
          </a:xfrm>
          <a:prstGeom prst="rect">
            <a:avLst/>
          </a:prstGeom>
        </p:spPr>
      </p:pic>
    </p:spTree>
    <p:extLst>
      <p:ext uri="{BB962C8B-B14F-4D97-AF65-F5344CB8AC3E}">
        <p14:creationId xmlns:p14="http://schemas.microsoft.com/office/powerpoint/2010/main" val="341050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9876302-DBB0-425C-9921-0B7C3E9AE6F8}"/>
              </a:ext>
            </a:extLst>
          </p:cNvPr>
          <p:cNvPicPr>
            <a:picLocks noChangeAspect="1"/>
          </p:cNvPicPr>
          <p:nvPr/>
        </p:nvPicPr>
        <p:blipFill>
          <a:blip r:embed="rId2"/>
          <a:stretch>
            <a:fillRect/>
          </a:stretch>
        </p:blipFill>
        <p:spPr>
          <a:xfrm>
            <a:off x="6476815" y="959014"/>
            <a:ext cx="5557544" cy="4446035"/>
          </a:xfrm>
          <a:prstGeom prst="rect">
            <a:avLst/>
          </a:prstGeom>
        </p:spPr>
      </p:pic>
      <p:sp>
        <p:nvSpPr>
          <p:cNvPr id="6" name="CuadroTexto 5">
            <a:extLst>
              <a:ext uri="{FF2B5EF4-FFF2-40B4-BE49-F238E27FC236}">
                <a16:creationId xmlns:a16="http://schemas.microsoft.com/office/drawing/2014/main" id="{C9653B38-52F7-4681-A51C-D243ABBF6EF7}"/>
              </a:ext>
            </a:extLst>
          </p:cNvPr>
          <p:cNvSpPr txBox="1"/>
          <p:nvPr/>
        </p:nvSpPr>
        <p:spPr>
          <a:xfrm>
            <a:off x="7526215" y="1543782"/>
            <a:ext cx="4508144" cy="769441"/>
          </a:xfrm>
          <a:prstGeom prst="rect">
            <a:avLst/>
          </a:prstGeom>
          <a:solidFill>
            <a:schemeClr val="tx1"/>
          </a:solidFill>
        </p:spPr>
        <p:txBody>
          <a:bodyPr wrap="square" rtlCol="0">
            <a:spAutoFit/>
          </a:bodyPr>
          <a:lstStyle/>
          <a:p>
            <a:r>
              <a:rPr lang="en-US" sz="1100" dirty="0">
                <a:solidFill>
                  <a:schemeClr val="bg1"/>
                </a:solidFill>
              </a:rPr>
              <a:t>Plant : </a:t>
            </a:r>
            <a:r>
              <a:rPr lang="en-US" sz="1100" dirty="0" err="1">
                <a:solidFill>
                  <a:schemeClr val="bg1"/>
                </a:solidFill>
              </a:rPr>
              <a:t>Pital</a:t>
            </a:r>
            <a:r>
              <a:rPr lang="en-US" sz="1100" dirty="0">
                <a:solidFill>
                  <a:schemeClr val="bg1"/>
                </a:solidFill>
              </a:rPr>
              <a:t>, San Carlos</a:t>
            </a:r>
          </a:p>
          <a:p>
            <a:r>
              <a:rPr lang="en-US" sz="1100" dirty="0">
                <a:solidFill>
                  <a:schemeClr val="bg1"/>
                </a:solidFill>
              </a:rPr>
              <a:t>Office: </a:t>
            </a:r>
            <a:r>
              <a:rPr lang="en-US" sz="1100" dirty="0" err="1">
                <a:solidFill>
                  <a:schemeClr val="bg1"/>
                </a:solidFill>
              </a:rPr>
              <a:t>Palmares</a:t>
            </a:r>
            <a:r>
              <a:rPr lang="en-US" sz="1100" dirty="0">
                <a:solidFill>
                  <a:schemeClr val="bg1"/>
                </a:solidFill>
              </a:rPr>
              <a:t>, Alajuela</a:t>
            </a:r>
          </a:p>
          <a:p>
            <a:endParaRPr lang="en-US" sz="1100" dirty="0">
              <a:solidFill>
                <a:schemeClr val="bg1"/>
              </a:solidFill>
            </a:endParaRPr>
          </a:p>
          <a:p>
            <a:r>
              <a:rPr lang="en-US" sz="1100" dirty="0">
                <a:solidFill>
                  <a:schemeClr val="bg1"/>
                </a:solidFill>
              </a:rPr>
              <a:t>COSTA RICA</a:t>
            </a:r>
          </a:p>
        </p:txBody>
      </p:sp>
      <p:sp>
        <p:nvSpPr>
          <p:cNvPr id="8" name="CuadroTexto 7">
            <a:extLst>
              <a:ext uri="{FF2B5EF4-FFF2-40B4-BE49-F238E27FC236}">
                <a16:creationId xmlns:a16="http://schemas.microsoft.com/office/drawing/2014/main" id="{A7C68DBB-727E-4CD7-B93C-FBB667B0E88E}"/>
              </a:ext>
            </a:extLst>
          </p:cNvPr>
          <p:cNvSpPr txBox="1"/>
          <p:nvPr/>
        </p:nvSpPr>
        <p:spPr>
          <a:xfrm>
            <a:off x="7526215" y="3182031"/>
            <a:ext cx="4508144" cy="600164"/>
          </a:xfrm>
          <a:prstGeom prst="rect">
            <a:avLst/>
          </a:prstGeom>
          <a:solidFill>
            <a:schemeClr val="tx1"/>
          </a:solidFill>
        </p:spPr>
        <p:txBody>
          <a:bodyPr wrap="square" rtlCol="0">
            <a:spAutoFit/>
          </a:bodyPr>
          <a:lstStyle/>
          <a:p>
            <a:r>
              <a:rPr lang="en-US" sz="1100" dirty="0">
                <a:solidFill>
                  <a:schemeClr val="bg1"/>
                </a:solidFill>
              </a:rPr>
              <a:t>Plant : (506) 2473 0022</a:t>
            </a:r>
          </a:p>
          <a:p>
            <a:r>
              <a:rPr lang="en-US" sz="1100" dirty="0">
                <a:solidFill>
                  <a:schemeClr val="bg1"/>
                </a:solidFill>
              </a:rPr>
              <a:t>Office: (506) 8842 5858</a:t>
            </a:r>
          </a:p>
          <a:p>
            <a:endParaRPr lang="en-US" sz="1100" dirty="0">
              <a:solidFill>
                <a:schemeClr val="bg1"/>
              </a:solidFill>
            </a:endParaRPr>
          </a:p>
        </p:txBody>
      </p:sp>
      <p:sp>
        <p:nvSpPr>
          <p:cNvPr id="10" name="CuadroTexto 9">
            <a:extLst>
              <a:ext uri="{FF2B5EF4-FFF2-40B4-BE49-F238E27FC236}">
                <a16:creationId xmlns:a16="http://schemas.microsoft.com/office/drawing/2014/main" id="{24320115-2961-43ED-A253-5A0D472C0F19}"/>
              </a:ext>
            </a:extLst>
          </p:cNvPr>
          <p:cNvSpPr txBox="1"/>
          <p:nvPr/>
        </p:nvSpPr>
        <p:spPr>
          <a:xfrm>
            <a:off x="7526215" y="4661135"/>
            <a:ext cx="4508144" cy="430887"/>
          </a:xfrm>
          <a:prstGeom prst="rect">
            <a:avLst/>
          </a:prstGeom>
          <a:solidFill>
            <a:schemeClr val="tx1"/>
          </a:solidFill>
        </p:spPr>
        <p:txBody>
          <a:bodyPr wrap="square" rtlCol="0">
            <a:spAutoFit/>
          </a:bodyPr>
          <a:lstStyle/>
          <a:p>
            <a:endParaRPr lang="en-US" sz="1100" dirty="0">
              <a:solidFill>
                <a:schemeClr val="bg1"/>
              </a:solidFill>
            </a:endParaRPr>
          </a:p>
          <a:p>
            <a:r>
              <a:rPr lang="en-US" sz="1100" dirty="0">
                <a:solidFill>
                  <a:schemeClr val="bg1"/>
                </a:solidFill>
              </a:rPr>
              <a:t>ventas@trokonuts.net</a:t>
            </a:r>
          </a:p>
        </p:txBody>
      </p:sp>
      <p:sp>
        <p:nvSpPr>
          <p:cNvPr id="2" name="CuadroTexto 1">
            <a:extLst>
              <a:ext uri="{FF2B5EF4-FFF2-40B4-BE49-F238E27FC236}">
                <a16:creationId xmlns:a16="http://schemas.microsoft.com/office/drawing/2014/main" id="{4C9C21A1-54EE-4E4F-8F52-52CD4BBE4C03}"/>
              </a:ext>
            </a:extLst>
          </p:cNvPr>
          <p:cNvSpPr txBox="1"/>
          <p:nvPr/>
        </p:nvSpPr>
        <p:spPr>
          <a:xfrm>
            <a:off x="251791" y="132522"/>
            <a:ext cx="2743200" cy="369332"/>
          </a:xfrm>
          <a:prstGeom prst="rect">
            <a:avLst/>
          </a:prstGeom>
          <a:noFill/>
        </p:spPr>
        <p:txBody>
          <a:bodyPr wrap="square" rtlCol="0">
            <a:spAutoFit/>
          </a:bodyPr>
          <a:lstStyle/>
          <a:p>
            <a:r>
              <a:rPr lang="en-US" b="1" i="1" dirty="0">
                <a:solidFill>
                  <a:srgbClr val="FF0000"/>
                </a:solidFill>
              </a:rPr>
              <a:t>English</a:t>
            </a:r>
          </a:p>
        </p:txBody>
      </p:sp>
      <p:pic>
        <p:nvPicPr>
          <p:cNvPr id="3" name="Imagen 2">
            <a:extLst>
              <a:ext uri="{FF2B5EF4-FFF2-40B4-BE49-F238E27FC236}">
                <a16:creationId xmlns:a16="http://schemas.microsoft.com/office/drawing/2014/main" id="{D773B3F3-83D2-406A-AB47-D73C04E4FAF4}"/>
              </a:ext>
            </a:extLst>
          </p:cNvPr>
          <p:cNvPicPr>
            <a:picLocks noChangeAspect="1"/>
          </p:cNvPicPr>
          <p:nvPr/>
        </p:nvPicPr>
        <p:blipFill>
          <a:blip r:embed="rId3"/>
          <a:stretch>
            <a:fillRect/>
          </a:stretch>
        </p:blipFill>
        <p:spPr>
          <a:xfrm>
            <a:off x="0" y="1928502"/>
            <a:ext cx="5823668" cy="2566630"/>
          </a:xfrm>
          <a:prstGeom prst="rect">
            <a:avLst/>
          </a:prstGeom>
        </p:spPr>
      </p:pic>
      <p:sp>
        <p:nvSpPr>
          <p:cNvPr id="12" name="Flecha: a la derecha 11">
            <a:extLst>
              <a:ext uri="{FF2B5EF4-FFF2-40B4-BE49-F238E27FC236}">
                <a16:creationId xmlns:a16="http://schemas.microsoft.com/office/drawing/2014/main" id="{AF3EF169-CD6C-482F-BD2E-13D84E6E1313}"/>
              </a:ext>
            </a:extLst>
          </p:cNvPr>
          <p:cNvSpPr/>
          <p:nvPr/>
        </p:nvSpPr>
        <p:spPr>
          <a:xfrm>
            <a:off x="5274365" y="2758357"/>
            <a:ext cx="1183311" cy="8473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435DC32D-8F1E-41F7-9A98-71423C516550}"/>
              </a:ext>
            </a:extLst>
          </p:cNvPr>
          <p:cNvSpPr txBox="1"/>
          <p:nvPr/>
        </p:nvSpPr>
        <p:spPr>
          <a:xfrm>
            <a:off x="476031" y="1955415"/>
            <a:ext cx="1033669" cy="369332"/>
          </a:xfrm>
          <a:prstGeom prst="rect">
            <a:avLst/>
          </a:prstGeom>
          <a:noFill/>
        </p:spPr>
        <p:txBody>
          <a:bodyPr wrap="square" rtlCol="0">
            <a:spAutoFit/>
          </a:bodyPr>
          <a:lstStyle/>
          <a:p>
            <a:r>
              <a:rPr lang="en-US" dirty="0">
                <a:solidFill>
                  <a:srgbClr val="FFFF00"/>
                </a:solidFill>
              </a:rPr>
              <a:t>Name</a:t>
            </a:r>
          </a:p>
        </p:txBody>
      </p:sp>
      <p:sp>
        <p:nvSpPr>
          <p:cNvPr id="11" name="CuadroTexto 10">
            <a:extLst>
              <a:ext uri="{FF2B5EF4-FFF2-40B4-BE49-F238E27FC236}">
                <a16:creationId xmlns:a16="http://schemas.microsoft.com/office/drawing/2014/main" id="{F660427B-863E-4DA0-939A-4F16182C029E}"/>
              </a:ext>
            </a:extLst>
          </p:cNvPr>
          <p:cNvSpPr txBox="1"/>
          <p:nvPr/>
        </p:nvSpPr>
        <p:spPr>
          <a:xfrm>
            <a:off x="827214" y="2351660"/>
            <a:ext cx="1730456" cy="369332"/>
          </a:xfrm>
          <a:prstGeom prst="rect">
            <a:avLst/>
          </a:prstGeom>
          <a:noFill/>
        </p:spPr>
        <p:txBody>
          <a:bodyPr wrap="square" rtlCol="0">
            <a:spAutoFit/>
          </a:bodyPr>
          <a:lstStyle/>
          <a:p>
            <a:r>
              <a:rPr lang="en-US" dirty="0">
                <a:solidFill>
                  <a:srgbClr val="FFFF00"/>
                </a:solidFill>
              </a:rPr>
              <a:t>Electronic mail</a:t>
            </a:r>
          </a:p>
        </p:txBody>
      </p:sp>
      <p:sp>
        <p:nvSpPr>
          <p:cNvPr id="15" name="CuadroTexto 14">
            <a:extLst>
              <a:ext uri="{FF2B5EF4-FFF2-40B4-BE49-F238E27FC236}">
                <a16:creationId xmlns:a16="http://schemas.microsoft.com/office/drawing/2014/main" id="{15F1CEDE-7963-4E91-9342-FAFFC12B9464}"/>
              </a:ext>
            </a:extLst>
          </p:cNvPr>
          <p:cNvSpPr txBox="1"/>
          <p:nvPr/>
        </p:nvSpPr>
        <p:spPr>
          <a:xfrm>
            <a:off x="476031" y="2731914"/>
            <a:ext cx="1730456" cy="369332"/>
          </a:xfrm>
          <a:prstGeom prst="rect">
            <a:avLst/>
          </a:prstGeom>
          <a:noFill/>
        </p:spPr>
        <p:txBody>
          <a:bodyPr wrap="square" rtlCol="0">
            <a:spAutoFit/>
          </a:bodyPr>
          <a:lstStyle/>
          <a:p>
            <a:r>
              <a:rPr lang="en-US" dirty="0">
                <a:solidFill>
                  <a:srgbClr val="FFFF00"/>
                </a:solidFill>
              </a:rPr>
              <a:t>Telephone</a:t>
            </a:r>
          </a:p>
        </p:txBody>
      </p:sp>
      <p:sp>
        <p:nvSpPr>
          <p:cNvPr id="17" name="CuadroTexto 16">
            <a:extLst>
              <a:ext uri="{FF2B5EF4-FFF2-40B4-BE49-F238E27FC236}">
                <a16:creationId xmlns:a16="http://schemas.microsoft.com/office/drawing/2014/main" id="{0AD0DAE6-04CE-4C32-B87D-DAA86126A659}"/>
              </a:ext>
            </a:extLst>
          </p:cNvPr>
          <p:cNvSpPr txBox="1"/>
          <p:nvPr/>
        </p:nvSpPr>
        <p:spPr>
          <a:xfrm>
            <a:off x="476031" y="3144150"/>
            <a:ext cx="1730456" cy="369332"/>
          </a:xfrm>
          <a:prstGeom prst="rect">
            <a:avLst/>
          </a:prstGeom>
          <a:noFill/>
        </p:spPr>
        <p:txBody>
          <a:bodyPr wrap="square" rtlCol="0">
            <a:spAutoFit/>
          </a:bodyPr>
          <a:lstStyle/>
          <a:p>
            <a:r>
              <a:rPr lang="en-US" dirty="0">
                <a:solidFill>
                  <a:srgbClr val="FFFF00"/>
                </a:solidFill>
              </a:rPr>
              <a:t>Message</a:t>
            </a:r>
          </a:p>
        </p:txBody>
      </p:sp>
      <p:sp>
        <p:nvSpPr>
          <p:cNvPr id="20" name="CuadroTexto 19">
            <a:extLst>
              <a:ext uri="{FF2B5EF4-FFF2-40B4-BE49-F238E27FC236}">
                <a16:creationId xmlns:a16="http://schemas.microsoft.com/office/drawing/2014/main" id="{B8E747FB-08FB-4216-A269-0CF41C59F89D}"/>
              </a:ext>
            </a:extLst>
          </p:cNvPr>
          <p:cNvSpPr txBox="1"/>
          <p:nvPr/>
        </p:nvSpPr>
        <p:spPr>
          <a:xfrm>
            <a:off x="7526215" y="1139687"/>
            <a:ext cx="2730968" cy="369332"/>
          </a:xfrm>
          <a:prstGeom prst="rect">
            <a:avLst/>
          </a:prstGeom>
          <a:solidFill>
            <a:schemeClr val="tx1"/>
          </a:solidFill>
        </p:spPr>
        <p:txBody>
          <a:bodyPr wrap="square" rtlCol="0">
            <a:spAutoFit/>
          </a:bodyPr>
          <a:lstStyle/>
          <a:p>
            <a:r>
              <a:rPr lang="en-US" dirty="0">
                <a:solidFill>
                  <a:srgbClr val="FFFF00"/>
                </a:solidFill>
              </a:rPr>
              <a:t>Whereabouts</a:t>
            </a:r>
          </a:p>
        </p:txBody>
      </p:sp>
      <p:sp>
        <p:nvSpPr>
          <p:cNvPr id="22" name="CuadroTexto 21">
            <a:extLst>
              <a:ext uri="{FF2B5EF4-FFF2-40B4-BE49-F238E27FC236}">
                <a16:creationId xmlns:a16="http://schemas.microsoft.com/office/drawing/2014/main" id="{8B4B309E-D999-4B0C-8211-DAD13635194C}"/>
              </a:ext>
            </a:extLst>
          </p:cNvPr>
          <p:cNvSpPr txBox="1"/>
          <p:nvPr/>
        </p:nvSpPr>
        <p:spPr>
          <a:xfrm>
            <a:off x="7526215" y="2778144"/>
            <a:ext cx="1730456" cy="369332"/>
          </a:xfrm>
          <a:prstGeom prst="rect">
            <a:avLst/>
          </a:prstGeom>
          <a:solidFill>
            <a:schemeClr val="tx1"/>
          </a:solidFill>
        </p:spPr>
        <p:txBody>
          <a:bodyPr wrap="square" rtlCol="0">
            <a:spAutoFit/>
          </a:bodyPr>
          <a:lstStyle/>
          <a:p>
            <a:r>
              <a:rPr lang="en-US" dirty="0">
                <a:solidFill>
                  <a:srgbClr val="FFFF00"/>
                </a:solidFill>
              </a:rPr>
              <a:t>Telephone</a:t>
            </a:r>
          </a:p>
        </p:txBody>
      </p:sp>
      <p:pic>
        <p:nvPicPr>
          <p:cNvPr id="23" name="Imagen 22">
            <a:extLst>
              <a:ext uri="{FF2B5EF4-FFF2-40B4-BE49-F238E27FC236}">
                <a16:creationId xmlns:a16="http://schemas.microsoft.com/office/drawing/2014/main" id="{E12E47E7-AE16-4E0B-B818-AA4DF74E7BDF}"/>
              </a:ext>
            </a:extLst>
          </p:cNvPr>
          <p:cNvPicPr>
            <a:picLocks noChangeAspect="1"/>
          </p:cNvPicPr>
          <p:nvPr/>
        </p:nvPicPr>
        <p:blipFill>
          <a:blip r:embed="rId4"/>
          <a:stretch>
            <a:fillRect/>
          </a:stretch>
        </p:blipFill>
        <p:spPr>
          <a:xfrm>
            <a:off x="7671989" y="4296494"/>
            <a:ext cx="1935837" cy="346717"/>
          </a:xfrm>
          <a:prstGeom prst="rect">
            <a:avLst/>
          </a:prstGeom>
        </p:spPr>
      </p:pic>
      <p:sp>
        <p:nvSpPr>
          <p:cNvPr id="24" name="Elipse 23">
            <a:extLst>
              <a:ext uri="{FF2B5EF4-FFF2-40B4-BE49-F238E27FC236}">
                <a16:creationId xmlns:a16="http://schemas.microsoft.com/office/drawing/2014/main" id="{9FDE5C3F-D7FB-4387-B21C-8FFA117FFBEC}"/>
              </a:ext>
            </a:extLst>
          </p:cNvPr>
          <p:cNvSpPr/>
          <p:nvPr/>
        </p:nvSpPr>
        <p:spPr>
          <a:xfrm>
            <a:off x="0" y="1509019"/>
            <a:ext cx="2557670" cy="256663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n 24">
            <a:extLst>
              <a:ext uri="{FF2B5EF4-FFF2-40B4-BE49-F238E27FC236}">
                <a16:creationId xmlns:a16="http://schemas.microsoft.com/office/drawing/2014/main" id="{D85A8F27-53AE-41E8-8A6C-403375804005}"/>
              </a:ext>
            </a:extLst>
          </p:cNvPr>
          <p:cNvPicPr>
            <a:picLocks noChangeAspect="1"/>
          </p:cNvPicPr>
          <p:nvPr/>
        </p:nvPicPr>
        <p:blipFill>
          <a:blip r:embed="rId5"/>
          <a:stretch>
            <a:fillRect/>
          </a:stretch>
        </p:blipFill>
        <p:spPr>
          <a:xfrm>
            <a:off x="1623391" y="906786"/>
            <a:ext cx="2800741" cy="666843"/>
          </a:xfrm>
          <a:prstGeom prst="rect">
            <a:avLst/>
          </a:prstGeom>
        </p:spPr>
      </p:pic>
    </p:spTree>
    <p:extLst>
      <p:ext uri="{BB962C8B-B14F-4D97-AF65-F5344CB8AC3E}">
        <p14:creationId xmlns:p14="http://schemas.microsoft.com/office/powerpoint/2010/main" val="275628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C5C07E2-6479-4E37-B2DE-1628D6DF6C69}"/>
              </a:ext>
            </a:extLst>
          </p:cNvPr>
          <p:cNvPicPr>
            <a:picLocks noChangeAspect="1"/>
          </p:cNvPicPr>
          <p:nvPr/>
        </p:nvPicPr>
        <p:blipFill>
          <a:blip r:embed="rId2"/>
          <a:stretch>
            <a:fillRect/>
          </a:stretch>
        </p:blipFill>
        <p:spPr>
          <a:xfrm>
            <a:off x="0" y="0"/>
            <a:ext cx="8113185" cy="3708712"/>
          </a:xfrm>
          <a:prstGeom prst="rect">
            <a:avLst/>
          </a:prstGeom>
        </p:spPr>
      </p:pic>
      <p:pic>
        <p:nvPicPr>
          <p:cNvPr id="3" name="Imagen 2">
            <a:extLst>
              <a:ext uri="{FF2B5EF4-FFF2-40B4-BE49-F238E27FC236}">
                <a16:creationId xmlns:a16="http://schemas.microsoft.com/office/drawing/2014/main" id="{694FB0FC-DE07-4D65-83C9-F4071825DAB5}"/>
              </a:ext>
            </a:extLst>
          </p:cNvPr>
          <p:cNvPicPr>
            <a:picLocks noChangeAspect="1"/>
          </p:cNvPicPr>
          <p:nvPr/>
        </p:nvPicPr>
        <p:blipFill>
          <a:blip r:embed="rId3"/>
          <a:stretch>
            <a:fillRect/>
          </a:stretch>
        </p:blipFill>
        <p:spPr>
          <a:xfrm>
            <a:off x="8113185" y="0"/>
            <a:ext cx="4003013" cy="1684954"/>
          </a:xfrm>
          <a:prstGeom prst="rect">
            <a:avLst/>
          </a:prstGeom>
        </p:spPr>
      </p:pic>
      <p:sp>
        <p:nvSpPr>
          <p:cNvPr id="4" name="CuadroTexto 3">
            <a:extLst>
              <a:ext uri="{FF2B5EF4-FFF2-40B4-BE49-F238E27FC236}">
                <a16:creationId xmlns:a16="http://schemas.microsoft.com/office/drawing/2014/main" id="{0BF025FB-2A43-4529-80BF-B6256FDF65C6}"/>
              </a:ext>
            </a:extLst>
          </p:cNvPr>
          <p:cNvSpPr txBox="1"/>
          <p:nvPr/>
        </p:nvSpPr>
        <p:spPr>
          <a:xfrm>
            <a:off x="8375374" y="519311"/>
            <a:ext cx="3318304" cy="646331"/>
          </a:xfrm>
          <a:prstGeom prst="rect">
            <a:avLst/>
          </a:prstGeom>
          <a:solidFill>
            <a:schemeClr val="tx1">
              <a:lumMod val="65000"/>
              <a:lumOff val="35000"/>
            </a:schemeClr>
          </a:solidFill>
        </p:spPr>
        <p:txBody>
          <a:bodyPr wrap="square" rtlCol="0">
            <a:spAutoFit/>
          </a:bodyPr>
          <a:lstStyle/>
          <a:p>
            <a:pPr algn="ctr"/>
            <a:r>
              <a:rPr lang="en-US" b="1" dirty="0">
                <a:solidFill>
                  <a:srgbClr val="66FF33"/>
                </a:solidFill>
              </a:rPr>
              <a:t>De la </a:t>
            </a:r>
            <a:r>
              <a:rPr lang="en-US" b="1" dirty="0" err="1">
                <a:solidFill>
                  <a:srgbClr val="66FF33"/>
                </a:solidFill>
              </a:rPr>
              <a:t>palmera</a:t>
            </a:r>
            <a:r>
              <a:rPr lang="en-US" b="1" dirty="0">
                <a:solidFill>
                  <a:srgbClr val="66FF33"/>
                </a:solidFill>
              </a:rPr>
              <a:t> de coco</a:t>
            </a:r>
          </a:p>
          <a:p>
            <a:pPr algn="ctr"/>
            <a:r>
              <a:rPr lang="en-US" b="1" dirty="0">
                <a:solidFill>
                  <a:srgbClr val="FFFF00"/>
                </a:solidFill>
              </a:rPr>
              <a:t> hasta la </a:t>
            </a:r>
            <a:r>
              <a:rPr lang="en-US" b="1" dirty="0" err="1">
                <a:solidFill>
                  <a:srgbClr val="FFFF00"/>
                </a:solidFill>
              </a:rPr>
              <a:t>palma</a:t>
            </a:r>
            <a:r>
              <a:rPr lang="en-US" b="1" dirty="0">
                <a:solidFill>
                  <a:srgbClr val="FFFF00"/>
                </a:solidFill>
              </a:rPr>
              <a:t> de </a:t>
            </a:r>
            <a:r>
              <a:rPr lang="en-US" b="1" dirty="0" err="1">
                <a:solidFill>
                  <a:srgbClr val="FFFF00"/>
                </a:solidFill>
              </a:rPr>
              <a:t>su</a:t>
            </a:r>
            <a:r>
              <a:rPr lang="en-US" b="1" dirty="0">
                <a:solidFill>
                  <a:srgbClr val="FFFF00"/>
                </a:solidFill>
              </a:rPr>
              <a:t> mano </a:t>
            </a:r>
          </a:p>
        </p:txBody>
      </p:sp>
      <p:sp>
        <p:nvSpPr>
          <p:cNvPr id="5" name="CuadroTexto 4">
            <a:extLst>
              <a:ext uri="{FF2B5EF4-FFF2-40B4-BE49-F238E27FC236}">
                <a16:creationId xmlns:a16="http://schemas.microsoft.com/office/drawing/2014/main" id="{5F6CFAA7-EBDE-482D-B38B-6D6EE1C609C7}"/>
              </a:ext>
            </a:extLst>
          </p:cNvPr>
          <p:cNvSpPr txBox="1"/>
          <p:nvPr/>
        </p:nvSpPr>
        <p:spPr>
          <a:xfrm>
            <a:off x="8324444" y="1684953"/>
            <a:ext cx="3580493" cy="400110"/>
          </a:xfrm>
          <a:prstGeom prst="rect">
            <a:avLst/>
          </a:prstGeom>
          <a:noFill/>
        </p:spPr>
        <p:txBody>
          <a:bodyPr wrap="square" rtlCol="0">
            <a:spAutoFit/>
          </a:bodyPr>
          <a:lstStyle/>
          <a:p>
            <a:r>
              <a:rPr lang="en-US" sz="2000" b="1" dirty="0" err="1">
                <a:solidFill>
                  <a:srgbClr val="FF0000"/>
                </a:solidFill>
              </a:rPr>
              <a:t>Ojo</a:t>
            </a:r>
            <a:r>
              <a:rPr lang="en-US" sz="2000" b="1" dirty="0">
                <a:solidFill>
                  <a:srgbClr val="FF0000"/>
                </a:solidFill>
              </a:rPr>
              <a:t>….cambia el </a:t>
            </a:r>
            <a:r>
              <a:rPr lang="en-US" sz="2000" b="1" dirty="0" err="1">
                <a:solidFill>
                  <a:srgbClr val="FF0000"/>
                </a:solidFill>
              </a:rPr>
              <a:t>texto</a:t>
            </a:r>
            <a:r>
              <a:rPr lang="en-US" sz="2000" b="1" dirty="0">
                <a:solidFill>
                  <a:srgbClr val="FF0000"/>
                </a:solidFill>
              </a:rPr>
              <a:t> del slogan</a:t>
            </a:r>
          </a:p>
        </p:txBody>
      </p:sp>
      <p:sp>
        <p:nvSpPr>
          <p:cNvPr id="6" name="CuadroTexto 5">
            <a:extLst>
              <a:ext uri="{FF2B5EF4-FFF2-40B4-BE49-F238E27FC236}">
                <a16:creationId xmlns:a16="http://schemas.microsoft.com/office/drawing/2014/main" id="{6E3C9845-8C96-428D-B081-6DDEEEDDF056}"/>
              </a:ext>
            </a:extLst>
          </p:cNvPr>
          <p:cNvSpPr txBox="1"/>
          <p:nvPr/>
        </p:nvSpPr>
        <p:spPr>
          <a:xfrm>
            <a:off x="675861" y="4392745"/>
            <a:ext cx="7437324" cy="1477328"/>
          </a:xfrm>
          <a:prstGeom prst="rect">
            <a:avLst/>
          </a:prstGeom>
          <a:noFill/>
        </p:spPr>
        <p:txBody>
          <a:bodyPr wrap="square" rtlCol="0">
            <a:spAutoFit/>
          </a:bodyPr>
          <a:lstStyle/>
          <a:p>
            <a:r>
              <a:rPr lang="en-US" dirty="0"/>
              <a:t>GOMUSA </a:t>
            </a:r>
            <a:r>
              <a:rPr lang="en-US" dirty="0" err="1"/>
              <a:t>procesa</a:t>
            </a:r>
            <a:r>
              <a:rPr lang="en-US" dirty="0"/>
              <a:t> </a:t>
            </a:r>
            <a:r>
              <a:rPr lang="en-US" dirty="0" err="1"/>
              <a:t>subproductos</a:t>
            </a:r>
            <a:r>
              <a:rPr lang="en-US" dirty="0"/>
              <a:t> de coco bajo las </a:t>
            </a:r>
            <a:r>
              <a:rPr lang="en-US" dirty="0" err="1"/>
              <a:t>marcas</a:t>
            </a:r>
            <a:r>
              <a:rPr lang="en-US" dirty="0"/>
              <a:t> </a:t>
            </a:r>
            <a:r>
              <a:rPr lang="en-US" dirty="0" err="1"/>
              <a:t>Tropinuts</a:t>
            </a:r>
            <a:r>
              <a:rPr lang="en-US" dirty="0"/>
              <a:t> y </a:t>
            </a:r>
            <a:r>
              <a:rPr lang="en-US" dirty="0" err="1"/>
              <a:t>Trokonuts</a:t>
            </a:r>
            <a:r>
              <a:rPr lang="en-US" dirty="0"/>
              <a:t> </a:t>
            </a:r>
            <a:r>
              <a:rPr lang="en-US" dirty="0" err="1"/>
              <a:t>en</a:t>
            </a:r>
            <a:r>
              <a:rPr lang="en-US" dirty="0"/>
              <a:t> la planta de Costa Rica .</a:t>
            </a:r>
          </a:p>
          <a:p>
            <a:r>
              <a:rPr lang="en-US" dirty="0"/>
              <a:t>Se produce y </a:t>
            </a:r>
            <a:r>
              <a:rPr lang="en-US" dirty="0" err="1"/>
              <a:t>empaca</a:t>
            </a:r>
            <a:r>
              <a:rPr lang="en-US" dirty="0"/>
              <a:t> CREMA de coco , LECHE de coco. </a:t>
            </a:r>
            <a:r>
              <a:rPr lang="en-US" dirty="0" err="1"/>
              <a:t>Ademàs</a:t>
            </a:r>
            <a:r>
              <a:rPr lang="en-US" dirty="0"/>
              <a:t> se </a:t>
            </a:r>
            <a:r>
              <a:rPr lang="en-US" dirty="0" err="1"/>
              <a:t>producen</a:t>
            </a:r>
            <a:r>
              <a:rPr lang="en-US" dirty="0"/>
              <a:t> HOJUELAS </a:t>
            </a:r>
            <a:r>
              <a:rPr lang="en-US" dirty="0" err="1"/>
              <a:t>dulces</a:t>
            </a:r>
            <a:r>
              <a:rPr lang="en-US" dirty="0"/>
              <a:t> de coco.</a:t>
            </a:r>
          </a:p>
          <a:p>
            <a:r>
              <a:rPr lang="en-US" dirty="0"/>
              <a:t>Se </a:t>
            </a:r>
            <a:r>
              <a:rPr lang="en-US" dirty="0" err="1"/>
              <a:t>ofrece</a:t>
            </a:r>
            <a:r>
              <a:rPr lang="en-US" dirty="0"/>
              <a:t> </a:t>
            </a:r>
            <a:r>
              <a:rPr lang="en-US" dirty="0" err="1"/>
              <a:t>capacidad</a:t>
            </a:r>
            <a:r>
              <a:rPr lang="en-US" dirty="0"/>
              <a:t>  para MARCAS PRIVADAS para la </a:t>
            </a:r>
            <a:r>
              <a:rPr lang="en-US" dirty="0" err="1"/>
              <a:t>exportaciòn</a:t>
            </a:r>
            <a:r>
              <a:rPr lang="en-US" dirty="0"/>
              <a:t>.</a:t>
            </a:r>
          </a:p>
        </p:txBody>
      </p:sp>
      <p:sp>
        <p:nvSpPr>
          <p:cNvPr id="7" name="Elipse 6">
            <a:extLst>
              <a:ext uri="{FF2B5EF4-FFF2-40B4-BE49-F238E27FC236}">
                <a16:creationId xmlns:a16="http://schemas.microsoft.com/office/drawing/2014/main" id="{3D86240D-1385-4550-9979-31160637C4C4}"/>
              </a:ext>
            </a:extLst>
          </p:cNvPr>
          <p:cNvSpPr/>
          <p:nvPr/>
        </p:nvSpPr>
        <p:spPr>
          <a:xfrm>
            <a:off x="3087757" y="0"/>
            <a:ext cx="596347" cy="519311"/>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54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C5C07E2-6479-4E37-B2DE-1628D6DF6C69}"/>
              </a:ext>
            </a:extLst>
          </p:cNvPr>
          <p:cNvPicPr>
            <a:picLocks noChangeAspect="1"/>
          </p:cNvPicPr>
          <p:nvPr/>
        </p:nvPicPr>
        <p:blipFill>
          <a:blip r:embed="rId2"/>
          <a:stretch>
            <a:fillRect/>
          </a:stretch>
        </p:blipFill>
        <p:spPr>
          <a:xfrm>
            <a:off x="0" y="0"/>
            <a:ext cx="8113185" cy="3708712"/>
          </a:xfrm>
          <a:prstGeom prst="rect">
            <a:avLst/>
          </a:prstGeom>
        </p:spPr>
      </p:pic>
      <p:pic>
        <p:nvPicPr>
          <p:cNvPr id="3" name="Imagen 2">
            <a:extLst>
              <a:ext uri="{FF2B5EF4-FFF2-40B4-BE49-F238E27FC236}">
                <a16:creationId xmlns:a16="http://schemas.microsoft.com/office/drawing/2014/main" id="{694FB0FC-DE07-4D65-83C9-F4071825DAB5}"/>
              </a:ext>
            </a:extLst>
          </p:cNvPr>
          <p:cNvPicPr>
            <a:picLocks noChangeAspect="1"/>
          </p:cNvPicPr>
          <p:nvPr/>
        </p:nvPicPr>
        <p:blipFill>
          <a:blip r:embed="rId3"/>
          <a:stretch>
            <a:fillRect/>
          </a:stretch>
        </p:blipFill>
        <p:spPr>
          <a:xfrm>
            <a:off x="8113185" y="0"/>
            <a:ext cx="4003013" cy="1684954"/>
          </a:xfrm>
          <a:prstGeom prst="rect">
            <a:avLst/>
          </a:prstGeom>
        </p:spPr>
      </p:pic>
      <p:sp>
        <p:nvSpPr>
          <p:cNvPr id="4" name="CuadroTexto 3">
            <a:extLst>
              <a:ext uri="{FF2B5EF4-FFF2-40B4-BE49-F238E27FC236}">
                <a16:creationId xmlns:a16="http://schemas.microsoft.com/office/drawing/2014/main" id="{0BF025FB-2A43-4529-80BF-B6256FDF65C6}"/>
              </a:ext>
            </a:extLst>
          </p:cNvPr>
          <p:cNvSpPr txBox="1"/>
          <p:nvPr/>
        </p:nvSpPr>
        <p:spPr>
          <a:xfrm>
            <a:off x="8375374" y="519311"/>
            <a:ext cx="3318304" cy="646331"/>
          </a:xfrm>
          <a:prstGeom prst="rect">
            <a:avLst/>
          </a:prstGeom>
          <a:solidFill>
            <a:schemeClr val="tx1">
              <a:lumMod val="65000"/>
              <a:lumOff val="35000"/>
            </a:schemeClr>
          </a:solidFill>
        </p:spPr>
        <p:txBody>
          <a:bodyPr wrap="square" rtlCol="0">
            <a:spAutoFit/>
          </a:bodyPr>
          <a:lstStyle/>
          <a:p>
            <a:pPr algn="ctr"/>
            <a:r>
              <a:rPr lang="en-US" b="1" i="1" dirty="0">
                <a:solidFill>
                  <a:srgbClr val="66FF33"/>
                </a:solidFill>
              </a:rPr>
              <a:t>From the palm tree</a:t>
            </a:r>
          </a:p>
          <a:p>
            <a:pPr algn="ctr"/>
            <a:r>
              <a:rPr lang="en-US" b="1" i="1" dirty="0">
                <a:solidFill>
                  <a:srgbClr val="FFFF00"/>
                </a:solidFill>
              </a:rPr>
              <a:t> to the palm of your hand </a:t>
            </a:r>
          </a:p>
        </p:txBody>
      </p:sp>
      <p:sp>
        <p:nvSpPr>
          <p:cNvPr id="5" name="CuadroTexto 4">
            <a:extLst>
              <a:ext uri="{FF2B5EF4-FFF2-40B4-BE49-F238E27FC236}">
                <a16:creationId xmlns:a16="http://schemas.microsoft.com/office/drawing/2014/main" id="{5F6CFAA7-EBDE-482D-B38B-6D6EE1C609C7}"/>
              </a:ext>
            </a:extLst>
          </p:cNvPr>
          <p:cNvSpPr txBox="1"/>
          <p:nvPr/>
        </p:nvSpPr>
        <p:spPr>
          <a:xfrm>
            <a:off x="8510751" y="1958169"/>
            <a:ext cx="3580493" cy="707886"/>
          </a:xfrm>
          <a:prstGeom prst="rect">
            <a:avLst/>
          </a:prstGeom>
          <a:noFill/>
        </p:spPr>
        <p:txBody>
          <a:bodyPr wrap="square" rtlCol="0">
            <a:spAutoFit/>
          </a:bodyPr>
          <a:lstStyle/>
          <a:p>
            <a:r>
              <a:rPr lang="en-US" sz="2000" b="1" dirty="0">
                <a:solidFill>
                  <a:srgbClr val="FF0000"/>
                </a:solidFill>
              </a:rPr>
              <a:t>(</a:t>
            </a:r>
            <a:r>
              <a:rPr lang="en-US" sz="2000" b="1" dirty="0" err="1">
                <a:solidFill>
                  <a:srgbClr val="FF0000"/>
                </a:solidFill>
              </a:rPr>
              <a:t>Disminuir</a:t>
            </a:r>
            <a:r>
              <a:rPr lang="en-US" sz="2000" b="1" dirty="0">
                <a:solidFill>
                  <a:srgbClr val="FF0000"/>
                </a:solidFill>
              </a:rPr>
              <a:t> el </a:t>
            </a:r>
            <a:r>
              <a:rPr lang="en-US" sz="2000" b="1" dirty="0" err="1">
                <a:solidFill>
                  <a:srgbClr val="FF0000"/>
                </a:solidFill>
              </a:rPr>
              <a:t>tamaño</a:t>
            </a:r>
            <a:r>
              <a:rPr lang="en-US" sz="2000" b="1" dirty="0">
                <a:solidFill>
                  <a:srgbClr val="FF0000"/>
                </a:solidFill>
              </a:rPr>
              <a:t> para que </a:t>
            </a:r>
            <a:r>
              <a:rPr lang="en-US" sz="2000" b="1" dirty="0" err="1">
                <a:solidFill>
                  <a:srgbClr val="FF0000"/>
                </a:solidFill>
              </a:rPr>
              <a:t>quepa</a:t>
            </a:r>
            <a:r>
              <a:rPr lang="en-US" sz="2000" b="1" dirty="0">
                <a:solidFill>
                  <a:srgbClr val="FF0000"/>
                </a:solidFill>
              </a:rPr>
              <a:t> el </a:t>
            </a:r>
            <a:r>
              <a:rPr lang="en-US" sz="2000" b="1" dirty="0" err="1">
                <a:solidFill>
                  <a:srgbClr val="FF0000"/>
                </a:solidFill>
              </a:rPr>
              <a:t>texto</a:t>
            </a:r>
            <a:r>
              <a:rPr lang="en-US" sz="2000" b="1" dirty="0">
                <a:solidFill>
                  <a:srgbClr val="FF0000"/>
                </a:solidFill>
              </a:rPr>
              <a:t> de </a:t>
            </a:r>
            <a:r>
              <a:rPr lang="en-US" sz="2000" b="1" dirty="0" err="1">
                <a:solidFill>
                  <a:srgbClr val="FF0000"/>
                </a:solidFill>
              </a:rPr>
              <a:t>introducciòn</a:t>
            </a:r>
            <a:r>
              <a:rPr lang="en-US" sz="2000" b="1" dirty="0">
                <a:solidFill>
                  <a:srgbClr val="FF0000"/>
                </a:solidFill>
              </a:rPr>
              <a:t>)</a:t>
            </a:r>
          </a:p>
        </p:txBody>
      </p:sp>
      <p:sp>
        <p:nvSpPr>
          <p:cNvPr id="6" name="CuadroTexto 5">
            <a:extLst>
              <a:ext uri="{FF2B5EF4-FFF2-40B4-BE49-F238E27FC236}">
                <a16:creationId xmlns:a16="http://schemas.microsoft.com/office/drawing/2014/main" id="{6E3C9845-8C96-428D-B081-6DDEEEDDF056}"/>
              </a:ext>
            </a:extLst>
          </p:cNvPr>
          <p:cNvSpPr txBox="1"/>
          <p:nvPr/>
        </p:nvSpPr>
        <p:spPr>
          <a:xfrm>
            <a:off x="556592" y="3502919"/>
            <a:ext cx="7437324" cy="1200329"/>
          </a:xfrm>
          <a:prstGeom prst="rect">
            <a:avLst/>
          </a:prstGeom>
          <a:solidFill>
            <a:schemeClr val="bg1"/>
          </a:solidFill>
        </p:spPr>
        <p:txBody>
          <a:bodyPr wrap="square" rtlCol="0">
            <a:spAutoFit/>
          </a:bodyPr>
          <a:lstStyle/>
          <a:p>
            <a:r>
              <a:rPr lang="en-US" dirty="0"/>
              <a:t>GOMUSA processes coconut by products with its own </a:t>
            </a:r>
            <a:r>
              <a:rPr lang="en-US" i="1" dirty="0" err="1"/>
              <a:t>Tropinuts</a:t>
            </a:r>
            <a:r>
              <a:rPr lang="en-US" dirty="0"/>
              <a:t> and </a:t>
            </a:r>
            <a:r>
              <a:rPr lang="en-US" i="1" dirty="0" err="1"/>
              <a:t>Trokonuts</a:t>
            </a:r>
            <a:r>
              <a:rPr lang="en-US" dirty="0"/>
              <a:t> brands made from pulp of fresh coconuts at its plant in Costa Rica.</a:t>
            </a:r>
          </a:p>
          <a:p>
            <a:r>
              <a:rPr lang="en-US" dirty="0"/>
              <a:t>The main product lines are Coconut Cream, Coconut Milk and sweet Coconut Flakes. The plant is also available for private brands for exports.</a:t>
            </a:r>
          </a:p>
        </p:txBody>
      </p:sp>
      <p:sp>
        <p:nvSpPr>
          <p:cNvPr id="7" name="Elipse 6">
            <a:extLst>
              <a:ext uri="{FF2B5EF4-FFF2-40B4-BE49-F238E27FC236}">
                <a16:creationId xmlns:a16="http://schemas.microsoft.com/office/drawing/2014/main" id="{3D86240D-1385-4550-9979-31160637C4C4}"/>
              </a:ext>
            </a:extLst>
          </p:cNvPr>
          <p:cNvSpPr/>
          <p:nvPr/>
        </p:nvSpPr>
        <p:spPr>
          <a:xfrm>
            <a:off x="3087757" y="0"/>
            <a:ext cx="596347" cy="519311"/>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898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C1DDA3F-50E5-4543-9E2F-94FE9260888D}"/>
              </a:ext>
            </a:extLst>
          </p:cNvPr>
          <p:cNvPicPr>
            <a:picLocks noChangeAspect="1"/>
          </p:cNvPicPr>
          <p:nvPr/>
        </p:nvPicPr>
        <p:blipFill>
          <a:blip r:embed="rId2"/>
          <a:stretch>
            <a:fillRect/>
          </a:stretch>
        </p:blipFill>
        <p:spPr>
          <a:xfrm>
            <a:off x="182880" y="98495"/>
            <a:ext cx="4951828" cy="4119588"/>
          </a:xfrm>
          <a:prstGeom prst="rect">
            <a:avLst/>
          </a:prstGeom>
        </p:spPr>
      </p:pic>
      <p:pic>
        <p:nvPicPr>
          <p:cNvPr id="3" name="Imagen 2">
            <a:extLst>
              <a:ext uri="{FF2B5EF4-FFF2-40B4-BE49-F238E27FC236}">
                <a16:creationId xmlns:a16="http://schemas.microsoft.com/office/drawing/2014/main" id="{03A078AE-CA2F-458D-A0BD-4D69B355D847}"/>
              </a:ext>
            </a:extLst>
          </p:cNvPr>
          <p:cNvPicPr>
            <a:picLocks noChangeAspect="1"/>
          </p:cNvPicPr>
          <p:nvPr/>
        </p:nvPicPr>
        <p:blipFill>
          <a:blip r:embed="rId3"/>
          <a:stretch>
            <a:fillRect/>
          </a:stretch>
        </p:blipFill>
        <p:spPr>
          <a:xfrm>
            <a:off x="355019" y="4218083"/>
            <a:ext cx="4399861" cy="2639917"/>
          </a:xfrm>
          <a:prstGeom prst="rect">
            <a:avLst/>
          </a:prstGeom>
        </p:spPr>
      </p:pic>
      <p:sp>
        <p:nvSpPr>
          <p:cNvPr id="7" name="CuadroTexto 6">
            <a:extLst>
              <a:ext uri="{FF2B5EF4-FFF2-40B4-BE49-F238E27FC236}">
                <a16:creationId xmlns:a16="http://schemas.microsoft.com/office/drawing/2014/main" id="{B656301F-DE04-4769-97B1-D050B654AC17}"/>
              </a:ext>
            </a:extLst>
          </p:cNvPr>
          <p:cNvSpPr txBox="1"/>
          <p:nvPr/>
        </p:nvSpPr>
        <p:spPr>
          <a:xfrm>
            <a:off x="6488941" y="98495"/>
            <a:ext cx="5520179" cy="6337504"/>
          </a:xfrm>
          <a:prstGeom prst="rect">
            <a:avLst/>
          </a:prstGeom>
          <a:noFill/>
        </p:spPr>
        <p:txBody>
          <a:bodyPr wrap="square">
            <a:spAutoFit/>
          </a:bodyPr>
          <a:lstStyle/>
          <a:p>
            <a:pPr marL="0" marR="0">
              <a:lnSpc>
                <a:spcPct val="107000"/>
              </a:lnSpc>
              <a:spcBef>
                <a:spcPts val="0"/>
              </a:spcBef>
              <a:spcAft>
                <a:spcPts val="800"/>
              </a:spcAft>
            </a:pPr>
            <a:r>
              <a:rPr lang="es-ES" sz="3600" i="1" dirty="0">
                <a:solidFill>
                  <a:srgbClr val="00B050"/>
                </a:solidFill>
                <a:effectLst/>
                <a:latin typeface="Arial" panose="020B0604020202020204" pitchFamily="34" charset="0"/>
                <a:ea typeface="Calibri" panose="020F0502020204030204" pitchFamily="34" charset="0"/>
                <a:cs typeface="Times New Roman" panose="02020603050405020304" pitchFamily="18" charset="0"/>
              </a:rPr>
              <a:t>Nosotros</a:t>
            </a:r>
          </a:p>
          <a:p>
            <a:pPr marL="0" marR="0">
              <a:lnSpc>
                <a:spcPct val="107000"/>
              </a:lnSpc>
              <a:spcBef>
                <a:spcPts val="0"/>
              </a:spcBef>
              <a:spcAft>
                <a:spcPts val="800"/>
              </a:spcAft>
            </a:pPr>
            <a:endParaRPr lang="en-US"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200" dirty="0">
                <a:effectLst/>
                <a:latin typeface="Arial" panose="020B0604020202020204" pitchFamily="34" charset="0"/>
                <a:ea typeface="Calibri" panose="020F0502020204030204" pitchFamily="34" charset="0"/>
                <a:cs typeface="Times New Roman" panose="02020603050405020304" pitchFamily="18" charset="0"/>
              </a:rPr>
              <a:t>En 1984, un ex empleado de la embotelladora local de Coca-Cola, decide invertir sus ahorros e iniciar, como actividad familiar, la siembra y venta de maní (cacahuates).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200" dirty="0">
                <a:effectLst/>
                <a:latin typeface="Arial" panose="020B0604020202020204" pitchFamily="34" charset="0"/>
                <a:ea typeface="Calibri" panose="020F0502020204030204" pitchFamily="34" charset="0"/>
                <a:cs typeface="Times New Roman" panose="02020603050405020304" pitchFamily="18" charset="0"/>
              </a:rPr>
              <a:t>Poco a poco se agregaron líneas dentro de la categoría tales como salado, mixto con marañón y confitado (garapiñado).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200" dirty="0">
                <a:effectLst/>
                <a:latin typeface="Arial" panose="020B0604020202020204" pitchFamily="34" charset="0"/>
                <a:ea typeface="Calibri" panose="020F0502020204030204" pitchFamily="34" charset="0"/>
                <a:cs typeface="Times New Roman" panose="02020603050405020304" pitchFamily="18" charset="0"/>
              </a:rPr>
              <a:t>Fue tan positiva la aceptación por parte de sus clientes y consumidores que en 2001 decide extenderse en el procesamiento de coco con líneas de deshidratado, crema y leche de coco enlatados y hojuelas (</a:t>
            </a:r>
            <a:r>
              <a:rPr lang="es-ES" sz="1200" dirty="0" err="1">
                <a:latin typeface="Arial" panose="020B0604020202020204" pitchFamily="34" charset="0"/>
                <a:ea typeface="Calibri" panose="020F0502020204030204" pitchFamily="34" charset="0"/>
                <a:cs typeface="Times New Roman" panose="02020603050405020304" pitchFamily="18" charset="0"/>
              </a:rPr>
              <a:t>flakes</a:t>
            </a:r>
            <a:r>
              <a:rPr lang="es-ES" sz="1200" dirty="0">
                <a:effectLst/>
                <a:latin typeface="Arial" panose="020B0604020202020204" pitchFamily="34" charset="0"/>
                <a:ea typeface="Calibri" panose="020F0502020204030204" pitchFamily="34" charset="0"/>
                <a:cs typeface="Times New Roman" panose="02020603050405020304" pitchFamily="18" charset="0"/>
              </a:rPr>
              <a:t>) bajo la marca </a:t>
            </a:r>
            <a:r>
              <a:rPr lang="es-ES" sz="1200" dirty="0" err="1">
                <a:effectLst/>
                <a:latin typeface="Arial" panose="020B0604020202020204" pitchFamily="34" charset="0"/>
                <a:ea typeface="Calibri" panose="020F0502020204030204" pitchFamily="34" charset="0"/>
                <a:cs typeface="Times New Roman" panose="02020603050405020304" pitchFamily="18" charset="0"/>
              </a:rPr>
              <a:t>Tropinuts</a:t>
            </a:r>
            <a:r>
              <a:rPr lang="es-ES" sz="1200" dirty="0">
                <a:effectLst/>
                <a:latin typeface="Arial" panose="020B0604020202020204" pitchFamily="34" charset="0"/>
                <a:ea typeface="Calibri" panose="020F0502020204030204" pitchFamily="34" charset="0"/>
                <a:cs typeface="Times New Roman" panose="02020603050405020304" pitchFamily="18" charset="0"/>
              </a:rPr>
              <a:t> , </a:t>
            </a:r>
            <a:r>
              <a:rPr lang="es-ES" sz="1200" dirty="0" err="1">
                <a:effectLst/>
                <a:latin typeface="Arial" panose="020B0604020202020204" pitchFamily="34" charset="0"/>
                <a:ea typeface="Calibri" panose="020F0502020204030204" pitchFamily="34" charset="0"/>
                <a:cs typeface="Times New Roman" panose="02020603050405020304" pitchFamily="18" charset="0"/>
              </a:rPr>
              <a:t>Trokonuts</a:t>
            </a:r>
            <a:r>
              <a:rPr lang="es-ES" sz="1200" dirty="0">
                <a:effectLst/>
                <a:latin typeface="Arial" panose="020B0604020202020204" pitchFamily="34" charset="0"/>
                <a:ea typeface="Calibri" panose="020F0502020204030204" pitchFamily="34" charset="0"/>
                <a:cs typeface="Times New Roman" panose="02020603050405020304" pitchFamily="18" charset="0"/>
              </a:rPr>
              <a:t> o marcas privadas para terceros.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200" dirty="0">
                <a:effectLst/>
                <a:latin typeface="Arial" panose="020B0604020202020204" pitchFamily="34" charset="0"/>
                <a:ea typeface="Calibri" panose="020F0502020204030204" pitchFamily="34" charset="0"/>
                <a:cs typeface="Times New Roman" panose="02020603050405020304" pitchFamily="18" charset="0"/>
              </a:rPr>
              <a:t>La planta de procesamiento crece tanto y tan aceleradamente que tuvo que ser trasladada a una localidad del Noreste del país y más cercana a las plantaciones de </a:t>
            </a:r>
            <a:r>
              <a:rPr lang="es-ES" sz="1200" dirty="0">
                <a:latin typeface="Arial" panose="020B0604020202020204" pitchFamily="34" charset="0"/>
                <a:ea typeface="Calibri" panose="020F0502020204030204" pitchFamily="34" charset="0"/>
                <a:cs typeface="Times New Roman" panose="02020603050405020304" pitchFamily="18" charset="0"/>
              </a:rPr>
              <a:t>coco</a:t>
            </a:r>
            <a:r>
              <a:rPr lang="es-ES" sz="1200" dirty="0">
                <a:effectLst/>
                <a:latin typeface="Arial" panose="020B0604020202020204" pitchFamily="34" charset="0"/>
                <a:ea typeface="Calibri" panose="020F0502020204030204" pitchFamily="34" charset="0"/>
                <a:cs typeface="Times New Roman" panose="02020603050405020304" pitchFamily="18" charset="0"/>
              </a:rPr>
              <a:t> y los puertos del Atlántico y del </a:t>
            </a:r>
            <a:r>
              <a:rPr lang="es-ES" sz="1200" dirty="0" err="1">
                <a:effectLst/>
                <a:latin typeface="Arial" panose="020B0604020202020204" pitchFamily="34" charset="0"/>
                <a:ea typeface="Calibri" panose="020F0502020204030204" pitchFamily="34" charset="0"/>
                <a:cs typeface="Times New Roman" panose="02020603050405020304" pitchFamily="18" charset="0"/>
              </a:rPr>
              <a:t>Pacìfico</a:t>
            </a:r>
            <a:r>
              <a:rPr lang="es-ES" sz="1200" dirty="0">
                <a:effectLst/>
                <a:latin typeface="Arial" panose="020B060402020202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200" dirty="0">
                <a:effectLst/>
                <a:latin typeface="Arial" panose="020B0604020202020204" pitchFamily="34" charset="0"/>
                <a:ea typeface="Calibri" panose="020F0502020204030204" pitchFamily="34" charset="0"/>
                <a:cs typeface="Times New Roman" panose="02020603050405020304" pitchFamily="18" charset="0"/>
              </a:rPr>
              <a:t>Además de atender el mercado nacional, ha realizado exportaciones de sus excedentes a México, Colombia, Francia e Inglaterra.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200" dirty="0">
                <a:effectLst/>
                <a:latin typeface="Arial" panose="020B0604020202020204" pitchFamily="34" charset="0"/>
                <a:ea typeface="Calibri" panose="020F0502020204030204" pitchFamily="34" charset="0"/>
                <a:cs typeface="Times New Roman" panose="02020603050405020304" pitchFamily="18" charset="0"/>
              </a:rPr>
              <a:t>Luego de otra expansión de planta, se dispone de capacidad suficiente para continuar con el esfuerzo doméstico y enfocarse en el mercado internacional más agresivamente.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200" dirty="0">
                <a:effectLst/>
                <a:latin typeface="Arial" panose="020B0604020202020204" pitchFamily="34" charset="0"/>
                <a:ea typeface="Calibri" panose="020F0502020204030204" pitchFamily="34" charset="0"/>
                <a:cs typeface="Times New Roman" panose="02020603050405020304" pitchFamily="18" charset="0"/>
              </a:rPr>
              <a:t>La empresa, </a:t>
            </a:r>
            <a:r>
              <a:rPr lang="es-ES" sz="1200" dirty="0" err="1">
                <a:effectLst/>
                <a:latin typeface="Arial" panose="020B0604020202020204" pitchFamily="34" charset="0"/>
                <a:ea typeface="Calibri" panose="020F0502020204030204" pitchFamily="34" charset="0"/>
                <a:cs typeface="Times New Roman" panose="02020603050405020304" pitchFamily="18" charset="0"/>
              </a:rPr>
              <a:t>continùa</a:t>
            </a:r>
            <a:r>
              <a:rPr lang="es-ES" sz="1200" dirty="0">
                <a:effectLst/>
                <a:latin typeface="Arial" panose="020B0604020202020204" pitchFamily="34" charset="0"/>
                <a:ea typeface="Calibri" panose="020F0502020204030204" pitchFamily="34" charset="0"/>
                <a:cs typeface="Times New Roman" panose="02020603050405020304" pitchFamily="18" charset="0"/>
              </a:rPr>
              <a:t> con su fórmula ganadora basada en mucho esfuerzo, recurso humano leal y capacitado, aseguramiento </a:t>
            </a:r>
            <a:r>
              <a:rPr lang="es-ES" sz="1200" dirty="0" err="1">
                <a:effectLst/>
                <a:latin typeface="Arial" panose="020B0604020202020204" pitchFamily="34" charset="0"/>
                <a:ea typeface="Calibri" panose="020F0502020204030204" pitchFamily="34" charset="0"/>
                <a:cs typeface="Times New Roman" panose="02020603050405020304" pitchFamily="18" charset="0"/>
              </a:rPr>
              <a:t>contìnuo</a:t>
            </a:r>
            <a:r>
              <a:rPr lang="es-ES" sz="1200" dirty="0">
                <a:effectLst/>
                <a:latin typeface="Arial" panose="020B0604020202020204" pitchFamily="34" charset="0"/>
                <a:ea typeface="Calibri" panose="020F0502020204030204" pitchFamily="34" charset="0"/>
                <a:cs typeface="Times New Roman" panose="02020603050405020304" pitchFamily="18" charset="0"/>
              </a:rPr>
              <a:t> de calidad, integridad, responsabilidad, inversión en equipos y tecnología para que con su ventajosa política de precios los clientes  perciban un  extraordinario valor en los productos y servicios que brinda </a:t>
            </a:r>
            <a:r>
              <a:rPr lang="es-ES" sz="1200" i="1" dirty="0">
                <a:effectLst/>
                <a:latin typeface="Arial" panose="020B0604020202020204" pitchFamily="34" charset="0"/>
                <a:ea typeface="Calibri" panose="020F0502020204030204" pitchFamily="34" charset="0"/>
                <a:cs typeface="Times New Roman" panose="02020603050405020304" pitchFamily="18" charset="0"/>
              </a:rPr>
              <a:t>PRODUCTOS ALIMENTICIOS GOMUSA.</a:t>
            </a:r>
            <a:endParaRPr lang="en-US" sz="12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Flecha: a la derecha 7">
            <a:extLst>
              <a:ext uri="{FF2B5EF4-FFF2-40B4-BE49-F238E27FC236}">
                <a16:creationId xmlns:a16="http://schemas.microsoft.com/office/drawing/2014/main" id="{49DE8C47-DA5D-42AE-8484-120B3846CB45}"/>
              </a:ext>
            </a:extLst>
          </p:cNvPr>
          <p:cNvSpPr/>
          <p:nvPr/>
        </p:nvSpPr>
        <p:spPr>
          <a:xfrm>
            <a:off x="1842052" y="2782957"/>
            <a:ext cx="4646889" cy="143512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066A31C1-A965-4A32-9DDA-B3795542D218}"/>
              </a:ext>
            </a:extLst>
          </p:cNvPr>
          <p:cNvSpPr txBox="1"/>
          <p:nvPr/>
        </p:nvSpPr>
        <p:spPr>
          <a:xfrm>
            <a:off x="2902226" y="3244334"/>
            <a:ext cx="2517913" cy="369332"/>
          </a:xfrm>
          <a:prstGeom prst="rect">
            <a:avLst/>
          </a:prstGeom>
          <a:noFill/>
        </p:spPr>
        <p:txBody>
          <a:bodyPr wrap="square" rtlCol="0">
            <a:spAutoFit/>
          </a:bodyPr>
          <a:lstStyle/>
          <a:p>
            <a:r>
              <a:rPr lang="en-US" b="1" i="1" dirty="0" err="1">
                <a:solidFill>
                  <a:schemeClr val="bg1"/>
                </a:solidFill>
              </a:rPr>
              <a:t>Texto</a:t>
            </a:r>
            <a:r>
              <a:rPr lang="en-US" b="1" i="1" dirty="0">
                <a:solidFill>
                  <a:schemeClr val="bg1"/>
                </a:solidFill>
              </a:rPr>
              <a:t> actual cambia a…</a:t>
            </a:r>
          </a:p>
        </p:txBody>
      </p:sp>
      <p:sp>
        <p:nvSpPr>
          <p:cNvPr id="11" name="CuadroTexto 10">
            <a:extLst>
              <a:ext uri="{FF2B5EF4-FFF2-40B4-BE49-F238E27FC236}">
                <a16:creationId xmlns:a16="http://schemas.microsoft.com/office/drawing/2014/main" id="{859D0A3F-C25E-477B-86D6-37506793D2EC}"/>
              </a:ext>
            </a:extLst>
          </p:cNvPr>
          <p:cNvSpPr txBox="1"/>
          <p:nvPr/>
        </p:nvSpPr>
        <p:spPr>
          <a:xfrm>
            <a:off x="9356035" y="235513"/>
            <a:ext cx="2345635" cy="646331"/>
          </a:xfrm>
          <a:prstGeom prst="rect">
            <a:avLst/>
          </a:prstGeom>
          <a:noFill/>
        </p:spPr>
        <p:txBody>
          <a:bodyPr wrap="square" rtlCol="0">
            <a:spAutoFit/>
          </a:bodyPr>
          <a:lstStyle/>
          <a:p>
            <a:pPr algn="ctr"/>
            <a:r>
              <a:rPr lang="en-US" dirty="0">
                <a:solidFill>
                  <a:srgbClr val="FF0000"/>
                </a:solidFill>
              </a:rPr>
              <a:t>Copy paste </a:t>
            </a:r>
            <a:r>
              <a:rPr lang="en-US" dirty="0" err="1">
                <a:solidFill>
                  <a:srgbClr val="FF0000"/>
                </a:solidFill>
              </a:rPr>
              <a:t>este</a:t>
            </a:r>
            <a:r>
              <a:rPr lang="en-US" dirty="0">
                <a:solidFill>
                  <a:srgbClr val="FF0000"/>
                </a:solidFill>
              </a:rPr>
              <a:t> </a:t>
            </a:r>
            <a:r>
              <a:rPr lang="en-US" dirty="0" err="1">
                <a:solidFill>
                  <a:srgbClr val="FF0000"/>
                </a:solidFill>
              </a:rPr>
              <a:t>texto</a:t>
            </a:r>
            <a:r>
              <a:rPr lang="en-US" dirty="0">
                <a:solidFill>
                  <a:srgbClr val="FF0000"/>
                </a:solidFill>
              </a:rPr>
              <a:t>.</a:t>
            </a:r>
          </a:p>
          <a:p>
            <a:pPr algn="ctr"/>
            <a:r>
              <a:rPr lang="en-US" dirty="0">
                <a:solidFill>
                  <a:srgbClr val="FF0000"/>
                </a:solidFill>
              </a:rPr>
              <a:t>Para el sitio web</a:t>
            </a:r>
          </a:p>
        </p:txBody>
      </p:sp>
    </p:spTree>
    <p:extLst>
      <p:ext uri="{BB962C8B-B14F-4D97-AF65-F5344CB8AC3E}">
        <p14:creationId xmlns:p14="http://schemas.microsoft.com/office/powerpoint/2010/main" val="3237954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C5FC44-6808-4432-BC95-C0EDBA6B178E}"/>
              </a:ext>
            </a:extLst>
          </p:cNvPr>
          <p:cNvSpPr txBox="1"/>
          <p:nvPr/>
        </p:nvSpPr>
        <p:spPr>
          <a:xfrm>
            <a:off x="4916343" y="115240"/>
            <a:ext cx="5811393" cy="6627520"/>
          </a:xfrm>
          <a:prstGeom prst="rect">
            <a:avLst/>
          </a:prstGeom>
          <a:noFill/>
        </p:spPr>
        <p:txBody>
          <a:bodyPr wrap="square">
            <a:spAutoFit/>
          </a:bodyPr>
          <a:lstStyle/>
          <a:p>
            <a:pPr marL="0" marR="0">
              <a:lnSpc>
                <a:spcPct val="107000"/>
              </a:lnSpc>
              <a:spcBef>
                <a:spcPts val="0"/>
              </a:spcBef>
              <a:spcAft>
                <a:spcPts val="800"/>
              </a:spcAft>
            </a:pPr>
            <a:r>
              <a:rPr lang="es-ES" b="1" i="1" dirty="0">
                <a:solidFill>
                  <a:srgbClr val="00B050"/>
                </a:solidFill>
                <a:effectLst/>
                <a:latin typeface="Arial" panose="020B0604020202020204" pitchFamily="34" charset="0"/>
                <a:ea typeface="Calibri" panose="020F0502020204030204" pitchFamily="34" charset="0"/>
                <a:cs typeface="Times New Roman" panose="02020603050405020304" pitchFamily="18" charset="0"/>
              </a:rPr>
              <a:t>NOSOTROS</a:t>
            </a:r>
            <a:endParaRPr lang="en-US"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En 1984, un ex empleado de la embotelladora local de Coca-Cola, decide invertir sus ahorros e iniciar, como actividad familiar, la siembra y venta de maní (cacahuates).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Poco a poco se agregaron líneas dentro de la categoría tales como salado, mixto con marañón y confitado (garapiñado).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Fue tan positiva la aceptación por parte de sus clientes y consumidores que en 2001 decide extenderse en el procesamiento de coco con líneas de deshidratado, crema y leche de coco enlatados y hojuelas (chips) bajo la marca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Tropinuts</a:t>
            </a:r>
            <a:r>
              <a:rPr lang="es-ES" sz="1400" dirty="0">
                <a:effectLst/>
                <a:latin typeface="Arial" panose="020B0604020202020204" pitchFamily="34" charset="0"/>
                <a:ea typeface="Calibri" panose="020F0502020204030204" pitchFamily="34" charset="0"/>
                <a:cs typeface="Times New Roman" panose="02020603050405020304" pitchFamily="18" charset="0"/>
              </a:rPr>
              <a:t> ,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Trokonuts</a:t>
            </a:r>
            <a:r>
              <a:rPr lang="es-ES" sz="1400" dirty="0">
                <a:effectLst/>
                <a:latin typeface="Arial" panose="020B0604020202020204" pitchFamily="34" charset="0"/>
                <a:ea typeface="Calibri" panose="020F0502020204030204" pitchFamily="34" charset="0"/>
                <a:cs typeface="Times New Roman" panose="02020603050405020304" pitchFamily="18" charset="0"/>
              </a:rPr>
              <a:t> o marcas privadas para terceros.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La planta de procesamiento crece tanto y tan aceleradamente que tuvo que ser trasladada a una localidad del Noreste del país y más cercana a las plantaciones de palma y los puertos del Atlántico y del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Pacìfico</a:t>
            </a:r>
            <a:r>
              <a:rPr lang="es-ES" sz="1400" dirty="0">
                <a:effectLst/>
                <a:latin typeface="Arial" panose="020B060402020202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Además de atender el mercado nacional, ha realizado exportaciones de sus excedentes a México, Colombia, Francia e Inglaterra.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Luego de otra expansión de planta, se dispone de capacidad suficiente para continuar con el esfuerzo doméstico y enfocarse en el mercado internacional más agresivamente.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La empresa familiar,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continùa</a:t>
            </a:r>
            <a:r>
              <a:rPr lang="es-ES" sz="1400" dirty="0">
                <a:effectLst/>
                <a:latin typeface="Arial" panose="020B0604020202020204" pitchFamily="34" charset="0"/>
                <a:ea typeface="Calibri" panose="020F0502020204030204" pitchFamily="34" charset="0"/>
                <a:cs typeface="Times New Roman" panose="02020603050405020304" pitchFamily="18" charset="0"/>
              </a:rPr>
              <a:t> con su fórmula ganadora basada en mucho esfuerzo, recurso humano leal y capacitado, aseguramiento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contìnuo</a:t>
            </a:r>
            <a:r>
              <a:rPr lang="es-ES" sz="1400" dirty="0">
                <a:effectLst/>
                <a:latin typeface="Arial" panose="020B0604020202020204" pitchFamily="34" charset="0"/>
                <a:ea typeface="Calibri" panose="020F0502020204030204" pitchFamily="34" charset="0"/>
                <a:cs typeface="Times New Roman" panose="02020603050405020304" pitchFamily="18" charset="0"/>
              </a:rPr>
              <a:t> de calidad, integridad, responsabilidad, inversión en equipos y tecnología para que con su ventajosa política de precios los clientes  perciban un  extraordinario valor en los productos y servicios que brinda </a:t>
            </a:r>
            <a:r>
              <a:rPr lang="es-ES" sz="1400" i="1" dirty="0">
                <a:effectLst/>
                <a:latin typeface="Arial" panose="020B0604020202020204" pitchFamily="34" charset="0"/>
                <a:ea typeface="Calibri" panose="020F0502020204030204" pitchFamily="34" charset="0"/>
                <a:cs typeface="Times New Roman" panose="02020603050405020304" pitchFamily="18" charset="0"/>
              </a:rPr>
              <a:t>PRODUCTOS ALIMENTICIOS GOMUSA.</a:t>
            </a:r>
            <a:endParaRPr lang="en-US" sz="14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56A3CBAD-44EA-496C-8FBC-50DD4A3F7267}"/>
              </a:ext>
            </a:extLst>
          </p:cNvPr>
          <p:cNvSpPr txBox="1"/>
          <p:nvPr/>
        </p:nvSpPr>
        <p:spPr>
          <a:xfrm>
            <a:off x="1325217" y="3349774"/>
            <a:ext cx="2345635" cy="646331"/>
          </a:xfrm>
          <a:prstGeom prst="rect">
            <a:avLst/>
          </a:prstGeom>
          <a:noFill/>
        </p:spPr>
        <p:txBody>
          <a:bodyPr wrap="square" rtlCol="0">
            <a:spAutoFit/>
          </a:bodyPr>
          <a:lstStyle/>
          <a:p>
            <a:pPr algn="ctr"/>
            <a:r>
              <a:rPr lang="en-US" dirty="0">
                <a:solidFill>
                  <a:srgbClr val="FF0000"/>
                </a:solidFill>
              </a:rPr>
              <a:t>Copy paste </a:t>
            </a:r>
            <a:r>
              <a:rPr lang="en-US" dirty="0" err="1">
                <a:solidFill>
                  <a:srgbClr val="FF0000"/>
                </a:solidFill>
              </a:rPr>
              <a:t>este</a:t>
            </a:r>
            <a:r>
              <a:rPr lang="en-US" dirty="0">
                <a:solidFill>
                  <a:srgbClr val="FF0000"/>
                </a:solidFill>
              </a:rPr>
              <a:t> </a:t>
            </a:r>
            <a:r>
              <a:rPr lang="en-US" dirty="0" err="1">
                <a:solidFill>
                  <a:srgbClr val="FF0000"/>
                </a:solidFill>
              </a:rPr>
              <a:t>texto</a:t>
            </a:r>
            <a:r>
              <a:rPr lang="en-US" dirty="0">
                <a:solidFill>
                  <a:srgbClr val="FF0000"/>
                </a:solidFill>
              </a:rPr>
              <a:t>.</a:t>
            </a:r>
          </a:p>
          <a:p>
            <a:pPr algn="ctr"/>
            <a:r>
              <a:rPr lang="en-US" dirty="0">
                <a:solidFill>
                  <a:srgbClr val="FF0000"/>
                </a:solidFill>
              </a:rPr>
              <a:t>Para el sitio web</a:t>
            </a:r>
          </a:p>
        </p:txBody>
      </p:sp>
    </p:spTree>
    <p:extLst>
      <p:ext uri="{BB962C8B-B14F-4D97-AF65-F5344CB8AC3E}">
        <p14:creationId xmlns:p14="http://schemas.microsoft.com/office/powerpoint/2010/main" val="394374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6E81D8C-BC4D-4885-A1BB-62A1CF903F0A}"/>
              </a:ext>
            </a:extLst>
          </p:cNvPr>
          <p:cNvSpPr txBox="1"/>
          <p:nvPr/>
        </p:nvSpPr>
        <p:spPr>
          <a:xfrm>
            <a:off x="6096000" y="0"/>
            <a:ext cx="5883965" cy="6858031"/>
          </a:xfrm>
          <a:prstGeom prst="rect">
            <a:avLst/>
          </a:prstGeom>
          <a:noFill/>
        </p:spPr>
        <p:txBody>
          <a:bodyPr wrap="square">
            <a:spAutoFit/>
          </a:bodyPr>
          <a:lstStyle/>
          <a:p>
            <a:pPr marL="0" marR="0">
              <a:lnSpc>
                <a:spcPct val="107000"/>
              </a:lnSpc>
              <a:spcBef>
                <a:spcPts val="0"/>
              </a:spcBef>
              <a:spcAft>
                <a:spcPts val="800"/>
              </a:spcAft>
            </a:pPr>
            <a:r>
              <a:rPr lang="es-ES" sz="1800" b="1" i="1" dirty="0">
                <a:solidFill>
                  <a:srgbClr val="00B050"/>
                </a:solidFill>
                <a:effectLst/>
                <a:latin typeface="Arial" panose="020B0604020202020204" pitchFamily="34" charset="0"/>
                <a:ea typeface="Calibri" panose="020F0502020204030204" pitchFamily="34" charset="0"/>
                <a:cs typeface="Times New Roman" panose="02020603050405020304" pitchFamily="18" charset="0"/>
              </a:rPr>
              <a:t>ABOUT US</a:t>
            </a:r>
            <a:endParaRPr lang="en-US" sz="18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400" dirty="0">
                <a:effectLst/>
                <a:latin typeface="Arial" panose="020B0604020202020204" pitchFamily="34" charset="0"/>
                <a:ea typeface="Calibri" panose="020F0502020204030204" pitchFamily="34" charset="0"/>
                <a:cs typeface="Times New Roman" panose="02020603050405020304" pitchFamily="18" charset="0"/>
              </a:rPr>
              <a:t>In 1984 a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former</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employee</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of</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the</a:t>
            </a:r>
            <a:r>
              <a:rPr lang="es-ES" sz="1400" dirty="0">
                <a:effectLst/>
                <a:latin typeface="Arial" panose="020B0604020202020204" pitchFamily="34" charset="0"/>
                <a:ea typeface="Calibri" panose="020F0502020204030204" pitchFamily="34" charset="0"/>
                <a:cs typeface="Times New Roman" panose="02020603050405020304" pitchFamily="18" charset="0"/>
              </a:rPr>
              <a:t> local Coca-Cola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Bottling</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operation</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decided</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to</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invest</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his</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savings</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to</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start</a:t>
            </a:r>
            <a:r>
              <a:rPr lang="es-ES" sz="1400" dirty="0">
                <a:effectLst/>
                <a:latin typeface="Arial" panose="020B0604020202020204" pitchFamily="34" charset="0"/>
                <a:ea typeface="Calibri" panose="020F0502020204030204" pitchFamily="34" charset="0"/>
                <a:cs typeface="Times New Roman" panose="02020603050405020304" pitchFamily="18" charset="0"/>
              </a:rPr>
              <a:t> a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family</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activity</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by</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growing</a:t>
            </a:r>
            <a:r>
              <a:rPr lang="es-ES" sz="1400" dirty="0">
                <a:effectLst/>
                <a:latin typeface="Arial" panose="020B0604020202020204" pitchFamily="34" charset="0"/>
                <a:ea typeface="Calibri" panose="020F0502020204030204" pitchFamily="34" charset="0"/>
                <a:cs typeface="Times New Roman" panose="02020603050405020304" pitchFamily="18" charset="0"/>
              </a:rPr>
              <a:t> and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processing</a:t>
            </a:r>
            <a:r>
              <a:rPr lang="es-ES" sz="1400" dirty="0">
                <a:effectLst/>
                <a:latin typeface="Arial" panose="020B0604020202020204" pitchFamily="34" charset="0"/>
                <a:ea typeface="Calibri" panose="020F0502020204030204" pitchFamily="34" charset="0"/>
                <a:cs typeface="Times New Roman" panose="02020603050405020304" pitchFamily="18" charset="0"/>
              </a:rPr>
              <a:t> </a:t>
            </a:r>
            <a:r>
              <a:rPr lang="es-ES" sz="1400" dirty="0" err="1">
                <a:effectLst/>
                <a:latin typeface="Arial" panose="020B0604020202020204" pitchFamily="34" charset="0"/>
                <a:ea typeface="Calibri" panose="020F0502020204030204" pitchFamily="34" charset="0"/>
                <a:cs typeface="Times New Roman" panose="02020603050405020304" pitchFamily="18" charset="0"/>
              </a:rPr>
              <a:t>peanuts</a:t>
            </a:r>
            <a:r>
              <a:rPr lang="es-ES" sz="1400" dirty="0">
                <a:effectLst/>
                <a:latin typeface="Arial" panose="020B060402020202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Gradually -several presentations- were added including mixed with cashews, salted and candy versions..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The acceptance -of these products -became so positive from customers and end consumers that in 2001 the founder decided to expand into de Coconut category with dehydrated coconuts, milk, coconut cream and chips all under the TROPINUTS, TROKONUTS  or third party Private Brands.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The processing plant grew so much and so fast that it was necessary to relocate North East of the country and closer to Coconut plantations and maritime ports in the Atlantic and Pacific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Besides supplying - the domestic market -the enterprise had occasionally exported its production surplus  to Mexico, Colombia, France and England.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After the latest plant expansion there is enough capacity - to not only supply the local demand but - to focus into the international markets more aggressively.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The family business  continues with its winning formula based on  hard work, loyal and well trained human resources, relentless quality assurance programs, integrity, responsibility meeting deadlines, investment in modern equipment and technology coupled with adequate pricing so that </a:t>
            </a:r>
            <a:r>
              <a:rPr lang="en-US" sz="1400" i="1" dirty="0">
                <a:effectLst/>
                <a:latin typeface="Arial" panose="020B0604020202020204" pitchFamily="34" charset="0"/>
                <a:ea typeface="Calibri" panose="020F0502020204030204" pitchFamily="34" charset="0"/>
                <a:cs typeface="Times New Roman" panose="02020603050405020304" pitchFamily="18" charset="0"/>
              </a:rPr>
              <a:t>PRODUCTOS ALIMENTICIOS GOMUSA`s</a:t>
            </a:r>
            <a:r>
              <a:rPr lang="en-US" sz="1400" dirty="0">
                <a:effectLst/>
                <a:latin typeface="Arial" panose="020B0604020202020204" pitchFamily="34" charset="0"/>
                <a:ea typeface="Calibri" panose="020F0502020204030204" pitchFamily="34" charset="0"/>
                <a:cs typeface="Times New Roman" panose="02020603050405020304" pitchFamily="18" charset="0"/>
              </a:rPr>
              <a:t> products and services will continue to be perceived of extraordinary value.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F3063A7E-8DE4-4173-A5C3-0577043F8F6A}"/>
              </a:ext>
            </a:extLst>
          </p:cNvPr>
          <p:cNvPicPr>
            <a:picLocks noChangeAspect="1"/>
          </p:cNvPicPr>
          <p:nvPr/>
        </p:nvPicPr>
        <p:blipFill>
          <a:blip r:embed="rId2"/>
          <a:stretch>
            <a:fillRect/>
          </a:stretch>
        </p:blipFill>
        <p:spPr>
          <a:xfrm>
            <a:off x="212035" y="138499"/>
            <a:ext cx="5759355" cy="2812838"/>
          </a:xfrm>
          <a:prstGeom prst="rect">
            <a:avLst/>
          </a:prstGeom>
        </p:spPr>
      </p:pic>
      <p:pic>
        <p:nvPicPr>
          <p:cNvPr id="6" name="Imagen 5">
            <a:extLst>
              <a:ext uri="{FF2B5EF4-FFF2-40B4-BE49-F238E27FC236}">
                <a16:creationId xmlns:a16="http://schemas.microsoft.com/office/drawing/2014/main" id="{86007CF3-D1F2-40A2-8889-E1030E844730}"/>
              </a:ext>
            </a:extLst>
          </p:cNvPr>
          <p:cNvPicPr>
            <a:picLocks noChangeAspect="1"/>
          </p:cNvPicPr>
          <p:nvPr/>
        </p:nvPicPr>
        <p:blipFill>
          <a:blip r:embed="rId3"/>
          <a:stretch>
            <a:fillRect/>
          </a:stretch>
        </p:blipFill>
        <p:spPr>
          <a:xfrm>
            <a:off x="336447" y="2902273"/>
            <a:ext cx="5131558" cy="1379799"/>
          </a:xfrm>
          <a:prstGeom prst="rect">
            <a:avLst/>
          </a:prstGeom>
        </p:spPr>
      </p:pic>
      <p:sp>
        <p:nvSpPr>
          <p:cNvPr id="8" name="Flecha: a la derecha 7">
            <a:extLst>
              <a:ext uri="{FF2B5EF4-FFF2-40B4-BE49-F238E27FC236}">
                <a16:creationId xmlns:a16="http://schemas.microsoft.com/office/drawing/2014/main" id="{008FE64C-3C2B-4CC9-8A0F-46FC61F0D0C6}"/>
              </a:ext>
            </a:extLst>
          </p:cNvPr>
          <p:cNvSpPr/>
          <p:nvPr/>
        </p:nvSpPr>
        <p:spPr>
          <a:xfrm>
            <a:off x="1563559" y="2368279"/>
            <a:ext cx="4470136" cy="8473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BDE50533-DDF5-4D8A-AF39-45B3A8E42826}"/>
              </a:ext>
            </a:extLst>
          </p:cNvPr>
          <p:cNvSpPr txBox="1"/>
          <p:nvPr/>
        </p:nvSpPr>
        <p:spPr>
          <a:xfrm>
            <a:off x="2674461" y="2607286"/>
            <a:ext cx="3262544" cy="369332"/>
          </a:xfrm>
          <a:prstGeom prst="rect">
            <a:avLst/>
          </a:prstGeom>
          <a:noFill/>
        </p:spPr>
        <p:txBody>
          <a:bodyPr wrap="square" rtlCol="0">
            <a:spAutoFit/>
          </a:bodyPr>
          <a:lstStyle/>
          <a:p>
            <a:r>
              <a:rPr lang="en-US" b="1" i="1" dirty="0" err="1">
                <a:solidFill>
                  <a:schemeClr val="bg1"/>
                </a:solidFill>
              </a:rPr>
              <a:t>Texto</a:t>
            </a:r>
            <a:r>
              <a:rPr lang="en-US" b="1" i="1" dirty="0">
                <a:solidFill>
                  <a:schemeClr val="bg1"/>
                </a:solidFill>
              </a:rPr>
              <a:t> actual cambia a…</a:t>
            </a:r>
          </a:p>
        </p:txBody>
      </p:sp>
      <p:sp>
        <p:nvSpPr>
          <p:cNvPr id="12" name="Flecha: hacia abajo 11">
            <a:extLst>
              <a:ext uri="{FF2B5EF4-FFF2-40B4-BE49-F238E27FC236}">
                <a16:creationId xmlns:a16="http://schemas.microsoft.com/office/drawing/2014/main" id="{1B124345-C04E-4764-9647-27A4C00E129A}"/>
              </a:ext>
            </a:extLst>
          </p:cNvPr>
          <p:cNvSpPr/>
          <p:nvPr/>
        </p:nvSpPr>
        <p:spPr>
          <a:xfrm>
            <a:off x="3910083" y="3218934"/>
            <a:ext cx="941695" cy="18696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Texto 12">
            <a:extLst>
              <a:ext uri="{FF2B5EF4-FFF2-40B4-BE49-F238E27FC236}">
                <a16:creationId xmlns:a16="http://schemas.microsoft.com/office/drawing/2014/main" id="{A2F2D0E0-D3BA-4CEF-AA52-331B3C714BE4}"/>
              </a:ext>
            </a:extLst>
          </p:cNvPr>
          <p:cNvSpPr txBox="1"/>
          <p:nvPr/>
        </p:nvSpPr>
        <p:spPr>
          <a:xfrm>
            <a:off x="3398293" y="5088627"/>
            <a:ext cx="2169994" cy="1754326"/>
          </a:xfrm>
          <a:prstGeom prst="rect">
            <a:avLst/>
          </a:prstGeom>
          <a:noFill/>
        </p:spPr>
        <p:txBody>
          <a:bodyPr wrap="square" rtlCol="0">
            <a:spAutoFit/>
          </a:bodyPr>
          <a:lstStyle/>
          <a:p>
            <a:pPr algn="ctr"/>
            <a:r>
              <a:rPr lang="en-US" dirty="0" err="1"/>
              <a:t>Esta</a:t>
            </a:r>
            <a:r>
              <a:rPr lang="en-US" dirty="0"/>
              <a:t> </a:t>
            </a:r>
            <a:r>
              <a:rPr lang="en-US" dirty="0" err="1"/>
              <a:t>ilustracion</a:t>
            </a:r>
            <a:r>
              <a:rPr lang="en-US" dirty="0"/>
              <a:t> cambia por </a:t>
            </a:r>
            <a:r>
              <a:rPr lang="en-US" dirty="0" err="1"/>
              <a:t>foto</a:t>
            </a:r>
            <a:r>
              <a:rPr lang="en-US" dirty="0"/>
              <a:t> de</a:t>
            </a:r>
          </a:p>
          <a:p>
            <a:pPr algn="ctr"/>
            <a:r>
              <a:rPr lang="en-US" dirty="0"/>
              <a:t> </a:t>
            </a:r>
            <a:r>
              <a:rPr lang="en-US" dirty="0" err="1"/>
              <a:t>cinco</a:t>
            </a:r>
            <a:r>
              <a:rPr lang="en-US" dirty="0"/>
              <a:t> o Seis </a:t>
            </a:r>
            <a:r>
              <a:rPr lang="en-US" dirty="0" err="1"/>
              <a:t>productos</a:t>
            </a:r>
            <a:endParaRPr lang="en-US" dirty="0"/>
          </a:p>
          <a:p>
            <a:pPr algn="ctr"/>
            <a:r>
              <a:rPr lang="en-US" dirty="0" err="1"/>
              <a:t>En</a:t>
            </a:r>
            <a:r>
              <a:rPr lang="en-US" dirty="0"/>
              <a:t> versions de </a:t>
            </a:r>
            <a:r>
              <a:rPr lang="en-US" dirty="0" err="1"/>
              <a:t>español</a:t>
            </a:r>
            <a:r>
              <a:rPr lang="en-US" dirty="0"/>
              <a:t> e ingles</a:t>
            </a:r>
          </a:p>
        </p:txBody>
      </p:sp>
    </p:spTree>
    <p:extLst>
      <p:ext uri="{BB962C8B-B14F-4D97-AF65-F5344CB8AC3E}">
        <p14:creationId xmlns:p14="http://schemas.microsoft.com/office/powerpoint/2010/main" val="302676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0F73A345-E26B-40FA-B2F4-6CC4CDBDCC83}"/>
              </a:ext>
            </a:extLst>
          </p:cNvPr>
          <p:cNvSpPr txBox="1">
            <a:spLocks noGrp="1"/>
          </p:cNvSpPr>
          <p:nvPr>
            <p:ph idx="1"/>
          </p:nvPr>
        </p:nvSpPr>
        <p:spPr>
          <a:xfrm>
            <a:off x="556590" y="0"/>
            <a:ext cx="5539410" cy="7034554"/>
          </a:xfrm>
          <a:prstGeom prst="rect">
            <a:avLst/>
          </a:prstGeom>
          <a:noFill/>
        </p:spPr>
        <p:txBody>
          <a:bodyPr wrap="square">
            <a:spAutoFit/>
          </a:bodyPr>
          <a:lstStyle/>
          <a:p>
            <a:pPr marL="0" marR="0">
              <a:lnSpc>
                <a:spcPct val="107000"/>
              </a:lnSpc>
              <a:spcBef>
                <a:spcPts val="0"/>
              </a:spcBef>
              <a:spcAft>
                <a:spcPts val="80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BLOG 1</a:t>
            </a:r>
          </a:p>
          <a:p>
            <a:pPr marL="0" marR="0" indent="0">
              <a:lnSpc>
                <a:spcPct val="107000"/>
              </a:lnSpc>
              <a:spcBef>
                <a:spcPts val="0"/>
              </a:spcBef>
              <a:spcAft>
                <a:spcPts val="800"/>
              </a:spcAft>
              <a:buNone/>
            </a:pPr>
            <a:r>
              <a:rPr lang="en-US" sz="1600" b="1" dirty="0">
                <a:latin typeface="Calibri" panose="020F0502020204030204" pitchFamily="34" charset="0"/>
                <a:ea typeface="Calibri" panose="020F0502020204030204" pitchFamily="34" charset="0"/>
                <a:cs typeface="Times New Roman" panose="02020603050405020304" pitchFamily="18" charset="0"/>
              </a:rPr>
              <a:t>     </a:t>
            </a:r>
            <a:r>
              <a:rPr lang="en-US" sz="1600" b="1" dirty="0" err="1">
                <a:latin typeface="Calibri" panose="020F0502020204030204" pitchFamily="34" charset="0"/>
                <a:ea typeface="Calibri" panose="020F0502020204030204" pitchFamily="34" charset="0"/>
                <a:cs typeface="Times New Roman" panose="02020603050405020304" pitchFamily="18" charset="0"/>
              </a:rPr>
              <a:t>Octubre</a:t>
            </a:r>
            <a:r>
              <a:rPr lang="en-US" sz="1600" b="1" dirty="0">
                <a:latin typeface="Calibri" panose="020F0502020204030204" pitchFamily="34" charset="0"/>
                <a:ea typeface="Calibri" panose="020F0502020204030204" pitchFamily="34" charset="0"/>
                <a:cs typeface="Times New Roman" panose="02020603050405020304" pitchFamily="18" charset="0"/>
              </a:rPr>
              <a:t> 1, 2020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600" dirty="0">
                <a:effectLst/>
                <a:latin typeface="Calibri" panose="020F0502020204030204" pitchFamily="34" charset="0"/>
                <a:ea typeface="Calibri" panose="020F0502020204030204" pitchFamily="34" charset="0"/>
                <a:cs typeface="Times New Roman" panose="02020603050405020304" pitchFamily="18" charset="0"/>
              </a:rPr>
              <a:t>(Cocos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Nucífera</a:t>
            </a:r>
            <a:r>
              <a:rPr lang="es-ES" sz="1600" dirty="0">
                <a:effectLst/>
                <a:latin typeface="Calibri" panose="020F0502020204030204" pitchFamily="34" charset="0"/>
                <a:ea typeface="Calibri" panose="020F0502020204030204" pitchFamily="34" charset="0"/>
                <a:cs typeface="Times New Roman" panose="02020603050405020304" pitchFamily="18" charset="0"/>
              </a:rPr>
              <a:t>). Los cocos se remontan a miles de años atrás. Una de las menciones más antiguas proviene del libro Las Mil y Una Noches de Simbad el Marino en el que se describe cómo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Sinbad</a:t>
            </a:r>
            <a:r>
              <a:rPr lang="es-ES" sz="1600" dirty="0">
                <a:effectLst/>
                <a:latin typeface="Calibri" panose="020F0502020204030204" pitchFamily="34" charset="0"/>
                <a:ea typeface="Calibri" panose="020F0502020204030204" pitchFamily="34" charset="0"/>
                <a:cs typeface="Times New Roman" panose="02020603050405020304" pitchFamily="18" charset="0"/>
              </a:rPr>
              <a:t> vende cocos durante su quinto viaje.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600" dirty="0">
                <a:effectLst/>
                <a:latin typeface="Calibri" panose="020F0502020204030204" pitchFamily="34" charset="0"/>
                <a:ea typeface="Calibri" panose="020F0502020204030204" pitchFamily="34" charset="0"/>
                <a:cs typeface="Times New Roman" panose="02020603050405020304" pitchFamily="18" charset="0"/>
              </a:rPr>
              <a:t>Los cocos llegaron a América por varias vías . La primera desde la Cuenca del Pacifico por navegantes polinesios a Centro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America</a:t>
            </a:r>
            <a:r>
              <a:rPr lang="es-ES" sz="1600" dirty="0">
                <a:effectLst/>
                <a:latin typeface="Calibri" panose="020F0502020204030204" pitchFamily="34" charset="0"/>
                <a:ea typeface="Calibri" panose="020F0502020204030204" pitchFamily="34" charset="0"/>
                <a:cs typeface="Times New Roman" panose="02020603050405020304" pitchFamily="18" charset="0"/>
              </a:rPr>
              <a:t> (Panamá, Costa Rica) y posteriormente por navegantes españoles en rutas entre Filipinas y México en el Siglo 16.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600" dirty="0">
                <a:effectLst/>
                <a:latin typeface="Calibri" panose="020F0502020204030204" pitchFamily="34" charset="0"/>
                <a:ea typeface="Calibri" panose="020F0502020204030204" pitchFamily="34" charset="0"/>
                <a:cs typeface="Times New Roman" panose="02020603050405020304" pitchFamily="18" charset="0"/>
              </a:rPr>
              <a:t>La variedad del Océano Indico llegó vía Oeste de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Africa</a:t>
            </a:r>
            <a:r>
              <a:rPr lang="es-ES" sz="1600" dirty="0">
                <a:effectLst/>
                <a:latin typeface="Calibri" panose="020F0502020204030204" pitchFamily="34" charset="0"/>
                <a:ea typeface="Calibri" panose="020F0502020204030204" pitchFamily="34" charset="0"/>
                <a:cs typeface="Times New Roman" panose="02020603050405020304" pitchFamily="18" charset="0"/>
              </a:rPr>
              <a:t> hasta Brasil y luego las islas del Caribe incluyendo la Florida.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600" dirty="0">
                <a:effectLst/>
                <a:latin typeface="Calibri" panose="020F0502020204030204" pitchFamily="34" charset="0"/>
                <a:ea typeface="Calibri" panose="020F0502020204030204" pitchFamily="34" charset="0"/>
                <a:cs typeface="Times New Roman" panose="02020603050405020304" pitchFamily="18" charset="0"/>
              </a:rPr>
              <a:t>Costa Rica es de los pocos países donde se consiguen las dos variedades de coco de ambas vertientes; Atlántica y la del Pacífico.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600" dirty="0">
                <a:effectLst/>
                <a:latin typeface="Calibri" panose="020F0502020204030204" pitchFamily="34" charset="0"/>
                <a:ea typeface="Calibri" panose="020F0502020204030204" pitchFamily="34" charset="0"/>
                <a:cs typeface="Times New Roman" panose="02020603050405020304" pitchFamily="18" charset="0"/>
              </a:rPr>
              <a:t>Los cocos que procesa  son de ambas procedencias pero cultivados localmente.</a:t>
            </a:r>
          </a:p>
          <a:p>
            <a:pPr marL="0" marR="0">
              <a:lnSpc>
                <a:spcPct val="107000"/>
              </a:lnSpc>
              <a:spcBef>
                <a:spcPts val="0"/>
              </a:spcBef>
              <a:spcAft>
                <a:spcPts val="800"/>
              </a:spcAft>
            </a:pP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(REFERENCE . DEEP HISTORY OF COCONUTS DECODED . </a:t>
            </a:r>
            <a:r>
              <a:rPr lang="es-ES" sz="1600" dirty="0">
                <a:effectLst/>
                <a:latin typeface="Calibri" panose="020F0502020204030204" pitchFamily="34" charset="0"/>
                <a:ea typeface="Calibri" panose="020F0502020204030204" pitchFamily="34" charset="0"/>
                <a:cs typeface="Times New Roman" panose="02020603050405020304" pitchFamily="18" charset="0"/>
              </a:rPr>
              <a:t>WUSTL.EDU / 2011 /06)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C2E487A8-903C-494F-9478-FA30311EA9AD}"/>
              </a:ext>
            </a:extLst>
          </p:cNvPr>
          <p:cNvSpPr txBox="1"/>
          <p:nvPr/>
        </p:nvSpPr>
        <p:spPr>
          <a:xfrm>
            <a:off x="7619999" y="3019756"/>
            <a:ext cx="2835965" cy="1323439"/>
          </a:xfrm>
          <a:prstGeom prst="rect">
            <a:avLst/>
          </a:prstGeom>
          <a:noFill/>
        </p:spPr>
        <p:txBody>
          <a:bodyPr wrap="square" rtlCol="0">
            <a:spAutoFit/>
          </a:bodyPr>
          <a:lstStyle/>
          <a:p>
            <a:pPr algn="ctr"/>
            <a:r>
              <a:rPr lang="en-US" sz="4000" b="1" dirty="0" err="1">
                <a:solidFill>
                  <a:srgbClr val="FF0000"/>
                </a:solidFill>
              </a:rPr>
              <a:t>Poner</a:t>
            </a:r>
            <a:r>
              <a:rPr lang="en-US" sz="4000" b="1" dirty="0">
                <a:solidFill>
                  <a:srgbClr val="FF0000"/>
                </a:solidFill>
              </a:rPr>
              <a:t> el </a:t>
            </a:r>
            <a:r>
              <a:rPr lang="en-US" sz="4000" b="1" dirty="0" err="1">
                <a:solidFill>
                  <a:srgbClr val="FF0000"/>
                </a:solidFill>
              </a:rPr>
              <a:t>mapita</a:t>
            </a:r>
            <a:r>
              <a:rPr lang="en-US" sz="4000" b="1" dirty="0">
                <a:solidFill>
                  <a:srgbClr val="FF0000"/>
                </a:solidFill>
              </a:rPr>
              <a:t> </a:t>
            </a:r>
            <a:r>
              <a:rPr lang="en-US" sz="4000" b="1" dirty="0" err="1">
                <a:solidFill>
                  <a:srgbClr val="FF0000"/>
                </a:solidFill>
              </a:rPr>
              <a:t>aquì</a:t>
            </a:r>
            <a:endParaRPr lang="en-US" sz="4000" b="1" dirty="0">
              <a:solidFill>
                <a:srgbClr val="FF0000"/>
              </a:solidFill>
            </a:endParaRPr>
          </a:p>
        </p:txBody>
      </p:sp>
    </p:spTree>
    <p:extLst>
      <p:ext uri="{BB962C8B-B14F-4D97-AF65-F5344CB8AC3E}">
        <p14:creationId xmlns:p14="http://schemas.microsoft.com/office/powerpoint/2010/main" val="1948517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379592-10FC-4AE0-B165-7DA7C594594E}"/>
              </a:ext>
            </a:extLst>
          </p:cNvPr>
          <p:cNvPicPr>
            <a:picLocks noChangeAspect="1"/>
          </p:cNvPicPr>
          <p:nvPr/>
        </p:nvPicPr>
        <p:blipFill>
          <a:blip r:embed="rId2"/>
          <a:stretch>
            <a:fillRect/>
          </a:stretch>
        </p:blipFill>
        <p:spPr>
          <a:xfrm>
            <a:off x="0" y="92922"/>
            <a:ext cx="12192000" cy="6765078"/>
          </a:xfrm>
          <a:prstGeom prst="rect">
            <a:avLst/>
          </a:prstGeom>
          <a:ln>
            <a:noFill/>
          </a:ln>
        </p:spPr>
      </p:pic>
    </p:spTree>
    <p:extLst>
      <p:ext uri="{BB962C8B-B14F-4D97-AF65-F5344CB8AC3E}">
        <p14:creationId xmlns:p14="http://schemas.microsoft.com/office/powerpoint/2010/main" val="32894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8F8E7FB-41AC-47AB-A3AB-0BFA686CB260}"/>
              </a:ext>
            </a:extLst>
          </p:cNvPr>
          <p:cNvSpPr txBox="1"/>
          <p:nvPr/>
        </p:nvSpPr>
        <p:spPr>
          <a:xfrm>
            <a:off x="284711" y="1125771"/>
            <a:ext cx="6606419" cy="5541197"/>
          </a:xfrm>
          <a:prstGeom prst="rect">
            <a:avLst/>
          </a:prstGeom>
          <a:noFill/>
        </p:spPr>
        <p:txBody>
          <a:bodyPr wrap="square">
            <a:spAutoFit/>
          </a:bodyPr>
          <a:lstStyle/>
          <a:p>
            <a:pPr marL="0" marR="0">
              <a:lnSpc>
                <a:spcPct val="107000"/>
              </a:lnSpc>
              <a:spcBef>
                <a:spcPts val="0"/>
              </a:spcBef>
              <a:spcAft>
                <a:spcPts val="800"/>
              </a:spcAft>
            </a:pPr>
            <a:r>
              <a:rPr lang="es-ES" sz="1600" dirty="0">
                <a:effectLst/>
                <a:latin typeface="Calibri" panose="020F0502020204030204" pitchFamily="34" charset="0"/>
                <a:ea typeface="Calibri" panose="020F0502020204030204" pitchFamily="34" charset="0"/>
                <a:cs typeface="Times New Roman" panose="02020603050405020304" pitchFamily="18" charset="0"/>
              </a:rPr>
              <a:t>COCOS NUCIFERA. </a:t>
            </a:r>
            <a:r>
              <a:rPr lang="en-US" sz="1600" dirty="0">
                <a:effectLst/>
                <a:latin typeface="Calibri" panose="020F0502020204030204" pitchFamily="34" charset="0"/>
                <a:ea typeface="Calibri" panose="020F0502020204030204" pitchFamily="34" charset="0"/>
                <a:cs typeface="Times New Roman" panose="02020603050405020304" pitchFamily="18" charset="0"/>
              </a:rPr>
              <a:t>The coconut dates back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thousans</a:t>
            </a:r>
            <a:r>
              <a:rPr lang="en-US" sz="1600" dirty="0">
                <a:effectLst/>
                <a:latin typeface="Calibri" panose="020F0502020204030204" pitchFamily="34" charset="0"/>
                <a:ea typeface="Calibri" panose="020F0502020204030204" pitchFamily="34" charset="0"/>
                <a:cs typeface="Times New Roman" panose="02020603050405020304" pitchFamily="18" charset="0"/>
              </a:rPr>
              <a:t> of years back in history. One of the most antique recorded references can be found in Sinbad the Sailor, One Thousand and One Nights, on his fifth voyage Sinbad worked on an island to raise money as a merchant  selling coconuts . 8</a:t>
            </a:r>
            <a:r>
              <a:rPr lang="en-US" sz="16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600" dirty="0">
                <a:effectLst/>
                <a:latin typeface="Calibri" panose="020F0502020204030204" pitchFamily="34" charset="0"/>
                <a:ea typeface="Calibri" panose="020F0502020204030204" pitchFamily="34" charset="0"/>
                <a:cs typeface="Times New Roman" panose="02020603050405020304" pitchFamily="18" charset="0"/>
              </a:rPr>
              <a:t>- 9</a:t>
            </a:r>
            <a:r>
              <a:rPr lang="en-US" sz="16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600" dirty="0">
                <a:effectLst/>
                <a:latin typeface="Calibri" panose="020F0502020204030204" pitchFamily="34" charset="0"/>
                <a:ea typeface="Calibri" panose="020F0502020204030204" pitchFamily="34" charset="0"/>
                <a:cs typeface="Times New Roman" panose="02020603050405020304" pitchFamily="18" charset="0"/>
              </a:rPr>
              <a:t> Century </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coconut was brought to America from a few  sources. Initially by the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Polinesians</a:t>
            </a:r>
            <a:r>
              <a:rPr lang="en-US" sz="1600" dirty="0">
                <a:effectLst/>
                <a:latin typeface="Calibri" panose="020F0502020204030204" pitchFamily="34" charset="0"/>
                <a:ea typeface="Calibri" panose="020F0502020204030204" pitchFamily="34" charset="0"/>
                <a:cs typeface="Times New Roman" panose="02020603050405020304" pitchFamily="18" charset="0"/>
              </a:rPr>
              <a:t>  on their travels to Central America. (Panama, Costa Rica) on an undated era.</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Then from the Pacific Basin- by the Spaniards- traveling  from the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Philipines</a:t>
            </a:r>
            <a:r>
              <a:rPr lang="en-US" sz="1600" dirty="0">
                <a:effectLst/>
                <a:latin typeface="Calibri" panose="020F0502020204030204" pitchFamily="34" charset="0"/>
                <a:ea typeface="Calibri" panose="020F0502020204030204" pitchFamily="34" charset="0"/>
                <a:cs typeface="Times New Roman" panose="02020603050405020304" pitchFamily="18" charset="0"/>
              </a:rPr>
              <a:t> to Mexico. In the 16</a:t>
            </a:r>
            <a:r>
              <a:rPr lang="en-US" sz="16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600" dirty="0">
                <a:effectLst/>
                <a:latin typeface="Calibri" panose="020F0502020204030204" pitchFamily="34" charset="0"/>
                <a:ea typeface="Calibri" panose="020F0502020204030204" pitchFamily="34" charset="0"/>
                <a:cs typeface="Times New Roman" panose="02020603050405020304" pitchFamily="18" charset="0"/>
              </a:rPr>
              <a:t> Century. </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coconuts that came from the Indian ocean were brought by Portuguese sailors traveling from West Africa to Brazil, the Caribbean Islands and Florida.</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Costa Rica is among the scarce countries that have both types of coconuts, the ones from the Pacific Basin, Indian shores and the ones  Atlantic Ocean .</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coconuts processed by GOMUSA are from both origins but cultivated locally. </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(REFERENCE . DEEP HISTORY OF COCONUTS DECODED . </a:t>
            </a:r>
            <a:r>
              <a:rPr lang="es-ES" sz="1600" dirty="0">
                <a:effectLst/>
                <a:latin typeface="Calibri" panose="020F0502020204030204" pitchFamily="34" charset="0"/>
                <a:ea typeface="Calibri" panose="020F0502020204030204" pitchFamily="34" charset="0"/>
                <a:cs typeface="Times New Roman" panose="02020603050405020304" pitchFamily="18" charset="0"/>
              </a:rPr>
              <a:t>WUSTL.EDU / 2011 /06)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B65BA7B9-C7AA-401E-8275-2A5BC6BF7601}"/>
              </a:ext>
            </a:extLst>
          </p:cNvPr>
          <p:cNvSpPr txBox="1"/>
          <p:nvPr/>
        </p:nvSpPr>
        <p:spPr>
          <a:xfrm>
            <a:off x="284711" y="119933"/>
            <a:ext cx="6096000" cy="873316"/>
          </a:xfrm>
          <a:prstGeom prst="rect">
            <a:avLst/>
          </a:prstGeom>
          <a:noFill/>
        </p:spPr>
        <p:txBody>
          <a:bodyPr wrap="square">
            <a:spAutoFit/>
          </a:bodyPr>
          <a:lstStyle/>
          <a:p>
            <a:pPr marL="0" marR="0">
              <a:lnSpc>
                <a:spcPct val="107000"/>
              </a:lnSpc>
              <a:spcBef>
                <a:spcPts val="0"/>
              </a:spcBef>
              <a:spcAft>
                <a:spcPts val="80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BLOG 1</a:t>
            </a:r>
          </a:p>
          <a:p>
            <a:pPr marL="0" marR="0">
              <a:lnSpc>
                <a:spcPct val="107000"/>
              </a:lnSpc>
              <a:spcBef>
                <a:spcPts val="0"/>
              </a:spcBef>
              <a:spcAft>
                <a:spcPts val="800"/>
              </a:spcAft>
            </a:pPr>
            <a:r>
              <a:rPr lang="en-US" sz="1800" b="1" dirty="0" err="1">
                <a:latin typeface="Calibri" panose="020F0502020204030204" pitchFamily="34" charset="0"/>
                <a:ea typeface="Calibri" panose="020F0502020204030204" pitchFamily="34" charset="0"/>
                <a:cs typeface="Times New Roman" panose="02020603050405020304" pitchFamily="18" charset="0"/>
              </a:rPr>
              <a:t>Octuber</a:t>
            </a:r>
            <a:r>
              <a:rPr lang="en-US" sz="1800" b="1" dirty="0">
                <a:latin typeface="Calibri" panose="020F0502020204030204" pitchFamily="34" charset="0"/>
                <a:ea typeface="Calibri" panose="020F0502020204030204" pitchFamily="34" charset="0"/>
                <a:cs typeface="Times New Roman" panose="02020603050405020304" pitchFamily="18" charset="0"/>
              </a:rPr>
              <a:t> 1, 2020</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06AC96BB-E59E-4761-9F9E-A664A3BBC372}"/>
              </a:ext>
            </a:extLst>
          </p:cNvPr>
          <p:cNvPicPr>
            <a:picLocks noChangeAspect="1"/>
          </p:cNvPicPr>
          <p:nvPr/>
        </p:nvPicPr>
        <p:blipFill>
          <a:blip r:embed="rId2"/>
          <a:stretch>
            <a:fillRect/>
          </a:stretch>
        </p:blipFill>
        <p:spPr>
          <a:xfrm>
            <a:off x="8001261" y="2746705"/>
            <a:ext cx="3133616" cy="1682642"/>
          </a:xfrm>
          <a:prstGeom prst="rect">
            <a:avLst/>
          </a:prstGeom>
        </p:spPr>
      </p:pic>
    </p:spTree>
    <p:extLst>
      <p:ext uri="{BB962C8B-B14F-4D97-AF65-F5344CB8AC3E}">
        <p14:creationId xmlns:p14="http://schemas.microsoft.com/office/powerpoint/2010/main" val="14310710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1691</Words>
  <Application>Microsoft Office PowerPoint</Application>
  <PresentationFormat>Panorámica</PresentationFormat>
  <Paragraphs>123</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PRODUCTOS ALIMENTICIOS GOMUSA  Costa Rica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PRODUCTOS ALIMENTICIOS GOMUSA  Costa Rica</dc:title>
  <dc:creator>juan antillon</dc:creator>
  <cp:lastModifiedBy>juan antillon</cp:lastModifiedBy>
  <cp:revision>27</cp:revision>
  <dcterms:created xsi:type="dcterms:W3CDTF">2020-10-09T03:40:27Z</dcterms:created>
  <dcterms:modified xsi:type="dcterms:W3CDTF">2020-10-10T01:57:20Z</dcterms:modified>
</cp:coreProperties>
</file>