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notesMasterIdLst>
    <p:notesMasterId r:id="rId23"/>
  </p:notesMasterIdLst>
  <p:sldIdLst>
    <p:sldId id="256" r:id="rId5"/>
    <p:sldId id="281" r:id="rId6"/>
    <p:sldId id="282" r:id="rId7"/>
    <p:sldId id="283" r:id="rId8"/>
    <p:sldId id="284" r:id="rId9"/>
    <p:sldId id="277" r:id="rId10"/>
    <p:sldId id="286" r:id="rId11"/>
    <p:sldId id="276" r:id="rId12"/>
    <p:sldId id="278" r:id="rId13"/>
    <p:sldId id="280" r:id="rId14"/>
    <p:sldId id="285" r:id="rId15"/>
    <p:sldId id="287" r:id="rId16"/>
    <p:sldId id="288" r:id="rId17"/>
    <p:sldId id="265" r:id="rId18"/>
    <p:sldId id="257" r:id="rId19"/>
    <p:sldId id="258" r:id="rId20"/>
    <p:sldId id="264" r:id="rId21"/>
    <p:sldId id="275" r:id="rId22"/>
  </p:sldIdLst>
  <p:sldSz cx="12192000" cy="6858000"/>
  <p:notesSz cx="6858000" cy="9144000"/>
  <p:defaultTextStyle>
    <a:defPPr>
      <a:defRPr lang="es-ES"/>
    </a:defPPr>
    <a:lvl1pPr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96888" indent="-39688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95363" indent="-80963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492250" indent="-120650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990725" indent="-161925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NTONIO ALVAREZ COLLAHUAZO" initials="DAAC" lastIdx="2" clrIdx="0">
    <p:extLst>
      <p:ext uri="{19B8F6BF-5375-455C-9EA6-DF929625EA0E}">
        <p15:presenceInfo xmlns:p15="http://schemas.microsoft.com/office/powerpoint/2012/main" userId="DAVID ANTONIO ALVAREZ COLLAHUAZ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95C0-C289-481E-AA7B-7D1CC7EAD51C}" v="13" dt="2020-01-23T20:06:01.548"/>
    <p1510:client id="{316AF496-8634-4062-B686-DB9509CDD6DB}" v="145" dt="2020-01-23T20:44:17.413"/>
    <p1510:client id="{C7E5652A-7CD0-4AFB-8AB2-559C4CAE549E}" v="1180" dt="2020-01-24T02:18:42.579"/>
    <p1510:client id="{E80F6C4B-3090-3BDD-2B70-BD62AF1A7522}" v="8" dt="2020-01-30T15:32:2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E06BB-3AD6-4944-9D25-78E1D92819F9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A2C22-4257-4A96-A5D4-3C4CB550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739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3" descr="fondo.psd">
            <a:extLst>
              <a:ext uri="{FF2B5EF4-FFF2-40B4-BE49-F238E27FC236}">
                <a16:creationId xmlns:a16="http://schemas.microsoft.com/office/drawing/2014/main" id="{C68627C8-2CC4-4290-BF24-ED3DD6D2F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8" y="326777"/>
            <a:ext cx="11371715" cy="558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10">
            <a:extLst>
              <a:ext uri="{FF2B5EF4-FFF2-40B4-BE49-F238E27FC236}">
                <a16:creationId xmlns:a16="http://schemas.microsoft.com/office/drawing/2014/main" id="{16A45E25-6B78-4D68-8DEB-416BBEA021F7}"/>
              </a:ext>
            </a:extLst>
          </p:cNvPr>
          <p:cNvSpPr>
            <a:spLocks/>
          </p:cNvSpPr>
          <p:nvPr/>
        </p:nvSpPr>
        <p:spPr>
          <a:xfrm>
            <a:off x="411048" y="6192930"/>
            <a:ext cx="11369904" cy="326778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pic>
        <p:nvPicPr>
          <p:cNvPr id="4" name="Imagen 14" descr="logo.psd">
            <a:extLst>
              <a:ext uri="{FF2B5EF4-FFF2-40B4-BE49-F238E27FC236}">
                <a16:creationId xmlns:a16="http://schemas.microsoft.com/office/drawing/2014/main" id="{24CB0DCB-BF44-41AB-9E1A-588C41C16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78" y="2042717"/>
            <a:ext cx="6160282" cy="212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1A779C1-4295-4EE1-82CD-DE79A559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F52CC-F3D9-41D4-BCE4-C208E61A3F3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3E785-7852-4B10-8A89-59CAE75EA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25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.psd">
            <a:extLst>
              <a:ext uri="{FF2B5EF4-FFF2-40B4-BE49-F238E27FC236}">
                <a16:creationId xmlns:a16="http://schemas.microsoft.com/office/drawing/2014/main" id="{1D79E7BE-6BB6-49D9-8B45-451FC113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8" y="326777"/>
            <a:ext cx="11371715" cy="558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4D8126-1442-4F00-B118-165AF58779B6}"/>
              </a:ext>
            </a:extLst>
          </p:cNvPr>
          <p:cNvSpPr>
            <a:spLocks/>
          </p:cNvSpPr>
          <p:nvPr/>
        </p:nvSpPr>
        <p:spPr>
          <a:xfrm>
            <a:off x="411048" y="6192930"/>
            <a:ext cx="11369904" cy="326778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2188359"/>
            <a:ext cx="10363200" cy="1362076"/>
          </a:xfrm>
        </p:spPr>
        <p:txBody>
          <a:bodyPr/>
          <a:lstStyle>
            <a:lvl1pPr algn="l">
              <a:defRPr sz="3990" b="1" cap="all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3550433"/>
            <a:ext cx="10363200" cy="783474"/>
          </a:xfrm>
        </p:spPr>
        <p:txBody>
          <a:bodyPr anchor="ctr"/>
          <a:lstStyle>
            <a:lvl1pPr marL="0" indent="0">
              <a:buNone/>
              <a:defRPr sz="1995">
                <a:solidFill>
                  <a:schemeClr val="bg1"/>
                </a:solidFill>
              </a:defRPr>
            </a:lvl1pPr>
            <a:lvl2pPr marL="45136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902726" indent="0">
              <a:buNone/>
              <a:defRPr sz="1542">
                <a:solidFill>
                  <a:schemeClr val="tx1">
                    <a:tint val="75000"/>
                  </a:schemeClr>
                </a:solidFill>
              </a:defRPr>
            </a:lvl3pPr>
            <a:lvl4pPr marL="135408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805452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2256815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70817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315954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610904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D0173594-ED1C-4E48-8EB9-E7AF2B85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A00F7B-89C5-4DF7-A309-6263220147D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7CB85A6-2ECD-4F3B-B292-E60D7FA2D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 descr="logo2.psd">
            <a:extLst>
              <a:ext uri="{FF2B5EF4-FFF2-40B4-BE49-F238E27FC236}">
                <a16:creationId xmlns:a16="http://schemas.microsoft.com/office/drawing/2014/main" id="{C0FD8B3E-8AC5-4161-B7B7-950313E84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476" y="6188611"/>
            <a:ext cx="684476" cy="3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10">
            <a:extLst>
              <a:ext uri="{FF2B5EF4-FFF2-40B4-BE49-F238E27FC236}">
                <a16:creationId xmlns:a16="http://schemas.microsoft.com/office/drawing/2014/main" id="{1ED5AFA1-6788-409D-86B9-9EA31C1C3B96}"/>
              </a:ext>
            </a:extLst>
          </p:cNvPr>
          <p:cNvSpPr>
            <a:spLocks/>
          </p:cNvSpPr>
          <p:nvPr/>
        </p:nvSpPr>
        <p:spPr>
          <a:xfrm>
            <a:off x="411048" y="326778"/>
            <a:ext cx="1642379" cy="652114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FFEBB86B-8307-46DA-A038-CB83D69D35CB}"/>
              </a:ext>
            </a:extLst>
          </p:cNvPr>
          <p:cNvSpPr>
            <a:spLocks/>
          </p:cNvSpPr>
          <p:nvPr/>
        </p:nvSpPr>
        <p:spPr>
          <a:xfrm>
            <a:off x="2089643" y="326778"/>
            <a:ext cx="9691309" cy="652114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E8E877-4791-4BAB-A26B-B33C95ED0ED9}"/>
              </a:ext>
            </a:extLst>
          </p:cNvPr>
          <p:cNvSpPr>
            <a:spLocks/>
          </p:cNvSpPr>
          <p:nvPr/>
        </p:nvSpPr>
        <p:spPr>
          <a:xfrm>
            <a:off x="411048" y="6192930"/>
            <a:ext cx="10676374" cy="326778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45" y="326448"/>
            <a:ext cx="9463620" cy="652897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4BCA615-BC0A-48F0-B21C-E2084E994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1048" y="6188612"/>
            <a:ext cx="2844739" cy="322458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4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9">
            <a:extLst>
              <a:ext uri="{FF2B5EF4-FFF2-40B4-BE49-F238E27FC236}">
                <a16:creationId xmlns:a16="http://schemas.microsoft.com/office/drawing/2014/main" id="{36CB0582-8846-4188-8C54-61435F12FB66}"/>
              </a:ext>
            </a:extLst>
          </p:cNvPr>
          <p:cNvSpPr>
            <a:spLocks/>
          </p:cNvSpPr>
          <p:nvPr/>
        </p:nvSpPr>
        <p:spPr>
          <a:xfrm>
            <a:off x="411048" y="6192930"/>
            <a:ext cx="10676374" cy="326778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C92C51-0A13-4BB4-9F4F-8F50F75955F9}"/>
              </a:ext>
            </a:extLst>
          </p:cNvPr>
          <p:cNvSpPr>
            <a:spLocks/>
          </p:cNvSpPr>
          <p:nvPr/>
        </p:nvSpPr>
        <p:spPr>
          <a:xfrm>
            <a:off x="411048" y="326778"/>
            <a:ext cx="1642379" cy="652114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CB170D-A50C-41D6-B54F-CB18B34F052E}"/>
              </a:ext>
            </a:extLst>
          </p:cNvPr>
          <p:cNvSpPr>
            <a:spLocks/>
          </p:cNvSpPr>
          <p:nvPr/>
        </p:nvSpPr>
        <p:spPr>
          <a:xfrm>
            <a:off x="2089643" y="326778"/>
            <a:ext cx="9691309" cy="652114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pic>
        <p:nvPicPr>
          <p:cNvPr id="8" name="Imagen 10" descr="logo2.psd">
            <a:extLst>
              <a:ext uri="{FF2B5EF4-FFF2-40B4-BE49-F238E27FC236}">
                <a16:creationId xmlns:a16="http://schemas.microsoft.com/office/drawing/2014/main" id="{B5478931-F487-4306-A337-B6874676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476" y="6188611"/>
            <a:ext cx="684476" cy="3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45" y="326448"/>
            <a:ext cx="9463621" cy="652897"/>
          </a:xfrm>
        </p:spPr>
        <p:txBody>
          <a:bodyPr/>
          <a:lstStyle>
            <a:lvl1pPr algn="l">
              <a:defRPr>
                <a:solidFill>
                  <a:srgbClr val="0042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10633" y="1274202"/>
            <a:ext cx="5521095" cy="4607669"/>
          </a:xfrm>
        </p:spPr>
        <p:txBody>
          <a:bodyPr/>
          <a:lstStyle>
            <a:lvl1pPr>
              <a:defRPr sz="2720"/>
            </a:lvl1pPr>
            <a:lvl2pPr>
              <a:defRPr sz="2358"/>
            </a:lvl2pPr>
            <a:lvl3pPr>
              <a:defRPr sz="1995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60272" y="1274202"/>
            <a:ext cx="5521094" cy="4607669"/>
          </a:xfrm>
        </p:spPr>
        <p:txBody>
          <a:bodyPr/>
          <a:lstStyle>
            <a:lvl1pPr>
              <a:defRPr sz="2720"/>
            </a:lvl1pPr>
            <a:lvl2pPr>
              <a:defRPr sz="2358"/>
            </a:lvl2pPr>
            <a:lvl3pPr>
              <a:defRPr sz="1995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540EB176-2403-4AF9-8448-6F38BD7CB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1048" y="6197249"/>
            <a:ext cx="2844739" cy="322458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>
            <a:extLst>
              <a:ext uri="{FF2B5EF4-FFF2-40B4-BE49-F238E27FC236}">
                <a16:creationId xmlns:a16="http://schemas.microsoft.com/office/drawing/2014/main" id="{9F0467D1-293B-4291-B353-029B038F0535}"/>
              </a:ext>
            </a:extLst>
          </p:cNvPr>
          <p:cNvSpPr>
            <a:spLocks/>
          </p:cNvSpPr>
          <p:nvPr/>
        </p:nvSpPr>
        <p:spPr>
          <a:xfrm>
            <a:off x="411048" y="6192930"/>
            <a:ext cx="10676374" cy="326778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pic>
        <p:nvPicPr>
          <p:cNvPr id="3" name="Imagen 5" descr="logo2.psd">
            <a:extLst>
              <a:ext uri="{FF2B5EF4-FFF2-40B4-BE49-F238E27FC236}">
                <a16:creationId xmlns:a16="http://schemas.microsoft.com/office/drawing/2014/main" id="{03A1EC2A-9C7E-4691-8266-6C6C3CB60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476" y="6188611"/>
            <a:ext cx="684476" cy="3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59BC58-0EC3-41DA-857D-4FBB281F81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1048" y="6197249"/>
            <a:ext cx="2844739" cy="322458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9">
            <a:extLst>
              <a:ext uri="{FF2B5EF4-FFF2-40B4-BE49-F238E27FC236}">
                <a16:creationId xmlns:a16="http://schemas.microsoft.com/office/drawing/2014/main" id="{3C620059-6CA1-4DEB-B5A7-8336D9F5D622}"/>
              </a:ext>
            </a:extLst>
          </p:cNvPr>
          <p:cNvSpPr>
            <a:spLocks/>
          </p:cNvSpPr>
          <p:nvPr/>
        </p:nvSpPr>
        <p:spPr>
          <a:xfrm>
            <a:off x="411048" y="6192930"/>
            <a:ext cx="10676374" cy="326778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pic>
        <p:nvPicPr>
          <p:cNvPr id="6" name="Imagen 10" descr="logo2.psd">
            <a:extLst>
              <a:ext uri="{FF2B5EF4-FFF2-40B4-BE49-F238E27FC236}">
                <a16:creationId xmlns:a16="http://schemas.microsoft.com/office/drawing/2014/main" id="{529D4637-4FFE-4926-9CA7-C6AE98B26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476" y="6188611"/>
            <a:ext cx="684476" cy="3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10634" y="326449"/>
            <a:ext cx="11370732" cy="5040890"/>
          </a:xfrm>
        </p:spPr>
        <p:txBody>
          <a:bodyPr rtlCol="0">
            <a:normAutofit/>
          </a:bodyPr>
          <a:lstStyle>
            <a:lvl1pPr marL="0" indent="0">
              <a:buNone/>
              <a:defRPr sz="3174"/>
            </a:lvl1pPr>
            <a:lvl2pPr marL="451363" indent="0">
              <a:buNone/>
              <a:defRPr sz="2720"/>
            </a:lvl2pPr>
            <a:lvl3pPr marL="902726" indent="0">
              <a:buNone/>
              <a:defRPr sz="2358"/>
            </a:lvl3pPr>
            <a:lvl4pPr marL="1354089" indent="0">
              <a:buNone/>
              <a:defRPr sz="1995"/>
            </a:lvl4pPr>
            <a:lvl5pPr marL="1805452" indent="0">
              <a:buNone/>
              <a:defRPr sz="1995"/>
            </a:lvl5pPr>
            <a:lvl6pPr marL="2256815" indent="0">
              <a:buNone/>
              <a:defRPr sz="1995"/>
            </a:lvl6pPr>
            <a:lvl7pPr marL="2708178" indent="0">
              <a:buNone/>
              <a:defRPr sz="1995"/>
            </a:lvl7pPr>
            <a:lvl8pPr marL="3159541" indent="0">
              <a:buNone/>
              <a:defRPr sz="1995"/>
            </a:lvl8pPr>
            <a:lvl9pPr marL="3610904" indent="0">
              <a:buNone/>
              <a:defRPr sz="1995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10636" y="5367339"/>
            <a:ext cx="11370729" cy="514532"/>
          </a:xfrm>
        </p:spPr>
        <p:txBody>
          <a:bodyPr anchor="ctr"/>
          <a:lstStyle>
            <a:lvl1pPr marL="0" indent="0">
              <a:buNone/>
              <a:defRPr sz="1360"/>
            </a:lvl1pPr>
            <a:lvl2pPr marL="451363" indent="0">
              <a:buNone/>
              <a:defRPr sz="1179"/>
            </a:lvl2pPr>
            <a:lvl3pPr marL="902726" indent="0">
              <a:buNone/>
              <a:defRPr sz="997"/>
            </a:lvl3pPr>
            <a:lvl4pPr marL="1354089" indent="0">
              <a:buNone/>
              <a:defRPr sz="907"/>
            </a:lvl4pPr>
            <a:lvl5pPr marL="1805452" indent="0">
              <a:buNone/>
              <a:defRPr sz="907"/>
            </a:lvl5pPr>
            <a:lvl6pPr marL="2256815" indent="0">
              <a:buNone/>
              <a:defRPr sz="907"/>
            </a:lvl6pPr>
            <a:lvl7pPr marL="2708178" indent="0">
              <a:buNone/>
              <a:defRPr sz="907"/>
            </a:lvl7pPr>
            <a:lvl8pPr marL="3159541" indent="0">
              <a:buNone/>
              <a:defRPr sz="907"/>
            </a:lvl8pPr>
            <a:lvl9pPr marL="3610904" indent="0">
              <a:buNone/>
              <a:defRPr sz="9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5E613-19CF-4416-967E-2EE13B39E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1048" y="6197249"/>
            <a:ext cx="2844739" cy="322458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174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8">
            <a:extLst>
              <a:ext uri="{FF2B5EF4-FFF2-40B4-BE49-F238E27FC236}">
                <a16:creationId xmlns:a16="http://schemas.microsoft.com/office/drawing/2014/main" id="{D19CFE1F-88BD-40D1-9C9F-3F66393834D7}"/>
              </a:ext>
            </a:extLst>
          </p:cNvPr>
          <p:cNvSpPr>
            <a:spLocks/>
          </p:cNvSpPr>
          <p:nvPr/>
        </p:nvSpPr>
        <p:spPr>
          <a:xfrm>
            <a:off x="396562" y="643478"/>
            <a:ext cx="11369904" cy="5549452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9A4CFA-ED36-413F-A85E-BE11AEFA30F3}"/>
              </a:ext>
            </a:extLst>
          </p:cNvPr>
          <p:cNvSpPr>
            <a:spLocks/>
          </p:cNvSpPr>
          <p:nvPr/>
        </p:nvSpPr>
        <p:spPr>
          <a:xfrm>
            <a:off x="396562" y="326777"/>
            <a:ext cx="11369904" cy="326777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sp>
        <p:nvSpPr>
          <p:cNvPr id="5" name="Rectángulo 6">
            <a:extLst>
              <a:ext uri="{FF2B5EF4-FFF2-40B4-BE49-F238E27FC236}">
                <a16:creationId xmlns:a16="http://schemas.microsoft.com/office/drawing/2014/main" id="{F4FAAC41-AC24-4775-90B9-0685587AEB2D}"/>
              </a:ext>
            </a:extLst>
          </p:cNvPr>
          <p:cNvSpPr>
            <a:spLocks/>
          </p:cNvSpPr>
          <p:nvPr/>
        </p:nvSpPr>
        <p:spPr>
          <a:xfrm>
            <a:off x="396562" y="6192930"/>
            <a:ext cx="11369904" cy="326778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8280" tIns="49140" rIns="98280" bIns="49140" anchor="ctr"/>
          <a:lstStyle/>
          <a:p>
            <a:pPr algn="ctr" defTabSz="4513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32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9056015-06EA-4243-BC1F-2AFEED8645CF}"/>
              </a:ext>
            </a:extLst>
          </p:cNvPr>
          <p:cNvSpPr txBox="1">
            <a:spLocks/>
          </p:cNvSpPr>
          <p:nvPr/>
        </p:nvSpPr>
        <p:spPr>
          <a:xfrm>
            <a:off x="411048" y="2579668"/>
            <a:ext cx="11355417" cy="522556"/>
          </a:xfrm>
          <a:prstGeom prst="rect">
            <a:avLst/>
          </a:prstGeom>
        </p:spPr>
        <p:txBody>
          <a:bodyPr lIns="90273" tIns="45136" rIns="90273" bIns="45136" anchor="ctr"/>
          <a:lstStyle>
            <a:lvl1pPr algn="ctr" defTabSz="497754" rtl="0" eaLnBrk="1" latinLnBrk="0" hangingPunct="1">
              <a:spcBef>
                <a:spcPct val="0"/>
              </a:spcBef>
              <a:buNone/>
              <a:defRPr sz="9500" kern="1200">
                <a:solidFill>
                  <a:srgbClr val="004270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176" err="1"/>
              <a:t>Que</a:t>
            </a:r>
            <a:r>
              <a:rPr lang="en-US" sz="2176"/>
              <a:t> </a:t>
            </a:r>
            <a:r>
              <a:rPr lang="en-US" sz="2176" err="1"/>
              <a:t>tenga</a:t>
            </a:r>
            <a:r>
              <a:rPr lang="en-US" sz="2176"/>
              <a:t> un </a:t>
            </a:r>
            <a:r>
              <a:rPr lang="en-US" sz="2176" err="1"/>
              <a:t>maravilloso</a:t>
            </a:r>
            <a:r>
              <a:rPr lang="en-US" sz="2176"/>
              <a:t> </a:t>
            </a:r>
            <a:r>
              <a:rPr lang="en-US" sz="2176" err="1"/>
              <a:t>día</a:t>
            </a:r>
            <a:r>
              <a:rPr lang="en-US" sz="2176"/>
              <a:t>.</a:t>
            </a:r>
            <a:endParaRPr lang="es-ES" sz="2176"/>
          </a:p>
        </p:txBody>
      </p:sp>
      <p:pic>
        <p:nvPicPr>
          <p:cNvPr id="7" name="Imagen 10" descr="logo.psd">
            <a:extLst>
              <a:ext uri="{FF2B5EF4-FFF2-40B4-BE49-F238E27FC236}">
                <a16:creationId xmlns:a16="http://schemas.microsoft.com/office/drawing/2014/main" id="{A60CF95F-50F9-4829-B582-A72E3624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00" y="3607504"/>
            <a:ext cx="4599388" cy="158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634" y="1274201"/>
            <a:ext cx="11370732" cy="1305939"/>
          </a:xfrm>
        </p:spPr>
        <p:txBody>
          <a:bodyPr/>
          <a:lstStyle>
            <a:lvl1pPr>
              <a:defRPr sz="8615">
                <a:solidFill>
                  <a:srgbClr val="0042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fecha 2">
            <a:extLst>
              <a:ext uri="{FF2B5EF4-FFF2-40B4-BE49-F238E27FC236}">
                <a16:creationId xmlns:a16="http://schemas.microsoft.com/office/drawing/2014/main" id="{36CF34D6-00E7-4999-9DD7-97A12508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562" y="6192930"/>
            <a:ext cx="2844739" cy="326778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9" name="Marcador de número de diapositiva 4">
            <a:extLst>
              <a:ext uri="{FF2B5EF4-FFF2-40B4-BE49-F238E27FC236}">
                <a16:creationId xmlns:a16="http://schemas.microsoft.com/office/drawing/2014/main" id="{F4774C19-0002-47B5-9BAB-626377C76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21727" y="6197249"/>
            <a:ext cx="2844739" cy="32245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12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F67AA9D6-9B50-480B-ACD2-1F83F5FE10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1048" y="326778"/>
            <a:ext cx="11369904" cy="65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C"/>
              <a:t>Clic para editar título</a:t>
            </a:r>
            <a:endParaRPr lang="es-ES" altLang="es-EC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10ECFF33-E1E0-4809-BFBF-5F8237BF24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1048" y="1274000"/>
            <a:ext cx="11369904" cy="46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C"/>
              <a:t>Haga clic para modificar el estilo de texto del patrón</a:t>
            </a:r>
          </a:p>
          <a:p>
            <a:pPr lvl="1"/>
            <a:r>
              <a:rPr lang="en-US" altLang="es-EC"/>
              <a:t>Segundo nivel</a:t>
            </a:r>
          </a:p>
          <a:p>
            <a:pPr lvl="2"/>
            <a:r>
              <a:rPr lang="en-US" altLang="es-EC"/>
              <a:t>Tercer nivel</a:t>
            </a:r>
          </a:p>
          <a:p>
            <a:pPr lvl="3"/>
            <a:r>
              <a:rPr lang="en-US" altLang="es-EC"/>
              <a:t>Cuarto nivel</a:t>
            </a:r>
          </a:p>
          <a:p>
            <a:pPr lvl="4"/>
            <a:r>
              <a:rPr lang="en-US" altLang="es-EC"/>
              <a:t>Quinto nivel</a:t>
            </a:r>
            <a:endParaRPr lang="es-ES" alt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77366-9D17-4D31-9D0E-AE103F82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1048" y="6192930"/>
            <a:ext cx="2844739" cy="326778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l" defTabSz="451363" fontAlgn="auto">
              <a:spcBef>
                <a:spcPts val="0"/>
              </a:spcBef>
              <a:spcAft>
                <a:spcPts val="0"/>
              </a:spcAft>
              <a:defRPr sz="1088" smtClean="0">
                <a:solidFill>
                  <a:srgbClr val="004270"/>
                </a:solidFill>
                <a:latin typeface="Arial"/>
                <a:cs typeface="Arial"/>
              </a:defRPr>
            </a:lvl1pPr>
          </a:lstStyle>
          <a:p>
            <a:fld id="{30EF52CC-F3D9-41D4-BCE4-C208E61A3F3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CD0F5-2E67-46A0-AA37-EE5572660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82908" y="6192930"/>
            <a:ext cx="3860589" cy="326778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ctr" defTabSz="451363" fontAlgn="auto">
              <a:spcBef>
                <a:spcPts val="0"/>
              </a:spcBef>
              <a:spcAft>
                <a:spcPts val="0"/>
              </a:spcAft>
              <a:defRPr sz="1088" dirty="0">
                <a:solidFill>
                  <a:srgbClr val="004270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69018-3DC7-4701-BFCC-AEA6C6327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6213" y="6197249"/>
            <a:ext cx="2844739" cy="322458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algn="r">
              <a:defRPr sz="1088">
                <a:solidFill>
                  <a:srgbClr val="004270"/>
                </a:solidFill>
                <a:latin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sldNum="0" hdr="0" ftr="0" dt="0"/>
  <p:txStyles>
    <p:titleStyle>
      <a:lvl1pPr algn="ctr" defTabSz="450578" rtl="0" eaLnBrk="1" fontAlgn="base" hangingPunct="1">
        <a:spcBef>
          <a:spcPct val="0"/>
        </a:spcBef>
        <a:spcAft>
          <a:spcPct val="0"/>
        </a:spcAft>
        <a:defRPr sz="3264" kern="1200">
          <a:solidFill>
            <a:schemeClr val="tx1"/>
          </a:solidFill>
          <a:latin typeface="Arial"/>
          <a:ea typeface="+mj-ea"/>
          <a:cs typeface="Arial"/>
        </a:defRPr>
      </a:lvl1pPr>
      <a:lvl2pPr algn="ctr" defTabSz="450578" rtl="0" eaLnBrk="1" fontAlgn="base" hangingPunct="1">
        <a:spcBef>
          <a:spcPct val="0"/>
        </a:spcBef>
        <a:spcAft>
          <a:spcPct val="0"/>
        </a:spcAft>
        <a:defRPr sz="3264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0578" rtl="0" eaLnBrk="1" fontAlgn="base" hangingPunct="1">
        <a:spcBef>
          <a:spcPct val="0"/>
        </a:spcBef>
        <a:spcAft>
          <a:spcPct val="0"/>
        </a:spcAft>
        <a:defRPr sz="3264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0578" rtl="0" eaLnBrk="1" fontAlgn="base" hangingPunct="1">
        <a:spcBef>
          <a:spcPct val="0"/>
        </a:spcBef>
        <a:spcAft>
          <a:spcPct val="0"/>
        </a:spcAft>
        <a:defRPr sz="3264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0578" rtl="0" eaLnBrk="1" fontAlgn="base" hangingPunct="1">
        <a:spcBef>
          <a:spcPct val="0"/>
        </a:spcBef>
        <a:spcAft>
          <a:spcPct val="0"/>
        </a:spcAft>
        <a:defRPr sz="3264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14589" algn="ctr" defTabSz="450578" rtl="0" eaLnBrk="1" fontAlgn="base" hangingPunct="1">
        <a:spcBef>
          <a:spcPct val="0"/>
        </a:spcBef>
        <a:spcAft>
          <a:spcPct val="0"/>
        </a:spcAft>
        <a:defRPr sz="3264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829178" algn="ctr" defTabSz="450578" rtl="0" eaLnBrk="1" fontAlgn="base" hangingPunct="1">
        <a:spcBef>
          <a:spcPct val="0"/>
        </a:spcBef>
        <a:spcAft>
          <a:spcPct val="0"/>
        </a:spcAft>
        <a:defRPr sz="3264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243767" algn="ctr" defTabSz="450578" rtl="0" eaLnBrk="1" fontAlgn="base" hangingPunct="1">
        <a:spcBef>
          <a:spcPct val="0"/>
        </a:spcBef>
        <a:spcAft>
          <a:spcPct val="0"/>
        </a:spcAft>
        <a:defRPr sz="3264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658356" algn="ctr" defTabSz="450578" rtl="0" eaLnBrk="1" fontAlgn="base" hangingPunct="1">
        <a:spcBef>
          <a:spcPct val="0"/>
        </a:spcBef>
        <a:spcAft>
          <a:spcPct val="0"/>
        </a:spcAft>
        <a:defRPr sz="3264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38294" indent="-338294" algn="l" defTabSz="450578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74" kern="1200">
          <a:solidFill>
            <a:schemeClr val="tx1"/>
          </a:solidFill>
          <a:latin typeface="Arial"/>
          <a:ea typeface="+mn-ea"/>
          <a:cs typeface="Arial"/>
        </a:defRPr>
      </a:lvl1pPr>
      <a:lvl2pPr marL="732729" indent="-280712" algn="l" defTabSz="450578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20" kern="1200">
          <a:solidFill>
            <a:schemeClr val="tx1"/>
          </a:solidFill>
          <a:latin typeface="Arial"/>
          <a:ea typeface="+mn-ea"/>
          <a:cs typeface="Arial"/>
        </a:defRPr>
      </a:lvl2pPr>
      <a:lvl3pPr marL="1127164" indent="-224569" algn="l" defTabSz="450578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58" kern="1200">
          <a:solidFill>
            <a:schemeClr val="tx1"/>
          </a:solidFill>
          <a:latin typeface="Arial"/>
          <a:ea typeface="+mn-ea"/>
          <a:cs typeface="Arial"/>
        </a:defRPr>
      </a:lvl3pPr>
      <a:lvl4pPr marL="1579181" indent="-224569" algn="l" defTabSz="450578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5" kern="1200">
          <a:solidFill>
            <a:schemeClr val="tx1"/>
          </a:solidFill>
          <a:latin typeface="Arial"/>
          <a:ea typeface="+mn-ea"/>
          <a:cs typeface="Arial"/>
        </a:defRPr>
      </a:lvl4pPr>
      <a:lvl5pPr marL="2029758" indent="-224569" algn="l" defTabSz="450578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5" kern="1200">
          <a:solidFill>
            <a:schemeClr val="tx1"/>
          </a:solidFill>
          <a:latin typeface="Arial"/>
          <a:ea typeface="+mn-ea"/>
          <a:cs typeface="Arial"/>
        </a:defRPr>
      </a:lvl5pPr>
      <a:lvl6pPr marL="2482496" indent="-225682" algn="l" defTabSz="451363" rtl="0" eaLnBrk="1" latinLnBrk="0" hangingPunct="1">
        <a:spcBef>
          <a:spcPct val="20000"/>
        </a:spcBef>
        <a:buFont typeface="Arial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33860" indent="-225682" algn="l" defTabSz="451363" rtl="0" eaLnBrk="1" latinLnBrk="0" hangingPunct="1">
        <a:spcBef>
          <a:spcPct val="20000"/>
        </a:spcBef>
        <a:buFont typeface="Arial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385222" indent="-225682" algn="l" defTabSz="451363" rtl="0" eaLnBrk="1" latinLnBrk="0" hangingPunct="1">
        <a:spcBef>
          <a:spcPct val="20000"/>
        </a:spcBef>
        <a:buFont typeface="Arial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36586" indent="-225682" algn="l" defTabSz="451363" rtl="0" eaLnBrk="1" latinLnBrk="0" hangingPunct="1">
        <a:spcBef>
          <a:spcPct val="20000"/>
        </a:spcBef>
        <a:buFont typeface="Arial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1363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51363" algn="l" defTabSz="451363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02726" algn="l" defTabSz="451363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54089" algn="l" defTabSz="451363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05452" algn="l" defTabSz="451363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56815" algn="l" defTabSz="451363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08178" algn="l" defTabSz="451363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59541" algn="l" defTabSz="451363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10904" algn="l" defTabSz="451363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3FF7-CB0F-4DF8-BFDB-1F60D13899E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67373" y="816218"/>
            <a:ext cx="9463087" cy="65246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s-EC" dirty="0">
                <a:solidFill>
                  <a:schemeClr val="bg1"/>
                </a:solidFill>
              </a:rPr>
              <a:t>Proyecto Programación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B0DE4-4C88-4769-B24D-A4BBB5E3BC4B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97268" y="4304829"/>
            <a:ext cx="7863840" cy="181612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s-EC" sz="2500" dirty="0">
                <a:solidFill>
                  <a:schemeClr val="bg1"/>
                </a:solidFill>
              </a:rPr>
              <a:t>Daniel </a:t>
            </a:r>
            <a:r>
              <a:rPr lang="es-EC" sz="2500" dirty="0" err="1">
                <a:solidFill>
                  <a:schemeClr val="bg1"/>
                </a:solidFill>
              </a:rPr>
              <a:t>Tinizaray</a:t>
            </a:r>
            <a:r>
              <a:rPr lang="es-EC" sz="25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s-EC" sz="2500" dirty="0">
                <a:solidFill>
                  <a:schemeClr val="bg1"/>
                </a:solidFill>
              </a:rPr>
              <a:t>David Álvarez </a:t>
            </a:r>
          </a:p>
          <a:p>
            <a:pPr marL="0" indent="0">
              <a:buNone/>
            </a:pPr>
            <a:r>
              <a:rPr lang="es-EC" sz="2500" dirty="0">
                <a:solidFill>
                  <a:schemeClr val="bg1"/>
                </a:solidFill>
              </a:rPr>
              <a:t>Daniel Medina</a:t>
            </a:r>
          </a:p>
          <a:p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7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5492B-2A16-445D-901B-69302FBB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Distribución de media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F53418-7623-4683-AF94-0B9FFC9DC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02" y="2381435"/>
            <a:ext cx="10947996" cy="3093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D94E83-F02B-4CBE-83A4-65C5E294F312}"/>
              </a:ext>
            </a:extLst>
          </p:cNvPr>
          <p:cNvSpPr txBox="1"/>
          <p:nvPr/>
        </p:nvSpPr>
        <p:spPr>
          <a:xfrm>
            <a:off x="1060418" y="1287975"/>
            <a:ext cx="92150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Creamos la función </a:t>
            </a:r>
            <a:r>
              <a:rPr lang="es-ES" sz="1500" dirty="0" err="1"/>
              <a:t>datosExcp</a:t>
            </a:r>
            <a:r>
              <a:rPr lang="es-ES" sz="1500" dirty="0"/>
              <a:t> para conocer la cantidad de media de cada tweet navegando en la estructura del </a:t>
            </a:r>
            <a:r>
              <a:rPr lang="es-ES" sz="1500" dirty="0" err="1"/>
              <a:t>Json</a:t>
            </a:r>
            <a:r>
              <a:rPr lang="es-ES" sz="1500" dirty="0"/>
              <a:t> mapeamos con nuestra función datos </a:t>
            </a:r>
            <a:r>
              <a:rPr lang="es-ES" sz="1500" dirty="0" err="1"/>
              <a:t>Excp</a:t>
            </a:r>
            <a:r>
              <a:rPr lang="es-ES" sz="1500" dirty="0"/>
              <a:t> donde desenvolvemos los datos correctos con </a:t>
            </a:r>
            <a:r>
              <a:rPr lang="es-ES" sz="1500" dirty="0" err="1"/>
              <a:t>Succes</a:t>
            </a:r>
            <a:r>
              <a:rPr lang="es-ES" sz="1500" dirty="0"/>
              <a:t> y pasamos 0 para el caso de </a:t>
            </a:r>
            <a:r>
              <a:rPr lang="es-ES" sz="1500" dirty="0" err="1"/>
              <a:t>Failure</a:t>
            </a:r>
            <a:r>
              <a:rPr lang="es-ES" sz="1500" dirty="0"/>
              <a:t> para finalmente agruparlos.</a:t>
            </a:r>
            <a:endParaRPr lang="es-EC" sz="1500" dirty="0"/>
          </a:p>
        </p:txBody>
      </p:sp>
    </p:spTree>
    <p:extLst>
      <p:ext uri="{BB962C8B-B14F-4D97-AF65-F5344CB8AC3E}">
        <p14:creationId xmlns:p14="http://schemas.microsoft.com/office/powerpoint/2010/main" val="335717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D7089-E0BA-455F-A950-DF4E46A6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Lugar de origen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627D1D-DD35-42DA-B119-E0714BA6E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76" y="1539443"/>
            <a:ext cx="10676089" cy="30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CE4DB-CC96-4204-A981-D161829B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Correlación de </a:t>
            </a:r>
            <a:r>
              <a:rPr lang="es-ES" dirty="0"/>
              <a:t>Pearson</a:t>
            </a:r>
            <a:endParaRPr lang="es-EC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8633E5C-1014-4B42-A291-5D57E7879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698" y="979345"/>
            <a:ext cx="9716494" cy="51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3C244-4439-44FE-85EF-E7444412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Correlación de </a:t>
            </a:r>
            <a:r>
              <a:rPr lang="es-ES" dirty="0"/>
              <a:t>Pearson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0D05678-B906-41F7-BABA-36D3DE616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240" y="1238558"/>
            <a:ext cx="10839086" cy="43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A689-22E6-4ADD-A631-ECD1B862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8" y="381342"/>
            <a:ext cx="8776823" cy="540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sz="2400" dirty="0"/>
              <a:t>Ubicación de la cuenta que publicó el tweet y apps más usadas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07DDA54-8B44-4B73-BDF5-479664AF23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767367" y="1122231"/>
            <a:ext cx="3304706" cy="496695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5" name="Marcador de contenido 5">
            <a:extLst>
              <a:ext uri="{FF2B5EF4-FFF2-40B4-BE49-F238E27FC236}">
                <a16:creationId xmlns:a16="http://schemas.microsoft.com/office/drawing/2014/main" id="{106F59DD-CD75-43C4-A1D5-5DBDE39E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6947322" y="1221757"/>
            <a:ext cx="4063531" cy="48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21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C3695-116B-40BE-BEA5-13F470EB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04" y="329938"/>
            <a:ext cx="4289196" cy="6375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sz="2400"/>
              <a:t>Re tweets por día y por hora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70BC6C0-7031-49B2-AF5A-0B8F3380F7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074" y="2146378"/>
            <a:ext cx="5629268" cy="370852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4EF0C7B-A11F-4A85-80D0-A2A9C5CD3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914" y="1068277"/>
            <a:ext cx="11371164" cy="977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/>
              <a:t>En el siguiente gráfico se muestran los Re tweets que se efectúa por día y por hora.</a:t>
            </a:r>
          </a:p>
        </p:txBody>
      </p:sp>
      <p:pic>
        <p:nvPicPr>
          <p:cNvPr id="16" name="Marcador de contenido 5">
            <a:extLst>
              <a:ext uri="{FF2B5EF4-FFF2-40B4-BE49-F238E27FC236}">
                <a16:creationId xmlns:a16="http://schemas.microsoft.com/office/drawing/2014/main" id="{BD54ED6D-BC00-4C77-859E-6E6525C9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6318949" y="2146378"/>
            <a:ext cx="5629268" cy="364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27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A689-22E6-4ADD-A631-ECD1B862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19" y="320511"/>
            <a:ext cx="4033081" cy="668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Tweets por </a:t>
            </a:r>
            <a:r>
              <a:rPr lang="es-EC" sz="2400"/>
              <a:t>día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07DDA54-8B44-4B73-BDF5-479664AF23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211" y="2524258"/>
            <a:ext cx="5629268" cy="363714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1C1588-5A30-4FB1-9661-E2A342D9F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170" y="1119316"/>
            <a:ext cx="11515620" cy="1020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 dirty="0"/>
              <a:t>En los consecuentes gráficos se puede observar el número de tweets por día y por hora. </a:t>
            </a:r>
            <a:endParaRPr lang="es-ES" sz="2000"/>
          </a:p>
        </p:txBody>
      </p:sp>
      <p:pic>
        <p:nvPicPr>
          <p:cNvPr id="16" name="Marcador de contenido 5">
            <a:extLst>
              <a:ext uri="{FF2B5EF4-FFF2-40B4-BE49-F238E27FC236}">
                <a16:creationId xmlns:a16="http://schemas.microsoft.com/office/drawing/2014/main" id="{DA025FB9-34EA-444E-84FC-78B8E7BF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6309522" y="2524258"/>
            <a:ext cx="5629268" cy="338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0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A689-22E6-4ADD-A631-ECD1B862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195" y="300741"/>
            <a:ext cx="8778325" cy="698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sz="2400"/>
              <a:t>Distribución de hashtags, menciones y media.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07DDA54-8B44-4B73-BDF5-479664AF23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17844" y="1612327"/>
            <a:ext cx="2278696" cy="45246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1C1588-5A30-4FB1-9661-E2A342D9F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877" y="1111374"/>
            <a:ext cx="11395403" cy="100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/>
              <a:t>En las siguientes gráficas podemos observar cómo se distribuyen los hashtags las menciones.</a:t>
            </a:r>
            <a:endParaRPr lang="es-ES" sz="1600"/>
          </a:p>
        </p:txBody>
      </p:sp>
      <p:pic>
        <p:nvPicPr>
          <p:cNvPr id="16" name="Marcador de contenido 5">
            <a:extLst>
              <a:ext uri="{FF2B5EF4-FFF2-40B4-BE49-F238E27FC236}">
                <a16:creationId xmlns:a16="http://schemas.microsoft.com/office/drawing/2014/main" id="{0F3A44EB-8ABF-414C-9E34-AED3B474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4604811" y="1612327"/>
            <a:ext cx="2243452" cy="445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70CE584-5714-4576-9FD6-39BEA349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513062" y="2581563"/>
            <a:ext cx="4237183" cy="16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E57A6-0C72-48D1-9615-04AC4FEA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Página Web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EA67A7-3B86-4C2D-875E-642A57FD9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85" y="1154702"/>
            <a:ext cx="9158067" cy="4810000"/>
          </a:xfrm>
        </p:spPr>
      </p:pic>
    </p:spTree>
    <p:extLst>
      <p:ext uri="{BB962C8B-B14F-4D97-AF65-F5344CB8AC3E}">
        <p14:creationId xmlns:p14="http://schemas.microsoft.com/office/powerpoint/2010/main" val="43966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53408-F301-49A3-9B87-6BBDAF4C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Librerías utilizadas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F411634-5121-4AAA-BC41-D3FFBD03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09" y="2091640"/>
            <a:ext cx="10926381" cy="36883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FB3F593-297F-4D89-BD7A-AE9260D863C4}"/>
              </a:ext>
            </a:extLst>
          </p:cNvPr>
          <p:cNvSpPr txBox="1"/>
          <p:nvPr/>
        </p:nvSpPr>
        <p:spPr>
          <a:xfrm>
            <a:off x="523783" y="1027661"/>
            <a:ext cx="10857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Las librerías que utilizadas en el proyecto se las puede encontrar en </a:t>
            </a:r>
            <a:r>
              <a:rPr lang="es-ES" sz="1500" dirty="0">
                <a:hlinkClick r:id="rId3"/>
              </a:rPr>
              <a:t>https://mvnrepository.com/</a:t>
            </a:r>
            <a:r>
              <a:rPr lang="es-ES" sz="1500" dirty="0"/>
              <a:t>, las cuales se importan en nuestro archivo </a:t>
            </a:r>
            <a:r>
              <a:rPr lang="es-ES" sz="1500" b="1" dirty="0"/>
              <a:t>SBT</a:t>
            </a:r>
            <a:r>
              <a:rPr lang="es-ES" sz="1500" dirty="0"/>
              <a:t>. Ahora bien nuestro librería </a:t>
            </a:r>
            <a:r>
              <a:rPr lang="es-ES" sz="1500" b="1" dirty="0" err="1"/>
              <a:t>java.io.File</a:t>
            </a:r>
            <a:r>
              <a:rPr lang="es-ES" sz="1500" b="1" dirty="0"/>
              <a:t> </a:t>
            </a:r>
            <a:r>
              <a:rPr lang="es-ES" sz="1500" dirty="0"/>
              <a:t>la utilizamos para pasar el </a:t>
            </a:r>
            <a:r>
              <a:rPr lang="es-ES" sz="1500" b="1" dirty="0" err="1"/>
              <a:t>path</a:t>
            </a:r>
            <a:r>
              <a:rPr lang="es-ES" sz="1500" dirty="0"/>
              <a:t>, es decir la dirección de donde se encuentra nuestro archivo </a:t>
            </a:r>
            <a:r>
              <a:rPr lang="es-ES" sz="1500" dirty="0" err="1"/>
              <a:t>csv</a:t>
            </a:r>
            <a:r>
              <a:rPr lang="es-ES" sz="1500" dirty="0"/>
              <a:t> proporcionado para nuestro proyecto, luego tenemos las </a:t>
            </a:r>
            <a:r>
              <a:rPr lang="es-ES" sz="1500" b="1" dirty="0" err="1"/>
              <a:t>libreriasLocalDateTime</a:t>
            </a:r>
            <a:r>
              <a:rPr lang="es-ES" sz="1500" dirty="0"/>
              <a:t> y </a:t>
            </a:r>
            <a:r>
              <a:rPr lang="es-ES" sz="1500" b="1" dirty="0" err="1"/>
              <a:t>DateTimeFormatter</a:t>
            </a:r>
            <a:r>
              <a:rPr lang="es-ES" sz="1500" dirty="0"/>
              <a:t> que usamos para dar el tipo de dato fecha </a:t>
            </a:r>
            <a:r>
              <a:rPr lang="es-ES" sz="1500" b="1" dirty="0"/>
              <a:t>(</a:t>
            </a:r>
            <a:r>
              <a:rPr lang="es-ES" sz="1500" b="1" dirty="0" err="1"/>
              <a:t>dias</a:t>
            </a:r>
            <a:r>
              <a:rPr lang="es-ES" sz="1500" b="1" dirty="0"/>
              <a:t>/mes/año)</a:t>
            </a:r>
            <a:r>
              <a:rPr lang="es-ES" sz="1500" dirty="0"/>
              <a:t> </a:t>
            </a:r>
            <a:r>
              <a:rPr lang="es-ES" sz="1500"/>
              <a:t>y el uso </a:t>
            </a:r>
            <a:r>
              <a:rPr lang="es-ES" sz="1500" dirty="0"/>
              <a:t>adecuado.</a:t>
            </a:r>
            <a:endParaRPr lang="es-EC" sz="1500" dirty="0"/>
          </a:p>
        </p:txBody>
      </p:sp>
    </p:spTree>
    <p:extLst>
      <p:ext uri="{BB962C8B-B14F-4D97-AF65-F5344CB8AC3E}">
        <p14:creationId xmlns:p14="http://schemas.microsoft.com/office/powerpoint/2010/main" val="38726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00CF-BA0C-4C62-89FD-55587AC0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variables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D992C8-17D9-4E8E-9E8F-2488AD34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500" dirty="0"/>
              <a:t>Creamos una variable que recibe la dirección de nuestro archivo </a:t>
            </a:r>
            <a:r>
              <a:rPr lang="es-ES" sz="1500" b="1" dirty="0"/>
              <a:t>path2DataFile</a:t>
            </a:r>
            <a:r>
              <a:rPr lang="es-ES" sz="1500" dirty="0"/>
              <a:t>, </a:t>
            </a:r>
            <a:r>
              <a:rPr lang="es-ES" sz="1500" b="1" dirty="0" err="1"/>
              <a:t>formatDateTime</a:t>
            </a:r>
            <a:r>
              <a:rPr lang="es-ES" sz="1500" dirty="0"/>
              <a:t>, </a:t>
            </a:r>
            <a:r>
              <a:rPr lang="es-ES" sz="1500" b="1" dirty="0" err="1"/>
              <a:t>patternURL</a:t>
            </a:r>
            <a:endParaRPr lang="es-EC" sz="1500" b="1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B08A14-88F3-4284-89C2-8FABFE91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" y="1838415"/>
            <a:ext cx="12086879" cy="24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1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545EF-47D8-43C9-A803-0B962C1F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clase Tweet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20BAC8-240B-4783-A0BE-6FE0B6F7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275" y="1125537"/>
            <a:ext cx="9137449" cy="4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F188F-3828-4C22-BC37-C0CABC6A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Recuperación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171951-4BC4-4EA7-9460-7EC8148CE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15" y="1274763"/>
            <a:ext cx="11315987" cy="46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8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7E09C-80D5-490C-924C-4B090777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Tweet y </a:t>
            </a:r>
            <a:r>
              <a:rPr lang="es-EC" sz="3200" dirty="0" err="1"/>
              <a:t>Retweet</a:t>
            </a:r>
            <a:r>
              <a:rPr lang="es-EC" sz="3200" dirty="0"/>
              <a:t> por </a:t>
            </a:r>
            <a:r>
              <a:rPr lang="es-EC" sz="3200" dirty="0" err="1"/>
              <a:t>dia</a:t>
            </a:r>
            <a:r>
              <a:rPr lang="es-EC" sz="3200" dirty="0"/>
              <a:t> 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DE3C98-0C84-4428-8412-96811A861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44" y="1274763"/>
            <a:ext cx="11348466" cy="47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BE89-02DC-4650-84DC-8780648A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Tweets y </a:t>
            </a:r>
            <a:r>
              <a:rPr lang="es-EC" dirty="0" err="1"/>
              <a:t>Retweets</a:t>
            </a:r>
            <a:r>
              <a:rPr lang="es-EC" dirty="0"/>
              <a:t> por hora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906F55A-3C5B-4292-BB5E-3D9355DCB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17" y="1274763"/>
            <a:ext cx="9746766" cy="4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6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2679B-3172-48C0-964B-046EC273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Distribución de páginas usadas y </a:t>
            </a:r>
            <a:r>
              <a:rPr lang="es-EC" dirty="0" err="1"/>
              <a:t>Urls</a:t>
            </a:r>
            <a:r>
              <a:rPr lang="es-EC" dirty="0"/>
              <a:t>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FFA1780-5311-4EC7-85CA-6A823B0AE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1597025"/>
            <a:ext cx="10763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BEEC-660F-450C-8804-FE094B87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Distribuciones hashtag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29E235-2E20-4EDC-94DB-C457992D8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34" y="2073083"/>
            <a:ext cx="11488199" cy="10644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5289547-1E9C-44FB-81A8-C8B70A41A397}"/>
              </a:ext>
            </a:extLst>
          </p:cNvPr>
          <p:cNvSpPr txBox="1"/>
          <p:nvPr/>
        </p:nvSpPr>
        <p:spPr>
          <a:xfrm>
            <a:off x="410635" y="1253641"/>
            <a:ext cx="111503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En la siguiente línea mapeamos la colección </a:t>
            </a:r>
            <a:r>
              <a:rPr lang="es-ES" sz="1500" b="1" dirty="0" err="1"/>
              <a:t>values</a:t>
            </a:r>
            <a:r>
              <a:rPr lang="es-ES" sz="1500" dirty="0"/>
              <a:t> donde nuestro atributo </a:t>
            </a:r>
            <a:r>
              <a:rPr lang="es-ES" sz="1500" dirty="0" err="1"/>
              <a:t>tweet.entitiesJson</a:t>
            </a:r>
            <a:r>
              <a:rPr lang="es-ES" sz="1500" dirty="0"/>
              <a:t> necesita tratamiento especial ya que es</a:t>
            </a:r>
            <a:br>
              <a:rPr lang="es-ES" sz="1500" dirty="0"/>
            </a:br>
            <a:r>
              <a:rPr lang="es-ES" sz="1500" dirty="0"/>
              <a:t> una texto sencillo que sirve para el intercambios de datos hacemos uso de nuestra librería </a:t>
            </a:r>
            <a:r>
              <a:rPr lang="es-ES" sz="1500" dirty="0" err="1"/>
              <a:t>upickle</a:t>
            </a:r>
            <a:r>
              <a:rPr lang="es-ES" sz="1500" dirty="0"/>
              <a:t> para navegar en la estructura del </a:t>
            </a:r>
            <a:r>
              <a:rPr lang="es-ES" sz="1500" dirty="0" err="1"/>
              <a:t>json</a:t>
            </a:r>
            <a:r>
              <a:rPr lang="es-ES" sz="1500" dirty="0"/>
              <a:t>.</a:t>
            </a:r>
            <a:endParaRPr lang="es-EC" sz="1500" dirty="0"/>
          </a:p>
          <a:p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DC85BD-39BD-4C2E-AED8-4B93B081601D}"/>
              </a:ext>
            </a:extLst>
          </p:cNvPr>
          <p:cNvSpPr txBox="1"/>
          <p:nvPr/>
        </p:nvSpPr>
        <p:spPr>
          <a:xfrm>
            <a:off x="410635" y="3251486"/>
            <a:ext cx="1127237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creación de un archivo temporal que recibe dos parámetros el nombre "</a:t>
            </a:r>
            <a:r>
              <a:rPr lang="es-ES" sz="1500" dirty="0" err="1"/>
              <a:t>DistribucionHashtags</a:t>
            </a:r>
            <a:r>
              <a:rPr lang="es-ES" sz="1500" dirty="0"/>
              <a:t>" y su extensión ".</a:t>
            </a:r>
            <a:r>
              <a:rPr lang="es-ES" sz="1500" dirty="0" err="1"/>
              <a:t>csv</a:t>
            </a:r>
            <a:r>
              <a:rPr lang="es-ES" sz="1500" dirty="0"/>
              <a:t>", luego especificamos que tipos de datos vamos a escribir en dicho archivo y con qué cabecera queremos que se genere </a:t>
            </a:r>
            <a:r>
              <a:rPr lang="es-ES" sz="1500" b="1" dirty="0" err="1"/>
              <a:t>out.asCsvWriter</a:t>
            </a:r>
            <a:r>
              <a:rPr lang="es-ES" sz="1500" b="1" dirty="0"/>
              <a:t>[(</a:t>
            </a:r>
            <a:r>
              <a:rPr lang="es-ES" sz="1500" b="1" dirty="0" err="1"/>
              <a:t>Int</a:t>
            </a:r>
            <a:r>
              <a:rPr lang="es-ES" sz="1500" b="1" dirty="0"/>
              <a:t>, </a:t>
            </a:r>
            <a:r>
              <a:rPr lang="es-ES" sz="1500" b="1" dirty="0" err="1"/>
              <a:t>Int</a:t>
            </a:r>
            <a:r>
              <a:rPr lang="es-ES" sz="1500" b="1" dirty="0"/>
              <a:t>)] (</a:t>
            </a:r>
            <a:r>
              <a:rPr lang="es-ES" sz="1500" b="1" dirty="0" err="1"/>
              <a:t>rfc.withHeader</a:t>
            </a:r>
            <a:r>
              <a:rPr lang="es-ES" sz="1500" b="1" dirty="0"/>
              <a:t>("</a:t>
            </a:r>
            <a:r>
              <a:rPr lang="es-ES" sz="1500" b="1" dirty="0" err="1"/>
              <a:t>NumHashtags</a:t>
            </a:r>
            <a:r>
              <a:rPr lang="es-ES" sz="1500" b="1" dirty="0"/>
              <a:t>", "</a:t>
            </a:r>
            <a:r>
              <a:rPr lang="es-ES" sz="1500" b="1" dirty="0" err="1"/>
              <a:t>count</a:t>
            </a:r>
            <a:r>
              <a:rPr lang="es-ES" sz="1500" b="1" dirty="0"/>
              <a:t>")).</a:t>
            </a:r>
            <a:endParaRPr lang="es-EC" sz="1500" b="1" dirty="0"/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63E813-5661-492E-8229-FCD475151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4" y="4159697"/>
            <a:ext cx="11431673" cy="14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3791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S-UT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CF1B290F91CB4695BCB9E07590B34E" ma:contentTypeVersion="11" ma:contentTypeDescription="Crear nuevo documento." ma:contentTypeScope="" ma:versionID="51589dedaf0bc5a6992e98eb5d73e6b3">
  <xsd:schema xmlns:xsd="http://www.w3.org/2001/XMLSchema" xmlns:xs="http://www.w3.org/2001/XMLSchema" xmlns:p="http://schemas.microsoft.com/office/2006/metadata/properties" xmlns:ns3="4339c887-7e7e-4094-b368-48139e5588e6" xmlns:ns4="fa871293-5eaf-4f52-aa85-515367615801" targetNamespace="http://schemas.microsoft.com/office/2006/metadata/properties" ma:root="true" ma:fieldsID="a2d425ffd33696ab408f7481af353e20" ns3:_="" ns4:_="">
    <xsd:import namespace="4339c887-7e7e-4094-b368-48139e5588e6"/>
    <xsd:import namespace="fa871293-5eaf-4f52-aa85-5153676158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9c887-7e7e-4094-b368-48139e558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71293-5eaf-4f52-aa85-51536761580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F9B1AF-9165-4ABD-9AE9-484BD3BC0855}">
  <ds:schemaRefs>
    <ds:schemaRef ds:uri="4339c887-7e7e-4094-b368-48139e5588e6"/>
    <ds:schemaRef ds:uri="fa871293-5eaf-4f52-aa85-5153676158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6ECBEB-FBA2-413F-84E4-3D860A886C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F87B00-61C0-490B-A5BF-7047EB6802E5}">
  <ds:schemaRefs>
    <ds:schemaRef ds:uri="4339c887-7e7e-4094-b368-48139e5588e6"/>
    <ds:schemaRef ds:uri="fa871293-5eaf-4f52-aa85-5153676158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Informe1-ProyectoIntegrador-Practicum1</Template>
  <TotalTime>79</TotalTime>
  <Words>338</Words>
  <Application>Microsoft Office PowerPoint</Application>
  <PresentationFormat>Panorámica</PresentationFormat>
  <Paragraphs>29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PLANTILLAS-UTPL</vt:lpstr>
      <vt:lpstr>Proyecto Programación funcional</vt:lpstr>
      <vt:lpstr>Librerías utilizadas </vt:lpstr>
      <vt:lpstr>Creación variables </vt:lpstr>
      <vt:lpstr>Creación de clase Tweet</vt:lpstr>
      <vt:lpstr>Recuperación datos</vt:lpstr>
      <vt:lpstr>Tweet y Retweet por dia </vt:lpstr>
      <vt:lpstr>Tweets y Retweets por hora</vt:lpstr>
      <vt:lpstr>Distribución de páginas usadas y Urls </vt:lpstr>
      <vt:lpstr>Distribuciones hashtag</vt:lpstr>
      <vt:lpstr>Distribución de media </vt:lpstr>
      <vt:lpstr>Lugar de origen </vt:lpstr>
      <vt:lpstr>Correlación de Pearson</vt:lpstr>
      <vt:lpstr>Correlación de Pearson</vt:lpstr>
      <vt:lpstr>Ubicación de la cuenta que publicó el tweet y apps más usadas</vt:lpstr>
      <vt:lpstr>Re tweets por día y por hora</vt:lpstr>
      <vt:lpstr>Tweets por día</vt:lpstr>
      <vt:lpstr>Distribución de hashtags, menciones y media.</vt:lpstr>
      <vt:lpstr>Página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</dc:title>
  <dc:creator>Daniel Medina</dc:creator>
  <cp:lastModifiedBy>Daniel Medina</cp:lastModifiedBy>
  <cp:revision>11</cp:revision>
  <dcterms:created xsi:type="dcterms:W3CDTF">2020-01-30T20:28:15Z</dcterms:created>
  <dcterms:modified xsi:type="dcterms:W3CDTF">2020-01-30T23:11:59Z</dcterms:modified>
</cp:coreProperties>
</file>