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4"/>
  </p:notesMasterIdLst>
  <p:sldIdLst>
    <p:sldId id="269" r:id="rId2"/>
    <p:sldId id="258" r:id="rId3"/>
    <p:sldId id="259" r:id="rId4"/>
    <p:sldId id="260" r:id="rId5"/>
    <p:sldId id="261" r:id="rId6"/>
    <p:sldId id="262" r:id="rId7"/>
    <p:sldId id="263" r:id="rId8"/>
    <p:sldId id="270" r:id="rId9"/>
    <p:sldId id="271" r:id="rId10"/>
    <p:sldId id="272" r:id="rId11"/>
    <p:sldId id="268"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741"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43806-5492-4C82-9FFF-FA27CB62028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FA3F6B1-1240-43C2-953B-D0B548012D78}">
      <dgm:prSet/>
      <dgm:spPr/>
      <dgm:t>
        <a:bodyPr/>
        <a:lstStyle/>
        <a:p>
          <a:pPr>
            <a:lnSpc>
              <a:spcPct val="100000"/>
            </a:lnSpc>
          </a:pPr>
          <a:r>
            <a:rPr lang="es-ES"/>
            <a:t>Revisión de Información en Bases de Datos</a:t>
          </a:r>
          <a:endParaRPr lang="en-US"/>
        </a:p>
      </dgm:t>
    </dgm:pt>
    <dgm:pt modelId="{ED2795B3-5DB0-4276-AF54-347C999DEF61}" type="parTrans" cxnId="{77F990E3-CBFB-4B2A-9AB4-F58DEDD93F7B}">
      <dgm:prSet/>
      <dgm:spPr/>
      <dgm:t>
        <a:bodyPr/>
        <a:lstStyle/>
        <a:p>
          <a:endParaRPr lang="en-US"/>
        </a:p>
      </dgm:t>
    </dgm:pt>
    <dgm:pt modelId="{964560BB-40D5-46D1-9E0C-1D6C8DD86A4B}" type="sibTrans" cxnId="{77F990E3-CBFB-4B2A-9AB4-F58DEDD93F7B}">
      <dgm:prSet/>
      <dgm:spPr/>
      <dgm:t>
        <a:bodyPr/>
        <a:lstStyle/>
        <a:p>
          <a:pPr>
            <a:lnSpc>
              <a:spcPct val="100000"/>
            </a:lnSpc>
          </a:pPr>
          <a:endParaRPr lang="en-US"/>
        </a:p>
      </dgm:t>
    </dgm:pt>
    <dgm:pt modelId="{80A1B547-9C08-44D3-8773-002C62BAB32B}">
      <dgm:prSet/>
      <dgm:spPr/>
      <dgm:t>
        <a:bodyPr/>
        <a:lstStyle/>
        <a:p>
          <a:pPr>
            <a:lnSpc>
              <a:spcPct val="100000"/>
            </a:lnSpc>
          </a:pPr>
          <a:r>
            <a:rPr lang="es-ES"/>
            <a:t>Datos de Obesidad Recopilados en Bases de Datos Públicas</a:t>
          </a:r>
          <a:endParaRPr lang="en-US"/>
        </a:p>
      </dgm:t>
    </dgm:pt>
    <dgm:pt modelId="{15E9EB93-8090-4F58-B4C7-8977378A7F00}" type="parTrans" cxnId="{D821E0B6-8669-4B0F-BABA-2F39A509BAEE}">
      <dgm:prSet/>
      <dgm:spPr/>
      <dgm:t>
        <a:bodyPr/>
        <a:lstStyle/>
        <a:p>
          <a:endParaRPr lang="en-US"/>
        </a:p>
      </dgm:t>
    </dgm:pt>
    <dgm:pt modelId="{FA4FEEDD-C96F-4156-AF84-33D166D78FB1}" type="sibTrans" cxnId="{D821E0B6-8669-4B0F-BABA-2F39A509BAEE}">
      <dgm:prSet/>
      <dgm:spPr/>
      <dgm:t>
        <a:bodyPr/>
        <a:lstStyle/>
        <a:p>
          <a:pPr>
            <a:lnSpc>
              <a:spcPct val="100000"/>
            </a:lnSpc>
          </a:pPr>
          <a:endParaRPr lang="en-US"/>
        </a:p>
      </dgm:t>
    </dgm:pt>
    <dgm:pt modelId="{DA839504-E9AC-4DEA-A315-5DEE10214B17}">
      <dgm:prSet/>
      <dgm:spPr/>
      <dgm:t>
        <a:bodyPr/>
        <a:lstStyle/>
        <a:p>
          <a:pPr>
            <a:lnSpc>
              <a:spcPct val="100000"/>
            </a:lnSpc>
          </a:pPr>
          <a:r>
            <a:rPr lang="es-ES"/>
            <a:t>Impulso del Desarrollo y Venta de una Aplicación de Salud</a:t>
          </a:r>
          <a:endParaRPr lang="en-US"/>
        </a:p>
      </dgm:t>
    </dgm:pt>
    <dgm:pt modelId="{E877520A-DACD-43B2-AD9E-4B6B87152A98}" type="parTrans" cxnId="{5F5ED09C-9506-43B1-BFC9-570315B66F28}">
      <dgm:prSet/>
      <dgm:spPr/>
      <dgm:t>
        <a:bodyPr/>
        <a:lstStyle/>
        <a:p>
          <a:endParaRPr lang="en-US"/>
        </a:p>
      </dgm:t>
    </dgm:pt>
    <dgm:pt modelId="{0CF5ABD0-A73A-4CBD-9184-23BBE810C341}" type="sibTrans" cxnId="{5F5ED09C-9506-43B1-BFC9-570315B66F28}">
      <dgm:prSet/>
      <dgm:spPr/>
      <dgm:t>
        <a:bodyPr/>
        <a:lstStyle/>
        <a:p>
          <a:pPr>
            <a:lnSpc>
              <a:spcPct val="100000"/>
            </a:lnSpc>
          </a:pPr>
          <a:endParaRPr lang="en-US"/>
        </a:p>
      </dgm:t>
    </dgm:pt>
    <dgm:pt modelId="{E5C8D86E-5D57-4A1D-A918-F2D53DF5A58F}">
      <dgm:prSet/>
      <dgm:spPr/>
      <dgm:t>
        <a:bodyPr/>
        <a:lstStyle/>
        <a:p>
          <a:pPr>
            <a:lnSpc>
              <a:spcPct val="100000"/>
            </a:lnSpc>
          </a:pPr>
          <a:r>
            <a:rPr lang="es-ES"/>
            <a:t>Factores que Influyen en la Adopción y Uso Continuo de las Aplicaciones</a:t>
          </a:r>
          <a:endParaRPr lang="en-US"/>
        </a:p>
      </dgm:t>
    </dgm:pt>
    <dgm:pt modelId="{D6713B87-5554-4260-BBAD-15EB61FAACD5}" type="parTrans" cxnId="{9C0E29AB-3543-4EF4-B3C7-C9E7FC4BD7AC}">
      <dgm:prSet/>
      <dgm:spPr/>
      <dgm:t>
        <a:bodyPr/>
        <a:lstStyle/>
        <a:p>
          <a:endParaRPr lang="en-US"/>
        </a:p>
      </dgm:t>
    </dgm:pt>
    <dgm:pt modelId="{8124175C-216C-4EE8-A17E-539E24FEEF56}" type="sibTrans" cxnId="{9C0E29AB-3543-4EF4-B3C7-C9E7FC4BD7AC}">
      <dgm:prSet/>
      <dgm:spPr/>
      <dgm:t>
        <a:bodyPr/>
        <a:lstStyle/>
        <a:p>
          <a:endParaRPr lang="en-US"/>
        </a:p>
      </dgm:t>
    </dgm:pt>
    <dgm:pt modelId="{D9570883-D9C2-4F0D-8666-AF9A7E9B7F51}" type="pres">
      <dgm:prSet presAssocID="{39343806-5492-4C82-9FFF-FA27CB620288}" presName="root" presStyleCnt="0">
        <dgm:presLayoutVars>
          <dgm:dir/>
          <dgm:resizeHandles val="exact"/>
        </dgm:presLayoutVars>
      </dgm:prSet>
      <dgm:spPr/>
    </dgm:pt>
    <dgm:pt modelId="{9B4B0707-4B60-4F8B-BD23-E62E4A3B3F1E}" type="pres">
      <dgm:prSet presAssocID="{39343806-5492-4C82-9FFF-FA27CB620288}" presName="container" presStyleCnt="0">
        <dgm:presLayoutVars>
          <dgm:dir/>
          <dgm:resizeHandles val="exact"/>
        </dgm:presLayoutVars>
      </dgm:prSet>
      <dgm:spPr/>
    </dgm:pt>
    <dgm:pt modelId="{0970BB5F-4E71-4CEF-AF53-91DD9F37E427}" type="pres">
      <dgm:prSet presAssocID="{0FA3F6B1-1240-43C2-953B-D0B548012D78}" presName="compNode" presStyleCnt="0"/>
      <dgm:spPr/>
    </dgm:pt>
    <dgm:pt modelId="{F2EDFBDC-85D9-4AF2-8DF8-AEB1A153D9DC}" type="pres">
      <dgm:prSet presAssocID="{0FA3F6B1-1240-43C2-953B-D0B548012D78}" presName="iconBgRect" presStyleLbl="bgShp" presStyleIdx="0" presStyleCnt="4"/>
      <dgm:spPr/>
    </dgm:pt>
    <dgm:pt modelId="{72818883-6A49-4030-B258-6B1C20C58AEE}" type="pres">
      <dgm:prSet presAssocID="{0FA3F6B1-1240-43C2-953B-D0B548012D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3D30E6D8-0745-49C5-B8C6-60BE63C3B3C0}" type="pres">
      <dgm:prSet presAssocID="{0FA3F6B1-1240-43C2-953B-D0B548012D78}" presName="spaceRect" presStyleCnt="0"/>
      <dgm:spPr/>
    </dgm:pt>
    <dgm:pt modelId="{66B82899-E9A8-4DEC-8669-EBFC3BC71863}" type="pres">
      <dgm:prSet presAssocID="{0FA3F6B1-1240-43C2-953B-D0B548012D78}" presName="textRect" presStyleLbl="revTx" presStyleIdx="0" presStyleCnt="4">
        <dgm:presLayoutVars>
          <dgm:chMax val="1"/>
          <dgm:chPref val="1"/>
        </dgm:presLayoutVars>
      </dgm:prSet>
      <dgm:spPr/>
    </dgm:pt>
    <dgm:pt modelId="{692905FC-D205-45C8-8070-5B612CE2BDA7}" type="pres">
      <dgm:prSet presAssocID="{964560BB-40D5-46D1-9E0C-1D6C8DD86A4B}" presName="sibTrans" presStyleLbl="sibTrans2D1" presStyleIdx="0" presStyleCnt="0"/>
      <dgm:spPr/>
    </dgm:pt>
    <dgm:pt modelId="{BE6A3034-87CC-4899-9F9C-8E5715B31975}" type="pres">
      <dgm:prSet presAssocID="{80A1B547-9C08-44D3-8773-002C62BAB32B}" presName="compNode" presStyleCnt="0"/>
      <dgm:spPr/>
    </dgm:pt>
    <dgm:pt modelId="{7D16D705-A187-4CE4-AFBC-640B582FD830}" type="pres">
      <dgm:prSet presAssocID="{80A1B547-9C08-44D3-8773-002C62BAB32B}" presName="iconBgRect" presStyleLbl="bgShp" presStyleIdx="1" presStyleCnt="4"/>
      <dgm:spPr/>
    </dgm:pt>
    <dgm:pt modelId="{CF76640A-9B24-4A22-AB5B-D3D48159B036}" type="pres">
      <dgm:prSet presAssocID="{80A1B547-9C08-44D3-8773-002C62BAB3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D33EFC2-2F80-4D27-B305-F05499223AD8}" type="pres">
      <dgm:prSet presAssocID="{80A1B547-9C08-44D3-8773-002C62BAB32B}" presName="spaceRect" presStyleCnt="0"/>
      <dgm:spPr/>
    </dgm:pt>
    <dgm:pt modelId="{490B978D-5982-47B4-828A-87667C59EDF0}" type="pres">
      <dgm:prSet presAssocID="{80A1B547-9C08-44D3-8773-002C62BAB32B}" presName="textRect" presStyleLbl="revTx" presStyleIdx="1" presStyleCnt="4">
        <dgm:presLayoutVars>
          <dgm:chMax val="1"/>
          <dgm:chPref val="1"/>
        </dgm:presLayoutVars>
      </dgm:prSet>
      <dgm:spPr/>
    </dgm:pt>
    <dgm:pt modelId="{4904FB2B-8837-4B02-B993-F18C776121FF}" type="pres">
      <dgm:prSet presAssocID="{FA4FEEDD-C96F-4156-AF84-33D166D78FB1}" presName="sibTrans" presStyleLbl="sibTrans2D1" presStyleIdx="0" presStyleCnt="0"/>
      <dgm:spPr/>
    </dgm:pt>
    <dgm:pt modelId="{A63E24A2-DDE4-40E9-A2FD-8E7D51744298}" type="pres">
      <dgm:prSet presAssocID="{DA839504-E9AC-4DEA-A315-5DEE10214B17}" presName="compNode" presStyleCnt="0"/>
      <dgm:spPr/>
    </dgm:pt>
    <dgm:pt modelId="{6FCD03ED-1A53-4545-8CF7-24935802EA7E}" type="pres">
      <dgm:prSet presAssocID="{DA839504-E9AC-4DEA-A315-5DEE10214B17}" presName="iconBgRect" presStyleLbl="bgShp" presStyleIdx="2" presStyleCnt="4"/>
      <dgm:spPr/>
    </dgm:pt>
    <dgm:pt modelId="{C7F9F4B7-A128-4D5A-8CC4-0E05C8AF0701}" type="pres">
      <dgm:prSet presAssocID="{DA839504-E9AC-4DEA-A315-5DEE10214B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CD13631-AC33-4284-9574-368663D48467}" type="pres">
      <dgm:prSet presAssocID="{DA839504-E9AC-4DEA-A315-5DEE10214B17}" presName="spaceRect" presStyleCnt="0"/>
      <dgm:spPr/>
    </dgm:pt>
    <dgm:pt modelId="{1A0CA9B1-64E8-4530-9A80-F8490FFD654B}" type="pres">
      <dgm:prSet presAssocID="{DA839504-E9AC-4DEA-A315-5DEE10214B17}" presName="textRect" presStyleLbl="revTx" presStyleIdx="2" presStyleCnt="4">
        <dgm:presLayoutVars>
          <dgm:chMax val="1"/>
          <dgm:chPref val="1"/>
        </dgm:presLayoutVars>
      </dgm:prSet>
      <dgm:spPr/>
    </dgm:pt>
    <dgm:pt modelId="{F88CEA5F-592F-42FC-8B53-28F4266F468D}" type="pres">
      <dgm:prSet presAssocID="{0CF5ABD0-A73A-4CBD-9184-23BBE810C341}" presName="sibTrans" presStyleLbl="sibTrans2D1" presStyleIdx="0" presStyleCnt="0"/>
      <dgm:spPr/>
    </dgm:pt>
    <dgm:pt modelId="{E4B19E41-391D-40AA-8026-F44C92D72635}" type="pres">
      <dgm:prSet presAssocID="{E5C8D86E-5D57-4A1D-A918-F2D53DF5A58F}" presName="compNode" presStyleCnt="0"/>
      <dgm:spPr/>
    </dgm:pt>
    <dgm:pt modelId="{C56FEC19-AA9D-43F5-AA11-B9DAC7A7F6B9}" type="pres">
      <dgm:prSet presAssocID="{E5C8D86E-5D57-4A1D-A918-F2D53DF5A58F}" presName="iconBgRect" presStyleLbl="bgShp" presStyleIdx="3" presStyleCnt="4"/>
      <dgm:spPr/>
    </dgm:pt>
    <dgm:pt modelId="{67459AFB-AE94-4E47-90FA-916D7CFF09FD}" type="pres">
      <dgm:prSet presAssocID="{E5C8D86E-5D57-4A1D-A918-F2D53DF5A5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739DAF7E-0DF1-439D-B4C3-98BCC9C92523}" type="pres">
      <dgm:prSet presAssocID="{E5C8D86E-5D57-4A1D-A918-F2D53DF5A58F}" presName="spaceRect" presStyleCnt="0"/>
      <dgm:spPr/>
    </dgm:pt>
    <dgm:pt modelId="{6DDD89D7-A7F0-46EF-8E43-5E7E93700FFB}" type="pres">
      <dgm:prSet presAssocID="{E5C8D86E-5D57-4A1D-A918-F2D53DF5A58F}" presName="textRect" presStyleLbl="revTx" presStyleIdx="3" presStyleCnt="4">
        <dgm:presLayoutVars>
          <dgm:chMax val="1"/>
          <dgm:chPref val="1"/>
        </dgm:presLayoutVars>
      </dgm:prSet>
      <dgm:spPr/>
    </dgm:pt>
  </dgm:ptLst>
  <dgm:cxnLst>
    <dgm:cxn modelId="{C516EF38-B97A-48CF-9E97-24118C13EF6E}" type="presOf" srcId="{E5C8D86E-5D57-4A1D-A918-F2D53DF5A58F}" destId="{6DDD89D7-A7F0-46EF-8E43-5E7E93700FFB}" srcOrd="0" destOrd="0" presId="urn:microsoft.com/office/officeart/2018/2/layout/IconCircleList"/>
    <dgm:cxn modelId="{5D8BA588-8F4E-456E-B292-865A11905169}" type="presOf" srcId="{0CF5ABD0-A73A-4CBD-9184-23BBE810C341}" destId="{F88CEA5F-592F-42FC-8B53-28F4266F468D}" srcOrd="0" destOrd="0" presId="urn:microsoft.com/office/officeart/2018/2/layout/IconCircleList"/>
    <dgm:cxn modelId="{1248B78C-CB19-497D-AE2C-70B542401549}" type="presOf" srcId="{DA839504-E9AC-4DEA-A315-5DEE10214B17}" destId="{1A0CA9B1-64E8-4530-9A80-F8490FFD654B}" srcOrd="0" destOrd="0" presId="urn:microsoft.com/office/officeart/2018/2/layout/IconCircleList"/>
    <dgm:cxn modelId="{EFD99A8D-5A1E-4C37-A96F-338C801DEBFB}" type="presOf" srcId="{0FA3F6B1-1240-43C2-953B-D0B548012D78}" destId="{66B82899-E9A8-4DEC-8669-EBFC3BC71863}" srcOrd="0" destOrd="0" presId="urn:microsoft.com/office/officeart/2018/2/layout/IconCircleList"/>
    <dgm:cxn modelId="{2E275E98-3C7C-45D7-9687-74C49C43A19D}" type="presOf" srcId="{964560BB-40D5-46D1-9E0C-1D6C8DD86A4B}" destId="{692905FC-D205-45C8-8070-5B612CE2BDA7}" srcOrd="0" destOrd="0" presId="urn:microsoft.com/office/officeart/2018/2/layout/IconCircleList"/>
    <dgm:cxn modelId="{5F5ED09C-9506-43B1-BFC9-570315B66F28}" srcId="{39343806-5492-4C82-9FFF-FA27CB620288}" destId="{DA839504-E9AC-4DEA-A315-5DEE10214B17}" srcOrd="2" destOrd="0" parTransId="{E877520A-DACD-43B2-AD9E-4B6B87152A98}" sibTransId="{0CF5ABD0-A73A-4CBD-9184-23BBE810C341}"/>
    <dgm:cxn modelId="{497C67A8-7A7A-445A-A854-2CCDE9724C35}" type="presOf" srcId="{80A1B547-9C08-44D3-8773-002C62BAB32B}" destId="{490B978D-5982-47B4-828A-87667C59EDF0}" srcOrd="0" destOrd="0" presId="urn:microsoft.com/office/officeart/2018/2/layout/IconCircleList"/>
    <dgm:cxn modelId="{9C0E29AB-3543-4EF4-B3C7-C9E7FC4BD7AC}" srcId="{39343806-5492-4C82-9FFF-FA27CB620288}" destId="{E5C8D86E-5D57-4A1D-A918-F2D53DF5A58F}" srcOrd="3" destOrd="0" parTransId="{D6713B87-5554-4260-BBAD-15EB61FAACD5}" sibTransId="{8124175C-216C-4EE8-A17E-539E24FEEF56}"/>
    <dgm:cxn modelId="{D821E0B6-8669-4B0F-BABA-2F39A509BAEE}" srcId="{39343806-5492-4C82-9FFF-FA27CB620288}" destId="{80A1B547-9C08-44D3-8773-002C62BAB32B}" srcOrd="1" destOrd="0" parTransId="{15E9EB93-8090-4F58-B4C7-8977378A7F00}" sibTransId="{FA4FEEDD-C96F-4156-AF84-33D166D78FB1}"/>
    <dgm:cxn modelId="{13C22AD2-8625-4E15-AF3B-553B18E66B5B}" type="presOf" srcId="{FA4FEEDD-C96F-4156-AF84-33D166D78FB1}" destId="{4904FB2B-8837-4B02-B993-F18C776121FF}" srcOrd="0" destOrd="0" presId="urn:microsoft.com/office/officeart/2018/2/layout/IconCircleList"/>
    <dgm:cxn modelId="{77F990E3-CBFB-4B2A-9AB4-F58DEDD93F7B}" srcId="{39343806-5492-4C82-9FFF-FA27CB620288}" destId="{0FA3F6B1-1240-43C2-953B-D0B548012D78}" srcOrd="0" destOrd="0" parTransId="{ED2795B3-5DB0-4276-AF54-347C999DEF61}" sibTransId="{964560BB-40D5-46D1-9E0C-1D6C8DD86A4B}"/>
    <dgm:cxn modelId="{02DBF3E8-39FC-4FB3-B9CA-21A657C0E362}" type="presOf" srcId="{39343806-5492-4C82-9FFF-FA27CB620288}" destId="{D9570883-D9C2-4F0D-8666-AF9A7E9B7F51}" srcOrd="0" destOrd="0" presId="urn:microsoft.com/office/officeart/2018/2/layout/IconCircleList"/>
    <dgm:cxn modelId="{180C85D0-B01B-43AB-9425-B2306DDE09D2}" type="presParOf" srcId="{D9570883-D9C2-4F0D-8666-AF9A7E9B7F51}" destId="{9B4B0707-4B60-4F8B-BD23-E62E4A3B3F1E}" srcOrd="0" destOrd="0" presId="urn:microsoft.com/office/officeart/2018/2/layout/IconCircleList"/>
    <dgm:cxn modelId="{895657A1-A625-4979-8E04-DC98B95B845B}" type="presParOf" srcId="{9B4B0707-4B60-4F8B-BD23-E62E4A3B3F1E}" destId="{0970BB5F-4E71-4CEF-AF53-91DD9F37E427}" srcOrd="0" destOrd="0" presId="urn:microsoft.com/office/officeart/2018/2/layout/IconCircleList"/>
    <dgm:cxn modelId="{DA336905-1A29-425F-9A01-AB01BDAAF34F}" type="presParOf" srcId="{0970BB5F-4E71-4CEF-AF53-91DD9F37E427}" destId="{F2EDFBDC-85D9-4AF2-8DF8-AEB1A153D9DC}" srcOrd="0" destOrd="0" presId="urn:microsoft.com/office/officeart/2018/2/layout/IconCircleList"/>
    <dgm:cxn modelId="{37920ABB-91BD-48FA-ADD4-FA3657480E72}" type="presParOf" srcId="{0970BB5F-4E71-4CEF-AF53-91DD9F37E427}" destId="{72818883-6A49-4030-B258-6B1C20C58AEE}" srcOrd="1" destOrd="0" presId="urn:microsoft.com/office/officeart/2018/2/layout/IconCircleList"/>
    <dgm:cxn modelId="{AF7C8884-88E9-4B83-ACBB-326ECFE9712E}" type="presParOf" srcId="{0970BB5F-4E71-4CEF-AF53-91DD9F37E427}" destId="{3D30E6D8-0745-49C5-B8C6-60BE63C3B3C0}" srcOrd="2" destOrd="0" presId="urn:microsoft.com/office/officeart/2018/2/layout/IconCircleList"/>
    <dgm:cxn modelId="{20A56240-5D5E-41A8-932A-2683123CDBE4}" type="presParOf" srcId="{0970BB5F-4E71-4CEF-AF53-91DD9F37E427}" destId="{66B82899-E9A8-4DEC-8669-EBFC3BC71863}" srcOrd="3" destOrd="0" presId="urn:microsoft.com/office/officeart/2018/2/layout/IconCircleList"/>
    <dgm:cxn modelId="{ED11914C-8B07-4F89-9D6F-B47801307752}" type="presParOf" srcId="{9B4B0707-4B60-4F8B-BD23-E62E4A3B3F1E}" destId="{692905FC-D205-45C8-8070-5B612CE2BDA7}" srcOrd="1" destOrd="0" presId="urn:microsoft.com/office/officeart/2018/2/layout/IconCircleList"/>
    <dgm:cxn modelId="{7B342B15-233B-4EB5-A121-36999751B230}" type="presParOf" srcId="{9B4B0707-4B60-4F8B-BD23-E62E4A3B3F1E}" destId="{BE6A3034-87CC-4899-9F9C-8E5715B31975}" srcOrd="2" destOrd="0" presId="urn:microsoft.com/office/officeart/2018/2/layout/IconCircleList"/>
    <dgm:cxn modelId="{7FE6935C-8453-4E45-B230-1E9C41BA06AB}" type="presParOf" srcId="{BE6A3034-87CC-4899-9F9C-8E5715B31975}" destId="{7D16D705-A187-4CE4-AFBC-640B582FD830}" srcOrd="0" destOrd="0" presId="urn:microsoft.com/office/officeart/2018/2/layout/IconCircleList"/>
    <dgm:cxn modelId="{112C75D2-4B53-4711-99BE-FDAAE51848FA}" type="presParOf" srcId="{BE6A3034-87CC-4899-9F9C-8E5715B31975}" destId="{CF76640A-9B24-4A22-AB5B-D3D48159B036}" srcOrd="1" destOrd="0" presId="urn:microsoft.com/office/officeart/2018/2/layout/IconCircleList"/>
    <dgm:cxn modelId="{2E04BBC6-3ACA-4DEC-9C07-8FBD80CA60C4}" type="presParOf" srcId="{BE6A3034-87CC-4899-9F9C-8E5715B31975}" destId="{FD33EFC2-2F80-4D27-B305-F05499223AD8}" srcOrd="2" destOrd="0" presId="urn:microsoft.com/office/officeart/2018/2/layout/IconCircleList"/>
    <dgm:cxn modelId="{7C0022F8-0D9F-4CE9-9355-BC3DD845F265}" type="presParOf" srcId="{BE6A3034-87CC-4899-9F9C-8E5715B31975}" destId="{490B978D-5982-47B4-828A-87667C59EDF0}" srcOrd="3" destOrd="0" presId="urn:microsoft.com/office/officeart/2018/2/layout/IconCircleList"/>
    <dgm:cxn modelId="{A1F1972B-A555-4C83-AFB0-64E34A45DA1E}" type="presParOf" srcId="{9B4B0707-4B60-4F8B-BD23-E62E4A3B3F1E}" destId="{4904FB2B-8837-4B02-B993-F18C776121FF}" srcOrd="3" destOrd="0" presId="urn:microsoft.com/office/officeart/2018/2/layout/IconCircleList"/>
    <dgm:cxn modelId="{EA4835EB-02D6-442A-A512-21BDCD956632}" type="presParOf" srcId="{9B4B0707-4B60-4F8B-BD23-E62E4A3B3F1E}" destId="{A63E24A2-DDE4-40E9-A2FD-8E7D51744298}" srcOrd="4" destOrd="0" presId="urn:microsoft.com/office/officeart/2018/2/layout/IconCircleList"/>
    <dgm:cxn modelId="{34D7DA81-76D4-4AE0-B06B-C45EBE365C7E}" type="presParOf" srcId="{A63E24A2-DDE4-40E9-A2FD-8E7D51744298}" destId="{6FCD03ED-1A53-4545-8CF7-24935802EA7E}" srcOrd="0" destOrd="0" presId="urn:microsoft.com/office/officeart/2018/2/layout/IconCircleList"/>
    <dgm:cxn modelId="{65A615E7-A22F-4084-A220-8B8C293CD65B}" type="presParOf" srcId="{A63E24A2-DDE4-40E9-A2FD-8E7D51744298}" destId="{C7F9F4B7-A128-4D5A-8CC4-0E05C8AF0701}" srcOrd="1" destOrd="0" presId="urn:microsoft.com/office/officeart/2018/2/layout/IconCircleList"/>
    <dgm:cxn modelId="{F5AB66FB-EA04-4FCA-A2CF-FD02ADB008E8}" type="presParOf" srcId="{A63E24A2-DDE4-40E9-A2FD-8E7D51744298}" destId="{ECD13631-AC33-4284-9574-368663D48467}" srcOrd="2" destOrd="0" presId="urn:microsoft.com/office/officeart/2018/2/layout/IconCircleList"/>
    <dgm:cxn modelId="{1420F148-33BD-44E9-A989-B421A6D082A3}" type="presParOf" srcId="{A63E24A2-DDE4-40E9-A2FD-8E7D51744298}" destId="{1A0CA9B1-64E8-4530-9A80-F8490FFD654B}" srcOrd="3" destOrd="0" presId="urn:microsoft.com/office/officeart/2018/2/layout/IconCircleList"/>
    <dgm:cxn modelId="{061DB296-3666-460C-A1AA-43F0DCBF6968}" type="presParOf" srcId="{9B4B0707-4B60-4F8B-BD23-E62E4A3B3F1E}" destId="{F88CEA5F-592F-42FC-8B53-28F4266F468D}" srcOrd="5" destOrd="0" presId="urn:microsoft.com/office/officeart/2018/2/layout/IconCircleList"/>
    <dgm:cxn modelId="{258E14C8-D3C3-4CA8-8464-0ED97C6D2FB8}" type="presParOf" srcId="{9B4B0707-4B60-4F8B-BD23-E62E4A3B3F1E}" destId="{E4B19E41-391D-40AA-8026-F44C92D72635}" srcOrd="6" destOrd="0" presId="urn:microsoft.com/office/officeart/2018/2/layout/IconCircleList"/>
    <dgm:cxn modelId="{5FD17AE0-9999-408E-B8B8-AB5553370EB3}" type="presParOf" srcId="{E4B19E41-391D-40AA-8026-F44C92D72635}" destId="{C56FEC19-AA9D-43F5-AA11-B9DAC7A7F6B9}" srcOrd="0" destOrd="0" presId="urn:microsoft.com/office/officeart/2018/2/layout/IconCircleList"/>
    <dgm:cxn modelId="{51C084A5-B4F6-4B86-AC34-17BEC65C13CD}" type="presParOf" srcId="{E4B19E41-391D-40AA-8026-F44C92D72635}" destId="{67459AFB-AE94-4E47-90FA-916D7CFF09FD}" srcOrd="1" destOrd="0" presId="urn:microsoft.com/office/officeart/2018/2/layout/IconCircleList"/>
    <dgm:cxn modelId="{3928BD74-A1D2-4B69-BF51-084898D8F440}" type="presParOf" srcId="{E4B19E41-391D-40AA-8026-F44C92D72635}" destId="{739DAF7E-0DF1-439D-B4C3-98BCC9C92523}" srcOrd="2" destOrd="0" presId="urn:microsoft.com/office/officeart/2018/2/layout/IconCircleList"/>
    <dgm:cxn modelId="{D50126CE-9651-45AF-AD04-840DDA6B1235}" type="presParOf" srcId="{E4B19E41-391D-40AA-8026-F44C92D72635}" destId="{6DDD89D7-A7F0-46EF-8E43-5E7E93700FF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966A80-47B1-49C9-BC92-1C1176DC89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2DEAA2-F607-48B7-87EA-21968A47D357}">
      <dgm:prSet/>
      <dgm:spPr/>
      <dgm:t>
        <a:bodyPr/>
        <a:lstStyle/>
        <a:p>
          <a:pPr>
            <a:lnSpc>
              <a:spcPct val="100000"/>
            </a:lnSpc>
          </a:pPr>
          <a:r>
            <a:rPr lang="es-ES" dirty="0"/>
            <a:t>Se promueve la Educación y Orientación de Profesionales de la Salud</a:t>
          </a:r>
          <a:endParaRPr lang="en-US" dirty="0"/>
        </a:p>
      </dgm:t>
    </dgm:pt>
    <dgm:pt modelId="{E4FF3917-DAD6-419F-BAFD-517D43B84D92}" type="parTrans" cxnId="{6FDBC223-FAD2-4220-ADA4-956F4791563D}">
      <dgm:prSet/>
      <dgm:spPr/>
      <dgm:t>
        <a:bodyPr/>
        <a:lstStyle/>
        <a:p>
          <a:endParaRPr lang="en-US"/>
        </a:p>
      </dgm:t>
    </dgm:pt>
    <dgm:pt modelId="{00B3DAAF-85AC-4AC8-993D-178C4ED12F75}" type="sibTrans" cxnId="{6FDBC223-FAD2-4220-ADA4-956F4791563D}">
      <dgm:prSet/>
      <dgm:spPr/>
      <dgm:t>
        <a:bodyPr/>
        <a:lstStyle/>
        <a:p>
          <a:endParaRPr lang="en-US"/>
        </a:p>
      </dgm:t>
    </dgm:pt>
    <dgm:pt modelId="{9EDBB9E0-2853-48E4-909F-1EA2EA6E3242}">
      <dgm:prSet/>
      <dgm:spPr/>
      <dgm:t>
        <a:bodyPr/>
        <a:lstStyle/>
        <a:p>
          <a:pPr>
            <a:lnSpc>
              <a:spcPct val="100000"/>
            </a:lnSpc>
          </a:pPr>
          <a:r>
            <a:rPr lang="es-ES"/>
            <a:t>Evidencia de la Contribución de las Aplicaciones de Salud en la Reducción de Peso y Mejora del IMC</a:t>
          </a:r>
          <a:endParaRPr lang="en-US"/>
        </a:p>
      </dgm:t>
    </dgm:pt>
    <dgm:pt modelId="{6133B1EE-2275-4158-A8BC-0182CD72947C}" type="parTrans" cxnId="{D48E8BB2-40D3-4591-A337-15D7524E1F0A}">
      <dgm:prSet/>
      <dgm:spPr/>
      <dgm:t>
        <a:bodyPr/>
        <a:lstStyle/>
        <a:p>
          <a:endParaRPr lang="en-US"/>
        </a:p>
      </dgm:t>
    </dgm:pt>
    <dgm:pt modelId="{3D98530B-6D60-46E1-BABC-AA5F58D3C873}" type="sibTrans" cxnId="{D48E8BB2-40D3-4591-A337-15D7524E1F0A}">
      <dgm:prSet/>
      <dgm:spPr/>
      <dgm:t>
        <a:bodyPr/>
        <a:lstStyle/>
        <a:p>
          <a:endParaRPr lang="en-US"/>
        </a:p>
      </dgm:t>
    </dgm:pt>
    <dgm:pt modelId="{480F0EF6-899A-4C98-A907-4029C74275BC}">
      <dgm:prSet/>
      <dgm:spPr/>
      <dgm:t>
        <a:bodyPr/>
        <a:lstStyle/>
        <a:p>
          <a:pPr>
            <a:lnSpc>
              <a:spcPct val="100000"/>
            </a:lnSpc>
          </a:pPr>
          <a:r>
            <a:rPr lang="es-ES"/>
            <a:t>Necesidad de Investigaciones Adicionales para Comprender el Impacto a Largo Plazo y la Efectividad de las Aplicaciones</a:t>
          </a:r>
          <a:endParaRPr lang="en-US"/>
        </a:p>
      </dgm:t>
    </dgm:pt>
    <dgm:pt modelId="{E2C540D0-4100-44BA-A8A4-7EA695DE3CA1}" type="parTrans" cxnId="{4C182281-B1A9-4C65-AEEF-8C134F2414BB}">
      <dgm:prSet/>
      <dgm:spPr/>
      <dgm:t>
        <a:bodyPr/>
        <a:lstStyle/>
        <a:p>
          <a:endParaRPr lang="en-US"/>
        </a:p>
      </dgm:t>
    </dgm:pt>
    <dgm:pt modelId="{1F5840BD-15D4-4312-90A2-666689AB9CF4}" type="sibTrans" cxnId="{4C182281-B1A9-4C65-AEEF-8C134F2414BB}">
      <dgm:prSet/>
      <dgm:spPr/>
      <dgm:t>
        <a:bodyPr/>
        <a:lstStyle/>
        <a:p>
          <a:endParaRPr lang="en-US"/>
        </a:p>
      </dgm:t>
    </dgm:pt>
    <dgm:pt modelId="{FD0D68DF-D842-425E-B94C-4DA83CA84DBC}" type="pres">
      <dgm:prSet presAssocID="{6F966A80-47B1-49C9-BC92-1C1176DC8942}" presName="root" presStyleCnt="0">
        <dgm:presLayoutVars>
          <dgm:dir/>
          <dgm:resizeHandles val="exact"/>
        </dgm:presLayoutVars>
      </dgm:prSet>
      <dgm:spPr/>
    </dgm:pt>
    <dgm:pt modelId="{9965549F-2C24-4087-9396-D79A1C9E2506}" type="pres">
      <dgm:prSet presAssocID="{D82DEAA2-F607-48B7-87EA-21968A47D357}" presName="compNode" presStyleCnt="0"/>
      <dgm:spPr/>
    </dgm:pt>
    <dgm:pt modelId="{8529B8F8-28FA-45DD-8D45-33FBEDC6A87A}" type="pres">
      <dgm:prSet presAssocID="{D82DEAA2-F607-48B7-87EA-21968A47D357}" presName="bgRect" presStyleLbl="bgShp" presStyleIdx="0" presStyleCnt="3"/>
      <dgm:spPr/>
    </dgm:pt>
    <dgm:pt modelId="{0ED7B72C-DE55-4EBA-966C-DA76624C2712}" type="pres">
      <dgm:prSet presAssocID="{D82DEAA2-F607-48B7-87EA-21968A47D3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bros"/>
        </a:ext>
      </dgm:extLst>
    </dgm:pt>
    <dgm:pt modelId="{FE72793B-3AFA-47EE-8300-F72BF7655CD4}" type="pres">
      <dgm:prSet presAssocID="{D82DEAA2-F607-48B7-87EA-21968A47D357}" presName="spaceRect" presStyleCnt="0"/>
      <dgm:spPr/>
    </dgm:pt>
    <dgm:pt modelId="{7ACED784-5514-4348-975B-30FAB0F59476}" type="pres">
      <dgm:prSet presAssocID="{D82DEAA2-F607-48B7-87EA-21968A47D357}" presName="parTx" presStyleLbl="revTx" presStyleIdx="0" presStyleCnt="3">
        <dgm:presLayoutVars>
          <dgm:chMax val="0"/>
          <dgm:chPref val="0"/>
        </dgm:presLayoutVars>
      </dgm:prSet>
      <dgm:spPr/>
    </dgm:pt>
    <dgm:pt modelId="{9F748BE3-35D4-43D6-B820-1C6276F6636B}" type="pres">
      <dgm:prSet presAssocID="{00B3DAAF-85AC-4AC8-993D-178C4ED12F75}" presName="sibTrans" presStyleCnt="0"/>
      <dgm:spPr/>
    </dgm:pt>
    <dgm:pt modelId="{CA57EC34-B57E-43C9-87EA-03D1F7CD61F9}" type="pres">
      <dgm:prSet presAssocID="{9EDBB9E0-2853-48E4-909F-1EA2EA6E3242}" presName="compNode" presStyleCnt="0"/>
      <dgm:spPr/>
    </dgm:pt>
    <dgm:pt modelId="{6B8AFA84-9DFA-4574-A005-A3C717F8A4C6}" type="pres">
      <dgm:prSet presAssocID="{9EDBB9E0-2853-48E4-909F-1EA2EA6E3242}" presName="bgRect" presStyleLbl="bgShp" presStyleIdx="1" presStyleCnt="3"/>
      <dgm:spPr/>
    </dgm:pt>
    <dgm:pt modelId="{07494178-1317-452C-9BE8-612BDDC2E5F5}" type="pres">
      <dgm:prSet presAssocID="{9EDBB9E0-2853-48E4-909F-1EA2EA6E32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B21B6BBC-80BC-48EC-9E88-3E2994B36FFF}" type="pres">
      <dgm:prSet presAssocID="{9EDBB9E0-2853-48E4-909F-1EA2EA6E3242}" presName="spaceRect" presStyleCnt="0"/>
      <dgm:spPr/>
    </dgm:pt>
    <dgm:pt modelId="{EA0B3714-160B-451B-8DF7-378A23E59F20}" type="pres">
      <dgm:prSet presAssocID="{9EDBB9E0-2853-48E4-909F-1EA2EA6E3242}" presName="parTx" presStyleLbl="revTx" presStyleIdx="1" presStyleCnt="3">
        <dgm:presLayoutVars>
          <dgm:chMax val="0"/>
          <dgm:chPref val="0"/>
        </dgm:presLayoutVars>
      </dgm:prSet>
      <dgm:spPr/>
    </dgm:pt>
    <dgm:pt modelId="{78F2DFEE-8D98-4FEE-A609-B3A44D2DD898}" type="pres">
      <dgm:prSet presAssocID="{3D98530B-6D60-46E1-BABC-AA5F58D3C873}" presName="sibTrans" presStyleCnt="0"/>
      <dgm:spPr/>
    </dgm:pt>
    <dgm:pt modelId="{FBC5E51D-65B8-4C49-B2DA-0DBE8CA0A211}" type="pres">
      <dgm:prSet presAssocID="{480F0EF6-899A-4C98-A907-4029C74275BC}" presName="compNode" presStyleCnt="0"/>
      <dgm:spPr/>
    </dgm:pt>
    <dgm:pt modelId="{9C35BDFB-7748-40EF-9D59-23EE48F250B9}" type="pres">
      <dgm:prSet presAssocID="{480F0EF6-899A-4C98-A907-4029C74275BC}" presName="bgRect" presStyleLbl="bgShp" presStyleIdx="2" presStyleCnt="3"/>
      <dgm:spPr/>
    </dgm:pt>
    <dgm:pt modelId="{0BE3B800-5901-4BCE-ADF6-C2D0DD003A8E}" type="pres">
      <dgm:prSet presAssocID="{480F0EF6-899A-4C98-A907-4029C74275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15E692AE-8A9B-451F-B68A-AC40ECB80B8B}" type="pres">
      <dgm:prSet presAssocID="{480F0EF6-899A-4C98-A907-4029C74275BC}" presName="spaceRect" presStyleCnt="0"/>
      <dgm:spPr/>
    </dgm:pt>
    <dgm:pt modelId="{3A55F909-C4FE-406A-8FA5-72BF9A1C3E6A}" type="pres">
      <dgm:prSet presAssocID="{480F0EF6-899A-4C98-A907-4029C74275BC}" presName="parTx" presStyleLbl="revTx" presStyleIdx="2" presStyleCnt="3">
        <dgm:presLayoutVars>
          <dgm:chMax val="0"/>
          <dgm:chPref val="0"/>
        </dgm:presLayoutVars>
      </dgm:prSet>
      <dgm:spPr/>
    </dgm:pt>
  </dgm:ptLst>
  <dgm:cxnLst>
    <dgm:cxn modelId="{6FDBC223-FAD2-4220-ADA4-956F4791563D}" srcId="{6F966A80-47B1-49C9-BC92-1C1176DC8942}" destId="{D82DEAA2-F607-48B7-87EA-21968A47D357}" srcOrd="0" destOrd="0" parTransId="{E4FF3917-DAD6-419F-BAFD-517D43B84D92}" sibTransId="{00B3DAAF-85AC-4AC8-993D-178C4ED12F75}"/>
    <dgm:cxn modelId="{2D2D6937-F2F7-45BA-A4FE-D9AE33C60288}" type="presOf" srcId="{9EDBB9E0-2853-48E4-909F-1EA2EA6E3242}" destId="{EA0B3714-160B-451B-8DF7-378A23E59F20}" srcOrd="0" destOrd="0" presId="urn:microsoft.com/office/officeart/2018/2/layout/IconVerticalSolidList"/>
    <dgm:cxn modelId="{B2E3083E-6442-4AA0-B4C9-BA58E96E2648}" type="presOf" srcId="{D82DEAA2-F607-48B7-87EA-21968A47D357}" destId="{7ACED784-5514-4348-975B-30FAB0F59476}" srcOrd="0" destOrd="0" presId="urn:microsoft.com/office/officeart/2018/2/layout/IconVerticalSolidList"/>
    <dgm:cxn modelId="{D566FE3E-329D-434C-8F0F-652E0D8C8761}" type="presOf" srcId="{6F966A80-47B1-49C9-BC92-1C1176DC8942}" destId="{FD0D68DF-D842-425E-B94C-4DA83CA84DBC}" srcOrd="0" destOrd="0" presId="urn:microsoft.com/office/officeart/2018/2/layout/IconVerticalSolidList"/>
    <dgm:cxn modelId="{4C182281-B1A9-4C65-AEEF-8C134F2414BB}" srcId="{6F966A80-47B1-49C9-BC92-1C1176DC8942}" destId="{480F0EF6-899A-4C98-A907-4029C74275BC}" srcOrd="2" destOrd="0" parTransId="{E2C540D0-4100-44BA-A8A4-7EA695DE3CA1}" sibTransId="{1F5840BD-15D4-4312-90A2-666689AB9CF4}"/>
    <dgm:cxn modelId="{14AC4BA7-19F2-43BA-9A7C-944396342DBB}" type="presOf" srcId="{480F0EF6-899A-4C98-A907-4029C74275BC}" destId="{3A55F909-C4FE-406A-8FA5-72BF9A1C3E6A}" srcOrd="0" destOrd="0" presId="urn:microsoft.com/office/officeart/2018/2/layout/IconVerticalSolidList"/>
    <dgm:cxn modelId="{D48E8BB2-40D3-4591-A337-15D7524E1F0A}" srcId="{6F966A80-47B1-49C9-BC92-1C1176DC8942}" destId="{9EDBB9E0-2853-48E4-909F-1EA2EA6E3242}" srcOrd="1" destOrd="0" parTransId="{6133B1EE-2275-4158-A8BC-0182CD72947C}" sibTransId="{3D98530B-6D60-46E1-BABC-AA5F58D3C873}"/>
    <dgm:cxn modelId="{EFB50BC3-347F-42C3-BE2D-6B56A29D7ADD}" type="presParOf" srcId="{FD0D68DF-D842-425E-B94C-4DA83CA84DBC}" destId="{9965549F-2C24-4087-9396-D79A1C9E2506}" srcOrd="0" destOrd="0" presId="urn:microsoft.com/office/officeart/2018/2/layout/IconVerticalSolidList"/>
    <dgm:cxn modelId="{FD1DE515-BCD2-4A12-8B06-8E7902D610D4}" type="presParOf" srcId="{9965549F-2C24-4087-9396-D79A1C9E2506}" destId="{8529B8F8-28FA-45DD-8D45-33FBEDC6A87A}" srcOrd="0" destOrd="0" presId="urn:microsoft.com/office/officeart/2018/2/layout/IconVerticalSolidList"/>
    <dgm:cxn modelId="{5D901A46-9618-459D-A20E-8CAED468D5E5}" type="presParOf" srcId="{9965549F-2C24-4087-9396-D79A1C9E2506}" destId="{0ED7B72C-DE55-4EBA-966C-DA76624C2712}" srcOrd="1" destOrd="0" presId="urn:microsoft.com/office/officeart/2018/2/layout/IconVerticalSolidList"/>
    <dgm:cxn modelId="{5376E4AD-5701-4553-896F-98D8B5587DBE}" type="presParOf" srcId="{9965549F-2C24-4087-9396-D79A1C9E2506}" destId="{FE72793B-3AFA-47EE-8300-F72BF7655CD4}" srcOrd="2" destOrd="0" presId="urn:microsoft.com/office/officeart/2018/2/layout/IconVerticalSolidList"/>
    <dgm:cxn modelId="{D2069664-3AE9-45DE-BF07-6EA05DAF747B}" type="presParOf" srcId="{9965549F-2C24-4087-9396-D79A1C9E2506}" destId="{7ACED784-5514-4348-975B-30FAB0F59476}" srcOrd="3" destOrd="0" presId="urn:microsoft.com/office/officeart/2018/2/layout/IconVerticalSolidList"/>
    <dgm:cxn modelId="{B250DF4E-7667-4C63-A2A8-3B8E748E91E5}" type="presParOf" srcId="{FD0D68DF-D842-425E-B94C-4DA83CA84DBC}" destId="{9F748BE3-35D4-43D6-B820-1C6276F6636B}" srcOrd="1" destOrd="0" presId="urn:microsoft.com/office/officeart/2018/2/layout/IconVerticalSolidList"/>
    <dgm:cxn modelId="{75D19194-2E9D-4A02-9999-29AB008994DD}" type="presParOf" srcId="{FD0D68DF-D842-425E-B94C-4DA83CA84DBC}" destId="{CA57EC34-B57E-43C9-87EA-03D1F7CD61F9}" srcOrd="2" destOrd="0" presId="urn:microsoft.com/office/officeart/2018/2/layout/IconVerticalSolidList"/>
    <dgm:cxn modelId="{0937D5A0-B406-4D9C-B6A3-6342E478EC41}" type="presParOf" srcId="{CA57EC34-B57E-43C9-87EA-03D1F7CD61F9}" destId="{6B8AFA84-9DFA-4574-A005-A3C717F8A4C6}" srcOrd="0" destOrd="0" presId="urn:microsoft.com/office/officeart/2018/2/layout/IconVerticalSolidList"/>
    <dgm:cxn modelId="{F8676954-8744-4AAA-B3D5-4821B06F8923}" type="presParOf" srcId="{CA57EC34-B57E-43C9-87EA-03D1F7CD61F9}" destId="{07494178-1317-452C-9BE8-612BDDC2E5F5}" srcOrd="1" destOrd="0" presId="urn:microsoft.com/office/officeart/2018/2/layout/IconVerticalSolidList"/>
    <dgm:cxn modelId="{7F0A1689-A9DB-434B-8FB9-E85199FC151F}" type="presParOf" srcId="{CA57EC34-B57E-43C9-87EA-03D1F7CD61F9}" destId="{B21B6BBC-80BC-48EC-9E88-3E2994B36FFF}" srcOrd="2" destOrd="0" presId="urn:microsoft.com/office/officeart/2018/2/layout/IconVerticalSolidList"/>
    <dgm:cxn modelId="{EB95E2B3-F71D-4A00-81B8-4C1E8E2EF2E1}" type="presParOf" srcId="{CA57EC34-B57E-43C9-87EA-03D1F7CD61F9}" destId="{EA0B3714-160B-451B-8DF7-378A23E59F20}" srcOrd="3" destOrd="0" presId="urn:microsoft.com/office/officeart/2018/2/layout/IconVerticalSolidList"/>
    <dgm:cxn modelId="{1C46C441-9850-4B82-874A-2F109531D057}" type="presParOf" srcId="{FD0D68DF-D842-425E-B94C-4DA83CA84DBC}" destId="{78F2DFEE-8D98-4FEE-A609-B3A44D2DD898}" srcOrd="3" destOrd="0" presId="urn:microsoft.com/office/officeart/2018/2/layout/IconVerticalSolidList"/>
    <dgm:cxn modelId="{34140003-5EFD-4E14-A785-77299702F570}" type="presParOf" srcId="{FD0D68DF-D842-425E-B94C-4DA83CA84DBC}" destId="{FBC5E51D-65B8-4C49-B2DA-0DBE8CA0A211}" srcOrd="4" destOrd="0" presId="urn:microsoft.com/office/officeart/2018/2/layout/IconVerticalSolidList"/>
    <dgm:cxn modelId="{2487E8E5-3324-4407-8A82-DD69861FDB80}" type="presParOf" srcId="{FBC5E51D-65B8-4C49-B2DA-0DBE8CA0A211}" destId="{9C35BDFB-7748-40EF-9D59-23EE48F250B9}" srcOrd="0" destOrd="0" presId="urn:microsoft.com/office/officeart/2018/2/layout/IconVerticalSolidList"/>
    <dgm:cxn modelId="{BB2C763A-4D02-495A-8AD1-F351B05AC78A}" type="presParOf" srcId="{FBC5E51D-65B8-4C49-B2DA-0DBE8CA0A211}" destId="{0BE3B800-5901-4BCE-ADF6-C2D0DD003A8E}" srcOrd="1" destOrd="0" presId="urn:microsoft.com/office/officeart/2018/2/layout/IconVerticalSolidList"/>
    <dgm:cxn modelId="{47EA6549-C073-4F2D-8612-DF2AA0BBA0F2}" type="presParOf" srcId="{FBC5E51D-65B8-4C49-B2DA-0DBE8CA0A211}" destId="{15E692AE-8A9B-451F-B68A-AC40ECB80B8B}" srcOrd="2" destOrd="0" presId="urn:microsoft.com/office/officeart/2018/2/layout/IconVerticalSolidList"/>
    <dgm:cxn modelId="{0FB7072F-5851-40F3-B9CA-BF4D24B6DA5B}" type="presParOf" srcId="{FBC5E51D-65B8-4C49-B2DA-0DBE8CA0A211}" destId="{3A55F909-C4FE-406A-8FA5-72BF9A1C3E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DFBDC-85D9-4AF2-8DF8-AEB1A153D9DC}">
      <dsp:nvSpPr>
        <dsp:cNvPr id="0" name=""/>
        <dsp:cNvSpPr/>
      </dsp:nvSpPr>
      <dsp:spPr>
        <a:xfrm>
          <a:off x="37733" y="872263"/>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18883-6A49-4030-B258-6B1C20C58AEE}">
      <dsp:nvSpPr>
        <dsp:cNvPr id="0" name=""/>
        <dsp:cNvSpPr/>
      </dsp:nvSpPr>
      <dsp:spPr>
        <a:xfrm>
          <a:off x="169628" y="1004158"/>
          <a:ext cx="364281" cy="364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82899-E9A8-4DEC-8669-EBFC3BC71863}">
      <dsp:nvSpPr>
        <dsp:cNvPr id="0" name=""/>
        <dsp:cNvSpPr/>
      </dsp:nvSpPr>
      <dsp:spPr>
        <a:xfrm>
          <a:off x="800392" y="872263"/>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Revisión de Información en Bases de Datos</a:t>
          </a:r>
          <a:endParaRPr lang="en-US" sz="1100" kern="1200"/>
        </a:p>
      </dsp:txBody>
      <dsp:txXfrm>
        <a:off x="800392" y="872263"/>
        <a:ext cx="1480455" cy="628071"/>
      </dsp:txXfrm>
    </dsp:sp>
    <dsp:sp modelId="{7D16D705-A187-4CE4-AFBC-640B582FD830}">
      <dsp:nvSpPr>
        <dsp:cNvPr id="0" name=""/>
        <dsp:cNvSpPr/>
      </dsp:nvSpPr>
      <dsp:spPr>
        <a:xfrm>
          <a:off x="2538805" y="872263"/>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6640A-9B24-4A22-AB5B-D3D48159B036}">
      <dsp:nvSpPr>
        <dsp:cNvPr id="0" name=""/>
        <dsp:cNvSpPr/>
      </dsp:nvSpPr>
      <dsp:spPr>
        <a:xfrm>
          <a:off x="2670700" y="1004158"/>
          <a:ext cx="364281" cy="364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0B978D-5982-47B4-828A-87667C59EDF0}">
      <dsp:nvSpPr>
        <dsp:cNvPr id="0" name=""/>
        <dsp:cNvSpPr/>
      </dsp:nvSpPr>
      <dsp:spPr>
        <a:xfrm>
          <a:off x="3301464" y="872263"/>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Datos de Obesidad Recopilados en Bases de Datos Públicas</a:t>
          </a:r>
          <a:endParaRPr lang="en-US" sz="1100" kern="1200"/>
        </a:p>
      </dsp:txBody>
      <dsp:txXfrm>
        <a:off x="3301464" y="872263"/>
        <a:ext cx="1480455" cy="628071"/>
      </dsp:txXfrm>
    </dsp:sp>
    <dsp:sp modelId="{6FCD03ED-1A53-4545-8CF7-24935802EA7E}">
      <dsp:nvSpPr>
        <dsp:cNvPr id="0" name=""/>
        <dsp:cNvSpPr/>
      </dsp:nvSpPr>
      <dsp:spPr>
        <a:xfrm>
          <a:off x="37733" y="2114931"/>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9F4B7-A128-4D5A-8CC4-0E05C8AF0701}">
      <dsp:nvSpPr>
        <dsp:cNvPr id="0" name=""/>
        <dsp:cNvSpPr/>
      </dsp:nvSpPr>
      <dsp:spPr>
        <a:xfrm>
          <a:off x="169628" y="2246826"/>
          <a:ext cx="364281" cy="364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CA9B1-64E8-4530-9A80-F8490FFD654B}">
      <dsp:nvSpPr>
        <dsp:cNvPr id="0" name=""/>
        <dsp:cNvSpPr/>
      </dsp:nvSpPr>
      <dsp:spPr>
        <a:xfrm>
          <a:off x="800392" y="2114931"/>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Impulso del Desarrollo y Venta de una Aplicación de Salud</a:t>
          </a:r>
          <a:endParaRPr lang="en-US" sz="1100" kern="1200"/>
        </a:p>
      </dsp:txBody>
      <dsp:txXfrm>
        <a:off x="800392" y="2114931"/>
        <a:ext cx="1480455" cy="628071"/>
      </dsp:txXfrm>
    </dsp:sp>
    <dsp:sp modelId="{C56FEC19-AA9D-43F5-AA11-B9DAC7A7F6B9}">
      <dsp:nvSpPr>
        <dsp:cNvPr id="0" name=""/>
        <dsp:cNvSpPr/>
      </dsp:nvSpPr>
      <dsp:spPr>
        <a:xfrm>
          <a:off x="2538805" y="2114931"/>
          <a:ext cx="628071" cy="62807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59AFB-AE94-4E47-90FA-916D7CFF09FD}">
      <dsp:nvSpPr>
        <dsp:cNvPr id="0" name=""/>
        <dsp:cNvSpPr/>
      </dsp:nvSpPr>
      <dsp:spPr>
        <a:xfrm>
          <a:off x="2670700" y="2246826"/>
          <a:ext cx="364281" cy="3642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D89D7-A7F0-46EF-8E43-5E7E93700FFB}">
      <dsp:nvSpPr>
        <dsp:cNvPr id="0" name=""/>
        <dsp:cNvSpPr/>
      </dsp:nvSpPr>
      <dsp:spPr>
        <a:xfrm>
          <a:off x="3301464" y="2114931"/>
          <a:ext cx="1480455" cy="628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ES" sz="1100" kern="1200"/>
            <a:t>Factores que Influyen en la Adopción y Uso Continuo de las Aplicaciones</a:t>
          </a:r>
          <a:endParaRPr lang="en-US" sz="1100" kern="1200"/>
        </a:p>
      </dsp:txBody>
      <dsp:txXfrm>
        <a:off x="3301464" y="2114931"/>
        <a:ext cx="1480455" cy="628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9B8F8-28FA-45DD-8D45-33FBEDC6A87A}">
      <dsp:nvSpPr>
        <dsp:cNvPr id="0" name=""/>
        <dsp:cNvSpPr/>
      </dsp:nvSpPr>
      <dsp:spPr>
        <a:xfrm>
          <a:off x="0" y="648"/>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7B72C-DE55-4EBA-966C-DA76624C2712}">
      <dsp:nvSpPr>
        <dsp:cNvPr id="0" name=""/>
        <dsp:cNvSpPr/>
      </dsp:nvSpPr>
      <dsp:spPr>
        <a:xfrm>
          <a:off x="458702" y="341831"/>
          <a:ext cx="834004" cy="8340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ED784-5514-4348-975B-30FAB0F59476}">
      <dsp:nvSpPr>
        <dsp:cNvPr id="0" name=""/>
        <dsp:cNvSpPr/>
      </dsp:nvSpPr>
      <dsp:spPr>
        <a:xfrm>
          <a:off x="1751410" y="648"/>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dirty="0"/>
            <a:t>Se promueve la Educación y Orientación de Profesionales de la Salud</a:t>
          </a:r>
          <a:endParaRPr lang="en-US" sz="1900" kern="1200" dirty="0"/>
        </a:p>
      </dsp:txBody>
      <dsp:txXfrm>
        <a:off x="1751410" y="648"/>
        <a:ext cx="4192190" cy="1516372"/>
      </dsp:txXfrm>
    </dsp:sp>
    <dsp:sp modelId="{6B8AFA84-9DFA-4574-A005-A3C717F8A4C6}">
      <dsp:nvSpPr>
        <dsp:cNvPr id="0" name=""/>
        <dsp:cNvSpPr/>
      </dsp:nvSpPr>
      <dsp:spPr>
        <a:xfrm>
          <a:off x="0" y="1896113"/>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94178-1317-452C-9BE8-612BDDC2E5F5}">
      <dsp:nvSpPr>
        <dsp:cNvPr id="0" name=""/>
        <dsp:cNvSpPr/>
      </dsp:nvSpPr>
      <dsp:spPr>
        <a:xfrm>
          <a:off x="458702" y="2237297"/>
          <a:ext cx="834004" cy="8340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B3714-160B-451B-8DF7-378A23E59F20}">
      <dsp:nvSpPr>
        <dsp:cNvPr id="0" name=""/>
        <dsp:cNvSpPr/>
      </dsp:nvSpPr>
      <dsp:spPr>
        <a:xfrm>
          <a:off x="1751410" y="1896113"/>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a:t>Evidencia de la Contribución de las Aplicaciones de Salud en la Reducción de Peso y Mejora del IMC</a:t>
          </a:r>
          <a:endParaRPr lang="en-US" sz="1900" kern="1200"/>
        </a:p>
      </dsp:txBody>
      <dsp:txXfrm>
        <a:off x="1751410" y="1896113"/>
        <a:ext cx="4192190" cy="1516372"/>
      </dsp:txXfrm>
    </dsp:sp>
    <dsp:sp modelId="{9C35BDFB-7748-40EF-9D59-23EE48F250B9}">
      <dsp:nvSpPr>
        <dsp:cNvPr id="0" name=""/>
        <dsp:cNvSpPr/>
      </dsp:nvSpPr>
      <dsp:spPr>
        <a:xfrm>
          <a:off x="0" y="3791579"/>
          <a:ext cx="5943601" cy="15163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3B800-5901-4BCE-ADF6-C2D0DD003A8E}">
      <dsp:nvSpPr>
        <dsp:cNvPr id="0" name=""/>
        <dsp:cNvSpPr/>
      </dsp:nvSpPr>
      <dsp:spPr>
        <a:xfrm>
          <a:off x="458702" y="4132763"/>
          <a:ext cx="834004" cy="8340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5F909-C4FE-406A-8FA5-72BF9A1C3E6A}">
      <dsp:nvSpPr>
        <dsp:cNvPr id="0" name=""/>
        <dsp:cNvSpPr/>
      </dsp:nvSpPr>
      <dsp:spPr>
        <a:xfrm>
          <a:off x="1751410" y="3791579"/>
          <a:ext cx="4192190" cy="1516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83" tIns="160483" rIns="160483" bIns="160483" numCol="1" spcCol="1270" anchor="ctr" anchorCtr="0">
          <a:noAutofit/>
        </a:bodyPr>
        <a:lstStyle/>
        <a:p>
          <a:pPr marL="0" lvl="0" indent="0" algn="l" defTabSz="844550">
            <a:lnSpc>
              <a:spcPct val="100000"/>
            </a:lnSpc>
            <a:spcBef>
              <a:spcPct val="0"/>
            </a:spcBef>
            <a:spcAft>
              <a:spcPct val="35000"/>
            </a:spcAft>
            <a:buNone/>
          </a:pPr>
          <a:r>
            <a:rPr lang="es-ES" sz="1900" kern="1200"/>
            <a:t>Necesidad de Investigaciones Adicionales para Comprender el Impacto a Largo Plazo y la Efectividad de las Aplicaciones</a:t>
          </a:r>
          <a:endParaRPr lang="en-US" sz="1900" kern="1200"/>
        </a:p>
      </dsp:txBody>
      <dsp:txXfrm>
        <a:off x="1751410" y="3791579"/>
        <a:ext cx="4192190" cy="15163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29294-BE50-4653-9067-DD19C17A32C8}" type="datetimeFigureOut">
              <a:rPr lang="es-AR" smtClean="0"/>
              <a:t>23/9/2023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0A9ED-C397-4315-A8DF-A02431DB8FA1}" type="slidenum">
              <a:rPr lang="es-AR" smtClean="0"/>
              <a:t>‹Nº›</a:t>
            </a:fld>
            <a:endParaRPr lang="es-AR"/>
          </a:p>
        </p:txBody>
      </p:sp>
    </p:spTree>
    <p:extLst>
      <p:ext uri="{BB962C8B-B14F-4D97-AF65-F5344CB8AC3E}">
        <p14:creationId xmlns:p14="http://schemas.microsoft.com/office/powerpoint/2010/main" val="318877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1</a:t>
            </a:fld>
            <a:endParaRPr lang="es-AR"/>
          </a:p>
        </p:txBody>
      </p:sp>
    </p:spTree>
    <p:extLst>
      <p:ext uri="{BB962C8B-B14F-4D97-AF65-F5344CB8AC3E}">
        <p14:creationId xmlns:p14="http://schemas.microsoft.com/office/powerpoint/2010/main" val="244391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Beneficios del Entorno Digital</a:t>
            </a:r>
          </a:p>
          <a:p>
            <a:pPr>
              <a:buFont typeface="Arial" panose="020B0604020202020204" pitchFamily="34" charset="0"/>
              <a:buChar char="•"/>
            </a:pPr>
            <a:r>
              <a:rPr lang="es-ES" dirty="0"/>
              <a:t>Las aplicaciones de salud se han convertido en una herramienta popular y accesible que ofrece la posibilidad de brindar apoyo personalizado para mejorar la pérdida de peso y el control del índice de masa corporal (IMC). Estas aplicaciones permiten a los usuarios llevar un registro constante y en tiempo real de su dieta y actividad física, lo que les brinda un mayor control y conciencia de sus hábitos diarios. Además, estas herramientas digitales ofrecen un enfoque motivador para promover estilos de vida saludables.</a:t>
            </a:r>
          </a:p>
          <a:p>
            <a:pPr>
              <a:buFont typeface="Arial" panose="020B0604020202020204" pitchFamily="34" charset="0"/>
              <a:buChar char="•"/>
            </a:pPr>
            <a:r>
              <a:rPr lang="es-ES" dirty="0"/>
              <a:t>Abstracto</a:t>
            </a:r>
          </a:p>
          <a:p>
            <a:pPr>
              <a:buFont typeface="Arial" panose="020B0604020202020204" pitchFamily="34" charset="0"/>
              <a:buChar char="•"/>
            </a:pPr>
            <a:r>
              <a:rPr lang="es-ES" dirty="0"/>
              <a:t>El presente trabajo propone revisar información contenida en bases de datos para analizar la contribución de las aplicaciones de salud en la reducción de peso y la mejora del IMC. El objetivo de este estudio es analizar los datos de obesidad recopilados en bases de datos públicas para impulsar el desarrollo y la venta de una aplicación de salud para dispositivos móviles que facilite a las personas lograr una pérdida de peso saludable. Además, se busca identificar los factores que influyen en la adopción y el uso continuo de estas aplicaciones, así como explorar posibles correlaciones entre la frecuencia de uso y los resultados de pérdida de peso.</a:t>
            </a:r>
          </a:p>
          <a:p>
            <a:pPr>
              <a:buFont typeface="Arial" panose="020B0604020202020204" pitchFamily="34" charset="0"/>
              <a:buChar char="•"/>
            </a:pPr>
            <a:r>
              <a:rPr lang="es-ES" dirty="0"/>
              <a:t>Definición de Objetivo</a:t>
            </a:r>
          </a:p>
          <a:p>
            <a:pPr>
              <a:buFont typeface="Arial" panose="020B0604020202020204" pitchFamily="34" charset="0"/>
              <a:buChar char="•"/>
            </a:pPr>
            <a:r>
              <a:rPr lang="es-ES" dirty="0"/>
              <a:t>El objetivo de este estudio es analizar la contribución de las aplicaciones de salud en la reducción de peso y la mejora del IMC. Se revisarán datos de obesidad recopilados en bases de datos públicas y se buscará impulsar el desarrollo y la venta de una aplicación de salud para dispositivos móviles que facilite a las personas lograr una pérdida de peso saludable. Además, se identificarán los factores que influyen en la adopción y el uso continuo de estas aplicaciones, así como posibles correlaciones entre la frecuencia de uso y los resultados de pérdida de peso.</a:t>
            </a:r>
          </a:p>
          <a:p>
            <a:pPr>
              <a:buFont typeface="Arial" panose="020B0604020202020204" pitchFamily="34" charset="0"/>
              <a:buChar char="•"/>
            </a:pPr>
            <a:r>
              <a:rPr lang="es-ES" dirty="0"/>
              <a:t>Contexto y Desafío Comercial</a:t>
            </a:r>
          </a:p>
          <a:p>
            <a:pPr>
              <a:buFont typeface="Arial" panose="020B0604020202020204" pitchFamily="34" charset="0"/>
              <a:buChar char="•"/>
            </a:pPr>
            <a:r>
              <a:rPr lang="es-ES" dirty="0"/>
              <a:t>La posibilidad de llevar un registro constante y en tiempo real de la dieta y la actividad física ha demostrado ser altamente motivador para los usuarios, ya que les permite tener un mayor control y conciencia de sus hábitos diarios. Esto ha llevado al desarrollo y la venta de numerosas aplicaciones de salud que buscan brindar apoyo personalizado para mejorar la pérdida de peso y el control del IMC. Sin embargo, existe un desafío comercial en cuanto a la adopción y el uso continuo de estas aplicaciones, así como en la comprensión de su impacto a largo plazo y su efectividad en diferentes poblaciones.</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3</a:t>
            </a:fld>
            <a:endParaRPr lang="es-AR"/>
          </a:p>
        </p:txBody>
      </p:sp>
    </p:spTree>
    <p:extLst>
      <p:ext uri="{BB962C8B-B14F-4D97-AF65-F5344CB8AC3E}">
        <p14:creationId xmlns:p14="http://schemas.microsoft.com/office/powerpoint/2010/main" val="255034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Revisión de Información en Bases de Datos</a:t>
            </a:r>
          </a:p>
          <a:p>
            <a:pPr>
              <a:buFont typeface="Arial" panose="020B0604020202020204" pitchFamily="34" charset="0"/>
              <a:buChar char="•"/>
            </a:pPr>
            <a:r>
              <a:rPr lang="es-ES" dirty="0"/>
              <a:t>En este estudio se revisará información contenida en bases de datos públicas para analizar la contribución de las aplicaciones de salud en la reducción de peso y la mejora del IMC. Se recopilarán datos de obesidad y se buscará identificar posibles correlaciones entre la frecuencia de uso de las aplicaciones y los resultados de pérdida de peso.</a:t>
            </a:r>
          </a:p>
          <a:p>
            <a:pPr>
              <a:buFont typeface="Arial" panose="020B0604020202020204" pitchFamily="34" charset="0"/>
              <a:buChar char="•"/>
            </a:pPr>
            <a:r>
              <a:rPr lang="es-ES" dirty="0"/>
              <a:t>Datos de Obesidad Recopilados en Bases de Datos Públicas</a:t>
            </a:r>
          </a:p>
          <a:p>
            <a:pPr>
              <a:buFont typeface="Arial" panose="020B0604020202020204" pitchFamily="34" charset="0"/>
              <a:buChar char="•"/>
            </a:pPr>
            <a:r>
              <a:rPr lang="es-ES" dirty="0"/>
              <a:t>Se analizarán los datos de obesidad recopilados en bases de datos públicas para obtener información relevante sobre la prevalencia de la obesidad y el sobrepeso en diferentes poblaciones. Estos datos serán utilizados para impulsar el desarrollo y la venta de una aplicación de salud que facilite a las personas lograr una pérdida de peso saludable.</a:t>
            </a:r>
          </a:p>
          <a:p>
            <a:pPr>
              <a:buFont typeface="Arial" panose="020B0604020202020204" pitchFamily="34" charset="0"/>
              <a:buChar char="•"/>
            </a:pPr>
            <a:r>
              <a:rPr lang="es-ES" dirty="0"/>
              <a:t>Impulso del Desarrollo y Venta de una Aplicación de Salud</a:t>
            </a:r>
          </a:p>
          <a:p>
            <a:pPr>
              <a:buFont typeface="Arial" panose="020B0604020202020204" pitchFamily="34" charset="0"/>
              <a:buChar char="•"/>
            </a:pPr>
            <a:r>
              <a:rPr lang="es-ES" dirty="0"/>
              <a:t>El análisis de los datos de obesidad recopilados en bases de datos públicas permitirá identificar oportunidades para el desarrollo y la venta de una aplicación de salud que brinde apoyo personalizado para mejorar la pérdida de peso y el control del IMC. Esta aplicación se enfocará en facilitar a las personas lograr una pérdida de peso saludable y se adaptará a las características individuales de los usuarios.</a:t>
            </a:r>
          </a:p>
          <a:p>
            <a:pPr>
              <a:buFont typeface="Arial" panose="020B0604020202020204" pitchFamily="34" charset="0"/>
              <a:buChar char="•"/>
            </a:pPr>
            <a:r>
              <a:rPr lang="es-ES" dirty="0"/>
              <a:t>Factores que Influyen en la Adopción y Uso Continuo de las Aplicaciones</a:t>
            </a:r>
          </a:p>
          <a:p>
            <a:pPr>
              <a:buFont typeface="Arial" panose="020B0604020202020204" pitchFamily="34" charset="0"/>
              <a:buChar char="•"/>
            </a:pPr>
            <a:r>
              <a:rPr lang="es-ES" dirty="0"/>
              <a:t>Además de analizar los datos de obesidad, se buscará identificar los factores que influyen en la adopción y el uso continuo de las aplicaciones de salud. Se explorarán posibles correlaciones entre la frecuencia de uso de las aplicaciones y los resultados de pérdida de peso, con el objetivo de comprender mejor cómo motivar a los usuarios a utilizar estas herramientas de manera continua.</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4</a:t>
            </a:fld>
            <a:endParaRPr lang="es-AR"/>
          </a:p>
        </p:txBody>
      </p:sp>
    </p:spTree>
    <p:extLst>
      <p:ext uri="{BB962C8B-B14F-4D97-AF65-F5344CB8AC3E}">
        <p14:creationId xmlns:p14="http://schemas.microsoft.com/office/powerpoint/2010/main" val="321138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Relevancia para Nutricionistas, Médicos y Otros Profesionales de la Salud</a:t>
            </a:r>
          </a:p>
          <a:p>
            <a:pPr>
              <a:buFont typeface="Arial" panose="020B0604020202020204" pitchFamily="34" charset="0"/>
              <a:buChar char="•"/>
            </a:pPr>
            <a:r>
              <a:rPr lang="es-ES" dirty="0"/>
              <a:t>Los resultados y análisis obtenidos en este estudio serán relevantes para nutricionistas, médicos y otros profesionales de la salud que deseen comprender cómo las aplicaciones de salud pueden ser utilizadas como herramientas complementarias en el tratamiento de la obesidad y el sobrepeso. Estas aplicaciones ofrecen un enfoque personalizado y motivador para promover hábitos alimenticios saludables y un estilo de vida activo.</a:t>
            </a:r>
          </a:p>
          <a:p>
            <a:pPr>
              <a:buFont typeface="Arial" panose="020B0604020202020204" pitchFamily="34" charset="0"/>
              <a:buChar char="•"/>
            </a:pPr>
            <a:r>
              <a:rPr lang="es-ES" dirty="0"/>
              <a:t>Utilización de los Resultados para Futuros Estudios y Desarrollos</a:t>
            </a:r>
          </a:p>
          <a:p>
            <a:pPr>
              <a:buFont typeface="Arial" panose="020B0604020202020204" pitchFamily="34" charset="0"/>
              <a:buChar char="•"/>
            </a:pPr>
            <a:r>
              <a:rPr lang="es-ES" dirty="0"/>
              <a:t>Los resultados obtenidos en este estudio podrán ser utilizados como base para futuros estudios y desarrollos de aplicaciones de salud más efectivas. La información recopilada sobre la contribución de las aplicaciones de salud en la reducción de peso y la mejora del IMC será valiosa para los investigadores en el campo de la salud digital.</a:t>
            </a:r>
          </a:p>
          <a:p>
            <a:pPr>
              <a:buFont typeface="Arial" panose="020B0604020202020204" pitchFamily="34" charset="0"/>
              <a:buChar char="•"/>
            </a:pPr>
            <a:r>
              <a:rPr lang="es-ES" dirty="0"/>
              <a:t>Ayuda en la Comprensión de la Importancia de un IMC Saludable</a:t>
            </a:r>
          </a:p>
          <a:p>
            <a:pPr>
              <a:buFont typeface="Arial" panose="020B0604020202020204" pitchFamily="34" charset="0"/>
              <a:buChar char="•"/>
            </a:pPr>
            <a:r>
              <a:rPr lang="es-ES" dirty="0"/>
              <a:t>Las aplicaciones de salud pueden ayudar a los usuarios a comprender la importancia de mantener un IMC saludable. Al proporcionar información sobre la composición corporal y el progreso hacia los objetivos, estas aplicaciones permiten a los usuarios mantenerse enfocados en la mejora continua de su estado de salud.</a:t>
            </a:r>
          </a:p>
          <a:p>
            <a:pPr>
              <a:buFont typeface="Arial" panose="020B0604020202020204" pitchFamily="34" charset="0"/>
              <a:buChar char="•"/>
            </a:pPr>
            <a:r>
              <a:rPr lang="es-ES" dirty="0"/>
              <a:t>Personalización de las Aplicaciones de Salud</a:t>
            </a:r>
          </a:p>
          <a:p>
            <a:pPr>
              <a:buFont typeface="Arial" panose="020B0604020202020204" pitchFamily="34" charset="0"/>
              <a:buChar char="•"/>
            </a:pPr>
            <a:r>
              <a:rPr lang="es-ES" dirty="0"/>
              <a:t>Una característica destacada de las aplicaciones de salud es su capacidad de personalización. Estas aplicaciones adaptan sus recomendaciones según las características individuales de los usuarios, como edad, género, peso inicial, metas de pérdida de peso y preferencias alimenticias. Esta personalización mejora la experiencia del usuario y aumenta la probabilidad de alcanzar los objetivos planteados.</a:t>
            </a:r>
          </a:p>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5</a:t>
            </a:fld>
            <a:endParaRPr lang="es-AR"/>
          </a:p>
        </p:txBody>
      </p:sp>
    </p:spTree>
    <p:extLst>
      <p:ext uri="{BB962C8B-B14F-4D97-AF65-F5344CB8AC3E}">
        <p14:creationId xmlns:p14="http://schemas.microsoft.com/office/powerpoint/2010/main" val="249187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6</a:t>
            </a:fld>
            <a:endParaRPr lang="es-AR"/>
          </a:p>
        </p:txBody>
      </p:sp>
    </p:spTree>
    <p:extLst>
      <p:ext uri="{BB962C8B-B14F-4D97-AF65-F5344CB8AC3E}">
        <p14:creationId xmlns:p14="http://schemas.microsoft.com/office/powerpoint/2010/main" val="397805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3EB0A9ED-C397-4315-A8DF-A02431DB8FA1}" type="slidenum">
              <a:rPr lang="es-AR" smtClean="0"/>
              <a:t>7</a:t>
            </a:fld>
            <a:endParaRPr lang="es-AR"/>
          </a:p>
        </p:txBody>
      </p:sp>
    </p:spTree>
    <p:extLst>
      <p:ext uri="{BB962C8B-B14F-4D97-AF65-F5344CB8AC3E}">
        <p14:creationId xmlns:p14="http://schemas.microsoft.com/office/powerpoint/2010/main" val="137572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70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06119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37135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896879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684123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35728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689331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03232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958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636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6962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760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927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7292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139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7190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60781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B482E8-6E0E-1B4F-B1FD-C69DB9E858D9}" type="datetimeFigureOut">
              <a:rPr lang="en-US" smtClean="0"/>
              <a:pPr/>
              <a:t>9/23/2023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4665421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Imagen 6" descr="Interfaz de usuario gráfica&#10;&#10;Descripción generada automáticamente con confianza baja">
            <a:extLst>
              <a:ext uri="{FF2B5EF4-FFF2-40B4-BE49-F238E27FC236}">
                <a16:creationId xmlns:a16="http://schemas.microsoft.com/office/drawing/2014/main" id="{0F9B631C-E143-AF72-BB11-5699F28456DC}"/>
              </a:ext>
            </a:extLst>
          </p:cNvPr>
          <p:cNvPicPr>
            <a:picLocks noChangeAspect="1"/>
          </p:cNvPicPr>
          <p:nvPr/>
        </p:nvPicPr>
        <p:blipFill rotWithShape="1">
          <a:blip r:embed="rId3"/>
          <a:srcRect/>
          <a:stretch/>
        </p:blipFill>
        <p:spPr>
          <a:xfrm>
            <a:off x="20" y="10"/>
            <a:ext cx="12191980" cy="6857990"/>
          </a:xfrm>
          <a:prstGeom prst="rect">
            <a:avLst/>
          </a:prstGeom>
        </p:spPr>
      </p:pic>
      <p:sp>
        <p:nvSpPr>
          <p:cNvPr id="2" name="CuadroTexto 1">
            <a:extLst>
              <a:ext uri="{FF2B5EF4-FFF2-40B4-BE49-F238E27FC236}">
                <a16:creationId xmlns:a16="http://schemas.microsoft.com/office/drawing/2014/main" id="{F511672B-23A4-1CE7-3E17-CECA2D9894F7}"/>
              </a:ext>
            </a:extLst>
          </p:cNvPr>
          <p:cNvSpPr txBox="1"/>
          <p:nvPr/>
        </p:nvSpPr>
        <p:spPr>
          <a:xfrm>
            <a:off x="265813" y="6198137"/>
            <a:ext cx="4572000" cy="584775"/>
          </a:xfrm>
          <a:prstGeom prst="rect">
            <a:avLst/>
          </a:prstGeom>
          <a:noFill/>
        </p:spPr>
        <p:txBody>
          <a:bodyPr wrap="square" rtlCol="0">
            <a:spAutoFit/>
          </a:bodyPr>
          <a:lstStyle/>
          <a:p>
            <a:r>
              <a:rPr lang="es-AR" sz="1600" dirty="0"/>
              <a:t>Autor: Daniel Campo</a:t>
            </a:r>
          </a:p>
          <a:p>
            <a:r>
              <a:rPr lang="es-AR" sz="1600" dirty="0"/>
              <a:t>2023</a:t>
            </a:r>
            <a:endParaRPr lang="es-AR" dirty="0"/>
          </a:p>
        </p:txBody>
      </p:sp>
      <p:sp>
        <p:nvSpPr>
          <p:cNvPr id="3" name="CuadroTexto 2">
            <a:extLst>
              <a:ext uri="{FF2B5EF4-FFF2-40B4-BE49-F238E27FC236}">
                <a16:creationId xmlns:a16="http://schemas.microsoft.com/office/drawing/2014/main" id="{25DF592E-F4D6-8D8F-23CB-3FDDCB3373A2}"/>
              </a:ext>
            </a:extLst>
          </p:cNvPr>
          <p:cNvSpPr txBox="1"/>
          <p:nvPr/>
        </p:nvSpPr>
        <p:spPr>
          <a:xfrm>
            <a:off x="265813" y="5052828"/>
            <a:ext cx="4572000" cy="646331"/>
          </a:xfrm>
          <a:prstGeom prst="rect">
            <a:avLst/>
          </a:prstGeom>
          <a:noFill/>
        </p:spPr>
        <p:txBody>
          <a:bodyPr wrap="square" rtlCol="0">
            <a:spAutoFit/>
          </a:bodyPr>
          <a:lstStyle/>
          <a:p>
            <a:r>
              <a:rPr lang="es-AR" sz="1600" dirty="0"/>
              <a:t>APP</a:t>
            </a:r>
            <a:r>
              <a:rPr lang="es-AR" dirty="0">
                <a:latin typeface="Eras Bold ITC" panose="020B0907030504020204" pitchFamily="34" charset="0"/>
              </a:rPr>
              <a:t> </a:t>
            </a:r>
            <a:r>
              <a:rPr lang="es-AR" sz="2000" i="1" dirty="0">
                <a:solidFill>
                  <a:srgbClr val="00B0F0"/>
                </a:solidFill>
                <a:latin typeface="Eras Bold ITC" panose="020B0907030504020204" pitchFamily="34" charset="0"/>
              </a:rPr>
              <a:t>REALLY</a:t>
            </a:r>
            <a:endParaRPr lang="es-AR" i="1" dirty="0">
              <a:solidFill>
                <a:srgbClr val="00B0F0"/>
              </a:solidFill>
              <a:latin typeface="Eras Bold ITC" panose="020B0907030504020204" pitchFamily="34" charset="0"/>
            </a:endParaRPr>
          </a:p>
          <a:p>
            <a:r>
              <a:rPr lang="es-AR" sz="1600" dirty="0"/>
              <a:t>Aplicación para la Salud</a:t>
            </a:r>
          </a:p>
        </p:txBody>
      </p:sp>
    </p:spTree>
    <p:extLst>
      <p:ext uri="{BB962C8B-B14F-4D97-AF65-F5344CB8AC3E}">
        <p14:creationId xmlns:p14="http://schemas.microsoft.com/office/powerpoint/2010/main" val="6281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7" name="Straight Connector 36">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3" name="Rectangle 42">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7B06C0-AEF4-ACFE-CE29-2F39E5901E38}"/>
              </a:ext>
            </a:extLst>
          </p:cNvPr>
          <p:cNvSpPr>
            <a:spLocks noGrp="1"/>
          </p:cNvSpPr>
          <p:nvPr>
            <p:ph type="title"/>
          </p:nvPr>
        </p:nvSpPr>
        <p:spPr>
          <a:xfrm>
            <a:off x="7532710" y="620722"/>
            <a:ext cx="3881228" cy="1142462"/>
          </a:xfrm>
        </p:spPr>
        <p:txBody>
          <a:bodyPr vert="horz" lIns="91440" tIns="45720" rIns="91440" bIns="45720" rtlCol="0" anchor="b">
            <a:normAutofit/>
          </a:bodyPr>
          <a:lstStyle/>
          <a:p>
            <a:pPr>
              <a:lnSpc>
                <a:spcPct val="90000"/>
              </a:lnSpc>
            </a:pPr>
            <a:r>
              <a:rPr lang="en-US" sz="1500" b="0" i="0" dirty="0" err="1"/>
              <a:t>Hipótesis</a:t>
            </a:r>
            <a:r>
              <a:rPr lang="en-US" sz="1500" b="0" i="0" dirty="0"/>
              <a:t> 2: - Que </a:t>
            </a:r>
            <a:r>
              <a:rPr lang="en-US" sz="1500" b="0" i="0" dirty="0" err="1"/>
              <a:t>los</a:t>
            </a:r>
            <a:r>
              <a:rPr lang="en-US" sz="1500" b="0" i="0" dirty="0"/>
              <a:t> </a:t>
            </a:r>
            <a:r>
              <a:rPr lang="en-US" sz="1500" b="0" i="0" dirty="0" err="1"/>
              <a:t>pacientes</a:t>
            </a:r>
            <a:r>
              <a:rPr lang="en-US" sz="1500" b="0" i="0" dirty="0"/>
              <a:t> usen mayor </a:t>
            </a:r>
            <a:r>
              <a:rPr lang="en-US" sz="1500" b="0" i="0" dirty="0" err="1"/>
              <a:t>tiempo</a:t>
            </a:r>
            <a:r>
              <a:rPr lang="en-US" sz="1500" b="0" i="0" dirty="0"/>
              <a:t> </a:t>
            </a:r>
            <a:r>
              <a:rPr lang="en-US" sz="1500" b="0" i="0" dirty="0" err="1"/>
              <a:t>dispositivos</a:t>
            </a:r>
            <a:r>
              <a:rPr lang="en-US" sz="1500" b="0" i="0" dirty="0"/>
              <a:t> de </a:t>
            </a:r>
            <a:r>
              <a:rPr lang="en-US" sz="1500" b="0" i="0" dirty="0" err="1"/>
              <a:t>pantalla</a:t>
            </a:r>
            <a:r>
              <a:rPr lang="en-US" sz="1500" b="0" i="0" dirty="0"/>
              <a:t> </a:t>
            </a:r>
            <a:r>
              <a:rPr lang="en-US" sz="1500" b="0" i="0" dirty="0" err="1"/>
              <a:t>contribuye</a:t>
            </a:r>
            <a:r>
              <a:rPr lang="en-US" sz="1500" b="0" i="0" dirty="0"/>
              <a:t> a </a:t>
            </a:r>
            <a:r>
              <a:rPr lang="en-US" sz="1500" b="0" i="0" dirty="0" err="1"/>
              <a:t>empeorar</a:t>
            </a:r>
            <a:r>
              <a:rPr lang="en-US" sz="1500" b="0" i="0" dirty="0"/>
              <a:t> </a:t>
            </a:r>
            <a:r>
              <a:rPr lang="en-US" sz="1500" b="0" i="0" dirty="0" err="1"/>
              <a:t>el</a:t>
            </a:r>
            <a:r>
              <a:rPr lang="en-US" sz="1500" b="0" i="0" dirty="0"/>
              <a:t> </a:t>
            </a:r>
            <a:r>
              <a:rPr lang="en-US" sz="1500" b="0" i="0" dirty="0" err="1"/>
              <a:t>grado</a:t>
            </a:r>
            <a:r>
              <a:rPr lang="en-US" sz="1500" b="0" i="0" dirty="0"/>
              <a:t> de </a:t>
            </a:r>
            <a:r>
              <a:rPr lang="en-US" sz="1500" b="0" i="0" dirty="0" err="1"/>
              <a:t>obesidad</a:t>
            </a:r>
            <a:r>
              <a:rPr lang="en-US" sz="1500" b="0" i="0" dirty="0"/>
              <a:t>.</a:t>
            </a:r>
            <a:endParaRPr lang="en-US" sz="1500" dirty="0"/>
          </a:p>
        </p:txBody>
      </p:sp>
      <p:sp>
        <p:nvSpPr>
          <p:cNvPr id="45"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Gráfico, Gráfico de dispersión&#10;&#10;Descripción generada automáticamente">
            <a:extLst>
              <a:ext uri="{FF2B5EF4-FFF2-40B4-BE49-F238E27FC236}">
                <a16:creationId xmlns:a16="http://schemas.microsoft.com/office/drawing/2014/main" id="{988325EB-4459-08BE-F895-CE2AE64FDCE5}"/>
              </a:ext>
            </a:extLst>
          </p:cNvPr>
          <p:cNvPicPr>
            <a:picLocks noGrp="1" noChangeAspect="1"/>
          </p:cNvPicPr>
          <p:nvPr>
            <p:ph sz="half" idx="1"/>
          </p:nvPr>
        </p:nvPicPr>
        <p:blipFill rotWithShape="1">
          <a:blip r:embed="rId2"/>
          <a:srcRect t="175" r="-2" b="5911"/>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10" name="Marcador de contenido 9">
            <a:extLst>
              <a:ext uri="{FF2B5EF4-FFF2-40B4-BE49-F238E27FC236}">
                <a16:creationId xmlns:a16="http://schemas.microsoft.com/office/drawing/2014/main" id="{BB4EA98D-42DB-A214-C7F6-1AB9122EEF8B}"/>
              </a:ext>
            </a:extLst>
          </p:cNvPr>
          <p:cNvSpPr>
            <a:spLocks noGrp="1"/>
          </p:cNvSpPr>
          <p:nvPr>
            <p:ph sz="half" idx="2"/>
          </p:nvPr>
        </p:nvSpPr>
        <p:spPr>
          <a:xfrm>
            <a:off x="7532710" y="1822449"/>
            <a:ext cx="4132817" cy="2847128"/>
          </a:xfrm>
        </p:spPr>
        <p:txBody>
          <a:bodyPr vert="horz" lIns="91440" tIns="45720" rIns="91440" bIns="45720" rtlCol="0" anchor="t">
            <a:normAutofit/>
          </a:bodyPr>
          <a:lstStyle/>
          <a:p>
            <a:pPr>
              <a:lnSpc>
                <a:spcPct val="90000"/>
              </a:lnSpc>
            </a:pPr>
            <a:r>
              <a:rPr lang="en-US" sz="1400" b="0" i="0" dirty="0"/>
              <a:t>La mayor </a:t>
            </a:r>
            <a:r>
              <a:rPr lang="en-US" sz="1400" b="0" i="0" dirty="0" err="1"/>
              <a:t>tasa</a:t>
            </a:r>
            <a:r>
              <a:rPr lang="en-US" sz="1400" b="0" i="0" dirty="0"/>
              <a:t> de </a:t>
            </a:r>
            <a:r>
              <a:rPr lang="en-US" sz="1400" b="0" i="0" dirty="0" err="1"/>
              <a:t>sobrepesos</a:t>
            </a:r>
            <a:r>
              <a:rPr lang="en-US" sz="1400" b="0" i="0" dirty="0"/>
              <a:t> se da en </a:t>
            </a:r>
            <a:r>
              <a:rPr lang="en-US" sz="1400" b="0" i="0" dirty="0" err="1"/>
              <a:t>aquellos</a:t>
            </a:r>
            <a:r>
              <a:rPr lang="en-US" sz="1400" b="0" i="0" dirty="0"/>
              <a:t> </a:t>
            </a:r>
            <a:r>
              <a:rPr lang="en-US" sz="1400" b="0" i="0" dirty="0" err="1"/>
              <a:t>pacientes</a:t>
            </a:r>
            <a:r>
              <a:rPr lang="en-US" sz="1400" b="0" i="0" dirty="0"/>
              <a:t> que </a:t>
            </a:r>
            <a:r>
              <a:rPr lang="en-US" sz="1400" b="0" i="0" dirty="0" err="1"/>
              <a:t>pasan</a:t>
            </a:r>
            <a:r>
              <a:rPr lang="en-US" sz="1400" b="0" i="0" dirty="0"/>
              <a:t> de 3 a 5 horas en </a:t>
            </a:r>
            <a:r>
              <a:rPr lang="en-US" sz="1400" b="0" i="0" dirty="0" err="1"/>
              <a:t>dispositivos</a:t>
            </a:r>
            <a:r>
              <a:rPr lang="en-US" sz="1400" b="0" i="0" dirty="0"/>
              <a:t> </a:t>
            </a:r>
            <a:r>
              <a:rPr lang="en-US" sz="1400" b="0" i="0" dirty="0" err="1"/>
              <a:t>electrónicos</a:t>
            </a:r>
            <a:r>
              <a:rPr lang="en-US" sz="1400" b="0" i="0" dirty="0"/>
              <a:t>.</a:t>
            </a:r>
          </a:p>
          <a:p>
            <a:pPr>
              <a:lnSpc>
                <a:spcPct val="90000"/>
              </a:lnSpc>
            </a:pPr>
            <a:r>
              <a:rPr lang="en-US" sz="1400" b="0" i="0" dirty="0" err="1"/>
              <a:t>Aquellos</a:t>
            </a:r>
            <a:r>
              <a:rPr lang="en-US" sz="1400" b="0" i="0" dirty="0"/>
              <a:t> </a:t>
            </a:r>
            <a:r>
              <a:rPr lang="en-US" sz="1400" b="0" i="0" dirty="0" err="1"/>
              <a:t>pacientes</a:t>
            </a:r>
            <a:r>
              <a:rPr lang="en-US" sz="1400" b="0" i="0" dirty="0"/>
              <a:t> de mayor </a:t>
            </a:r>
            <a:r>
              <a:rPr lang="en-US" sz="1400" b="0" i="0" dirty="0" err="1"/>
              <a:t>uso</a:t>
            </a:r>
            <a:r>
              <a:rPr lang="en-US" sz="1400" b="0" i="0" dirty="0"/>
              <a:t> de </a:t>
            </a:r>
            <a:r>
              <a:rPr lang="en-US" sz="1400" b="0" i="0" dirty="0" err="1"/>
              <a:t>dispositivos</a:t>
            </a:r>
            <a:r>
              <a:rPr lang="en-US" sz="1400" b="0" i="0" dirty="0"/>
              <a:t> se </a:t>
            </a:r>
            <a:r>
              <a:rPr lang="en-US" sz="1400" b="0" i="0" dirty="0" err="1"/>
              <a:t>encuentran</a:t>
            </a:r>
            <a:r>
              <a:rPr lang="en-US" sz="1400" b="0" i="0" dirty="0"/>
              <a:t> en </a:t>
            </a:r>
            <a:r>
              <a:rPr lang="en-US" sz="1400" b="0" i="0" dirty="0" err="1"/>
              <a:t>el</a:t>
            </a:r>
            <a:r>
              <a:rPr lang="en-US" sz="1400" b="0" i="0" dirty="0"/>
              <a:t> </a:t>
            </a:r>
            <a:r>
              <a:rPr lang="en-US" sz="1400" b="0" i="0" dirty="0" err="1"/>
              <a:t>rango</a:t>
            </a:r>
            <a:r>
              <a:rPr lang="en-US" sz="1400" b="0" i="0" dirty="0"/>
              <a:t> </a:t>
            </a:r>
            <a:r>
              <a:rPr lang="en-US" sz="1400" b="0" i="0" dirty="0" err="1"/>
              <a:t>etario</a:t>
            </a:r>
            <a:r>
              <a:rPr lang="en-US" sz="1400" b="0" i="0" dirty="0"/>
              <a:t> de 25 a 55 </a:t>
            </a:r>
            <a:r>
              <a:rPr lang="en-US" sz="1400" b="0" i="0" dirty="0" err="1"/>
              <a:t>años</a:t>
            </a:r>
            <a:endParaRPr lang="en-US" sz="1400" b="0" i="0" dirty="0"/>
          </a:p>
          <a:p>
            <a:pPr>
              <a:lnSpc>
                <a:spcPct val="90000"/>
              </a:lnSpc>
            </a:pPr>
            <a:r>
              <a:rPr lang="en-US" sz="1400" dirty="0" err="1"/>
              <a:t>Interpretamos</a:t>
            </a:r>
            <a:r>
              <a:rPr lang="en-US" sz="1400" dirty="0"/>
              <a:t> </a:t>
            </a:r>
            <a:r>
              <a:rPr lang="en-US" sz="1400" b="0" i="0" dirty="0"/>
              <a:t>que se </a:t>
            </a:r>
            <a:r>
              <a:rPr lang="en-US" sz="1400" b="0" i="0" dirty="0" err="1"/>
              <a:t>debe</a:t>
            </a:r>
            <a:r>
              <a:rPr lang="en-US" sz="1400" b="0" i="0" dirty="0"/>
              <a:t> a que </a:t>
            </a:r>
            <a:r>
              <a:rPr lang="en-US" sz="1400" b="0" i="0" dirty="0" err="1"/>
              <a:t>esa</a:t>
            </a:r>
            <a:r>
              <a:rPr lang="en-US" sz="1400" b="0" i="0" dirty="0"/>
              <a:t> la </a:t>
            </a:r>
            <a:r>
              <a:rPr lang="en-US" sz="1400" b="0" i="0" dirty="0" err="1"/>
              <a:t>edad</a:t>
            </a:r>
            <a:r>
              <a:rPr lang="en-US" sz="1400" b="0" i="0" dirty="0"/>
              <a:t> de mayor </a:t>
            </a:r>
            <a:r>
              <a:rPr lang="en-US" sz="1400" b="0" i="0" dirty="0" err="1"/>
              <a:t>fuerza</a:t>
            </a:r>
            <a:r>
              <a:rPr lang="en-US" sz="1400" b="0" i="0" dirty="0"/>
              <a:t> </a:t>
            </a:r>
            <a:r>
              <a:rPr lang="en-US" sz="1400" b="0" i="0" dirty="0" err="1"/>
              <a:t>laboral</a:t>
            </a:r>
            <a:r>
              <a:rPr lang="en-US" sz="1400" b="0" i="0" dirty="0"/>
              <a:t> en la que </a:t>
            </a:r>
            <a:r>
              <a:rPr lang="en-US" sz="1400" b="0" i="0" dirty="0" err="1"/>
              <a:t>frecuentemente</a:t>
            </a:r>
            <a:r>
              <a:rPr lang="en-US" sz="1400" b="0" i="0" dirty="0"/>
              <a:t> se </a:t>
            </a:r>
            <a:r>
              <a:rPr lang="en-US" sz="1400" b="0" i="0" dirty="0" err="1"/>
              <a:t>destinan</a:t>
            </a:r>
            <a:r>
              <a:rPr lang="en-US" sz="1400" b="0" i="0" dirty="0"/>
              <a:t> 8 horas al </a:t>
            </a:r>
            <a:r>
              <a:rPr lang="en-US" sz="1400" b="0" i="0" dirty="0" err="1"/>
              <a:t>trabajo</a:t>
            </a:r>
            <a:r>
              <a:rPr lang="en-US" sz="1400" b="0" i="0" dirty="0"/>
              <a:t> (</a:t>
            </a:r>
            <a:r>
              <a:rPr lang="en-US" sz="1400" b="0" i="0" dirty="0" err="1"/>
              <a:t>suponemos</a:t>
            </a:r>
            <a:r>
              <a:rPr lang="en-US" sz="1400" b="0" i="0" dirty="0"/>
              <a:t> con </a:t>
            </a:r>
            <a:r>
              <a:rPr lang="en-US" sz="1400" b="0" i="0" dirty="0" err="1"/>
              <a:t>pantalla</a:t>
            </a:r>
            <a:r>
              <a:rPr lang="en-US" sz="1400" b="0" i="0" dirty="0"/>
              <a:t>) </a:t>
            </a:r>
            <a:r>
              <a:rPr lang="en-US" sz="1400" b="0" i="0" dirty="0" err="1"/>
              <a:t>pero</a:t>
            </a:r>
            <a:r>
              <a:rPr lang="en-US" sz="1400" b="0" i="0" dirty="0"/>
              <a:t> se </a:t>
            </a:r>
            <a:r>
              <a:rPr lang="en-US" sz="1400" b="0" i="0" dirty="0" err="1"/>
              <a:t>compensa</a:t>
            </a:r>
            <a:r>
              <a:rPr lang="en-US" sz="1400" b="0" i="0" dirty="0"/>
              <a:t> con </a:t>
            </a:r>
            <a:r>
              <a:rPr lang="en-US" sz="1400" b="0" i="0" dirty="0" err="1"/>
              <a:t>actividades</a:t>
            </a:r>
            <a:r>
              <a:rPr lang="en-US" sz="1400" b="0" i="0" dirty="0"/>
              <a:t> </a:t>
            </a:r>
            <a:r>
              <a:rPr lang="en-US" sz="1400" b="0" i="0" dirty="0" err="1"/>
              <a:t>físicas</a:t>
            </a:r>
            <a:r>
              <a:rPr lang="en-US" sz="1400" b="0" i="0" dirty="0"/>
              <a:t> en </a:t>
            </a:r>
            <a:r>
              <a:rPr lang="en-US" sz="1400" b="0" i="0" dirty="0" err="1"/>
              <a:t>horarios</a:t>
            </a:r>
            <a:r>
              <a:rPr lang="en-US" sz="1400" b="0" i="0" dirty="0"/>
              <a:t> de </a:t>
            </a:r>
            <a:r>
              <a:rPr lang="en-US" sz="1400" b="0" i="0" dirty="0" err="1"/>
              <a:t>ocio</a:t>
            </a:r>
            <a:r>
              <a:rPr lang="en-US" sz="1400" b="0" i="0" dirty="0"/>
              <a:t>.</a:t>
            </a:r>
            <a:endParaRPr lang="en-US" sz="1400" dirty="0"/>
          </a:p>
        </p:txBody>
      </p:sp>
      <p:grpSp>
        <p:nvGrpSpPr>
          <p:cNvPr id="47" name="Group 46">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8" name="Straight Connector 47">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1" name="Imagen 10">
            <a:extLst>
              <a:ext uri="{FF2B5EF4-FFF2-40B4-BE49-F238E27FC236}">
                <a16:creationId xmlns:a16="http://schemas.microsoft.com/office/drawing/2014/main" id="{9B4C7409-FD69-7B6A-AB3F-0A3C0CD974C6}"/>
              </a:ext>
            </a:extLst>
          </p:cNvPr>
          <p:cNvPicPr>
            <a:picLocks noChangeAspect="1"/>
          </p:cNvPicPr>
          <p:nvPr/>
        </p:nvPicPr>
        <p:blipFill>
          <a:blip r:embed="rId3"/>
          <a:stretch>
            <a:fillRect/>
          </a:stretch>
        </p:blipFill>
        <p:spPr>
          <a:xfrm>
            <a:off x="7686236" y="4662801"/>
            <a:ext cx="3757920" cy="1745720"/>
          </a:xfrm>
          <a:prstGeom prst="rect">
            <a:avLst/>
          </a:prstGeom>
        </p:spPr>
      </p:pic>
    </p:spTree>
    <p:extLst>
      <p:ext uri="{BB962C8B-B14F-4D97-AF65-F5344CB8AC3E}">
        <p14:creationId xmlns:p14="http://schemas.microsoft.com/office/powerpoint/2010/main" val="122215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3347ED6-4F1E-225D-7F51-EE49334D42B2}"/>
              </a:ext>
            </a:extLst>
          </p:cNvPr>
          <p:cNvSpPr/>
          <p:nvPr/>
        </p:nvSpPr>
        <p:spPr>
          <a:xfrm>
            <a:off x="7210077" y="2337760"/>
            <a:ext cx="3532536" cy="130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191047B7-BC76-1AB4-E186-B6289E6F55A2}"/>
              </a:ext>
            </a:extLst>
          </p:cNvPr>
          <p:cNvSpPr>
            <a:spLocks noGrp="1"/>
          </p:cNvSpPr>
          <p:nvPr>
            <p:ph type="title"/>
          </p:nvPr>
        </p:nvSpPr>
        <p:spPr/>
        <p:txBody>
          <a:bodyPr/>
          <a:lstStyle/>
          <a:p>
            <a:r>
              <a:rPr lang="es-AR" dirty="0"/>
              <a:t>Recomendaciones y conclusiones</a:t>
            </a:r>
          </a:p>
        </p:txBody>
      </p:sp>
      <p:graphicFrame>
        <p:nvGraphicFramePr>
          <p:cNvPr id="6" name="Marcador de contenido 2">
            <a:extLst>
              <a:ext uri="{FF2B5EF4-FFF2-40B4-BE49-F238E27FC236}">
                <a16:creationId xmlns:a16="http://schemas.microsoft.com/office/drawing/2014/main" id="{228F627C-CF0B-2562-EA43-453EF3D2847F}"/>
              </a:ext>
            </a:extLst>
          </p:cNvPr>
          <p:cNvGraphicFramePr>
            <a:graphicFrameLocks noGrp="1"/>
          </p:cNvGraphicFramePr>
          <p:nvPr>
            <p:ph idx="1"/>
            <p:extLst>
              <p:ext uri="{D42A27DB-BD31-4B8C-83A1-F6EECF244321}">
                <p14:modId xmlns:p14="http://schemas.microsoft.com/office/powerpoint/2010/main" val="2490703286"/>
              </p:ext>
            </p:extLst>
          </p:nvPr>
        </p:nvGraphicFramePr>
        <p:xfrm>
          <a:off x="684212" y="685800"/>
          <a:ext cx="5943601"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a:extLst>
              <a:ext uri="{FF2B5EF4-FFF2-40B4-BE49-F238E27FC236}">
                <a16:creationId xmlns:a16="http://schemas.microsoft.com/office/drawing/2014/main" id="{26FACC5C-D864-5595-1662-B7DF83E1F08A}"/>
              </a:ext>
            </a:extLst>
          </p:cNvPr>
          <p:cNvSpPr txBox="1"/>
          <p:nvPr/>
        </p:nvSpPr>
        <p:spPr>
          <a:xfrm>
            <a:off x="7415503" y="2564373"/>
            <a:ext cx="3327109" cy="646331"/>
          </a:xfrm>
          <a:prstGeom prst="rect">
            <a:avLst/>
          </a:prstGeom>
          <a:noFill/>
        </p:spPr>
        <p:txBody>
          <a:bodyPr wrap="square" rtlCol="0">
            <a:spAutoFit/>
          </a:bodyPr>
          <a:lstStyle/>
          <a:p>
            <a:r>
              <a:rPr lang="es-AR" sz="1600" dirty="0"/>
              <a:t>APP</a:t>
            </a:r>
            <a:r>
              <a:rPr lang="es-AR" dirty="0">
                <a:latin typeface="Eras Bold ITC" panose="020B0907030504020204" pitchFamily="34" charset="0"/>
              </a:rPr>
              <a:t> </a:t>
            </a:r>
            <a:r>
              <a:rPr lang="es-AR" sz="2000" i="1" dirty="0">
                <a:solidFill>
                  <a:srgbClr val="00B0F0"/>
                </a:solidFill>
                <a:latin typeface="Eras Bold ITC" panose="020B0907030504020204" pitchFamily="34" charset="0"/>
              </a:rPr>
              <a:t>REALLY</a:t>
            </a:r>
            <a:endParaRPr lang="es-AR" i="1" dirty="0">
              <a:solidFill>
                <a:srgbClr val="00B0F0"/>
              </a:solidFill>
              <a:latin typeface="Eras Bold ITC" panose="020B0907030504020204" pitchFamily="34" charset="0"/>
            </a:endParaRPr>
          </a:p>
          <a:p>
            <a:r>
              <a:rPr lang="es-AR" sz="1600" dirty="0"/>
              <a:t>Aplicación para la Salud</a:t>
            </a:r>
          </a:p>
        </p:txBody>
      </p:sp>
    </p:spTree>
    <p:extLst>
      <p:ext uri="{BB962C8B-B14F-4D97-AF65-F5344CB8AC3E}">
        <p14:creationId xmlns:p14="http://schemas.microsoft.com/office/powerpoint/2010/main" val="194790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538DE-DFA1-F4F9-4BAC-0BCAB430E38D}"/>
              </a:ext>
            </a:extLst>
          </p:cNvPr>
          <p:cNvSpPr>
            <a:spLocks noGrp="1"/>
          </p:cNvSpPr>
          <p:nvPr>
            <p:ph type="title"/>
          </p:nvPr>
        </p:nvSpPr>
        <p:spPr/>
        <p:txBody>
          <a:bodyPr/>
          <a:lstStyle/>
          <a:p>
            <a:r>
              <a:rPr lang="es-AR" dirty="0"/>
              <a:t>Muchas gracias</a:t>
            </a:r>
          </a:p>
        </p:txBody>
      </p:sp>
      <p:sp>
        <p:nvSpPr>
          <p:cNvPr id="3" name="Rectángulo 2">
            <a:extLst>
              <a:ext uri="{FF2B5EF4-FFF2-40B4-BE49-F238E27FC236}">
                <a16:creationId xmlns:a16="http://schemas.microsoft.com/office/drawing/2014/main" id="{F4D8E1A1-2F75-BE53-86D0-193D8BA5452A}"/>
              </a:ext>
            </a:extLst>
          </p:cNvPr>
          <p:cNvSpPr/>
          <p:nvPr/>
        </p:nvSpPr>
        <p:spPr>
          <a:xfrm>
            <a:off x="800650" y="1578636"/>
            <a:ext cx="3532536" cy="130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749ACBDC-AA0E-1A92-66F2-A3A4D16C3A6A}"/>
              </a:ext>
            </a:extLst>
          </p:cNvPr>
          <p:cNvSpPr txBox="1"/>
          <p:nvPr/>
        </p:nvSpPr>
        <p:spPr>
          <a:xfrm>
            <a:off x="1006076" y="1805249"/>
            <a:ext cx="3327109" cy="646331"/>
          </a:xfrm>
          <a:prstGeom prst="rect">
            <a:avLst/>
          </a:prstGeom>
          <a:noFill/>
        </p:spPr>
        <p:txBody>
          <a:bodyPr wrap="square" rtlCol="0">
            <a:spAutoFit/>
          </a:bodyPr>
          <a:lstStyle/>
          <a:p>
            <a:r>
              <a:rPr lang="es-AR" sz="1600" dirty="0"/>
              <a:t>APP</a:t>
            </a:r>
            <a:r>
              <a:rPr lang="es-AR" dirty="0">
                <a:latin typeface="Eras Bold ITC" panose="020B0907030504020204" pitchFamily="34" charset="0"/>
              </a:rPr>
              <a:t> </a:t>
            </a:r>
            <a:r>
              <a:rPr lang="es-AR" sz="2000" i="1" dirty="0">
                <a:solidFill>
                  <a:srgbClr val="00B0F0"/>
                </a:solidFill>
                <a:latin typeface="Eras Bold ITC" panose="020B0907030504020204" pitchFamily="34" charset="0"/>
              </a:rPr>
              <a:t>REALLY</a:t>
            </a:r>
            <a:endParaRPr lang="es-AR" i="1" dirty="0">
              <a:solidFill>
                <a:srgbClr val="00B0F0"/>
              </a:solidFill>
              <a:latin typeface="Eras Bold ITC" panose="020B0907030504020204" pitchFamily="34" charset="0"/>
            </a:endParaRPr>
          </a:p>
          <a:p>
            <a:r>
              <a:rPr lang="es-AR" sz="1600" dirty="0"/>
              <a:t>Aplicación para la Salud</a:t>
            </a:r>
          </a:p>
        </p:txBody>
      </p:sp>
    </p:spTree>
    <p:extLst>
      <p:ext uri="{BB962C8B-B14F-4D97-AF65-F5344CB8AC3E}">
        <p14:creationId xmlns:p14="http://schemas.microsoft.com/office/powerpoint/2010/main" val="84054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677AD-BEE5-3C1C-C522-62C8A869397F}"/>
              </a:ext>
            </a:extLst>
          </p:cNvPr>
          <p:cNvSpPr>
            <a:spLocks noGrp="1"/>
          </p:cNvSpPr>
          <p:nvPr>
            <p:ph type="title"/>
          </p:nvPr>
        </p:nvSpPr>
        <p:spPr/>
        <p:txBody>
          <a:bodyPr/>
          <a:lstStyle/>
          <a:p>
            <a:r>
              <a:rPr lang="es-AR" dirty="0"/>
              <a:t>Temario </a:t>
            </a:r>
          </a:p>
        </p:txBody>
      </p:sp>
      <p:sp>
        <p:nvSpPr>
          <p:cNvPr id="3" name="Marcador de contenido 2">
            <a:extLst>
              <a:ext uri="{FF2B5EF4-FFF2-40B4-BE49-F238E27FC236}">
                <a16:creationId xmlns:a16="http://schemas.microsoft.com/office/drawing/2014/main" id="{1ED0D33D-D886-85DE-524C-FD48D9B22851}"/>
              </a:ext>
            </a:extLst>
          </p:cNvPr>
          <p:cNvSpPr>
            <a:spLocks noGrp="1"/>
          </p:cNvSpPr>
          <p:nvPr>
            <p:ph idx="1"/>
          </p:nvPr>
        </p:nvSpPr>
        <p:spPr/>
        <p:txBody>
          <a:bodyPr/>
          <a:lstStyle/>
          <a:p>
            <a:pPr>
              <a:buFont typeface="Arial" panose="020B0604020202020204" pitchFamily="34" charset="0"/>
              <a:buChar char="•"/>
            </a:pPr>
            <a:r>
              <a:rPr lang="es-ES" sz="2400" dirty="0"/>
              <a:t>Introducción</a:t>
            </a:r>
          </a:p>
          <a:p>
            <a:pPr>
              <a:buFont typeface="Arial" panose="020B0604020202020204" pitchFamily="34" charset="0"/>
              <a:buChar char="•"/>
            </a:pPr>
            <a:r>
              <a:rPr lang="es-ES" sz="2400" dirty="0"/>
              <a:t>Análisis de las Aplicaciones de Salud en la Reducción de Peso y Mejora del IMC</a:t>
            </a:r>
          </a:p>
          <a:p>
            <a:pPr>
              <a:buFont typeface="Arial" panose="020B0604020202020204" pitchFamily="34" charset="0"/>
              <a:buChar char="•"/>
            </a:pPr>
            <a:r>
              <a:rPr lang="es-ES" sz="2400" dirty="0"/>
              <a:t>Importancia de las Aplicaciones de Salud en el Tratamiento de la Obesidad y el Sobrepeso</a:t>
            </a:r>
          </a:p>
          <a:p>
            <a:pPr>
              <a:buFont typeface="Arial" panose="020B0604020202020204" pitchFamily="34" charset="0"/>
              <a:buChar char="•"/>
            </a:pPr>
            <a:r>
              <a:rPr lang="es-ES" sz="2400" dirty="0"/>
              <a:t>Preguntas e Hipótesis</a:t>
            </a:r>
          </a:p>
          <a:p>
            <a:pPr>
              <a:buFont typeface="Arial" panose="020B0604020202020204" pitchFamily="34" charset="0"/>
              <a:buChar char="•"/>
            </a:pPr>
            <a:r>
              <a:rPr lang="es-ES" sz="2400" dirty="0"/>
              <a:t>Análisis Exploratorio de los Datos</a:t>
            </a:r>
          </a:p>
          <a:p>
            <a:pPr>
              <a:buFont typeface="Arial" panose="020B0604020202020204" pitchFamily="34" charset="0"/>
              <a:buChar char="•"/>
            </a:pPr>
            <a:r>
              <a:rPr lang="es-ES" sz="2400" dirty="0"/>
              <a:t>Recomendaciones y Conclusiones</a:t>
            </a:r>
          </a:p>
          <a:p>
            <a:endParaRPr lang="es-AR" dirty="0"/>
          </a:p>
        </p:txBody>
      </p:sp>
      <p:sp>
        <p:nvSpPr>
          <p:cNvPr id="4" name="Marcador de texto 3">
            <a:extLst>
              <a:ext uri="{FF2B5EF4-FFF2-40B4-BE49-F238E27FC236}">
                <a16:creationId xmlns:a16="http://schemas.microsoft.com/office/drawing/2014/main" id="{4F966054-8A8A-06A6-1227-72978C260D4C}"/>
              </a:ext>
            </a:extLst>
          </p:cNvPr>
          <p:cNvSpPr>
            <a:spLocks noGrp="1"/>
          </p:cNvSpPr>
          <p:nvPr>
            <p:ph type="body" sz="half" idx="2"/>
          </p:nvPr>
        </p:nvSpPr>
        <p:spPr/>
        <p:txBody>
          <a:bodyPr/>
          <a:lstStyle/>
          <a:p>
            <a:r>
              <a:rPr lang="es-AR" dirty="0"/>
              <a:t>APP REALLY</a:t>
            </a:r>
          </a:p>
        </p:txBody>
      </p:sp>
    </p:spTree>
    <p:extLst>
      <p:ext uri="{BB962C8B-B14F-4D97-AF65-F5344CB8AC3E}">
        <p14:creationId xmlns:p14="http://schemas.microsoft.com/office/powerpoint/2010/main" val="184820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10">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 name="Rectangle 17">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a:solidFill>
                  <a:srgbClr val="FFFFFF"/>
                </a:solidFill>
              </a:rPr>
              <a:t>Introducción</a:t>
            </a:r>
          </a:p>
        </p:txBody>
      </p:sp>
      <p:pic>
        <p:nvPicPr>
          <p:cNvPr id="6" name="Marcador de contenido 5" descr="Pantalla de computadora con reloj&#10;&#10;Descripción generada automáticamente con confianza media">
            <a:extLst>
              <a:ext uri="{FF2B5EF4-FFF2-40B4-BE49-F238E27FC236}">
                <a16:creationId xmlns:a16="http://schemas.microsoft.com/office/drawing/2014/main" id="{18AA06CA-AAC9-8921-DA7D-2170E41786E3}"/>
              </a:ext>
            </a:extLst>
          </p:cNvPr>
          <p:cNvPicPr>
            <a:picLocks noGrp="1" noChangeAspect="1"/>
          </p:cNvPicPr>
          <p:nvPr>
            <p:ph idx="1"/>
          </p:nvPr>
        </p:nvPicPr>
        <p:blipFill>
          <a:blip r:embed="rId3"/>
          <a:stretch>
            <a:fillRect/>
          </a:stretch>
        </p:blipFill>
        <p:spPr>
          <a:xfrm>
            <a:off x="826940" y="643467"/>
            <a:ext cx="4668687" cy="5350931"/>
          </a:xfrm>
          <a:prstGeom prst="rect">
            <a:avLst/>
          </a:prstGeom>
          <a:effectLst>
            <a:innerShdw blurRad="57150" dist="38100" dir="14460000">
              <a:prstClr val="black">
                <a:alpha val="70000"/>
              </a:prstClr>
            </a:innerShdw>
          </a:effectLst>
        </p:spPr>
      </p:pic>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095998" y="685800"/>
            <a:ext cx="5459898" cy="3615267"/>
          </a:xfrm>
        </p:spPr>
        <p:txBody>
          <a:bodyPr vert="horz" lIns="91440" tIns="45720" rIns="91440" bIns="45720" rtlCol="0" anchor="ctr">
            <a:normAutofit/>
          </a:bodyPr>
          <a:lstStyle/>
          <a:p>
            <a:pPr>
              <a:buFont typeface="Wingdings 3" panose="05040102010807070707" pitchFamily="18" charset="2"/>
              <a:buChar char=""/>
            </a:pPr>
            <a:r>
              <a:rPr lang="en-US" sz="2400" dirty="0" err="1">
                <a:solidFill>
                  <a:srgbClr val="0F496F"/>
                </a:solidFill>
              </a:rPr>
              <a:t>Beneficios</a:t>
            </a:r>
            <a:r>
              <a:rPr lang="en-US" sz="2400" dirty="0">
                <a:solidFill>
                  <a:srgbClr val="0F496F"/>
                </a:solidFill>
              </a:rPr>
              <a:t> del </a:t>
            </a:r>
            <a:r>
              <a:rPr lang="en-US" sz="2400" dirty="0" err="1">
                <a:solidFill>
                  <a:srgbClr val="0F496F"/>
                </a:solidFill>
              </a:rPr>
              <a:t>Entorno</a:t>
            </a:r>
            <a:r>
              <a:rPr lang="en-US" sz="2400" dirty="0">
                <a:solidFill>
                  <a:srgbClr val="0F496F"/>
                </a:solidFill>
              </a:rPr>
              <a:t> Digital</a:t>
            </a:r>
          </a:p>
          <a:p>
            <a:pPr>
              <a:buFont typeface="Wingdings 3" panose="05040102010807070707" pitchFamily="18" charset="2"/>
              <a:buChar char=""/>
            </a:pPr>
            <a:r>
              <a:rPr lang="en-US" sz="2400" dirty="0" err="1">
                <a:solidFill>
                  <a:srgbClr val="0F496F"/>
                </a:solidFill>
              </a:rPr>
              <a:t>Abstracto</a:t>
            </a:r>
            <a:endParaRPr lang="en-US" sz="2400" dirty="0">
              <a:solidFill>
                <a:srgbClr val="0F496F"/>
              </a:solidFill>
            </a:endParaRPr>
          </a:p>
          <a:p>
            <a:pPr>
              <a:buFont typeface="Wingdings 3" panose="05040102010807070707" pitchFamily="18" charset="2"/>
              <a:buChar char=""/>
            </a:pPr>
            <a:r>
              <a:rPr lang="en-US" sz="2400" dirty="0" err="1">
                <a:solidFill>
                  <a:srgbClr val="0F496F"/>
                </a:solidFill>
              </a:rPr>
              <a:t>Definición</a:t>
            </a:r>
            <a:r>
              <a:rPr lang="en-US" sz="2400" dirty="0">
                <a:solidFill>
                  <a:srgbClr val="0F496F"/>
                </a:solidFill>
              </a:rPr>
              <a:t> de </a:t>
            </a:r>
            <a:r>
              <a:rPr lang="en-US" sz="2400" dirty="0" err="1">
                <a:solidFill>
                  <a:srgbClr val="0F496F"/>
                </a:solidFill>
              </a:rPr>
              <a:t>Objetivo</a:t>
            </a:r>
            <a:endParaRPr lang="en-US" sz="2400" dirty="0">
              <a:solidFill>
                <a:srgbClr val="0F496F"/>
              </a:solidFill>
            </a:endParaRPr>
          </a:p>
          <a:p>
            <a:pPr>
              <a:buFont typeface="Wingdings 3" panose="05040102010807070707" pitchFamily="18" charset="2"/>
              <a:buChar char=""/>
            </a:pPr>
            <a:r>
              <a:rPr lang="en-US" sz="2400" dirty="0" err="1">
                <a:solidFill>
                  <a:srgbClr val="0F496F"/>
                </a:solidFill>
              </a:rPr>
              <a:t>Contexto</a:t>
            </a:r>
            <a:r>
              <a:rPr lang="en-US" sz="2400" dirty="0">
                <a:solidFill>
                  <a:srgbClr val="0F496F"/>
                </a:solidFill>
              </a:rPr>
              <a:t> y </a:t>
            </a:r>
            <a:r>
              <a:rPr lang="en-US" sz="2400" dirty="0" err="1">
                <a:solidFill>
                  <a:srgbClr val="0F496F"/>
                </a:solidFill>
              </a:rPr>
              <a:t>Desafío</a:t>
            </a:r>
            <a:r>
              <a:rPr lang="en-US" sz="2400" dirty="0">
                <a:solidFill>
                  <a:srgbClr val="0F496F"/>
                </a:solidFill>
              </a:rPr>
              <a:t> </a:t>
            </a:r>
            <a:r>
              <a:rPr lang="en-US" sz="2400" dirty="0" err="1">
                <a:solidFill>
                  <a:srgbClr val="0F496F"/>
                </a:solidFill>
              </a:rPr>
              <a:t>Comercial</a:t>
            </a:r>
            <a:endParaRPr lang="en-US" sz="2400" dirty="0">
              <a:solidFill>
                <a:srgbClr val="0F496F"/>
              </a:solidFill>
            </a:endParaRPr>
          </a:p>
          <a:p>
            <a:pPr>
              <a:buFont typeface="Wingdings 3" panose="05040102010807070707" pitchFamily="18" charset="2"/>
              <a:buChar char=""/>
            </a:pPr>
            <a:endParaRPr lang="en-US" sz="1800" dirty="0">
              <a:solidFill>
                <a:srgbClr val="0F496F"/>
              </a:solidFill>
            </a:endParaRPr>
          </a:p>
        </p:txBody>
      </p:sp>
      <p:grpSp>
        <p:nvGrpSpPr>
          <p:cNvPr id="31" name="Group 19">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21">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43806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084114" y="4487332"/>
            <a:ext cx="4205003" cy="1507067"/>
          </a:xfrm>
        </p:spPr>
        <p:txBody>
          <a:bodyPr vert="horz" lIns="91440" tIns="45720" rIns="91440" bIns="45720" rtlCol="0" anchor="ctr">
            <a:normAutofit fontScale="90000"/>
          </a:bodyPr>
          <a:lstStyle/>
          <a:p>
            <a:r>
              <a:rPr lang="es-ES" sz="2400"/>
              <a:t>Análisis de las Aplicaciones de Salud en la Reducción de Peso y Mejora del IMC</a:t>
            </a:r>
            <a:endParaRPr lang="en-US" sz="3200" dirty="0">
              <a:solidFill>
                <a:srgbClr val="FFFFFF"/>
              </a:solidFill>
            </a:endParaRPr>
          </a:p>
        </p:txBody>
      </p:sp>
      <p:graphicFrame>
        <p:nvGraphicFramePr>
          <p:cNvPr id="10" name="Marcador de texto 3">
            <a:extLst>
              <a:ext uri="{FF2B5EF4-FFF2-40B4-BE49-F238E27FC236}">
                <a16:creationId xmlns:a16="http://schemas.microsoft.com/office/drawing/2014/main" id="{9462A751-812C-3BF7-88D5-965F71A4DA4A}"/>
              </a:ext>
            </a:extLst>
          </p:cNvPr>
          <p:cNvGraphicFramePr/>
          <p:nvPr/>
        </p:nvGraphicFramePr>
        <p:xfrm>
          <a:off x="6095998" y="685800"/>
          <a:ext cx="4819653" cy="3615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9A79D0E1-9024-EDBE-87B1-BADE1014B9BD}"/>
              </a:ext>
            </a:extLst>
          </p:cNvPr>
          <p:cNvPicPr>
            <a:picLocks noChangeAspect="1"/>
          </p:cNvPicPr>
          <p:nvPr/>
        </p:nvPicPr>
        <p:blipFill>
          <a:blip r:embed="rId8"/>
          <a:stretch>
            <a:fillRect/>
          </a:stretch>
        </p:blipFill>
        <p:spPr>
          <a:xfrm>
            <a:off x="471561" y="184213"/>
            <a:ext cx="5184968" cy="6489574"/>
          </a:xfrm>
          <a:prstGeom prst="rect">
            <a:avLst/>
          </a:prstGeom>
        </p:spPr>
      </p:pic>
    </p:spTree>
    <p:extLst>
      <p:ext uri="{BB962C8B-B14F-4D97-AF65-F5344CB8AC3E}">
        <p14:creationId xmlns:p14="http://schemas.microsoft.com/office/powerpoint/2010/main" val="370519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1" name="Group 1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2" name="Rectangle 21">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84212" y="4487332"/>
            <a:ext cx="7543800" cy="1507067"/>
          </a:xfrm>
        </p:spPr>
        <p:txBody>
          <a:bodyPr vert="horz" lIns="91440" tIns="45720" rIns="91440" bIns="45720" rtlCol="0" anchor="ctr">
            <a:normAutofit/>
          </a:bodyPr>
          <a:lstStyle/>
          <a:p>
            <a:pPr>
              <a:lnSpc>
                <a:spcPct val="90000"/>
              </a:lnSpc>
            </a:pPr>
            <a:r>
              <a:rPr lang="en-US" sz="3100"/>
              <a:t>Importancia de las Aplicaciones de Salud en el Tratamiento de la Obesidad y el Sobrepeso</a:t>
            </a:r>
          </a:p>
        </p:txBody>
      </p:sp>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84211" y="685800"/>
            <a:ext cx="7493137" cy="3615267"/>
          </a:xfrm>
        </p:spPr>
        <p:txBody>
          <a:bodyPr vert="horz" lIns="91440" tIns="45720" rIns="91440" bIns="45720" rtlCol="0" anchor="ctr">
            <a:normAutofit/>
          </a:bodyPr>
          <a:lstStyle/>
          <a:p>
            <a:pPr>
              <a:buFont typeface="Wingdings 3" panose="05040102010807070707" pitchFamily="18" charset="2"/>
              <a:buChar char=""/>
            </a:pPr>
            <a:r>
              <a:rPr lang="en-US" sz="1800" dirty="0" err="1"/>
              <a:t>Relevancia</a:t>
            </a:r>
            <a:r>
              <a:rPr lang="en-US" sz="1800" dirty="0"/>
              <a:t> para </a:t>
            </a:r>
            <a:r>
              <a:rPr lang="en-US" sz="1800" dirty="0" err="1"/>
              <a:t>Nutricionistas</a:t>
            </a:r>
            <a:r>
              <a:rPr lang="en-US" sz="1800" dirty="0"/>
              <a:t>, </a:t>
            </a:r>
            <a:r>
              <a:rPr lang="en-US" sz="1800" dirty="0" err="1"/>
              <a:t>Médicos</a:t>
            </a:r>
            <a:r>
              <a:rPr lang="en-US" sz="1800" dirty="0"/>
              <a:t> y </a:t>
            </a:r>
            <a:r>
              <a:rPr lang="en-US" sz="1800" dirty="0" err="1"/>
              <a:t>Otros</a:t>
            </a:r>
            <a:r>
              <a:rPr lang="en-US" sz="1800" dirty="0"/>
              <a:t> </a:t>
            </a:r>
            <a:r>
              <a:rPr lang="en-US" sz="1800" dirty="0" err="1"/>
              <a:t>Profesionales</a:t>
            </a:r>
            <a:r>
              <a:rPr lang="en-US" sz="1800" dirty="0"/>
              <a:t> de la </a:t>
            </a:r>
            <a:r>
              <a:rPr lang="en-US" sz="1800" dirty="0" err="1"/>
              <a:t>Salud</a:t>
            </a:r>
            <a:endParaRPr lang="en-US" sz="1800" dirty="0"/>
          </a:p>
          <a:p>
            <a:pPr>
              <a:buFont typeface="Wingdings 3" panose="05040102010807070707" pitchFamily="18" charset="2"/>
              <a:buChar char=""/>
            </a:pPr>
            <a:r>
              <a:rPr lang="en-US" sz="1800" dirty="0" err="1"/>
              <a:t>Utilización</a:t>
            </a:r>
            <a:r>
              <a:rPr lang="en-US" sz="1800" dirty="0"/>
              <a:t> de </a:t>
            </a:r>
            <a:r>
              <a:rPr lang="en-US" sz="1800" dirty="0" err="1"/>
              <a:t>los</a:t>
            </a:r>
            <a:r>
              <a:rPr lang="en-US" sz="1800" dirty="0"/>
              <a:t> </a:t>
            </a:r>
            <a:r>
              <a:rPr lang="en-US" sz="1800" dirty="0" err="1"/>
              <a:t>Resultados</a:t>
            </a:r>
            <a:r>
              <a:rPr lang="en-US" sz="1800" dirty="0"/>
              <a:t> para </a:t>
            </a:r>
            <a:r>
              <a:rPr lang="en-US" sz="1800" dirty="0" err="1"/>
              <a:t>Futuros</a:t>
            </a:r>
            <a:r>
              <a:rPr lang="en-US" sz="1800" dirty="0"/>
              <a:t> </a:t>
            </a:r>
            <a:r>
              <a:rPr lang="en-US" sz="1800" dirty="0" err="1"/>
              <a:t>Estudios</a:t>
            </a:r>
            <a:r>
              <a:rPr lang="en-US" sz="1800" dirty="0"/>
              <a:t> y </a:t>
            </a:r>
            <a:r>
              <a:rPr lang="en-US" sz="1800" dirty="0" err="1"/>
              <a:t>Desarrollos</a:t>
            </a:r>
            <a:endParaRPr lang="en-US" sz="1800" dirty="0"/>
          </a:p>
          <a:p>
            <a:pPr>
              <a:buFont typeface="Wingdings 3" panose="05040102010807070707" pitchFamily="18" charset="2"/>
              <a:buChar char=""/>
            </a:pPr>
            <a:r>
              <a:rPr lang="en-US" sz="1800" dirty="0" err="1"/>
              <a:t>Ayuda</a:t>
            </a:r>
            <a:r>
              <a:rPr lang="en-US" sz="1800" dirty="0"/>
              <a:t> en la </a:t>
            </a:r>
            <a:r>
              <a:rPr lang="en-US" sz="1800" dirty="0" err="1"/>
              <a:t>Comprensión</a:t>
            </a:r>
            <a:r>
              <a:rPr lang="en-US" sz="1800" dirty="0"/>
              <a:t> de la </a:t>
            </a:r>
            <a:r>
              <a:rPr lang="en-US" sz="1800" dirty="0" err="1"/>
              <a:t>Importancia</a:t>
            </a:r>
            <a:r>
              <a:rPr lang="en-US" sz="1800" dirty="0"/>
              <a:t> de un IMC </a:t>
            </a:r>
            <a:r>
              <a:rPr lang="en-US" sz="1800" dirty="0" err="1"/>
              <a:t>Saludable</a:t>
            </a:r>
            <a:endParaRPr lang="en-US" sz="1800" dirty="0"/>
          </a:p>
          <a:p>
            <a:pPr>
              <a:buFont typeface="Wingdings 3" panose="05040102010807070707" pitchFamily="18" charset="2"/>
              <a:buChar char=""/>
            </a:pPr>
            <a:r>
              <a:rPr lang="en-US" sz="1800" dirty="0" err="1"/>
              <a:t>Personalización</a:t>
            </a:r>
            <a:r>
              <a:rPr lang="en-US" sz="1800" dirty="0"/>
              <a:t> de las </a:t>
            </a:r>
            <a:r>
              <a:rPr lang="en-US" sz="1800" dirty="0" err="1"/>
              <a:t>Aplicaciones</a:t>
            </a:r>
            <a:r>
              <a:rPr lang="en-US" sz="1800" dirty="0"/>
              <a:t> de </a:t>
            </a:r>
            <a:r>
              <a:rPr lang="en-US" sz="1800" dirty="0" err="1"/>
              <a:t>Salud</a:t>
            </a:r>
            <a:endParaRPr lang="en-US" sz="1800" dirty="0"/>
          </a:p>
          <a:p>
            <a:pPr>
              <a:buFont typeface="Wingdings 3" panose="05040102010807070707" pitchFamily="18" charset="2"/>
              <a:buChar char=""/>
            </a:pPr>
            <a:endParaRPr lang="en-US" dirty="0"/>
          </a:p>
        </p:txBody>
      </p:sp>
      <p:pic>
        <p:nvPicPr>
          <p:cNvPr id="10" name="Imagen 9">
            <a:extLst>
              <a:ext uri="{FF2B5EF4-FFF2-40B4-BE49-F238E27FC236}">
                <a16:creationId xmlns:a16="http://schemas.microsoft.com/office/drawing/2014/main" id="{F1D55EE0-5727-2533-D951-05EA5A6302EB}"/>
              </a:ext>
            </a:extLst>
          </p:cNvPr>
          <p:cNvPicPr>
            <a:picLocks noChangeAspect="1"/>
          </p:cNvPicPr>
          <p:nvPr/>
        </p:nvPicPr>
        <p:blipFill rotWithShape="1">
          <a:blip r:embed="rId3"/>
          <a:srcRect l="32866" r="16713"/>
          <a:stretch/>
        </p:blipFill>
        <p:spPr>
          <a:xfrm>
            <a:off x="8820603" y="10"/>
            <a:ext cx="3371397" cy="6857990"/>
          </a:xfrm>
          <a:prstGeom prst="rect">
            <a:avLst/>
          </a:prstGeom>
          <a:effectLst>
            <a:innerShdw blurRad="57150" dist="38100" dir="14460000">
              <a:prstClr val="black">
                <a:alpha val="70000"/>
              </a:prstClr>
            </a:innerShdw>
          </a:effectLst>
        </p:spPr>
      </p:pic>
      <p:grpSp>
        <p:nvGrpSpPr>
          <p:cNvPr id="24" name="Group 23">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094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3978579" y="4487332"/>
            <a:ext cx="5627158" cy="1507067"/>
          </a:xfrm>
        </p:spPr>
        <p:txBody>
          <a:bodyPr vert="horz" lIns="91440" tIns="45720" rIns="91440" bIns="45720" rtlCol="0" anchor="ctr">
            <a:normAutofit/>
          </a:bodyPr>
          <a:lstStyle/>
          <a:p>
            <a:r>
              <a:rPr lang="en-US" sz="3600"/>
              <a:t>Preguntas e Hipótesis</a:t>
            </a:r>
          </a:p>
        </p:txBody>
      </p:sp>
      <p:pic>
        <p:nvPicPr>
          <p:cNvPr id="8" name="Imagen 7">
            <a:extLst>
              <a:ext uri="{FF2B5EF4-FFF2-40B4-BE49-F238E27FC236}">
                <a16:creationId xmlns:a16="http://schemas.microsoft.com/office/drawing/2014/main" id="{6DBDACF7-1D5C-00F8-A8D4-AE792536D644}"/>
              </a:ext>
            </a:extLst>
          </p:cNvPr>
          <p:cNvPicPr>
            <a:picLocks noChangeAspect="1"/>
          </p:cNvPicPr>
          <p:nvPr/>
        </p:nvPicPr>
        <p:blipFill rotWithShape="1">
          <a:blip r:embed="rId3"/>
          <a:srcRect l="14172" r="28931"/>
          <a:stretch/>
        </p:blipFill>
        <p:spPr>
          <a:xfrm>
            <a:off x="831" y="10"/>
            <a:ext cx="3502025" cy="6857990"/>
          </a:xfrm>
          <a:prstGeom prst="rect">
            <a:avLst/>
          </a:prstGeom>
          <a:effectLst>
            <a:innerShdw blurRad="57150" dist="38100" dir="14460000">
              <a:prstClr val="black">
                <a:alpha val="70000"/>
              </a:prstClr>
            </a:innerShdw>
          </a:effectLst>
        </p:spPr>
      </p:pic>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3884612" y="685800"/>
            <a:ext cx="6626072" cy="3615267"/>
          </a:xfrm>
        </p:spPr>
        <p:txBody>
          <a:bodyPr vert="horz" lIns="91440" tIns="45720" rIns="91440" bIns="45720" rtlCol="0" anchor="ctr">
            <a:normAutofit/>
          </a:bodyPr>
          <a:lstStyle/>
          <a:p>
            <a:pPr>
              <a:buFont typeface="Wingdings 3" panose="05040102010807070707" pitchFamily="18" charset="2"/>
              <a:buChar char=""/>
            </a:pPr>
            <a:r>
              <a:rPr lang="en-US" sz="2000" dirty="0" err="1"/>
              <a:t>Hipótesis</a:t>
            </a:r>
            <a:r>
              <a:rPr lang="en-US" sz="2000" dirty="0"/>
              <a:t> 1: </a:t>
            </a:r>
            <a:r>
              <a:rPr lang="es-ES" sz="2000" dirty="0"/>
              <a:t>Los pacientes que cuentan las calorías consumidas en su ingesta diaria de alimentos no contribuyen a mejorar su salud respecto a la obesidad.</a:t>
            </a:r>
            <a:endParaRPr lang="en-US" sz="2000" dirty="0"/>
          </a:p>
          <a:p>
            <a:pPr>
              <a:buFont typeface="Wingdings 3" panose="05040102010807070707" pitchFamily="18" charset="2"/>
              <a:buChar char=""/>
            </a:pPr>
            <a:endParaRPr lang="en-US" sz="2000" dirty="0"/>
          </a:p>
          <a:p>
            <a:pPr>
              <a:buFont typeface="Wingdings 3" panose="05040102010807070707" pitchFamily="18" charset="2"/>
              <a:buChar char=""/>
            </a:pPr>
            <a:r>
              <a:rPr lang="en-US" sz="2000" dirty="0" err="1"/>
              <a:t>Hipótesis</a:t>
            </a:r>
            <a:r>
              <a:rPr lang="en-US" sz="2000" dirty="0"/>
              <a:t> 2: </a:t>
            </a:r>
            <a:r>
              <a:rPr lang="es-ES" sz="2000" dirty="0"/>
              <a:t>Los pacientes que usan mayor tiempo dispositivos, tienden al sedentarismo y esto podría empeorar su peso.</a:t>
            </a:r>
            <a:endParaRPr lang="en-US" sz="2000" dirty="0"/>
          </a:p>
        </p:txBody>
      </p:sp>
      <p:grpSp>
        <p:nvGrpSpPr>
          <p:cNvPr id="36" name="Group 21">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9385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52F366-D3F9-572A-CAF1-0630DAC22D75}"/>
              </a:ext>
            </a:extLst>
          </p:cNvPr>
          <p:cNvSpPr>
            <a:spLocks noGrp="1"/>
          </p:cNvSpPr>
          <p:nvPr>
            <p:ph type="title"/>
          </p:nvPr>
        </p:nvSpPr>
        <p:spPr>
          <a:xfrm>
            <a:off x="684212" y="4487332"/>
            <a:ext cx="7543800" cy="1507067"/>
          </a:xfrm>
        </p:spPr>
        <p:txBody>
          <a:bodyPr vert="horz" lIns="91440" tIns="45720" rIns="91440" bIns="45720" rtlCol="0" anchor="ctr">
            <a:normAutofit/>
          </a:bodyPr>
          <a:lstStyle/>
          <a:p>
            <a:r>
              <a:rPr lang="en-US" sz="3600"/>
              <a:t>Análisis Exploratorio de los Datos</a:t>
            </a:r>
          </a:p>
        </p:txBody>
      </p:sp>
      <p:sp>
        <p:nvSpPr>
          <p:cNvPr id="4" name="Marcador de texto 3">
            <a:extLst>
              <a:ext uri="{FF2B5EF4-FFF2-40B4-BE49-F238E27FC236}">
                <a16:creationId xmlns:a16="http://schemas.microsoft.com/office/drawing/2014/main" id="{B9B93D30-07C7-7E4D-05DE-00B9EE907DC0}"/>
              </a:ext>
            </a:extLst>
          </p:cNvPr>
          <p:cNvSpPr>
            <a:spLocks noGrp="1"/>
          </p:cNvSpPr>
          <p:nvPr>
            <p:ph type="body" sz="half" idx="2"/>
          </p:nvPr>
        </p:nvSpPr>
        <p:spPr>
          <a:xfrm>
            <a:off x="684211" y="685800"/>
            <a:ext cx="7493137" cy="3615267"/>
          </a:xfrm>
        </p:spPr>
        <p:txBody>
          <a:bodyPr vert="horz" lIns="91440" tIns="45720" rIns="91440" bIns="45720" rtlCol="0" anchor="ctr">
            <a:normAutofit/>
          </a:bodyPr>
          <a:lstStyle/>
          <a:p>
            <a:pPr>
              <a:buFont typeface="Wingdings 3" panose="05040102010807070707" pitchFamily="18" charset="2"/>
              <a:buChar char=""/>
            </a:pPr>
            <a:r>
              <a:rPr lang="en-US" sz="2000" dirty="0" err="1"/>
              <a:t>Descripción</a:t>
            </a:r>
            <a:r>
              <a:rPr lang="en-US" sz="2000" dirty="0"/>
              <a:t> de las </a:t>
            </a:r>
            <a:r>
              <a:rPr lang="en-US" sz="2000" dirty="0" err="1"/>
              <a:t>Columnas</a:t>
            </a:r>
            <a:r>
              <a:rPr lang="en-US" sz="2000" dirty="0"/>
              <a:t> de </a:t>
            </a:r>
            <a:r>
              <a:rPr lang="en-US" sz="2000" dirty="0" err="1"/>
              <a:t>Datos</a:t>
            </a:r>
            <a:endParaRPr lang="en-US" sz="2000" dirty="0"/>
          </a:p>
          <a:p>
            <a:pPr>
              <a:buFont typeface="Wingdings 3" panose="05040102010807070707" pitchFamily="18" charset="2"/>
              <a:buChar char=""/>
            </a:pPr>
            <a:r>
              <a:rPr lang="en-US" sz="2000" dirty="0" err="1"/>
              <a:t>Análisis</a:t>
            </a:r>
            <a:r>
              <a:rPr lang="en-US" sz="2000" dirty="0"/>
              <a:t> de la </a:t>
            </a:r>
            <a:r>
              <a:rPr lang="en-US" sz="2000" dirty="0" err="1"/>
              <a:t>Relación</a:t>
            </a:r>
            <a:r>
              <a:rPr lang="en-US" sz="2000" dirty="0"/>
              <a:t> entre </a:t>
            </a:r>
            <a:r>
              <a:rPr lang="en-US" sz="2000" dirty="0" err="1"/>
              <a:t>Contar</a:t>
            </a:r>
            <a:r>
              <a:rPr lang="en-US" sz="2000" dirty="0"/>
              <a:t> </a:t>
            </a:r>
            <a:r>
              <a:rPr lang="en-US" sz="2000" dirty="0" err="1"/>
              <a:t>Calorías</a:t>
            </a:r>
            <a:r>
              <a:rPr lang="en-US" sz="2000" dirty="0"/>
              <a:t> y </a:t>
            </a:r>
            <a:r>
              <a:rPr lang="en-US" sz="2000" dirty="0" err="1"/>
              <a:t>Edad</a:t>
            </a:r>
            <a:endParaRPr lang="en-US" sz="2000" dirty="0"/>
          </a:p>
          <a:p>
            <a:pPr>
              <a:buFont typeface="Wingdings 3" panose="05040102010807070707" pitchFamily="18" charset="2"/>
              <a:buChar char=""/>
            </a:pPr>
            <a:r>
              <a:rPr lang="en-US" sz="2000" dirty="0" err="1"/>
              <a:t>Análisis</a:t>
            </a:r>
            <a:r>
              <a:rPr lang="en-US" sz="2000" dirty="0"/>
              <a:t> de la </a:t>
            </a:r>
            <a:r>
              <a:rPr lang="en-US" sz="2000" dirty="0" err="1"/>
              <a:t>Relación</a:t>
            </a:r>
            <a:r>
              <a:rPr lang="en-US" sz="2000" dirty="0"/>
              <a:t> entre </a:t>
            </a:r>
            <a:r>
              <a:rPr lang="en-US" sz="2000" dirty="0" err="1"/>
              <a:t>Uso</a:t>
            </a:r>
            <a:r>
              <a:rPr lang="en-US" sz="2000" dirty="0"/>
              <a:t> de </a:t>
            </a:r>
            <a:r>
              <a:rPr lang="en-US" sz="2000" dirty="0" err="1"/>
              <a:t>Dispositivos</a:t>
            </a:r>
            <a:r>
              <a:rPr lang="en-US" sz="2000" dirty="0"/>
              <a:t> con </a:t>
            </a:r>
            <a:r>
              <a:rPr lang="en-US" sz="2000" dirty="0" err="1"/>
              <a:t>Pantalla</a:t>
            </a:r>
            <a:r>
              <a:rPr lang="en-US" sz="2000" dirty="0"/>
              <a:t> y </a:t>
            </a:r>
            <a:r>
              <a:rPr lang="en-US" sz="2000" dirty="0" err="1"/>
              <a:t>Edad</a:t>
            </a:r>
            <a:endParaRPr lang="en-US" sz="2000" dirty="0"/>
          </a:p>
          <a:p>
            <a:pPr>
              <a:buFont typeface="Wingdings 3" panose="05040102010807070707" pitchFamily="18" charset="2"/>
              <a:buChar char=""/>
            </a:pPr>
            <a:endParaRPr lang="en-US" dirty="0"/>
          </a:p>
        </p:txBody>
      </p:sp>
      <p:pic>
        <p:nvPicPr>
          <p:cNvPr id="8" name="Marcador de contenido 7">
            <a:extLst>
              <a:ext uri="{FF2B5EF4-FFF2-40B4-BE49-F238E27FC236}">
                <a16:creationId xmlns:a16="http://schemas.microsoft.com/office/drawing/2014/main" id="{53846EBC-BCC4-EF33-FDD9-C606F8C2E0D6}"/>
              </a:ext>
            </a:extLst>
          </p:cNvPr>
          <p:cNvPicPr>
            <a:picLocks noGrp="1" noChangeAspect="1"/>
          </p:cNvPicPr>
          <p:nvPr>
            <p:ph idx="1"/>
          </p:nvPr>
        </p:nvPicPr>
        <p:blipFill rotWithShape="1">
          <a:blip r:embed="rId3"/>
          <a:srcRect l="36216" r="19908"/>
          <a:stretch/>
        </p:blipFill>
        <p:spPr>
          <a:xfrm>
            <a:off x="8820603" y="10"/>
            <a:ext cx="3371397" cy="6857990"/>
          </a:xfrm>
          <a:prstGeom prst="rect">
            <a:avLst/>
          </a:prstGeom>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819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2" name="Rectangle 2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7B06C0-AEF4-ACFE-CE29-2F39E5901E38}"/>
              </a:ext>
            </a:extLst>
          </p:cNvPr>
          <p:cNvSpPr>
            <a:spLocks noGrp="1"/>
          </p:cNvSpPr>
          <p:nvPr>
            <p:ph type="title"/>
          </p:nvPr>
        </p:nvSpPr>
        <p:spPr>
          <a:xfrm>
            <a:off x="7532710" y="620722"/>
            <a:ext cx="3518748" cy="1142462"/>
          </a:xfrm>
        </p:spPr>
        <p:txBody>
          <a:bodyPr vert="horz" lIns="91440" tIns="45720" rIns="91440" bIns="45720" rtlCol="0" anchor="b">
            <a:normAutofit/>
          </a:bodyPr>
          <a:lstStyle/>
          <a:p>
            <a:pPr>
              <a:lnSpc>
                <a:spcPct val="90000"/>
              </a:lnSpc>
            </a:pPr>
            <a:r>
              <a:rPr lang="en-US" sz="1100" b="0" i="0"/>
              <a:t>Hipótesis 1: - Que los pacientes cuenten sus calorías consumidas de su ingesta diaria de alimentos ayuda tener un grado saludable respecto a la obesidad.</a:t>
            </a:r>
            <a:br>
              <a:rPr lang="en-US" sz="1100" b="0" i="0"/>
            </a:br>
            <a:endParaRPr lang="en-US" sz="1100"/>
          </a:p>
        </p:txBody>
      </p:sp>
      <p:sp>
        <p:nvSpPr>
          <p:cNvPr id="2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61A197B2-5736-ED63-C4C4-E3AE3E19EF4C}"/>
              </a:ext>
            </a:extLst>
          </p:cNvPr>
          <p:cNvPicPr>
            <a:picLocks noGrp="1" noChangeAspect="1"/>
          </p:cNvPicPr>
          <p:nvPr>
            <p:ph sz="half" idx="1"/>
          </p:nvPr>
        </p:nvPicPr>
        <p:blipFill rotWithShape="1">
          <a:blip r:embed="rId2"/>
          <a:srcRect t="805" r="-2"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10" name="Marcador de contenido 9">
            <a:extLst>
              <a:ext uri="{FF2B5EF4-FFF2-40B4-BE49-F238E27FC236}">
                <a16:creationId xmlns:a16="http://schemas.microsoft.com/office/drawing/2014/main" id="{BB4EA98D-42DB-A214-C7F6-1AB9122EEF8B}"/>
              </a:ext>
            </a:extLst>
          </p:cNvPr>
          <p:cNvSpPr>
            <a:spLocks noGrp="1"/>
          </p:cNvSpPr>
          <p:nvPr>
            <p:ph sz="half" idx="2"/>
          </p:nvPr>
        </p:nvSpPr>
        <p:spPr>
          <a:xfrm>
            <a:off x="7532710" y="1822449"/>
            <a:ext cx="3479419" cy="3070226"/>
          </a:xfrm>
        </p:spPr>
        <p:txBody>
          <a:bodyPr vert="horz" lIns="91440" tIns="45720" rIns="91440" bIns="45720" rtlCol="0" anchor="t">
            <a:normAutofit/>
          </a:bodyPr>
          <a:lstStyle/>
          <a:p>
            <a:pPr>
              <a:lnSpc>
                <a:spcPct val="90000"/>
              </a:lnSpc>
            </a:pPr>
            <a:r>
              <a:rPr lang="en-US" sz="1400" b="0" i="0"/>
              <a:t>Un alto grado de pacientes que realizan este seguimiento cuentan con pesos saludables. </a:t>
            </a:r>
          </a:p>
          <a:p>
            <a:pPr>
              <a:lnSpc>
                <a:spcPct val="90000"/>
              </a:lnSpc>
            </a:pPr>
            <a:r>
              <a:rPr lang="en-US" sz="1400"/>
              <a:t>Las</a:t>
            </a:r>
            <a:r>
              <a:rPr lang="en-US" sz="1400" b="0" i="0"/>
              <a:t> personas que cuentan calorías son las más jóvenes, concentrándose en la población de 15 a 25 años</a:t>
            </a:r>
          </a:p>
          <a:p>
            <a:pPr>
              <a:lnSpc>
                <a:spcPct val="90000"/>
              </a:lnSpc>
            </a:pPr>
            <a:r>
              <a:rPr lang="en-US" sz="1400"/>
              <a:t>Se interpreta que los jóvenes tienen </a:t>
            </a:r>
            <a:r>
              <a:rPr lang="en-US" sz="1400" b="0" i="0"/>
              <a:t>un mayor apego por la tecnología en ese rango etario, </a:t>
            </a:r>
          </a:p>
          <a:p>
            <a:pPr>
              <a:lnSpc>
                <a:spcPct val="90000"/>
              </a:lnSpc>
            </a:pPr>
            <a:r>
              <a:rPr lang="en-US" sz="1400"/>
              <a:t>Se puede interpretar que</a:t>
            </a:r>
            <a:r>
              <a:rPr lang="en-US" sz="1400" b="0" i="0"/>
              <a:t> la tecnología es el medio más eficaz para hacer el conteo de calorías.</a:t>
            </a:r>
            <a:endParaRPr lang="en-US" sz="1400"/>
          </a:p>
        </p:txBody>
      </p:sp>
      <p:grpSp>
        <p:nvGrpSpPr>
          <p:cNvPr id="26" name="Group 2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Imagen 11">
            <a:extLst>
              <a:ext uri="{FF2B5EF4-FFF2-40B4-BE49-F238E27FC236}">
                <a16:creationId xmlns:a16="http://schemas.microsoft.com/office/drawing/2014/main" id="{E5CC1942-2453-3CA6-9A55-665BF2A3FCBE}"/>
              </a:ext>
            </a:extLst>
          </p:cNvPr>
          <p:cNvPicPr>
            <a:picLocks noChangeAspect="1"/>
          </p:cNvPicPr>
          <p:nvPr/>
        </p:nvPicPr>
        <p:blipFill>
          <a:blip r:embed="rId3"/>
          <a:stretch>
            <a:fillRect/>
          </a:stretch>
        </p:blipFill>
        <p:spPr>
          <a:xfrm>
            <a:off x="7604705" y="4974295"/>
            <a:ext cx="3671307" cy="1312205"/>
          </a:xfrm>
          <a:prstGeom prst="rect">
            <a:avLst/>
          </a:prstGeom>
        </p:spPr>
      </p:pic>
    </p:spTree>
    <p:extLst>
      <p:ext uri="{BB962C8B-B14F-4D97-AF65-F5344CB8AC3E}">
        <p14:creationId xmlns:p14="http://schemas.microsoft.com/office/powerpoint/2010/main" val="83743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2" name="Rectangle 2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7B06C0-AEF4-ACFE-CE29-2F39E5901E38}"/>
              </a:ext>
            </a:extLst>
          </p:cNvPr>
          <p:cNvSpPr>
            <a:spLocks noGrp="1"/>
          </p:cNvSpPr>
          <p:nvPr>
            <p:ph type="title"/>
          </p:nvPr>
        </p:nvSpPr>
        <p:spPr>
          <a:xfrm>
            <a:off x="7532710" y="620722"/>
            <a:ext cx="3518748" cy="1142462"/>
          </a:xfrm>
        </p:spPr>
        <p:txBody>
          <a:bodyPr vert="horz" lIns="91440" tIns="45720" rIns="91440" bIns="45720" rtlCol="0" anchor="b">
            <a:normAutofit/>
          </a:bodyPr>
          <a:lstStyle/>
          <a:p>
            <a:pPr>
              <a:lnSpc>
                <a:spcPct val="90000"/>
              </a:lnSpc>
            </a:pPr>
            <a:r>
              <a:rPr lang="en-US" sz="1100" b="0" i="0"/>
              <a:t>Hipótesis 1: - Que los pacientes cuenten sus calorías consumidas de su ingesta diaria de alimentos ayuda tener un grado saludable respecto a la obesidad.</a:t>
            </a:r>
            <a:br>
              <a:rPr lang="en-US" sz="1100" b="0" i="0"/>
            </a:br>
            <a:endParaRPr lang="en-US" sz="1100"/>
          </a:p>
        </p:txBody>
      </p:sp>
      <p:sp>
        <p:nvSpPr>
          <p:cNvPr id="2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A96E237F-D044-323C-DEB5-D407475BCF6A}"/>
              </a:ext>
            </a:extLst>
          </p:cNvPr>
          <p:cNvPicPr>
            <a:picLocks noGrp="1" noChangeAspect="1"/>
          </p:cNvPicPr>
          <p:nvPr>
            <p:ph sz="half" idx="1"/>
          </p:nvPr>
        </p:nvPicPr>
        <p:blipFill rotWithShape="1">
          <a:blip r:embed="rId2"/>
          <a:srcRect t="3519" r="-2"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10" name="Marcador de contenido 9">
            <a:extLst>
              <a:ext uri="{FF2B5EF4-FFF2-40B4-BE49-F238E27FC236}">
                <a16:creationId xmlns:a16="http://schemas.microsoft.com/office/drawing/2014/main" id="{BB4EA98D-42DB-A214-C7F6-1AB9122EEF8B}"/>
              </a:ext>
            </a:extLst>
          </p:cNvPr>
          <p:cNvSpPr>
            <a:spLocks noGrp="1"/>
          </p:cNvSpPr>
          <p:nvPr>
            <p:ph sz="half" idx="2"/>
          </p:nvPr>
        </p:nvSpPr>
        <p:spPr>
          <a:xfrm>
            <a:off x="7532710" y="1822449"/>
            <a:ext cx="3479419" cy="3070226"/>
          </a:xfrm>
        </p:spPr>
        <p:txBody>
          <a:bodyPr vert="horz" lIns="91440" tIns="45720" rIns="91440" bIns="45720" rtlCol="0" anchor="t">
            <a:normAutofit/>
          </a:bodyPr>
          <a:lstStyle/>
          <a:p>
            <a:r>
              <a:rPr lang="en-US" sz="1400" b="0" i="0"/>
              <a:t>Podríamos pensar que se debe a las personas más jóvenes tienen habitualmente una mayor actividad física, </a:t>
            </a:r>
          </a:p>
          <a:p>
            <a:r>
              <a:rPr lang="en-US" sz="1400"/>
              <a:t>Pero </a:t>
            </a:r>
            <a:r>
              <a:rPr lang="en-US" sz="1400" b="0" i="0"/>
              <a:t>la distribución de los contadores de calorías en las categorías de Actividad Física (FAF) es bastante homogéneo</a:t>
            </a:r>
          </a:p>
          <a:p>
            <a:r>
              <a:rPr lang="en-US" sz="1400" b="0" i="0"/>
              <a:t>Por lo tanto, la actividad física es una variable que impacta en el resultado.</a:t>
            </a:r>
            <a:endParaRPr lang="en-US" sz="1400"/>
          </a:p>
        </p:txBody>
      </p:sp>
      <p:grpSp>
        <p:nvGrpSpPr>
          <p:cNvPr id="26" name="Group 2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9" name="Imagen 8">
            <a:extLst>
              <a:ext uri="{FF2B5EF4-FFF2-40B4-BE49-F238E27FC236}">
                <a16:creationId xmlns:a16="http://schemas.microsoft.com/office/drawing/2014/main" id="{8E51E3F6-DCA5-924E-8DD5-33D8A7E6B7F7}"/>
              </a:ext>
            </a:extLst>
          </p:cNvPr>
          <p:cNvPicPr>
            <a:picLocks noChangeAspect="1"/>
          </p:cNvPicPr>
          <p:nvPr/>
        </p:nvPicPr>
        <p:blipFill>
          <a:blip r:embed="rId3"/>
          <a:stretch>
            <a:fillRect/>
          </a:stretch>
        </p:blipFill>
        <p:spPr>
          <a:xfrm>
            <a:off x="7635518" y="4681272"/>
            <a:ext cx="2727682" cy="1552339"/>
          </a:xfrm>
          <a:prstGeom prst="rect">
            <a:avLst/>
          </a:prstGeom>
        </p:spPr>
      </p:pic>
    </p:spTree>
    <p:extLst>
      <p:ext uri="{BB962C8B-B14F-4D97-AF65-F5344CB8AC3E}">
        <p14:creationId xmlns:p14="http://schemas.microsoft.com/office/powerpoint/2010/main" val="887458296"/>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9556</TotalTime>
  <Words>1587</Words>
  <Application>Microsoft Office PowerPoint</Application>
  <PresentationFormat>Panorámica</PresentationFormat>
  <Paragraphs>87</Paragraphs>
  <Slides>12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Century Gothic</vt:lpstr>
      <vt:lpstr>Eras Bold ITC</vt:lpstr>
      <vt:lpstr>Wingdings 3</vt:lpstr>
      <vt:lpstr>Sector</vt:lpstr>
      <vt:lpstr>Presentación de PowerPoint</vt:lpstr>
      <vt:lpstr>Temario </vt:lpstr>
      <vt:lpstr>Introducción</vt:lpstr>
      <vt:lpstr>Análisis de las Aplicaciones de Salud en la Reducción de Peso y Mejora del IMC</vt:lpstr>
      <vt:lpstr>Importancia de las Aplicaciones de Salud en el Tratamiento de la Obesidad y el Sobrepeso</vt:lpstr>
      <vt:lpstr>Preguntas e Hipótesis</vt:lpstr>
      <vt:lpstr>Análisis Exploratorio de los Datos</vt:lpstr>
      <vt:lpstr>Hipótesis 1: - Que los pacientes cuenten sus calorías consumidas de su ingesta diaria de alimentos ayuda tener un grado saludable respecto a la obesidad. </vt:lpstr>
      <vt:lpstr>Hipótesis 1: - Que los pacientes cuenten sus calorías consumidas de su ingesta diaria de alimentos ayuda tener un grado saludable respecto a la obesidad. </vt:lpstr>
      <vt:lpstr>Hipótesis 2: - Que los pacientes usen mayor tiempo dispositivos de pantalla contribuye a empeorar el grado de obesidad.</vt:lpstr>
      <vt:lpstr>Recomendaciones y conclusiones</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Campo</dc:creator>
  <cp:lastModifiedBy>Daniel Campo</cp:lastModifiedBy>
  <cp:revision>17</cp:revision>
  <dcterms:created xsi:type="dcterms:W3CDTF">2023-09-16T22:46:38Z</dcterms:created>
  <dcterms:modified xsi:type="dcterms:W3CDTF">2023-09-23T14:10:40Z</dcterms:modified>
</cp:coreProperties>
</file>