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B83D44-4220-49C1-AD43-A8AAEB850BC9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5707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3D44-4220-49C1-AD43-A8AAEB850BC9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88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3D44-4220-49C1-AD43-A8AAEB850BC9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5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3D44-4220-49C1-AD43-A8AAEB850BC9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18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B83D44-4220-49C1-AD43-A8AAEB850BC9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5903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3D44-4220-49C1-AD43-A8AAEB850BC9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40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3D44-4220-49C1-AD43-A8AAEB850BC9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72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3D44-4220-49C1-AD43-A8AAEB850BC9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3D44-4220-49C1-AD43-A8AAEB850BC9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53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B83D44-4220-49C1-AD43-A8AAEB850BC9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592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B83D44-4220-49C1-AD43-A8AAEB850BC9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82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4B83D44-4220-49C1-AD43-A8AAEB850BC9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BC04CC2-0283-48F3-B860-152118EEAF9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60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o.wikipedia.org/wiki/Pergament" TargetMode="External"/><Relationship Id="rId2" Type="http://schemas.openxmlformats.org/officeDocument/2006/relationships/hyperlink" Target="https://ro.wikipedia.org/wiki/H%C3%A2rti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o.wikipedia.org/wiki/Scriere" TargetMode="External"/><Relationship Id="rId4" Type="http://schemas.openxmlformats.org/officeDocument/2006/relationships/hyperlink" Target="https://ro.wikipedia.org/wiki/Tip%C4%83rir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F368F-42DF-4519-85B9-B3E61CC9C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err="1"/>
              <a:t>Crearea</a:t>
            </a:r>
            <a:r>
              <a:rPr lang="en-US" sz="4400" dirty="0"/>
              <a:t> </a:t>
            </a:r>
            <a:r>
              <a:rPr lang="en-US" sz="4400" dirty="0" err="1"/>
              <a:t>si</a:t>
            </a:r>
            <a:r>
              <a:rPr lang="en-US" sz="4400" dirty="0"/>
              <a:t> </a:t>
            </a:r>
            <a:r>
              <a:rPr lang="en-US" sz="4400" dirty="0" err="1"/>
              <a:t>proiectarea</a:t>
            </a:r>
            <a:r>
              <a:rPr lang="en-US" sz="4400" dirty="0"/>
              <a:t> </a:t>
            </a:r>
            <a:r>
              <a:rPr lang="en-US" sz="4400" dirty="0" err="1"/>
              <a:t>unei</a:t>
            </a:r>
            <a:r>
              <a:rPr lang="en-US" sz="4400" dirty="0"/>
              <a:t> </a:t>
            </a:r>
            <a:r>
              <a:rPr lang="en-US" sz="4400" dirty="0" err="1"/>
              <a:t>baze</a:t>
            </a:r>
            <a:r>
              <a:rPr lang="en-US" sz="4400" dirty="0"/>
              <a:t> de date </a:t>
            </a:r>
            <a:r>
              <a:rPr lang="en-US" sz="4400" dirty="0" err="1"/>
              <a:t>pentru</a:t>
            </a:r>
            <a:r>
              <a:rPr lang="en-US" sz="4400" dirty="0"/>
              <a:t> un magazine de </a:t>
            </a:r>
            <a:r>
              <a:rPr lang="en-US" sz="4400" dirty="0" err="1"/>
              <a:t>carti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0D166C-5C83-42A5-9B4A-2AC2D25826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elaborat</a:t>
            </a:r>
            <a:r>
              <a:rPr lang="en-US" dirty="0"/>
              <a:t> de </a:t>
            </a:r>
            <a:r>
              <a:rPr lang="en-US" dirty="0" err="1"/>
              <a:t>st.gr.TI</a:t>
            </a:r>
            <a:r>
              <a:rPr lang="en-US" dirty="0"/>
              <a:t>-194, Zavorot Daniel</a:t>
            </a:r>
          </a:p>
          <a:p>
            <a:r>
              <a:rPr lang="en-US" dirty="0"/>
              <a:t>A </a:t>
            </a:r>
            <a:r>
              <a:rPr lang="en-US" dirty="0" err="1"/>
              <a:t>verificat</a:t>
            </a:r>
            <a:r>
              <a:rPr lang="en-US" dirty="0"/>
              <a:t> </a:t>
            </a:r>
            <a:r>
              <a:rPr lang="en-US" dirty="0" err="1"/>
              <a:t>asist.univ</a:t>
            </a:r>
            <a:r>
              <a:rPr lang="en-US" dirty="0"/>
              <a:t>. </a:t>
            </a:r>
            <a:r>
              <a:rPr lang="en-US" dirty="0" err="1"/>
              <a:t>Raducanu</a:t>
            </a:r>
            <a:r>
              <a:rPr lang="en-US" dirty="0"/>
              <a:t> Octavian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43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">
            <a:extLst>
              <a:ext uri="{FF2B5EF4-FFF2-40B4-BE49-F238E27FC236}">
                <a16:creationId xmlns:a16="http://schemas.microsoft.com/office/drawing/2014/main" id="{E908B59B-70E4-46CF-A8AC-789AEAF9A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0" y="344904"/>
            <a:ext cx="3235623" cy="43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7D9FBAF3-F7E4-4DF1-B524-8C9507408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663" y="344904"/>
            <a:ext cx="3486150" cy="4029075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1D39442-3E6E-4014-82EB-9FE03AF29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334" y="344905"/>
            <a:ext cx="34671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1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CB42DC-FED0-46C6-918F-D6916D90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1947"/>
          </a:xfrm>
        </p:spPr>
        <p:txBody>
          <a:bodyPr/>
          <a:lstStyle/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interogarilor</a:t>
            </a:r>
            <a:r>
              <a:rPr lang="en-US" dirty="0"/>
              <a:t> SQL</a:t>
            </a:r>
            <a:endParaRPr lang="ru-RU" dirty="0"/>
          </a:p>
        </p:txBody>
      </p:sp>
      <p:pic>
        <p:nvPicPr>
          <p:cNvPr id="4" name="Picture 21">
            <a:extLst>
              <a:ext uri="{FF2B5EF4-FFF2-40B4-BE49-F238E27FC236}">
                <a16:creationId xmlns:a16="http://schemas.microsoft.com/office/drawing/2014/main" id="{0F8F9FE6-9174-4528-900C-217D49B92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"/>
          <a:stretch/>
        </p:blipFill>
        <p:spPr bwMode="auto">
          <a:xfrm>
            <a:off x="1371600" y="1836821"/>
            <a:ext cx="5109411" cy="44513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22">
            <a:extLst>
              <a:ext uri="{FF2B5EF4-FFF2-40B4-BE49-F238E27FC236}">
                <a16:creationId xmlns:a16="http://schemas.microsoft.com/office/drawing/2014/main" id="{BD1E5411-2543-4835-8F4A-7798166D3F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3"/>
          <a:stretch/>
        </p:blipFill>
        <p:spPr bwMode="auto">
          <a:xfrm>
            <a:off x="7826041" y="1836821"/>
            <a:ext cx="3114675" cy="20383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24">
            <a:extLst>
              <a:ext uri="{FF2B5EF4-FFF2-40B4-BE49-F238E27FC236}">
                <a16:creationId xmlns:a16="http://schemas.microsoft.com/office/drawing/2014/main" id="{25898DE5-D101-4633-B867-F7BCB9B75C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5"/>
          <a:stretch/>
        </p:blipFill>
        <p:spPr bwMode="auto">
          <a:xfrm>
            <a:off x="7597440" y="4328361"/>
            <a:ext cx="3571875" cy="16192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8834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>
            <a:extLst>
              <a:ext uri="{FF2B5EF4-FFF2-40B4-BE49-F238E27FC236}">
                <a16:creationId xmlns:a16="http://schemas.microsoft.com/office/drawing/2014/main" id="{7D98910D-42D2-4D9C-B891-579FEB10F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" b="16122"/>
          <a:stretch/>
        </p:blipFill>
        <p:spPr bwMode="auto">
          <a:xfrm>
            <a:off x="1143830" y="344905"/>
            <a:ext cx="2741540" cy="29983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23">
            <a:extLst>
              <a:ext uri="{FF2B5EF4-FFF2-40B4-BE49-F238E27FC236}">
                <a16:creationId xmlns:a16="http://schemas.microsoft.com/office/drawing/2014/main" id="{1A5A0836-3243-47E6-9B5D-0A04C28F92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8"/>
          <a:stretch/>
        </p:blipFill>
        <p:spPr bwMode="auto">
          <a:xfrm>
            <a:off x="4329112" y="399415"/>
            <a:ext cx="3533775" cy="30295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25">
            <a:extLst>
              <a:ext uri="{FF2B5EF4-FFF2-40B4-BE49-F238E27FC236}">
                <a16:creationId xmlns:a16="http://schemas.microsoft.com/office/drawing/2014/main" id="{69676F76-6914-488A-8E22-B20D5D310D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"/>
          <a:stretch/>
        </p:blipFill>
        <p:spPr bwMode="auto">
          <a:xfrm>
            <a:off x="8483215" y="344905"/>
            <a:ext cx="3503295" cy="50469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26">
            <a:extLst>
              <a:ext uri="{FF2B5EF4-FFF2-40B4-BE49-F238E27FC236}">
                <a16:creationId xmlns:a16="http://schemas.microsoft.com/office/drawing/2014/main" id="{F8F47E6D-D2BD-4FCF-8F0A-64A63FF6C23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5"/>
          <a:stretch/>
        </p:blipFill>
        <p:spPr bwMode="auto">
          <a:xfrm>
            <a:off x="1354225" y="3651083"/>
            <a:ext cx="5062289" cy="29983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7580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8">
            <a:extLst>
              <a:ext uri="{FF2B5EF4-FFF2-40B4-BE49-F238E27FC236}">
                <a16:creationId xmlns:a16="http://schemas.microsoft.com/office/drawing/2014/main" id="{0080C2A0-A325-41D5-B53C-66A5912C3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" b="855"/>
          <a:stretch/>
        </p:blipFill>
        <p:spPr bwMode="auto">
          <a:xfrm>
            <a:off x="1021538" y="237662"/>
            <a:ext cx="4824943" cy="27908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29">
            <a:extLst>
              <a:ext uri="{FF2B5EF4-FFF2-40B4-BE49-F238E27FC236}">
                <a16:creationId xmlns:a16="http://schemas.microsoft.com/office/drawing/2014/main" id="{C482E844-A5F9-4ADB-9154-338D20A15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314" y="237662"/>
            <a:ext cx="531495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33">
            <a:extLst>
              <a:ext uri="{FF2B5EF4-FFF2-40B4-BE49-F238E27FC236}">
                <a16:creationId xmlns:a16="http://schemas.microsoft.com/office/drawing/2014/main" id="{6530AB0A-E229-43A6-8DE8-AC5A103B32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"/>
          <a:stretch/>
        </p:blipFill>
        <p:spPr bwMode="auto">
          <a:xfrm>
            <a:off x="1021538" y="3627270"/>
            <a:ext cx="5600700" cy="26193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34">
            <a:extLst>
              <a:ext uri="{FF2B5EF4-FFF2-40B4-BE49-F238E27FC236}">
                <a16:creationId xmlns:a16="http://schemas.microsoft.com/office/drawing/2014/main" id="{B9F84BBB-A22A-4EF4-9C0B-5B799BD4C3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/>
          <a:stretch/>
        </p:blipFill>
        <p:spPr bwMode="auto">
          <a:xfrm>
            <a:off x="7331251" y="3627270"/>
            <a:ext cx="4438650" cy="1485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29058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>
            <a:extLst>
              <a:ext uri="{FF2B5EF4-FFF2-40B4-BE49-F238E27FC236}">
                <a16:creationId xmlns:a16="http://schemas.microsoft.com/office/drawing/2014/main" id="{C7FCC7B7-F87D-4181-8CCE-94BFCD6A56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" b="8174"/>
          <a:stretch/>
        </p:blipFill>
        <p:spPr bwMode="auto">
          <a:xfrm>
            <a:off x="3748087" y="1043305"/>
            <a:ext cx="4695825" cy="47713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70621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5F3AD-C75F-49B1-BA83-117D9AC6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965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Instructiuni</a:t>
            </a:r>
            <a:r>
              <a:rPr lang="en-US" dirty="0"/>
              <a:t> </a:t>
            </a:r>
            <a:r>
              <a:rPr lang="en-US" dirty="0" err="1"/>
              <a:t>procedurale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A8CE4B6-B948-466E-8BC4-E561B654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924" y="2190750"/>
            <a:ext cx="5581650" cy="23717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109DD6-F43C-46E6-89B7-446BF0775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635" y="2295525"/>
            <a:ext cx="37147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92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1EADB-B403-41D5-9F5C-4FFB7452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777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Viziuni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328FBB0-E060-43B7-A9A5-09F7D5E5E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879934"/>
            <a:ext cx="4547937" cy="279467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8E5777-EF70-45CC-B7B3-88004EB82D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207"/>
          <a:stretch/>
        </p:blipFill>
        <p:spPr bwMode="auto">
          <a:xfrm>
            <a:off x="7042484" y="1172419"/>
            <a:ext cx="4066674" cy="45131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96625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9CDA2-2C84-491B-A046-87FC5FD71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6548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Proceduri</a:t>
            </a:r>
            <a:r>
              <a:rPr lang="en-US" dirty="0"/>
              <a:t> </a:t>
            </a:r>
            <a:r>
              <a:rPr lang="en-US" dirty="0" err="1"/>
              <a:t>stocate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functii</a:t>
            </a:r>
            <a:r>
              <a:rPr lang="en-US" dirty="0"/>
              <a:t> definite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EAD9E9A-AD41-4A93-B421-2EF6DE027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495" y="2867023"/>
            <a:ext cx="5334000" cy="22955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57B990-C46B-462E-B0C7-26751AE65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25" y="2451521"/>
            <a:ext cx="5334000" cy="312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77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E2B86744-4596-4598-A0CD-565F3FB65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940" y="538732"/>
            <a:ext cx="5610225" cy="27527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C9C12C-2BA5-4B0F-BFEB-31FA87E73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777" y="3566543"/>
            <a:ext cx="5940425" cy="302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71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9A77B-6EBC-4512-BA39-91C76314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9756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Declansatoare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2C3172C-C38D-47F8-8E99-83BD47763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046" y="1638300"/>
            <a:ext cx="5453908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FD6D64-28C3-400A-B77A-88EC978DFA0F}"/>
              </a:ext>
            </a:extLst>
          </p:cNvPr>
          <p:cNvSpPr txBox="1"/>
          <p:nvPr/>
        </p:nvSpPr>
        <p:spPr>
          <a:xfrm>
            <a:off x="3124200" y="55746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55625" lvl="0">
              <a:spcBef>
                <a:spcPts val="59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Crearea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unui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declanșator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DDL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care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interzice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modificarea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datelor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dupa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lunii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curente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6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1968F-3C6E-4280-89AD-C15E6A12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777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Limbajul</a:t>
            </a:r>
            <a:r>
              <a:rPr lang="en-US" dirty="0"/>
              <a:t> de </a:t>
            </a:r>
            <a:r>
              <a:rPr lang="en-US" dirty="0" err="1"/>
              <a:t>definire</a:t>
            </a:r>
            <a:r>
              <a:rPr lang="en-US" dirty="0"/>
              <a:t> a </a:t>
            </a:r>
            <a:r>
              <a:rPr lang="en-US" dirty="0" err="1"/>
              <a:t>datelor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DEBBA8-5D7A-4D0C-BB7A-7D5CEE8DD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 contextul SQL , definirea datelor sau limbajul de descriere a datelor ( DDL ) este o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sintaxă pentru crearea și modificarea obiectelor bazei de date, cum ar fi tabele, indici și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utilizatori. Instrucțiunile DDL sunt similare cu un limbaj de programare pentru computer pentru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definirea structurilor de date , în special a schemelor de baze de date . Exemple obișnuite de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DDL</a:t>
            </a:r>
            <a:r>
              <a:rPr lang="ro-RO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CREATE,</a:t>
            </a:r>
            <a:r>
              <a:rPr lang="ro-RO" sz="2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ALTER</a:t>
            </a:r>
            <a:r>
              <a:rPr lang="ro-RO" sz="2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ro-RO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DROP.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1659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C34E03-4BA7-4642-B258-D760E38CF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787" y="676526"/>
            <a:ext cx="5940425" cy="3419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49087E-DB4F-46D7-9B5F-B86CED933281}"/>
              </a:ext>
            </a:extLst>
          </p:cNvPr>
          <p:cNvSpPr txBox="1"/>
          <p:nvPr/>
        </p:nvSpPr>
        <p:spPr>
          <a:xfrm>
            <a:off x="3125787" y="440925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57835" lvl="0">
              <a:spcBef>
                <a:spcPts val="910"/>
              </a:spcBef>
              <a:spcAft>
                <a:spcPts val="0"/>
              </a:spcAft>
              <a:tabLst>
                <a:tab pos="709295" algn="l"/>
              </a:tabLs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Crearea</a:t>
            </a:r>
            <a:r>
              <a:rPr lang="ro-RO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unui</a:t>
            </a:r>
            <a:r>
              <a:rPr lang="ro-RO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declanșator</a:t>
            </a:r>
            <a:r>
              <a:rPr lang="ro-RO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DML,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</a:t>
            </a:r>
            <a:r>
              <a:rPr lang="ro-RO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care</a:t>
            </a:r>
            <a:r>
              <a:rPr lang="ro-RO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operațiile</a:t>
            </a:r>
            <a:r>
              <a:rPr lang="ro-RO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asupra</a:t>
            </a:r>
            <a:r>
              <a:rPr lang="ro-RO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tabelului</a:t>
            </a:r>
            <a:r>
              <a:rPr lang="ro-RO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Asigurarile</a:t>
            </a:r>
            <a:r>
              <a:rPr lang="ro-RO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interzise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sâmbăta.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387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80D89-84DA-4CF3-9A80-ED18CCD4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777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Recuperarea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FC828A5-CD82-41E5-A063-E730A4B7E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626" y="2389521"/>
            <a:ext cx="9011174" cy="296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83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F565B03C-50A0-43F0-B94B-93B713D1B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171" y="818148"/>
            <a:ext cx="8239236" cy="498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43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085DB-FA0C-4EF0-930B-77ED0FB61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1361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Exportarea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importarea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AB239AD-A6DE-4425-A895-938FCCF10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57663"/>
            <a:ext cx="4181597" cy="35814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774C10-22C5-4728-83EC-F275F7B66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245" y="2157663"/>
            <a:ext cx="4181597" cy="358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29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ED897461-983A-496E-975D-9303FB03E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323" y="373673"/>
            <a:ext cx="3566996" cy="305501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09A370-40AF-4A80-BC51-96B85520E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314" y="373673"/>
            <a:ext cx="3566996" cy="305532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888678-9029-45DF-B3AB-A0233F9AA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319" y="3602088"/>
            <a:ext cx="3566995" cy="305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89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EECC049A-5B98-4005-A79E-1E28947D3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279" y="735931"/>
            <a:ext cx="9569845" cy="538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71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DA8BB-A8AB-4E25-B9E9-B8A4CB06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7779"/>
          </a:xfrm>
        </p:spPr>
        <p:txBody>
          <a:bodyPr>
            <a:normAutofit fontScale="90000"/>
          </a:bodyPr>
          <a:lstStyle/>
          <a:p>
            <a:r>
              <a:rPr lang="en-US"/>
              <a:t>Rapoarte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987E6AD-6012-42B7-B3D1-2385B098E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1944" y="2799347"/>
            <a:ext cx="4881102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F3CE9E-42F5-47A5-BFBB-8AC9BECE4B99}"/>
              </a:ext>
            </a:extLst>
          </p:cNvPr>
          <p:cNvSpPr txBox="1"/>
          <p:nvPr/>
        </p:nvSpPr>
        <p:spPr>
          <a:xfrm>
            <a:off x="1251284" y="1447021"/>
            <a:ext cx="5213684" cy="2146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" marR="145415" indent="457200" algn="just">
              <a:lnSpc>
                <a:spcPct val="107000"/>
              </a:lnSpc>
              <a:spcBef>
                <a:spcPts val="95"/>
              </a:spcBef>
              <a:spcAft>
                <a:spcPts val="0"/>
              </a:spcAft>
            </a:pP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 SQL Server 2019 Reporting Services (SSRS) oferă o gamă completă de</a:t>
            </a:r>
            <a:r>
              <a:rPr lang="ro-RO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instrumente</a:t>
            </a:r>
            <a:r>
              <a:rPr lang="ro-RO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ro-RO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servicii</a:t>
            </a:r>
            <a:r>
              <a:rPr lang="ro-RO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ro-RO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crearea,</a:t>
            </a:r>
            <a:r>
              <a:rPr lang="ro-RO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distribuirea</a:t>
            </a:r>
            <a:r>
              <a:rPr lang="ro-RO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ro-RO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gestiunea</a:t>
            </a:r>
            <a:r>
              <a:rPr lang="ro-RO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rapoartelor</a:t>
            </a:r>
            <a:r>
              <a:rPr lang="ro-RO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despre</a:t>
            </a:r>
            <a:r>
              <a:rPr lang="ro-RO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datele</a:t>
            </a:r>
            <a:r>
              <a:rPr lang="ro-RO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extrase</a:t>
            </a:r>
            <a:r>
              <a:rPr lang="ro-RO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din baza de date și pune la dispoziție o serie de facilități ce permit ajustarea și extinderea</a:t>
            </a:r>
            <a:r>
              <a:rPr lang="ro-RO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funcționalităților</a:t>
            </a:r>
            <a:r>
              <a:rPr lang="ro-RO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o-RO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generare a</a:t>
            </a:r>
            <a:r>
              <a:rPr lang="ro-RO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rapoartelor</a:t>
            </a:r>
            <a:r>
              <a:rPr lang="ro-RO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</a:t>
            </a:r>
            <a:r>
              <a:rPr lang="ro-RO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cale</a:t>
            </a:r>
            <a:r>
              <a:rPr lang="ro-RO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programabilă.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C73539-7EF6-4821-84F4-0CE43CEB7723}"/>
              </a:ext>
            </a:extLst>
          </p:cNvPr>
          <p:cNvSpPr txBox="1"/>
          <p:nvPr/>
        </p:nvSpPr>
        <p:spPr>
          <a:xfrm>
            <a:off x="1251284" y="3677397"/>
            <a:ext cx="52136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" marR="139700" indent="494030" algn="just">
              <a:spcBef>
                <a:spcPts val="880"/>
              </a:spcBef>
              <a:spcAft>
                <a:spcPts val="4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După configurarea serverului de raportare a bazei de date, în </a:t>
            </a:r>
            <a:r>
              <a:rPr lang="ro-RO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 Management Studio</a:t>
            </a:r>
            <a:r>
              <a:rPr lang="ro-RO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lista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bazelor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date,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văzute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baze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noi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Book</a:t>
            </a:r>
            <a:r>
              <a:rPr lang="ro-RO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Shop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</a:t>
            </a:r>
            <a:r>
              <a:rPr lang="ro-RO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ShopTempDB</a:t>
            </a:r>
            <a:r>
              <a:rPr lang="ro-RO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Aceste baze de date conțin metadate despre rapoartele desfășurate în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sistemul SSRS, istoricul utilizării rapoartelor și alte informații de serviciu necesare pentru</a:t>
            </a:r>
            <a:r>
              <a:rPr lang="ro-RO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asigurarea</a:t>
            </a:r>
            <a:r>
              <a:rPr lang="ro-RO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funcționării</a:t>
            </a:r>
            <a:r>
              <a:rPr lang="ro-RO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SSRS.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8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AD007-9276-4B70-8407-2EDB7969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9756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Concluzia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254354-DE88-4928-8E04-DDFBAA70B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8432"/>
            <a:ext cx="9601200" cy="3581400"/>
          </a:xfrm>
        </p:spPr>
        <p:txBody>
          <a:bodyPr>
            <a:noAutofit/>
          </a:bodyPr>
          <a:lstStyle/>
          <a:p>
            <a:pPr marL="71755" marR="140335" indent="457200">
              <a:spcBef>
                <a:spcPts val="115"/>
              </a:spcBef>
              <a:spcAft>
                <a:spcPts val="0"/>
              </a:spcAft>
            </a:pP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Efectuând</a:t>
            </a:r>
            <a:r>
              <a:rPr lang="ro-RO" sz="2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ro-RO" sz="2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ro-RO" sz="2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ro-RO" sz="2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căpătat</a:t>
            </a:r>
            <a:r>
              <a:rPr lang="ro-RO" sz="2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abilități</a:t>
            </a:r>
            <a:r>
              <a:rPr lang="ro-RO" sz="2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ro-RO" sz="2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gestionare</a:t>
            </a:r>
            <a:r>
              <a:rPr lang="ro-RO" sz="2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o-RO" sz="2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bazelor</a:t>
            </a:r>
            <a:r>
              <a:rPr lang="ro-RO" sz="2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ro-RO" sz="2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</a:t>
            </a:r>
            <a:r>
              <a:rPr lang="ro-RO" sz="2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ro-RO" sz="2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înțeles</a:t>
            </a:r>
            <a:r>
              <a:rPr lang="ro-RO" sz="2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că în</a:t>
            </a:r>
            <a:r>
              <a:rPr lang="ro-RO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spatele</a:t>
            </a:r>
            <a:r>
              <a:rPr lang="ro-RO" sz="2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ro-RO" sz="2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majotatea</a:t>
            </a:r>
            <a:r>
              <a:rPr lang="ro-RO" sz="2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aplicațiilor</a:t>
            </a:r>
            <a:r>
              <a:rPr lang="ro-RO" sz="2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stă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o-RO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bază</a:t>
            </a:r>
            <a:r>
              <a:rPr lang="ro-RO" sz="2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date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destul</a:t>
            </a:r>
            <a:r>
              <a:rPr lang="ro-RO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impunătoare.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1755" marR="140335" indent="457200">
              <a:spcBef>
                <a:spcPts val="115"/>
              </a:spcBef>
              <a:spcAft>
                <a:spcPts val="0"/>
              </a:spcAft>
            </a:pP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ro-RO" sz="2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funcționarea</a:t>
            </a:r>
            <a:r>
              <a:rPr lang="ro-RO" sz="2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eficientă</a:t>
            </a:r>
            <a:r>
              <a:rPr lang="ro-RO" sz="2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ro-RO" sz="2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corectă</a:t>
            </a:r>
            <a:r>
              <a:rPr lang="ro-RO" sz="2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o-RO" sz="2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aplicațiilor</a:t>
            </a:r>
            <a:r>
              <a:rPr lang="ro-RO" sz="2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ro-RO" sz="2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necesar</a:t>
            </a:r>
            <a:r>
              <a:rPr lang="ro-RO" sz="2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ro-RO" sz="2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ro-RO" sz="2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ro-RO" sz="2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ro-RO" sz="2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care</a:t>
            </a:r>
            <a:r>
              <a:rPr lang="ro-RO" sz="2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stă</a:t>
            </a:r>
            <a:r>
              <a:rPr lang="ro-RO" sz="2800" spc="-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 spate să fie proiectată corect. Am însușit cum este corect de proiectat o bază de date, care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sunt algoritmii de normalizare și anume de ce este importantă forma normală a unei baze de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 Am căpătat practici utile de lucru cu Microsoft SQL Server și limbajul Transact-SQL.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 nu 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ultimul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încercat să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reconstituiesc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bază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o-RO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unui magazin de carti.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267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A8337-26B7-4F65-8BAA-E9B9407D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6548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Surse</a:t>
            </a:r>
            <a:r>
              <a:rPr lang="en-US" dirty="0"/>
              <a:t> </a:t>
            </a:r>
            <a:r>
              <a:rPr lang="en-US" dirty="0" err="1"/>
              <a:t>bibliografice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B145B5-997B-4478-BDA4-36D613A0F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147320" lvl="0" indent="-342900" algn="just">
              <a:spcBef>
                <a:spcPts val="95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758190" algn="l"/>
              </a:tabLst>
            </a:pPr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V. Cotelea, M. Cotelea – îndrumar lucrări de laborator ʺMicrosoft SQL Server 2017</a:t>
            </a:r>
            <a:r>
              <a:rPr lang="ro-RO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</a:t>
            </a:r>
            <a:r>
              <a:rPr lang="ro-RO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</a:t>
            </a:r>
            <a:r>
              <a:rPr lang="ro-RO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pasʺ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47320" lvl="0" indent="-342900" algn="just">
              <a:spcBef>
                <a:spcPts val="95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758190" algn="l"/>
              </a:tabLst>
            </a:pPr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Curs SQL [resurse electronice]: </a:t>
            </a:r>
            <a:r>
              <a:rPr lang="ro-RO" sz="2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https://www.w3schools.com/sql/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1220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9618A-FF4D-4F85-B7AA-296BA7F6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5905"/>
          </a:xfrm>
        </p:spPr>
        <p:txBody>
          <a:bodyPr/>
          <a:lstStyle/>
          <a:p>
            <a:r>
              <a:rPr lang="en-US" dirty="0"/>
              <a:t>Microsoft SQL Server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C0C83E-0642-449F-90C8-D02380ADB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5053"/>
            <a:ext cx="9601200" cy="3942347"/>
          </a:xfrm>
        </p:spPr>
        <p:txBody>
          <a:bodyPr>
            <a:noAutofit/>
          </a:bodyPr>
          <a:lstStyle/>
          <a:p>
            <a:pPr marL="71755" marR="142240" indent="457200" algn="just">
              <a:spcBef>
                <a:spcPts val="115"/>
              </a:spcBef>
              <a:spcAft>
                <a:spcPts val="0"/>
              </a:spcAft>
            </a:pP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 este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gestionare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baze</a:t>
            </a:r>
            <a:r>
              <a:rPr lang="ro-RO" sz="2400" spc="5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o-RO" sz="2400" spc="5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date</a:t>
            </a:r>
            <a:r>
              <a:rPr lang="en-US" sz="240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relaționale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(RDBMS) produs de compania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americană Microsoft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Corp. Limbajul de interogare este SQL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iar</a:t>
            </a:r>
            <a:r>
              <a:rPr lang="ro-RO" sz="24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extensia</a:t>
            </a:r>
            <a:r>
              <a:rPr lang="ro-RO" sz="2400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procedurală</a:t>
            </a:r>
            <a:r>
              <a:rPr lang="ro-RO" sz="2400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T-SQL.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755" marR="142240" indent="457200" algn="just">
              <a:spcAft>
                <a:spcPts val="0"/>
              </a:spcAft>
            </a:pP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Suportă versiunea companiei Microsoft de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o-RO" sz="24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Structured Query Language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limbaj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structurat de interogări), cel mai răspândit limbaj de interogare pentru bazele de date. Este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considerat</a:t>
            </a:r>
            <a:r>
              <a:rPr lang="ro-RO" sz="24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</a:t>
            </a:r>
            <a:r>
              <a:rPr lang="ro-RO" sz="2400" spc="-6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ro-RO" sz="2400" spc="-6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o-RO" sz="24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gestionare</a:t>
            </a:r>
            <a:r>
              <a:rPr lang="ro-RO" sz="2400" spc="-3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o-RO" sz="24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bazelor</a:t>
            </a:r>
            <a:r>
              <a:rPr lang="ro-RO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o-RO" sz="24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</a:t>
            </a:r>
            <a:r>
              <a:rPr lang="ro-RO" sz="24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ro-RO" sz="2400" spc="-3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întreprinderi</a:t>
            </a:r>
            <a:r>
              <a:rPr lang="ro-RO" sz="24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o-RO" sz="2400" spc="-4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adică</a:t>
            </a:r>
            <a:r>
              <a:rPr lang="ro-RO" sz="2400" spc="-3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</a:t>
            </a:r>
            <a:r>
              <a:rPr lang="ro-RO" sz="24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poate</a:t>
            </a:r>
            <a:r>
              <a:rPr lang="ro-RO" sz="2400" spc="-3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</a:t>
            </a:r>
            <a:r>
              <a:rPr lang="ro-RO" sz="2400" spc="-3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bazelor</a:t>
            </a:r>
            <a:r>
              <a:rPr lang="ro-RO" sz="2400" spc="-7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o-RO" sz="2400" spc="-5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</a:t>
            </a:r>
            <a:r>
              <a:rPr lang="ro-RO" sz="2400" spc="-7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o-RO" sz="2400" spc="-8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dimensiuni</a:t>
            </a:r>
            <a:r>
              <a:rPr lang="ro-RO" sz="2400" spc="-6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foarte</a:t>
            </a:r>
            <a:r>
              <a:rPr lang="ro-RO" sz="24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mari</a:t>
            </a:r>
            <a:r>
              <a:rPr lang="ro-RO" sz="2400" spc="-7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o-RO" sz="2400" spc="-6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însă</a:t>
            </a:r>
            <a:r>
              <a:rPr lang="ro-RO" sz="2400" spc="-5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</a:t>
            </a:r>
            <a:r>
              <a:rPr lang="ro-RO" sz="24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ultimele</a:t>
            </a:r>
            <a:r>
              <a:rPr lang="ro-RO" sz="24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versiuni</a:t>
            </a:r>
            <a:r>
              <a:rPr lang="ro-RO" sz="2400" spc="-9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</a:t>
            </a:r>
            <a:r>
              <a:rPr lang="ro-RO" sz="2400" spc="-5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venit</a:t>
            </a:r>
            <a:r>
              <a:rPr lang="ro-RO" sz="2400" spc="-6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</a:t>
            </a:r>
            <a:r>
              <a:rPr lang="ro-RO" sz="2400" spc="-5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</a:t>
            </a:r>
            <a:r>
              <a:rPr lang="ro-RO" sz="2400" spc="-6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multe</a:t>
            </a:r>
            <a:r>
              <a:rPr lang="ro-RO" sz="2400" spc="-5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tipuri</a:t>
            </a:r>
            <a:r>
              <a:rPr lang="ro-RO" sz="2400" spc="-3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 licențiere, de la cele free la unele avansate, astfel că în prezent putem spune că SQL Server</a:t>
            </a:r>
            <a:r>
              <a:rPr lang="ro-RO" sz="2400" spc="-3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poate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folosi</a:t>
            </a:r>
            <a:r>
              <a:rPr lang="ro-RO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ro-RO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o-RO" sz="2400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o-RO" sz="2400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orice</a:t>
            </a:r>
            <a:r>
              <a:rPr lang="ro-RO" sz="2400" spc="3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dimensiune.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2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0FC7E-71D6-452C-A081-6B474CC5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04537"/>
            <a:ext cx="9601200" cy="67777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Definirea</a:t>
            </a:r>
            <a:r>
              <a:rPr lang="en-US" dirty="0"/>
              <a:t> </a:t>
            </a:r>
            <a:r>
              <a:rPr lang="en-US" dirty="0" err="1"/>
              <a:t>temei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A94B1A-74F6-41E3-99E8-51D006603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82315"/>
            <a:ext cx="9601200" cy="5771147"/>
          </a:xfrm>
        </p:spPr>
        <p:txBody>
          <a:bodyPr>
            <a:noAutofit/>
          </a:bodyPr>
          <a:lstStyle/>
          <a:p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 carte este o colecție de </a:t>
            </a:r>
            <a:r>
              <a:rPr lang="ro-RO" sz="24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tooltip="Hârti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hârtii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ro-RO" sz="24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 tooltip="Perga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pergamente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sau alte astfel de materiale, în formă de coli sau foi de cele mai multe ori egale între ele și legate sau broșate într-un volum. Cărțile sunt de obicei </a:t>
            </a:r>
            <a:r>
              <a:rPr lang="ro-RO" sz="24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 tooltip="Tipări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tipărite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(rareori scrise și de mână) și conțin diverse lucrări </a:t>
            </a:r>
            <a:r>
              <a:rPr lang="ro-RO" sz="24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 tooltip="Scrie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scrise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pe cea mai mare diversitate de teme. O carte este de asemenea o operă literară sau științifică sau o parte semnificativă dintr-o astfel de operă.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zilele noastre pentru a putea detine o carte este destul sa o cumparam de la un magazin de carti, deobicei pe rafturile magazinului se afla la moment cele mai populare carti din diferite domenii si de la diferiti autori.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Tema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proiectului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elaborarea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unei baze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 date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 un magazin de carti mediu. Baza de date trebuie să permită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posibilitatea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stocare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datelor</a:t>
            </a:r>
            <a:r>
              <a:rPr lang="ro-RO" sz="24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diverse</a:t>
            </a:r>
            <a:r>
              <a:rPr lang="ro-RO" sz="2400" spc="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categorii</a:t>
            </a:r>
            <a:r>
              <a:rPr lang="ro-RO" sz="2400" spc="-3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o-RO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informații</a:t>
            </a:r>
            <a:r>
              <a:rPr lang="ro-RO" sz="2400" spc="-3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ro-RO" sz="24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anume: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73252" lvl="1" indent="-342900">
              <a:lnSpc>
                <a:spcPts val="1700"/>
              </a:lnSpc>
              <a:buSzPts val="1400"/>
              <a:buFont typeface="Symbol" panose="05050102010706020507" pitchFamily="18" charset="2"/>
              <a:buChar char=""/>
              <a:tabLst>
                <a:tab pos="528955" algn="l"/>
                <a:tab pos="529590" algn="l"/>
              </a:tabLst>
            </a:pP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Editurile care emit cartile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873252" lvl="1" indent="-342900">
              <a:lnSpc>
                <a:spcPts val="1705"/>
              </a:lnSpc>
              <a:buSzPts val="1400"/>
              <a:buFont typeface="Symbol" panose="05050102010706020507" pitchFamily="18" charset="2"/>
              <a:buChar char=""/>
              <a:tabLst>
                <a:tab pos="528955" algn="l"/>
                <a:tab pos="529590" algn="l"/>
              </a:tabLst>
            </a:pP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Autorii care scriu cartile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873252" lvl="1" indent="-342900">
              <a:lnSpc>
                <a:spcPts val="1710"/>
              </a:lnSpc>
              <a:buSzPts val="1400"/>
              <a:buFont typeface="Symbol" panose="05050102010706020507" pitchFamily="18" charset="2"/>
              <a:buChar char=""/>
              <a:tabLst>
                <a:tab pos="528955" algn="l"/>
                <a:tab pos="529590" algn="l"/>
              </a:tabLst>
            </a:pP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Cartile propriu-zis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12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DB6A9-6FBF-48E7-89D0-97EDB4D5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relational al </a:t>
            </a:r>
            <a:r>
              <a:rPr lang="en-US" dirty="0" err="1"/>
              <a:t>bazei</a:t>
            </a:r>
            <a:r>
              <a:rPr lang="en-US" dirty="0"/>
              <a:t> de date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D969D24-EBC0-4917-84B9-C590D7CF4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" b="6585"/>
          <a:stretch/>
        </p:blipFill>
        <p:spPr bwMode="auto">
          <a:xfrm>
            <a:off x="3245102" y="1965158"/>
            <a:ext cx="5854196" cy="47122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7839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7E007-8853-4063-8A48-C8F402AB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777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intretinerea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8228EE4-53C2-49E1-B9BF-245BDD692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6970"/>
          <a:stretch/>
        </p:blipFill>
        <p:spPr bwMode="auto">
          <a:xfrm>
            <a:off x="1371600" y="1648511"/>
            <a:ext cx="10049851" cy="35609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9527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E8D33D2C-B81F-40EE-840F-4B8E43097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951" y="328862"/>
            <a:ext cx="3675302" cy="313522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E990734-BE82-4CC8-BE43-18D99006D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59" y="311282"/>
            <a:ext cx="3883849" cy="3117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0629AC81-3B8F-4290-A69C-4CCE59202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861" y="3650882"/>
            <a:ext cx="3996278" cy="32071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557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0E7E6-8D2F-4F9D-8D47-A95026B1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965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modificarea</a:t>
            </a:r>
            <a:r>
              <a:rPr lang="en-US" dirty="0"/>
              <a:t> </a:t>
            </a:r>
            <a:r>
              <a:rPr lang="en-US" dirty="0" err="1"/>
              <a:t>tabelelor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F92D8BF-5599-4FA5-AC22-03AB4E4E6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1967" y="1528009"/>
            <a:ext cx="6180466" cy="5109751"/>
          </a:xfrm>
        </p:spPr>
      </p:pic>
    </p:spTree>
    <p:extLst>
      <p:ext uri="{BB962C8B-B14F-4D97-AF65-F5344CB8AC3E}">
        <p14:creationId xmlns:p14="http://schemas.microsoft.com/office/powerpoint/2010/main" val="104789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D7DE7D5-A1D3-450C-A0F1-56AC05FD9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853" y="351671"/>
            <a:ext cx="3171825" cy="273367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1EDB68-EAC6-43E2-939C-B9F1691FC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853" y="3394909"/>
            <a:ext cx="3038475" cy="31051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B90D125-C63A-4371-95DA-2D74F8C89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614" y="351671"/>
            <a:ext cx="58007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95757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28</TotalTime>
  <Words>754</Words>
  <Application>Microsoft Office PowerPoint</Application>
  <PresentationFormat>Широкоэкранный</PresentationFormat>
  <Paragraphs>36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Franklin Gothic Book</vt:lpstr>
      <vt:lpstr>Symbol</vt:lpstr>
      <vt:lpstr>Times New Roman</vt:lpstr>
      <vt:lpstr>Уголки</vt:lpstr>
      <vt:lpstr>Crearea si proiectarea unei baze de date pentru un magazine de carti</vt:lpstr>
      <vt:lpstr>Limbajul de definire a datelor</vt:lpstr>
      <vt:lpstr>Microsoft SQL Server</vt:lpstr>
      <vt:lpstr>Definirea temei proiectului</vt:lpstr>
      <vt:lpstr>Proiectarea modelului relational al bazei de date</vt:lpstr>
      <vt:lpstr>Crearea si intretinerea bazei de date</vt:lpstr>
      <vt:lpstr>Презентация PowerPoint</vt:lpstr>
      <vt:lpstr>Crearea si modificarea tabelelor</vt:lpstr>
      <vt:lpstr>Презентация PowerPoint</vt:lpstr>
      <vt:lpstr>Презентация PowerPoint</vt:lpstr>
      <vt:lpstr>Crearea si gestionarea interogarilor SQL</vt:lpstr>
      <vt:lpstr>Презентация PowerPoint</vt:lpstr>
      <vt:lpstr>Презентация PowerPoint</vt:lpstr>
      <vt:lpstr>Презентация PowerPoint</vt:lpstr>
      <vt:lpstr>Instructiuni procedurale</vt:lpstr>
      <vt:lpstr>Viziuni</vt:lpstr>
      <vt:lpstr>Proceduri stocate si functii definite</vt:lpstr>
      <vt:lpstr>Презентация PowerPoint</vt:lpstr>
      <vt:lpstr>Declansatoare</vt:lpstr>
      <vt:lpstr>Презентация PowerPoint</vt:lpstr>
      <vt:lpstr>Recuperarea bazei de date</vt:lpstr>
      <vt:lpstr>Презентация PowerPoint</vt:lpstr>
      <vt:lpstr>Exportarea si importarea datelor</vt:lpstr>
      <vt:lpstr>Презентация PowerPoint</vt:lpstr>
      <vt:lpstr>Презентация PowerPoint</vt:lpstr>
      <vt:lpstr>Rapoarte</vt:lpstr>
      <vt:lpstr>Concluzia</vt:lpstr>
      <vt:lpstr>Surse bibliografice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Crearea si proiectarea unei baze de date pentru un magazine de carti</dc:title>
  <dc:creator>Daniel Zavorot</dc:creator>
  <cp:lastModifiedBy>Daniel Zavorot</cp:lastModifiedBy>
  <cp:revision>5</cp:revision>
  <dcterms:created xsi:type="dcterms:W3CDTF">2021-12-18T20:27:03Z</dcterms:created>
  <dcterms:modified xsi:type="dcterms:W3CDTF">2021-12-18T20:56:01Z</dcterms:modified>
</cp:coreProperties>
</file>