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71" r:id="rId5"/>
    <p:sldId id="272" r:id="rId6"/>
    <p:sldId id="278" r:id="rId7"/>
    <p:sldId id="273" r:id="rId8"/>
    <p:sldId id="274" r:id="rId9"/>
    <p:sldId id="275" r:id="rId10"/>
    <p:sldId id="276" r:id="rId11"/>
    <p:sldId id="277" r:id="rId12"/>
    <p:sldId id="279" r:id="rId13"/>
    <p:sldId id="258" r:id="rId14"/>
    <p:sldId id="260" r:id="rId15"/>
    <p:sldId id="262" r:id="rId16"/>
    <p:sldId id="263" r:id="rId17"/>
    <p:sldId id="280" r:id="rId18"/>
    <p:sldId id="265" r:id="rId19"/>
    <p:sldId id="264" r:id="rId20"/>
    <p:sldId id="266" r:id="rId21"/>
    <p:sldId id="267" r:id="rId22"/>
    <p:sldId id="269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6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66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1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6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554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593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00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4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6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751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2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D6A0FC-E34D-4CCA-8F08-6C784CCE74AC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531328-5A84-4AB1-84ED-3D51881608D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77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3A7C6-443C-4809-846C-62E4232B6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 de sport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468778-4395-4E1C-81CA-827A8517A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Au </a:t>
            </a:r>
            <a:r>
              <a:rPr lang="en-US" dirty="0" err="1"/>
              <a:t>elaborat</a:t>
            </a:r>
            <a:r>
              <a:rPr lang="en-US" dirty="0"/>
              <a:t>: 		Zavorot Daniel</a:t>
            </a:r>
          </a:p>
          <a:p>
            <a:pPr algn="l"/>
            <a:r>
              <a:rPr lang="en-US" dirty="0"/>
              <a:t>			Prodan Marcel</a:t>
            </a:r>
          </a:p>
          <a:p>
            <a:pPr algn="l"/>
            <a:r>
              <a:rPr lang="en-US" dirty="0"/>
              <a:t>			Goncearov Ivan</a:t>
            </a:r>
          </a:p>
        </p:txBody>
      </p:sp>
    </p:spTree>
    <p:extLst>
      <p:ext uri="{BB962C8B-B14F-4D97-AF65-F5344CB8AC3E}">
        <p14:creationId xmlns:p14="http://schemas.microsoft.com/office/powerpoint/2010/main" val="215985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C26D6-8B51-4256-81C0-D4A39A90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</a:t>
            </a:r>
            <a:r>
              <a:rPr lang="en-US" dirty="0" err="1"/>
              <a:t>organizatorico-juridica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B10C0-A4DB-40C4-9D9C-AF2BD8DF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SRL?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de </a:t>
            </a:r>
            <a:r>
              <a:rPr lang="en-US" dirty="0" err="1"/>
              <a:t>costituire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Abrogarea</a:t>
            </a:r>
            <a:r>
              <a:rPr lang="en-US" dirty="0"/>
              <a:t> </a:t>
            </a:r>
            <a:r>
              <a:rPr lang="en-US" dirty="0" err="1"/>
              <a:t>obligatiei</a:t>
            </a:r>
            <a:r>
              <a:rPr lang="en-US" dirty="0"/>
              <a:t> </a:t>
            </a:r>
            <a:r>
              <a:rPr lang="en-US" dirty="0" err="1"/>
              <a:t>constituirii</a:t>
            </a:r>
            <a:r>
              <a:rPr lang="en-US" dirty="0"/>
              <a:t> </a:t>
            </a:r>
            <a:r>
              <a:rPr lang="en-US" dirty="0" err="1"/>
              <a:t>capitalului</a:t>
            </a:r>
            <a:r>
              <a:rPr lang="en-US" dirty="0"/>
              <a:t> social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Raspunderea</a:t>
            </a:r>
            <a:r>
              <a:rPr lang="en-US" dirty="0"/>
              <a:t> </a:t>
            </a:r>
            <a:r>
              <a:rPr lang="en-US" dirty="0" err="1"/>
              <a:t>proprietarului</a:t>
            </a:r>
            <a:r>
              <a:rPr lang="en-US" dirty="0"/>
              <a:t> in </a:t>
            </a:r>
            <a:r>
              <a:rPr lang="en-US" dirty="0" err="1"/>
              <a:t>limita</a:t>
            </a:r>
            <a:r>
              <a:rPr lang="en-US" dirty="0"/>
              <a:t> </a:t>
            </a:r>
            <a:r>
              <a:rPr lang="en-US" dirty="0" err="1"/>
              <a:t>aportului</a:t>
            </a:r>
            <a:r>
              <a:rPr lang="en-US" dirty="0"/>
              <a:t> </a:t>
            </a:r>
            <a:r>
              <a:rPr lang="en-US" dirty="0" err="1"/>
              <a:t>depus</a:t>
            </a:r>
            <a:r>
              <a:rPr lang="en-US" dirty="0"/>
              <a:t>, </a:t>
            </a:r>
            <a:r>
              <a:rPr lang="en-US" dirty="0" err="1"/>
              <a:t>riscuri</a:t>
            </a:r>
            <a:r>
              <a:rPr lang="en-US" dirty="0"/>
              <a:t> </a:t>
            </a:r>
            <a:r>
              <a:rPr lang="en-US" dirty="0" err="1"/>
              <a:t>financiare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1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9C065-69A4-4B50-821C-2378D0EE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Concurenti</a:t>
            </a:r>
            <a:r>
              <a:rPr lang="en-US" dirty="0"/>
              <a:t> </a:t>
            </a:r>
            <a:r>
              <a:rPr lang="en-US" dirty="0" err="1"/>
              <a:t>Nationali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73847-41E0-4AC4-8756-479EF34A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GYM</a:t>
            </a:r>
          </a:p>
          <a:p>
            <a:r>
              <a:rPr lang="en-US" dirty="0"/>
              <a:t>XZT Fitness</a:t>
            </a:r>
          </a:p>
          <a:p>
            <a:r>
              <a:rPr lang="en-US" dirty="0"/>
              <a:t>Body Boom</a:t>
            </a:r>
          </a:p>
          <a:p>
            <a:r>
              <a:rPr lang="en-US" dirty="0"/>
              <a:t>Energy Fitness</a:t>
            </a:r>
          </a:p>
          <a:p>
            <a:r>
              <a:rPr lang="en-US" dirty="0"/>
              <a:t>Niagara Fitness</a:t>
            </a:r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49140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9C065-69A4-4B50-821C-2378D0EE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Estimarea concurenților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73847-41E0-4AC4-8756-479EF34A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Principalii</a:t>
            </a:r>
            <a:r>
              <a:rPr lang="en-US" dirty="0"/>
              <a:t> </a:t>
            </a:r>
            <a:r>
              <a:rPr lang="en-US" dirty="0" err="1"/>
              <a:t>concurenţi</a:t>
            </a:r>
            <a:r>
              <a:rPr lang="ro-RO" dirty="0"/>
              <a:t> indicați în slide-ul precedent </a:t>
            </a:r>
            <a:r>
              <a:rPr lang="en-US" dirty="0"/>
              <a:t>s-au </a:t>
            </a:r>
            <a:r>
              <a:rPr lang="en-US" dirty="0" err="1"/>
              <a:t>impus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piaţa</a:t>
            </a:r>
            <a:r>
              <a:rPr lang="en-US" dirty="0"/>
              <a:t> </a:t>
            </a:r>
            <a:r>
              <a:rPr lang="en-US" dirty="0" err="1"/>
              <a:t>Chișinăului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serviiciilor</a:t>
            </a:r>
            <a:r>
              <a:rPr lang="en-US" dirty="0"/>
              <a:t> de </a:t>
            </a:r>
            <a:r>
              <a:rPr lang="en-US" dirty="0" err="1"/>
              <a:t>calitate</a:t>
            </a:r>
            <a:r>
              <a:rPr lang="en-US" dirty="0"/>
              <a:t>, </a:t>
            </a:r>
            <a:r>
              <a:rPr lang="en-US" dirty="0" err="1"/>
              <a:t>experienţa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, </a:t>
            </a:r>
            <a:r>
              <a:rPr lang="en-US" dirty="0" err="1"/>
              <a:t>promoţiile</a:t>
            </a:r>
            <a:r>
              <a:rPr lang="en-US" dirty="0"/>
              <a:t> </a:t>
            </a:r>
            <a:r>
              <a:rPr lang="en-US" dirty="0" err="1"/>
              <a:t>acordate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persoane</a:t>
            </a:r>
            <a:r>
              <a:rPr lang="en-US" dirty="0"/>
              <a:t>. </a:t>
            </a:r>
            <a:r>
              <a:rPr lang="en-US" dirty="0" err="1"/>
              <a:t>Concurenţa</a:t>
            </a:r>
            <a:r>
              <a:rPr lang="en-US" dirty="0"/>
              <a:t> </a:t>
            </a:r>
            <a:r>
              <a:rPr lang="en-US" dirty="0" err="1"/>
              <a:t>indirectă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reprezentată</a:t>
            </a:r>
            <a:r>
              <a:rPr lang="en-US" dirty="0"/>
              <a:t> de </a:t>
            </a:r>
            <a:r>
              <a:rPr lang="en-US" dirty="0" err="1"/>
              <a:t>producătorii</a:t>
            </a:r>
            <a:r>
              <a:rPr lang="en-US" dirty="0"/>
              <a:t> de </a:t>
            </a:r>
            <a:r>
              <a:rPr lang="en-US" dirty="0" err="1"/>
              <a:t>suplimente</a:t>
            </a:r>
            <a:r>
              <a:rPr lang="en-US" dirty="0"/>
              <a:t> nutritive </a:t>
            </a:r>
            <a:r>
              <a:rPr lang="en-US" dirty="0" err="1"/>
              <a:t>destinate</a:t>
            </a:r>
            <a:r>
              <a:rPr lang="en-US" dirty="0"/>
              <a:t> </a:t>
            </a:r>
            <a:r>
              <a:rPr lang="en-US" dirty="0" err="1"/>
              <a:t>pierderii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greutate</a:t>
            </a:r>
            <a:r>
              <a:rPr lang="en-US" dirty="0"/>
              <a:t>, </a:t>
            </a:r>
            <a:r>
              <a:rPr lang="en-US" dirty="0" err="1"/>
              <a:t>producătorii</a:t>
            </a:r>
            <a:r>
              <a:rPr lang="en-US" dirty="0"/>
              <a:t> de </a:t>
            </a:r>
            <a:r>
              <a:rPr lang="en-US" dirty="0" err="1"/>
              <a:t>aparate</a:t>
            </a:r>
            <a:r>
              <a:rPr lang="en-US" dirty="0"/>
              <a:t> de fitness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centrele</a:t>
            </a:r>
            <a:r>
              <a:rPr lang="en-US" dirty="0"/>
              <a:t> de </a:t>
            </a:r>
            <a:r>
              <a:rPr lang="en-US" dirty="0" err="1"/>
              <a:t>înfrumuseţare</a:t>
            </a:r>
            <a:r>
              <a:rPr lang="en-US" dirty="0"/>
              <a:t>.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 err="1"/>
              <a:t>Elementele</a:t>
            </a:r>
            <a:r>
              <a:rPr lang="en-US" dirty="0"/>
              <a:t> care ne </a:t>
            </a:r>
            <a:r>
              <a:rPr lang="en-US" dirty="0" err="1"/>
              <a:t>aduc</a:t>
            </a:r>
            <a:r>
              <a:rPr lang="en-US" dirty="0"/>
              <a:t> </a:t>
            </a:r>
            <a:r>
              <a:rPr lang="en-US" dirty="0" err="1"/>
              <a:t>avantaj</a:t>
            </a:r>
            <a:r>
              <a:rPr lang="en-US" dirty="0"/>
              <a:t> </a:t>
            </a:r>
            <a:r>
              <a:rPr lang="en-US" dirty="0" err="1"/>
              <a:t>faţă</a:t>
            </a:r>
            <a:r>
              <a:rPr lang="en-US" dirty="0"/>
              <a:t> de </a:t>
            </a:r>
            <a:r>
              <a:rPr lang="en-US" dirty="0" err="1"/>
              <a:t>concurenţi</a:t>
            </a:r>
            <a:r>
              <a:rPr lang="en-US" dirty="0"/>
              <a:t> </a:t>
            </a:r>
            <a:r>
              <a:rPr lang="en-US" dirty="0" err="1"/>
              <a:t>atît</a:t>
            </a:r>
            <a:r>
              <a:rPr lang="en-US" dirty="0"/>
              <a:t> </a:t>
            </a:r>
            <a:r>
              <a:rPr lang="en-US" dirty="0" err="1"/>
              <a:t>direcţi</a:t>
            </a:r>
            <a:r>
              <a:rPr lang="en-US" dirty="0"/>
              <a:t> </a:t>
            </a:r>
            <a:r>
              <a:rPr lang="en-US" dirty="0" err="1"/>
              <a:t>cît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indirecţi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: </a:t>
            </a:r>
            <a:endParaRPr lang="ro-RO" dirty="0"/>
          </a:p>
          <a:p>
            <a:r>
              <a:rPr lang="en-US" dirty="0" err="1"/>
              <a:t>Localizare</a:t>
            </a:r>
            <a:r>
              <a:rPr lang="en-US" dirty="0"/>
              <a:t> </a:t>
            </a:r>
            <a:r>
              <a:rPr lang="en-US" dirty="0" err="1"/>
              <a:t>convenabilă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vitibilă</a:t>
            </a:r>
            <a:endParaRPr lang="ro-RO" dirty="0"/>
          </a:p>
          <a:p>
            <a:r>
              <a:rPr lang="en-US" dirty="0"/>
              <a:t>O </a:t>
            </a:r>
            <a:r>
              <a:rPr lang="en-US" dirty="0" err="1"/>
              <a:t>gamă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de </a:t>
            </a:r>
            <a:r>
              <a:rPr lang="en-US" dirty="0" err="1"/>
              <a:t>servicii</a:t>
            </a:r>
            <a:endParaRPr lang="ro-RO" dirty="0"/>
          </a:p>
          <a:p>
            <a:r>
              <a:rPr lang="en-US" dirty="0" err="1"/>
              <a:t>Siguranţă</a:t>
            </a:r>
            <a:endParaRPr lang="ro-RO" dirty="0"/>
          </a:p>
          <a:p>
            <a:r>
              <a:rPr lang="en-US" dirty="0" err="1"/>
              <a:t>Calitate</a:t>
            </a:r>
            <a:endParaRPr lang="ro-RO" dirty="0"/>
          </a:p>
          <a:p>
            <a:r>
              <a:rPr lang="en-US" dirty="0" err="1"/>
              <a:t>Accesibilitate</a:t>
            </a:r>
            <a:r>
              <a:rPr lang="en-US" dirty="0"/>
              <a:t> 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08234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13619-FEC8-466E-93A2-E96F70E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dirty="0" err="1"/>
              <a:t>Managementul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angajatii</a:t>
            </a:r>
            <a:r>
              <a:rPr lang="en-US" sz="3600" dirty="0"/>
              <a:t> </a:t>
            </a:r>
            <a:r>
              <a:rPr lang="en-US" sz="3600" dirty="0" err="1"/>
              <a:t>intreprinderii</a:t>
            </a:r>
            <a:r>
              <a:rPr lang="en-US" sz="3600" dirty="0"/>
              <a:t>: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5110B38-1AC7-4624-B203-E0301BD1D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137624"/>
              </p:ext>
            </p:extLst>
          </p:nvPr>
        </p:nvGraphicFramePr>
        <p:xfrm>
          <a:off x="3806825" y="1159509"/>
          <a:ext cx="5818438" cy="5316107"/>
        </p:xfrm>
        <a:graphic>
          <a:graphicData uri="http://schemas.openxmlformats.org/drawingml/2006/table">
            <a:tbl>
              <a:tblPr/>
              <a:tblGrid>
                <a:gridCol w="1253817">
                  <a:extLst>
                    <a:ext uri="{9D8B030D-6E8A-4147-A177-3AD203B41FA5}">
                      <a16:colId xmlns:a16="http://schemas.microsoft.com/office/drawing/2014/main" val="3474193944"/>
                    </a:ext>
                  </a:extLst>
                </a:gridCol>
                <a:gridCol w="1395552">
                  <a:extLst>
                    <a:ext uri="{9D8B030D-6E8A-4147-A177-3AD203B41FA5}">
                      <a16:colId xmlns:a16="http://schemas.microsoft.com/office/drawing/2014/main" val="1394354844"/>
                    </a:ext>
                  </a:extLst>
                </a:gridCol>
                <a:gridCol w="814073">
                  <a:extLst>
                    <a:ext uri="{9D8B030D-6E8A-4147-A177-3AD203B41FA5}">
                      <a16:colId xmlns:a16="http://schemas.microsoft.com/office/drawing/2014/main" val="2999413470"/>
                    </a:ext>
                  </a:extLst>
                </a:gridCol>
                <a:gridCol w="843147">
                  <a:extLst>
                    <a:ext uri="{9D8B030D-6E8A-4147-A177-3AD203B41FA5}">
                      <a16:colId xmlns:a16="http://schemas.microsoft.com/office/drawing/2014/main" val="2728355019"/>
                    </a:ext>
                  </a:extLst>
                </a:gridCol>
                <a:gridCol w="814073">
                  <a:extLst>
                    <a:ext uri="{9D8B030D-6E8A-4147-A177-3AD203B41FA5}">
                      <a16:colId xmlns:a16="http://schemas.microsoft.com/office/drawing/2014/main" val="1662480194"/>
                    </a:ext>
                  </a:extLst>
                </a:gridCol>
                <a:gridCol w="697776">
                  <a:extLst>
                    <a:ext uri="{9D8B030D-6E8A-4147-A177-3AD203B41FA5}">
                      <a16:colId xmlns:a16="http://schemas.microsoft.com/office/drawing/2014/main" val="1284024222"/>
                    </a:ext>
                  </a:extLst>
                </a:gridCol>
              </a:tblGrid>
              <a:tr h="440146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Remunerare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pentru 1 persoana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mr.persoane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lunar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759854"/>
                  </a:ext>
                </a:extLst>
              </a:tr>
              <a:tr h="25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Administrator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salariul brut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611940"/>
                  </a:ext>
                </a:extLst>
              </a:tr>
              <a:tr h="251205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 (24%)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278566"/>
                  </a:ext>
                </a:extLst>
              </a:tr>
              <a:tr h="251205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00190"/>
                  </a:ext>
                </a:extLst>
              </a:tr>
              <a:tr h="25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Fitnes trener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salariul brut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086325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 (24%)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429679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403653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Servitoare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salariul brut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13570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 (24%)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101191"/>
                  </a:ext>
                </a:extLst>
              </a:tr>
              <a:tr h="300588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039400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Contabil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salariul brut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870258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 (24%)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278179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35322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86940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514209"/>
                  </a:ext>
                </a:extLst>
              </a:tr>
              <a:tr h="268382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35830"/>
                  </a:ext>
                </a:extLst>
              </a:tr>
              <a:tr h="44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remunerare fixă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79341"/>
                  </a:ext>
                </a:extLst>
              </a:tr>
              <a:tr h="44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remunerare fixă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62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13619-FEC8-466E-93A2-E96F70E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dirty="0" err="1"/>
              <a:t>OMVSD</a:t>
            </a:r>
            <a:r>
              <a:rPr lang="en-US" sz="3600" dirty="0"/>
              <a:t>:</a:t>
            </a:r>
            <a:endParaRPr lang="ru-RU" sz="3600" dirty="0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5865A5B1-7406-4D7B-89E8-A25AEB6B9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678043"/>
              </p:ext>
            </p:extLst>
          </p:nvPr>
        </p:nvGraphicFramePr>
        <p:xfrm>
          <a:off x="1251677" y="1602743"/>
          <a:ext cx="10178323" cy="2093339"/>
        </p:xfrm>
        <a:graphic>
          <a:graphicData uri="http://schemas.openxmlformats.org/drawingml/2006/table">
            <a:tbl>
              <a:tblPr/>
              <a:tblGrid>
                <a:gridCol w="4257198">
                  <a:extLst>
                    <a:ext uri="{9D8B030D-6E8A-4147-A177-3AD203B41FA5}">
                      <a16:colId xmlns:a16="http://schemas.microsoft.com/office/drawing/2014/main" val="4197725437"/>
                    </a:ext>
                  </a:extLst>
                </a:gridCol>
                <a:gridCol w="3784177">
                  <a:extLst>
                    <a:ext uri="{9D8B030D-6E8A-4147-A177-3AD203B41FA5}">
                      <a16:colId xmlns:a16="http://schemas.microsoft.com/office/drawing/2014/main" val="1762682584"/>
                    </a:ext>
                  </a:extLst>
                </a:gridCol>
                <a:gridCol w="1068474">
                  <a:extLst>
                    <a:ext uri="{9D8B030D-6E8A-4147-A177-3AD203B41FA5}">
                      <a16:colId xmlns:a16="http://schemas.microsoft.com/office/drawing/2014/main" val="3397252186"/>
                    </a:ext>
                  </a:extLst>
                </a:gridCol>
                <a:gridCol w="1068474">
                  <a:extLst>
                    <a:ext uri="{9D8B030D-6E8A-4147-A177-3AD203B41FA5}">
                      <a16:colId xmlns:a16="http://schemas.microsoft.com/office/drawing/2014/main" val="421414116"/>
                    </a:ext>
                  </a:extLst>
                </a:gridCol>
              </a:tblGrid>
              <a:tr h="39683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OMVSD (preț m.mic de 6000)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preț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cantit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87416"/>
                  </a:ext>
                </a:extLst>
              </a:tr>
              <a:tr h="42291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Dulapuri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295855"/>
                  </a:ext>
                </a:extLst>
              </a:tr>
              <a:tr h="42291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Gantere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879669"/>
                  </a:ext>
                </a:extLst>
              </a:tr>
              <a:tr h="42291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Oglinzi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936498"/>
                  </a:ext>
                </a:extLst>
              </a:tr>
              <a:tr h="42291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99000</a:t>
                      </a:r>
                    </a:p>
                  </a:txBody>
                  <a:tcPr marL="16704" marR="16704" marT="16704" marB="8017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159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BE07007-F5F9-4C74-8F95-A063AEB25DD0}"/>
              </a:ext>
            </a:extLst>
          </p:cNvPr>
          <p:cNvSpPr txBox="1"/>
          <p:nvPr/>
        </p:nvSpPr>
        <p:spPr>
          <a:xfrm>
            <a:off x="977002" y="4732037"/>
            <a:ext cx="10237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OMVSD</a:t>
            </a:r>
            <a:r>
              <a:rPr lang="en-US" sz="2800" dirty="0"/>
              <a:t> =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utilajele</a:t>
            </a:r>
            <a:r>
              <a:rPr lang="en-US" sz="2800" dirty="0"/>
              <a:t> care costa nu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</a:t>
            </a:r>
            <a:r>
              <a:rPr lang="en-US" sz="2800" dirty="0"/>
              <a:t> de 6000 lei o </a:t>
            </a:r>
            <a:r>
              <a:rPr lang="en-US" sz="2800" dirty="0" err="1"/>
              <a:t>unitate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804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13619-FEC8-466E-93A2-E96F70E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dirty="0" err="1"/>
              <a:t>Mijloace</a:t>
            </a:r>
            <a:r>
              <a:rPr lang="en-US" sz="3600" dirty="0"/>
              <a:t> fixe:</a:t>
            </a:r>
            <a:endParaRPr lang="ru-RU" sz="36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50B30E8-F1DD-4741-9065-CB3064979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22672"/>
              </p:ext>
            </p:extLst>
          </p:nvPr>
        </p:nvGraphicFramePr>
        <p:xfrm>
          <a:off x="1251678" y="1716506"/>
          <a:ext cx="10169778" cy="3805320"/>
        </p:xfrm>
        <a:graphic>
          <a:graphicData uri="http://schemas.openxmlformats.org/drawingml/2006/table">
            <a:tbl>
              <a:tblPr/>
              <a:tblGrid>
                <a:gridCol w="4253624">
                  <a:extLst>
                    <a:ext uri="{9D8B030D-6E8A-4147-A177-3AD203B41FA5}">
                      <a16:colId xmlns:a16="http://schemas.microsoft.com/office/drawing/2014/main" val="2859469313"/>
                    </a:ext>
                  </a:extLst>
                </a:gridCol>
                <a:gridCol w="3781000">
                  <a:extLst>
                    <a:ext uri="{9D8B030D-6E8A-4147-A177-3AD203B41FA5}">
                      <a16:colId xmlns:a16="http://schemas.microsoft.com/office/drawing/2014/main" val="1883608901"/>
                    </a:ext>
                  </a:extLst>
                </a:gridCol>
                <a:gridCol w="1067577">
                  <a:extLst>
                    <a:ext uri="{9D8B030D-6E8A-4147-A177-3AD203B41FA5}">
                      <a16:colId xmlns:a16="http://schemas.microsoft.com/office/drawing/2014/main" val="2307970286"/>
                    </a:ext>
                  </a:extLst>
                </a:gridCol>
                <a:gridCol w="1067577">
                  <a:extLst>
                    <a:ext uri="{9D8B030D-6E8A-4147-A177-3AD203B41FA5}">
                      <a16:colId xmlns:a16="http://schemas.microsoft.com/office/drawing/2014/main" val="2306823046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Mijloace fixe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preț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cantit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57092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Biciclete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644183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Benzi de alergare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74879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pentru abdomen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265630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multifunctionale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30845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pentru picioare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16690" marR="16690" marT="16690" marB="80112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075729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pentru maine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16690" marR="16690" marT="16690" marB="80112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355470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pentru deltoizi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16690" marR="16690" marT="16690" marB="80112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495131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428000</a:t>
                      </a:r>
                    </a:p>
                  </a:txBody>
                  <a:tcPr marL="16690" marR="16690" marT="16690" marB="801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03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35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13619-FEC8-466E-93A2-E96F70E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dirty="0" err="1"/>
              <a:t>Utilaje</a:t>
            </a:r>
            <a:r>
              <a:rPr lang="en-US" sz="3600" dirty="0"/>
              <a:t>:</a:t>
            </a:r>
            <a:endParaRPr lang="ru-RU" sz="36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6166A49-F47A-4D14-A799-F09872CE7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966373"/>
              </p:ext>
            </p:extLst>
          </p:nvPr>
        </p:nvGraphicFramePr>
        <p:xfrm>
          <a:off x="1157833" y="1359928"/>
          <a:ext cx="10366011" cy="3239785"/>
        </p:xfrm>
        <a:graphic>
          <a:graphicData uri="http://schemas.openxmlformats.org/drawingml/2006/table">
            <a:tbl>
              <a:tblPr/>
              <a:tblGrid>
                <a:gridCol w="2779234">
                  <a:extLst>
                    <a:ext uri="{9D8B030D-6E8A-4147-A177-3AD203B41FA5}">
                      <a16:colId xmlns:a16="http://schemas.microsoft.com/office/drawing/2014/main" val="1845146636"/>
                    </a:ext>
                  </a:extLst>
                </a:gridCol>
                <a:gridCol w="918249">
                  <a:extLst>
                    <a:ext uri="{9D8B030D-6E8A-4147-A177-3AD203B41FA5}">
                      <a16:colId xmlns:a16="http://schemas.microsoft.com/office/drawing/2014/main" val="1020124760"/>
                    </a:ext>
                  </a:extLst>
                </a:gridCol>
                <a:gridCol w="1261062">
                  <a:extLst>
                    <a:ext uri="{9D8B030D-6E8A-4147-A177-3AD203B41FA5}">
                      <a16:colId xmlns:a16="http://schemas.microsoft.com/office/drawing/2014/main" val="3369459329"/>
                    </a:ext>
                  </a:extLst>
                </a:gridCol>
                <a:gridCol w="1456955">
                  <a:extLst>
                    <a:ext uri="{9D8B030D-6E8A-4147-A177-3AD203B41FA5}">
                      <a16:colId xmlns:a16="http://schemas.microsoft.com/office/drawing/2014/main" val="3385023128"/>
                    </a:ext>
                  </a:extLst>
                </a:gridCol>
                <a:gridCol w="1305955">
                  <a:extLst>
                    <a:ext uri="{9D8B030D-6E8A-4147-A177-3AD203B41FA5}">
                      <a16:colId xmlns:a16="http://schemas.microsoft.com/office/drawing/2014/main" val="3442306476"/>
                    </a:ext>
                  </a:extLst>
                </a:gridCol>
                <a:gridCol w="1191683">
                  <a:extLst>
                    <a:ext uri="{9D8B030D-6E8A-4147-A177-3AD203B41FA5}">
                      <a16:colId xmlns:a16="http://schemas.microsoft.com/office/drawing/2014/main" val="2717452438"/>
                    </a:ext>
                  </a:extLst>
                </a:gridCol>
                <a:gridCol w="1452873">
                  <a:extLst>
                    <a:ext uri="{9D8B030D-6E8A-4147-A177-3AD203B41FA5}">
                      <a16:colId xmlns:a16="http://schemas.microsoft.com/office/drawing/2014/main" val="2793518352"/>
                    </a:ext>
                  </a:extLst>
                </a:gridCol>
              </a:tblGrid>
              <a:tr h="502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Tipuri de utilaje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Valoare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Nr. 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 de uzură, %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Uzura, lei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 de recuperare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921815"/>
                  </a:ext>
                </a:extLst>
              </a:tr>
              <a:tr h="28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Clădire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33387"/>
                  </a:ext>
                </a:extLst>
              </a:tr>
              <a:tr h="28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Biciclete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38886"/>
                  </a:ext>
                </a:extLst>
              </a:tr>
              <a:tr h="28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Benzi de alergare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720099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pentru abdomen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073289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multifunctionale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79374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pentru picioare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47050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pentru maine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80910"/>
                  </a:ext>
                </a:extLst>
              </a:tr>
              <a:tr h="343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Aparate pentru deltoizi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11495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428000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85600</a:t>
                      </a: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63" marR="12263" marT="12263" marB="5886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6337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C15F90-3917-413C-A48A-5A2B3FC6E93E}"/>
              </a:ext>
            </a:extLst>
          </p:cNvPr>
          <p:cNvSpPr txBox="1"/>
          <p:nvPr/>
        </p:nvSpPr>
        <p:spPr>
          <a:xfrm>
            <a:off x="1121974" y="4739186"/>
            <a:ext cx="10272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Cladirea</a:t>
            </a:r>
            <a:r>
              <a:rPr lang="en-US" dirty="0"/>
              <a:t> = 0 lei,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domnul</a:t>
            </a:r>
            <a:r>
              <a:rPr lang="en-US" dirty="0"/>
              <a:t> </a:t>
            </a:r>
            <a:r>
              <a:rPr lang="en-US" dirty="0" err="1"/>
              <a:t>Goncearov</a:t>
            </a:r>
            <a:r>
              <a:rPr lang="en-US" dirty="0"/>
              <a:t> Ivan </a:t>
            </a:r>
            <a:r>
              <a:rPr lang="en-US" dirty="0" err="1"/>
              <a:t>doneaza</a:t>
            </a:r>
            <a:r>
              <a:rPr lang="en-US" dirty="0"/>
              <a:t> o </a:t>
            </a:r>
            <a:r>
              <a:rPr lang="en-US" dirty="0" err="1"/>
              <a:t>incapere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gratis din </a:t>
            </a:r>
            <a:r>
              <a:rPr lang="en-US" dirty="0" err="1"/>
              <a:t>cauza</a:t>
            </a:r>
            <a:r>
              <a:rPr lang="en-US" dirty="0"/>
              <a:t> ca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prieteni</a:t>
            </a:r>
            <a:r>
              <a:rPr lang="en-US" dirty="0"/>
              <a:t>, plus la </a:t>
            </a:r>
            <a:r>
              <a:rPr lang="en-US" dirty="0" err="1"/>
              <a:t>asta</a:t>
            </a:r>
            <a:r>
              <a:rPr lang="en-US" dirty="0"/>
              <a:t>, 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incaperea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are o </a:t>
            </a:r>
            <a:r>
              <a:rPr lang="en-US" dirty="0" err="1"/>
              <a:t>multime</a:t>
            </a:r>
            <a:r>
              <a:rPr lang="en-US" dirty="0"/>
              <a:t> in </a:t>
            </a:r>
            <a:r>
              <a:rPr lang="en-US" dirty="0" err="1"/>
              <a:t>oras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oras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nu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nimic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din contra, </a:t>
            </a:r>
            <a:r>
              <a:rPr lang="en-US" dirty="0" err="1"/>
              <a:t>investeste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profit </a:t>
            </a:r>
            <a:r>
              <a:rPr lang="en-US" dirty="0" err="1"/>
              <a:t>stabil</a:t>
            </a:r>
            <a:r>
              <a:rPr lang="en-US" dirty="0"/>
              <a:t> pe </a:t>
            </a:r>
            <a:r>
              <a:rPr lang="en-US" dirty="0" err="1"/>
              <a:t>viitor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Norma de </a:t>
            </a:r>
            <a:r>
              <a:rPr lang="en-US" dirty="0" err="1"/>
              <a:t>uzura</a:t>
            </a:r>
            <a:r>
              <a:rPr lang="en-US" dirty="0"/>
              <a:t> = 100/5 ani</a:t>
            </a:r>
          </a:p>
          <a:p>
            <a:r>
              <a:rPr lang="en-US" dirty="0" err="1"/>
              <a:t>Uzura</a:t>
            </a:r>
            <a:r>
              <a:rPr lang="en-US" dirty="0"/>
              <a:t> = (Norma de </a:t>
            </a:r>
            <a:r>
              <a:rPr lang="en-US" dirty="0" err="1"/>
              <a:t>uzura</a:t>
            </a:r>
            <a:r>
              <a:rPr lang="en-US" dirty="0"/>
              <a:t>/100)*Total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00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98D49-A9CA-4AFC-8EB5-2AE7EA98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85229"/>
          </a:xfrm>
        </p:spPr>
        <p:txBody>
          <a:bodyPr>
            <a:normAutofit fontScale="90000"/>
          </a:bodyPr>
          <a:lstStyle/>
          <a:p>
            <a:r>
              <a:rPr lang="en-US" dirty="0"/>
              <a:t>Plan </a:t>
            </a:r>
            <a:r>
              <a:rPr lang="en-US" dirty="0" err="1"/>
              <a:t>investitional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B986A86-B011-4B6A-BEDD-7AB7053E2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846032"/>
              </p:ext>
            </p:extLst>
          </p:nvPr>
        </p:nvGraphicFramePr>
        <p:xfrm>
          <a:off x="1251678" y="1233375"/>
          <a:ext cx="3873500" cy="1611630"/>
        </p:xfrm>
        <a:graphic>
          <a:graphicData uri="http://schemas.openxmlformats.org/drawingml/2006/table">
            <a:tbl>
              <a:tblPr/>
              <a:tblGrid>
                <a:gridCol w="2735468">
                  <a:extLst>
                    <a:ext uri="{9D8B030D-6E8A-4147-A177-3AD203B41FA5}">
                      <a16:colId xmlns:a16="http://schemas.microsoft.com/office/drawing/2014/main" val="4197084765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464694305"/>
                    </a:ext>
                  </a:extLst>
                </a:gridCol>
                <a:gridCol w="1093582">
                  <a:extLst>
                    <a:ext uri="{9D8B030D-6E8A-4147-A177-3AD203B41FA5}">
                      <a16:colId xmlns:a16="http://schemas.microsoft.com/office/drawing/2014/main" val="3690583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Cheltuieli de inițiere a afacerii/ o singură dată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702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..înregistrarea întreprinderii + ștampila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3490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..înregistrarea proprietății intelectuale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54315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OMVSD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99000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0363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..altele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30176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222872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DF1E59B-B9A0-4FC4-85D6-C888294B8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77570"/>
              </p:ext>
            </p:extLst>
          </p:nvPr>
        </p:nvGraphicFramePr>
        <p:xfrm>
          <a:off x="1251678" y="3620751"/>
          <a:ext cx="3873500" cy="2061210"/>
        </p:xfrm>
        <a:graphic>
          <a:graphicData uri="http://schemas.openxmlformats.org/drawingml/2006/table">
            <a:tbl>
              <a:tblPr/>
              <a:tblGrid>
                <a:gridCol w="1962169">
                  <a:extLst>
                    <a:ext uri="{9D8B030D-6E8A-4147-A177-3AD203B41FA5}">
                      <a16:colId xmlns:a16="http://schemas.microsoft.com/office/drawing/2014/main" val="786654711"/>
                    </a:ext>
                  </a:extLst>
                </a:gridCol>
                <a:gridCol w="817749">
                  <a:extLst>
                    <a:ext uri="{9D8B030D-6E8A-4147-A177-3AD203B41FA5}">
                      <a16:colId xmlns:a16="http://schemas.microsoft.com/office/drawing/2014/main" val="1611013777"/>
                    </a:ext>
                  </a:extLst>
                </a:gridCol>
                <a:gridCol w="1093582">
                  <a:extLst>
                    <a:ext uri="{9D8B030D-6E8A-4147-A177-3AD203B41FA5}">
                      <a16:colId xmlns:a16="http://schemas.microsoft.com/office/drawing/2014/main" val="340314153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Cheltuieli pentru procurarea activelor imobile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12584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..procurare mijloace fixe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428000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4314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..procurare cladirii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806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..procurare licențe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9676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..procurare aplicații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71744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..altele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4427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297125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AC4737D-CA13-4DFE-96F0-34792852B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0789"/>
              </p:ext>
            </p:extLst>
          </p:nvPr>
        </p:nvGraphicFramePr>
        <p:xfrm>
          <a:off x="6096000" y="1233375"/>
          <a:ext cx="3763132" cy="3860354"/>
        </p:xfrm>
        <a:graphic>
          <a:graphicData uri="http://schemas.openxmlformats.org/drawingml/2006/table">
            <a:tbl>
              <a:tblPr/>
              <a:tblGrid>
                <a:gridCol w="1431961">
                  <a:extLst>
                    <a:ext uri="{9D8B030D-6E8A-4147-A177-3AD203B41FA5}">
                      <a16:colId xmlns:a16="http://schemas.microsoft.com/office/drawing/2014/main" val="2028298537"/>
                    </a:ext>
                  </a:extLst>
                </a:gridCol>
                <a:gridCol w="1268748">
                  <a:extLst>
                    <a:ext uri="{9D8B030D-6E8A-4147-A177-3AD203B41FA5}">
                      <a16:colId xmlns:a16="http://schemas.microsoft.com/office/drawing/2014/main" val="2760908492"/>
                    </a:ext>
                  </a:extLst>
                </a:gridCol>
                <a:gridCol w="1062423">
                  <a:extLst>
                    <a:ext uri="{9D8B030D-6E8A-4147-A177-3AD203B41FA5}">
                      <a16:colId xmlns:a16="http://schemas.microsoft.com/office/drawing/2014/main" val="3534548157"/>
                    </a:ext>
                  </a:extLst>
                </a:gridCol>
              </a:tblGrid>
              <a:tr h="2313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Cheltuieli curente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927189"/>
                  </a:ext>
                </a:extLst>
              </a:tr>
              <a:tr h="231340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..materiale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252370"/>
                  </a:ext>
                </a:extLst>
              </a:tr>
              <a:tr h="231340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..salarii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327360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008793"/>
                  </a:ext>
                </a:extLst>
              </a:tr>
              <a:tr h="231340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..arenda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8766"/>
                  </a:ext>
                </a:extLst>
              </a:tr>
              <a:tr h="4090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..dobândă+credit+ imprumut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6517"/>
                  </a:ext>
                </a:extLst>
              </a:tr>
              <a:tr h="2313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..energie electr.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457875"/>
                  </a:ext>
                </a:extLst>
              </a:tr>
              <a:tr h="2313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..telefon, internet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42428"/>
                  </a:ext>
                </a:extLst>
              </a:tr>
              <a:tr h="2313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..servicii contabile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353740"/>
                  </a:ext>
                </a:extLst>
              </a:tr>
              <a:tr h="231340"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414403"/>
                  </a:ext>
                </a:extLst>
              </a:tr>
              <a:tr h="23134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793516"/>
                  </a:ext>
                </a:extLst>
              </a:tr>
              <a:tr h="4090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..taxe amenaj. teritoriului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031360"/>
                  </a:ext>
                </a:extLst>
              </a:tr>
              <a:tr h="2313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..chelt. neprevăzute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13026"/>
                  </a:ext>
                </a:extLst>
              </a:tr>
              <a:tr h="2313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..altele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62263"/>
                  </a:ext>
                </a:extLst>
              </a:tr>
              <a:tr h="2313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333080</a:t>
                      </a:r>
                    </a:p>
                  </a:txBody>
                  <a:tcPr marL="9254" marR="9254" marT="9254" marB="4441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40321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A893C1E-5D68-4AC2-835D-95255E7DD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64849"/>
              </p:ext>
            </p:extLst>
          </p:nvPr>
        </p:nvGraphicFramePr>
        <p:xfrm>
          <a:off x="6727825" y="5459490"/>
          <a:ext cx="2781300" cy="238125"/>
        </p:xfrm>
        <a:graphic>
          <a:graphicData uri="http://schemas.openxmlformats.org/drawingml/2006/table">
            <a:tbl>
              <a:tblPr/>
              <a:tblGrid>
                <a:gridCol w="1474692">
                  <a:extLst>
                    <a:ext uri="{9D8B030D-6E8A-4147-A177-3AD203B41FA5}">
                      <a16:colId xmlns:a16="http://schemas.microsoft.com/office/drawing/2014/main" val="2095712038"/>
                    </a:ext>
                  </a:extLst>
                </a:gridCol>
                <a:gridCol w="1306608">
                  <a:extLst>
                    <a:ext uri="{9D8B030D-6E8A-4147-A177-3AD203B41FA5}">
                      <a16:colId xmlns:a16="http://schemas.microsoft.com/office/drawing/2014/main" val="167454756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C6591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i="0" u="none" strike="noStrike" dirty="0">
                          <a:solidFill>
                            <a:srgbClr val="C65911"/>
                          </a:solidFill>
                          <a:effectLst/>
                          <a:latin typeface="Arial" panose="020B0604020202020204" pitchFamily="34" charset="0"/>
                        </a:rPr>
                        <a:t>862080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09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86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13619-FEC8-466E-93A2-E96F70E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dirty="0" err="1"/>
              <a:t>Costurile</a:t>
            </a:r>
            <a:r>
              <a:rPr lang="en-US" sz="3600" dirty="0"/>
              <a:t> fixe:</a:t>
            </a:r>
            <a:endParaRPr lang="ru-RU" sz="36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DDDD271-FD19-4B22-8CC5-83BA5FEF4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437185"/>
              </p:ext>
            </p:extLst>
          </p:nvPr>
        </p:nvGraphicFramePr>
        <p:xfrm>
          <a:off x="1407694" y="1500567"/>
          <a:ext cx="9376611" cy="1928433"/>
        </p:xfrm>
        <a:graphic>
          <a:graphicData uri="http://schemas.openxmlformats.org/drawingml/2006/table">
            <a:tbl>
              <a:tblPr/>
              <a:tblGrid>
                <a:gridCol w="4025081">
                  <a:extLst>
                    <a:ext uri="{9D8B030D-6E8A-4147-A177-3AD203B41FA5}">
                      <a16:colId xmlns:a16="http://schemas.microsoft.com/office/drawing/2014/main" val="3908873800"/>
                    </a:ext>
                  </a:extLst>
                </a:gridCol>
                <a:gridCol w="5351530">
                  <a:extLst>
                    <a:ext uri="{9D8B030D-6E8A-4147-A177-3AD203B41FA5}">
                      <a16:colId xmlns:a16="http://schemas.microsoft.com/office/drawing/2014/main" val="1693014433"/>
                    </a:ext>
                  </a:extLst>
                </a:gridCol>
              </a:tblGrid>
              <a:tr h="6428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Chelt. inițiere</a:t>
                      </a:r>
                    </a:p>
                  </a:txBody>
                  <a:tcPr marL="27471" marR="27471" marT="27471" marB="13185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101000</a:t>
                      </a:r>
                    </a:p>
                  </a:txBody>
                  <a:tcPr marL="27471" marR="27471" marT="27471" marB="13185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12720"/>
                  </a:ext>
                </a:extLst>
              </a:tr>
              <a:tr h="6428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Uzura  tehnicii</a:t>
                      </a:r>
                    </a:p>
                  </a:txBody>
                  <a:tcPr marL="27471" marR="27471" marT="27471" marB="13185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85600</a:t>
                      </a:r>
                    </a:p>
                  </a:txBody>
                  <a:tcPr marL="27471" marR="27471" marT="27471" marB="13185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09244"/>
                  </a:ext>
                </a:extLst>
              </a:tr>
              <a:tr h="6428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Chelt</a:t>
                      </a:r>
                      <a:r>
                        <a:rPr lang="en-US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2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curente</a:t>
                      </a:r>
                      <a:r>
                        <a:rPr lang="en-US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fixe</a:t>
                      </a:r>
                    </a:p>
                  </a:txBody>
                  <a:tcPr marL="27471" marR="27471" marT="27471" marB="13185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42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7B6222-7715-402B-9F1D-195EB5576ECF}"/>
              </a:ext>
            </a:extLst>
          </p:cNvPr>
          <p:cNvSpPr txBox="1"/>
          <p:nvPr/>
        </p:nvSpPr>
        <p:spPr>
          <a:xfrm>
            <a:off x="1251679" y="3737811"/>
            <a:ext cx="1017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Cheltuieli</a:t>
            </a:r>
            <a:r>
              <a:rPr lang="en-US" dirty="0"/>
              <a:t> de </a:t>
            </a:r>
            <a:r>
              <a:rPr lang="en-US" dirty="0" err="1"/>
              <a:t>initiere</a:t>
            </a:r>
            <a:r>
              <a:rPr lang="en-US" dirty="0"/>
              <a:t> = Total </a:t>
            </a:r>
            <a:r>
              <a:rPr lang="en-US" dirty="0" err="1"/>
              <a:t>OMVSD</a:t>
            </a:r>
            <a:r>
              <a:rPr lang="en-US" dirty="0"/>
              <a:t> + 2000 lei </a:t>
            </a:r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inreprinderii</a:t>
            </a:r>
            <a:r>
              <a:rPr lang="en-US" dirty="0"/>
              <a:t> + </a:t>
            </a:r>
            <a:r>
              <a:rPr lang="en-US" dirty="0" err="1"/>
              <a:t>stampila</a:t>
            </a:r>
            <a:r>
              <a:rPr lang="en-US" dirty="0"/>
              <a:t> = 101000 lei</a:t>
            </a:r>
          </a:p>
          <a:p>
            <a:r>
              <a:rPr lang="en-US" dirty="0" err="1"/>
              <a:t>Uzura</a:t>
            </a:r>
            <a:r>
              <a:rPr lang="en-US" dirty="0"/>
              <a:t> </a:t>
            </a:r>
            <a:r>
              <a:rPr lang="en-US" dirty="0" err="1"/>
              <a:t>tehnicii</a:t>
            </a:r>
            <a:r>
              <a:rPr lang="en-US" dirty="0"/>
              <a:t> = </a:t>
            </a:r>
            <a:r>
              <a:rPr lang="en-US" dirty="0" err="1"/>
              <a:t>Totalul</a:t>
            </a:r>
            <a:r>
              <a:rPr lang="en-US" dirty="0"/>
              <a:t> </a:t>
            </a:r>
            <a:r>
              <a:rPr lang="en-US" dirty="0" err="1"/>
              <a:t>uzerei</a:t>
            </a:r>
            <a:r>
              <a:rPr lang="en-US" dirty="0"/>
              <a:t> din </a:t>
            </a:r>
            <a:r>
              <a:rPr lang="en-US" dirty="0" err="1"/>
              <a:t>tabelul</a:t>
            </a:r>
            <a:r>
              <a:rPr lang="en-US" dirty="0"/>
              <a:t> cu </a:t>
            </a:r>
            <a:r>
              <a:rPr lang="en-US" dirty="0" err="1"/>
              <a:t>utilaje</a:t>
            </a:r>
            <a:r>
              <a:rPr lang="en-US" dirty="0"/>
              <a:t> = 85600 lei</a:t>
            </a:r>
          </a:p>
          <a:p>
            <a:r>
              <a:rPr lang="en-US" dirty="0" err="1"/>
              <a:t>Cheltuieli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 fixe = Total </a:t>
            </a:r>
            <a:r>
              <a:rPr lang="en-US" dirty="0" err="1"/>
              <a:t>salarii</a:t>
            </a:r>
            <a:r>
              <a:rPr lang="en-US" dirty="0"/>
              <a:t> </a:t>
            </a:r>
            <a:r>
              <a:rPr lang="en-US" dirty="0" err="1"/>
              <a:t>anual</a:t>
            </a:r>
            <a:r>
              <a:rPr lang="en-US" dirty="0"/>
              <a:t> +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electrica</a:t>
            </a:r>
            <a:r>
              <a:rPr lang="en-US" dirty="0"/>
              <a:t> </a:t>
            </a:r>
            <a:r>
              <a:rPr lang="en-US" dirty="0" err="1"/>
              <a:t>anual</a:t>
            </a:r>
            <a:r>
              <a:rPr lang="en-US" dirty="0"/>
              <a:t> + Internet </a:t>
            </a:r>
            <a:r>
              <a:rPr lang="en-US" dirty="0" err="1"/>
              <a:t>anual</a:t>
            </a:r>
            <a:r>
              <a:rPr lang="en-US" dirty="0"/>
              <a:t> = 332280 lei</a:t>
            </a:r>
            <a:endParaRPr lang="ru-RU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78E5D267-BAAE-4F89-A04C-8A2C54904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220"/>
              </p:ext>
            </p:extLst>
          </p:nvPr>
        </p:nvGraphicFramePr>
        <p:xfrm>
          <a:off x="2622009" y="5357433"/>
          <a:ext cx="6947981" cy="639160"/>
        </p:xfrm>
        <a:graphic>
          <a:graphicData uri="http://schemas.openxmlformats.org/drawingml/2006/table">
            <a:tbl>
              <a:tblPr/>
              <a:tblGrid>
                <a:gridCol w="2982548">
                  <a:extLst>
                    <a:ext uri="{9D8B030D-6E8A-4147-A177-3AD203B41FA5}">
                      <a16:colId xmlns:a16="http://schemas.microsoft.com/office/drawing/2014/main" val="614553206"/>
                    </a:ext>
                  </a:extLst>
                </a:gridCol>
                <a:gridCol w="3965433">
                  <a:extLst>
                    <a:ext uri="{9D8B030D-6E8A-4147-A177-3AD203B41FA5}">
                      <a16:colId xmlns:a16="http://schemas.microsoft.com/office/drawing/2014/main" val="3033301063"/>
                    </a:ext>
                  </a:extLst>
                </a:gridCol>
              </a:tblGrid>
              <a:tr h="639160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Total CF</a:t>
                      </a:r>
                    </a:p>
                  </a:txBody>
                  <a:tcPr marL="20355" marR="20355" marT="20355" marB="9770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518880</a:t>
                      </a:r>
                    </a:p>
                  </a:txBody>
                  <a:tcPr marL="20355" marR="20355" marT="20355" marB="9770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9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02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13619-FEC8-466E-93A2-E96F70E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dirty="0" err="1"/>
              <a:t>Venit</a:t>
            </a:r>
            <a:r>
              <a:rPr lang="en-US" sz="3600" dirty="0"/>
              <a:t> / profit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9B77C-5C6D-4418-9998-9613AC7DA7FD}"/>
              </a:ext>
            </a:extLst>
          </p:cNvPr>
          <p:cNvSpPr txBox="1"/>
          <p:nvPr/>
        </p:nvSpPr>
        <p:spPr>
          <a:xfrm>
            <a:off x="1022881" y="4555957"/>
            <a:ext cx="1063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Venitul</a:t>
            </a:r>
            <a:r>
              <a:rPr lang="en-US" sz="2800" dirty="0"/>
              <a:t> = 300 lei un </a:t>
            </a:r>
            <a:r>
              <a:rPr lang="en-US" sz="2800" dirty="0" err="1"/>
              <a:t>abonament</a:t>
            </a:r>
            <a:r>
              <a:rPr lang="en-US" sz="2800" dirty="0"/>
              <a:t> * 200 </a:t>
            </a:r>
            <a:r>
              <a:rPr lang="en-US" sz="2800" dirty="0" err="1"/>
              <a:t>clienti</a:t>
            </a:r>
            <a:r>
              <a:rPr lang="en-US" sz="2800" dirty="0"/>
              <a:t> * 12 </a:t>
            </a:r>
            <a:r>
              <a:rPr lang="en-US" sz="2800" dirty="0" err="1"/>
              <a:t>luni</a:t>
            </a:r>
            <a:r>
              <a:rPr lang="en-US" sz="2800" dirty="0"/>
              <a:t> = 720000 lei pe an</a:t>
            </a:r>
          </a:p>
          <a:p>
            <a:r>
              <a:rPr lang="en-US" sz="2800" dirty="0" err="1"/>
              <a:t>Profitul</a:t>
            </a:r>
            <a:r>
              <a:rPr lang="en-US" sz="2800" dirty="0"/>
              <a:t> = </a:t>
            </a:r>
            <a:r>
              <a:rPr lang="en-US" sz="2800" dirty="0" err="1"/>
              <a:t>Venitul</a:t>
            </a:r>
            <a:r>
              <a:rPr lang="en-US" sz="2800" dirty="0"/>
              <a:t> – </a:t>
            </a:r>
            <a:r>
              <a:rPr lang="en-US" sz="2800" dirty="0" err="1"/>
              <a:t>Totalul</a:t>
            </a:r>
            <a:r>
              <a:rPr lang="en-US" sz="2800" dirty="0"/>
              <a:t> </a:t>
            </a:r>
            <a:r>
              <a:rPr lang="en-US" sz="2800" dirty="0" err="1"/>
              <a:t>costurilor</a:t>
            </a:r>
            <a:r>
              <a:rPr lang="en-US" sz="2800" dirty="0"/>
              <a:t> fixe</a:t>
            </a:r>
            <a:endParaRPr lang="ru-RU" sz="2800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2D06F4D-59C7-4A37-A3B1-BE9E4698A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062291"/>
              </p:ext>
            </p:extLst>
          </p:nvPr>
        </p:nvGraphicFramePr>
        <p:xfrm>
          <a:off x="1671148" y="1620211"/>
          <a:ext cx="8849703" cy="1603208"/>
        </p:xfrm>
        <a:graphic>
          <a:graphicData uri="http://schemas.openxmlformats.org/drawingml/2006/table">
            <a:tbl>
              <a:tblPr/>
              <a:tblGrid>
                <a:gridCol w="4169570">
                  <a:extLst>
                    <a:ext uri="{9D8B030D-6E8A-4147-A177-3AD203B41FA5}">
                      <a16:colId xmlns:a16="http://schemas.microsoft.com/office/drawing/2014/main" val="3715968798"/>
                    </a:ext>
                  </a:extLst>
                </a:gridCol>
                <a:gridCol w="4680133">
                  <a:extLst>
                    <a:ext uri="{9D8B030D-6E8A-4147-A177-3AD203B41FA5}">
                      <a16:colId xmlns:a16="http://schemas.microsoft.com/office/drawing/2014/main" val="1592827470"/>
                    </a:ext>
                  </a:extLst>
                </a:gridCol>
              </a:tblGrid>
              <a:tr h="8016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Venit</a:t>
                      </a:r>
                    </a:p>
                  </a:txBody>
                  <a:tcPr marL="32064" marR="32064" marT="32064" marB="15390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720000</a:t>
                      </a:r>
                    </a:p>
                  </a:txBody>
                  <a:tcPr marL="32064" marR="32064" marT="32064" marB="15390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17733"/>
                  </a:ext>
                </a:extLst>
              </a:tr>
              <a:tr h="8016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</a:t>
                      </a:r>
                    </a:p>
                  </a:txBody>
                  <a:tcPr marL="32064" marR="32064" marT="32064" marB="15390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201120</a:t>
                      </a:r>
                    </a:p>
                  </a:txBody>
                  <a:tcPr marL="32064" marR="32064" marT="32064" marB="15390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1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52A57-2872-40A9-AD61-9BD2D669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44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cuprins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10498-8A28-490B-A6A1-FBC29C98F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40541"/>
            <a:ext cx="4392984" cy="4239051"/>
          </a:xfrm>
        </p:spPr>
        <p:txBody>
          <a:bodyPr>
            <a:normAutofit/>
          </a:bodyPr>
          <a:lstStyle/>
          <a:p>
            <a:r>
              <a:rPr lang="en-US" dirty="0"/>
              <a:t>DE CE SALA DE SPORT?</a:t>
            </a:r>
          </a:p>
          <a:p>
            <a:r>
              <a:rPr lang="en-US" dirty="0"/>
              <a:t>NUMELE BRAND-ULUI</a:t>
            </a:r>
          </a:p>
          <a:p>
            <a:r>
              <a:rPr lang="en-US" dirty="0"/>
              <a:t>CE AVEM NEVOIE</a:t>
            </a:r>
          </a:p>
          <a:p>
            <a:r>
              <a:rPr lang="en-US" dirty="0"/>
              <a:t>PROPUNEREA DE VALOARE</a:t>
            </a:r>
          </a:p>
          <a:p>
            <a:r>
              <a:rPr lang="en-US" dirty="0"/>
              <a:t>VALOAREA PROPUS</a:t>
            </a:r>
            <a:r>
              <a:rPr lang="ro-RO" dirty="0"/>
              <a:t>Ă</a:t>
            </a:r>
          </a:p>
          <a:p>
            <a:r>
              <a:rPr lang="en-US" dirty="0" err="1"/>
              <a:t>OBIECTIVELE</a:t>
            </a:r>
            <a:endParaRPr lang="ro-RO" dirty="0"/>
          </a:p>
          <a:p>
            <a:r>
              <a:rPr lang="ro-RO" dirty="0"/>
              <a:t>RESURSE</a:t>
            </a:r>
          </a:p>
          <a:p>
            <a:r>
              <a:rPr lang="ro-RO" dirty="0"/>
              <a:t>FORMA ORGANIZATORICO-JURIDICA</a:t>
            </a:r>
          </a:p>
          <a:p>
            <a:r>
              <a:rPr lang="ro-RO" dirty="0"/>
              <a:t>CONCURENȚI NAȚIONALI</a:t>
            </a:r>
          </a:p>
          <a:p>
            <a:endParaRPr lang="ro-RO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AF10498-8A28-490B-A6A1-FBC29C98FF4C}"/>
              </a:ext>
            </a:extLst>
          </p:cNvPr>
          <p:cNvSpPr txBox="1">
            <a:spLocks/>
          </p:cNvSpPr>
          <p:nvPr/>
        </p:nvSpPr>
        <p:spPr>
          <a:xfrm>
            <a:off x="6573955" y="1640540"/>
            <a:ext cx="4793292" cy="4239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MANAGEMENTUL ȘI ANGAJAȚII ÎNTREPRINDERII</a:t>
            </a:r>
          </a:p>
          <a:p>
            <a:r>
              <a:rPr lang="ro-RO" dirty="0"/>
              <a:t>OMVSD</a:t>
            </a:r>
          </a:p>
          <a:p>
            <a:r>
              <a:rPr lang="ro-RO" dirty="0"/>
              <a:t>MIJLOACE FIXE</a:t>
            </a:r>
          </a:p>
          <a:p>
            <a:r>
              <a:rPr lang="ro-RO" dirty="0"/>
              <a:t>UTILAJ</a:t>
            </a:r>
          </a:p>
          <a:p>
            <a:r>
              <a:rPr lang="ro-RO" dirty="0"/>
              <a:t>COSTURILE FIXE</a:t>
            </a:r>
          </a:p>
          <a:p>
            <a:r>
              <a:rPr lang="ro-RO" dirty="0"/>
              <a:t>VENIT / PROFIT</a:t>
            </a:r>
          </a:p>
          <a:p>
            <a:r>
              <a:rPr lang="ro-RO" dirty="0"/>
              <a:t>SITUAȚIA DE PROFIT ȘI PIERDERI</a:t>
            </a:r>
          </a:p>
          <a:p>
            <a:r>
              <a:rPr lang="ro-RO" dirty="0"/>
              <a:t>DEVIDENDELE</a:t>
            </a:r>
          </a:p>
          <a:p>
            <a:r>
              <a:rPr lang="ro-RO" dirty="0"/>
              <a:t>PLANURI PENTRU VIITOR</a:t>
            </a:r>
          </a:p>
          <a:p>
            <a:r>
              <a:rPr lang="ro-RO" dirty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25604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13619-FEC8-466E-93A2-E96F70E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dirty="0" err="1"/>
              <a:t>Situatia</a:t>
            </a:r>
            <a:r>
              <a:rPr lang="en-US" sz="3600" dirty="0"/>
              <a:t> de profit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pierderi</a:t>
            </a:r>
            <a:r>
              <a:rPr lang="en-US" sz="3600" dirty="0"/>
              <a:t>:</a:t>
            </a:r>
            <a:endParaRPr lang="ru-RU" sz="36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EA82742-2353-4792-8DD8-E17537A13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152567"/>
              </p:ext>
            </p:extLst>
          </p:nvPr>
        </p:nvGraphicFramePr>
        <p:xfrm>
          <a:off x="3324099" y="1122947"/>
          <a:ext cx="5543802" cy="3460850"/>
        </p:xfrm>
        <a:graphic>
          <a:graphicData uri="http://schemas.openxmlformats.org/drawingml/2006/table">
            <a:tbl>
              <a:tblPr/>
              <a:tblGrid>
                <a:gridCol w="3611522">
                  <a:extLst>
                    <a:ext uri="{9D8B030D-6E8A-4147-A177-3AD203B41FA5}">
                      <a16:colId xmlns:a16="http://schemas.microsoft.com/office/drawing/2014/main" val="2985669635"/>
                    </a:ext>
                  </a:extLst>
                </a:gridCol>
                <a:gridCol w="1932280">
                  <a:extLst>
                    <a:ext uri="{9D8B030D-6E8A-4147-A177-3AD203B41FA5}">
                      <a16:colId xmlns:a16="http://schemas.microsoft.com/office/drawing/2014/main" val="2216556661"/>
                    </a:ext>
                  </a:extLst>
                </a:gridCol>
              </a:tblGrid>
              <a:tr h="43131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Venitul din vânzări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720000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274366"/>
                  </a:ext>
                </a:extLst>
              </a:tr>
              <a:tr h="43131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Costul vânzărilor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231016"/>
                  </a:ext>
                </a:extLst>
              </a:tr>
              <a:tr h="43131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Profitul brut (Marja de contribuții)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720000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170404"/>
                  </a:ext>
                </a:extLst>
              </a:tr>
              <a:tr h="65214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Cheltuieli de perioada (1+2+3) = Costul fix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518880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05051"/>
                  </a:ext>
                </a:extLst>
              </a:tr>
              <a:tr h="652145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 operațional pânăp la impozitare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201120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742766"/>
                  </a:ext>
                </a:extLst>
              </a:tr>
              <a:tr h="43131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Impozit pe venit (12%)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24134.4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137205"/>
                  </a:ext>
                </a:extLst>
              </a:tr>
              <a:tr h="43131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 net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176985.6</a:t>
                      </a:r>
                    </a:p>
                  </a:txBody>
                  <a:tcPr marL="17253" marR="17253" marT="17253" marB="8281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712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C2D5E1-9028-4183-885F-07514EE53FB6}"/>
              </a:ext>
            </a:extLst>
          </p:cNvPr>
          <p:cNvSpPr txBox="1"/>
          <p:nvPr/>
        </p:nvSpPr>
        <p:spPr>
          <a:xfrm>
            <a:off x="1251678" y="4765557"/>
            <a:ext cx="10178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Costuri</a:t>
            </a:r>
            <a:r>
              <a:rPr lang="en-US" sz="2000" dirty="0"/>
              <a:t> </a:t>
            </a:r>
            <a:r>
              <a:rPr lang="en-US" sz="2000" dirty="0" err="1"/>
              <a:t>vanzarilor</a:t>
            </a:r>
            <a:r>
              <a:rPr lang="en-US" sz="2000" dirty="0"/>
              <a:t> = Total </a:t>
            </a:r>
            <a:r>
              <a:rPr lang="en-US" sz="2000" dirty="0" err="1"/>
              <a:t>costuri</a:t>
            </a:r>
            <a:r>
              <a:rPr lang="en-US" sz="2000" dirty="0"/>
              <a:t> </a:t>
            </a:r>
            <a:r>
              <a:rPr lang="en-US" sz="2000" dirty="0" err="1"/>
              <a:t>variabile</a:t>
            </a:r>
            <a:r>
              <a:rPr lang="en-US" sz="2000" dirty="0"/>
              <a:t> = 0 lei</a:t>
            </a:r>
          </a:p>
          <a:p>
            <a:r>
              <a:rPr lang="en-US" sz="2000" dirty="0" err="1"/>
              <a:t>Profitul</a:t>
            </a:r>
            <a:r>
              <a:rPr lang="en-US" sz="2000" dirty="0"/>
              <a:t> brut = </a:t>
            </a:r>
            <a:r>
              <a:rPr lang="en-US" sz="2000" dirty="0" err="1"/>
              <a:t>Venit</a:t>
            </a:r>
            <a:r>
              <a:rPr lang="en-US" sz="2000" dirty="0"/>
              <a:t> – Total </a:t>
            </a:r>
            <a:r>
              <a:rPr lang="en-US" sz="2000" dirty="0" err="1"/>
              <a:t>costuri</a:t>
            </a:r>
            <a:r>
              <a:rPr lang="en-US" sz="2000" dirty="0"/>
              <a:t> </a:t>
            </a:r>
            <a:r>
              <a:rPr lang="en-US" sz="2000" dirty="0" err="1"/>
              <a:t>variabile</a:t>
            </a:r>
            <a:endParaRPr lang="en-US" sz="2000" dirty="0"/>
          </a:p>
          <a:p>
            <a:r>
              <a:rPr lang="en-US" sz="2000" dirty="0" err="1"/>
              <a:t>Cheltuieli</a:t>
            </a:r>
            <a:r>
              <a:rPr lang="en-US" sz="2000" dirty="0"/>
              <a:t> pe </a:t>
            </a:r>
            <a:r>
              <a:rPr lang="en-US" sz="2000" dirty="0" err="1"/>
              <a:t>perioada</a:t>
            </a:r>
            <a:r>
              <a:rPr lang="en-US" sz="2000" dirty="0"/>
              <a:t> = Total </a:t>
            </a:r>
            <a:r>
              <a:rPr lang="en-US" sz="2000" dirty="0" err="1"/>
              <a:t>costuri</a:t>
            </a:r>
            <a:r>
              <a:rPr lang="en-US" sz="2000" dirty="0"/>
              <a:t> fixe</a:t>
            </a:r>
          </a:p>
          <a:p>
            <a:r>
              <a:rPr lang="en-US" sz="2000" dirty="0" err="1"/>
              <a:t>Impozit</a:t>
            </a:r>
            <a:r>
              <a:rPr lang="en-US" sz="2000" dirty="0"/>
              <a:t> pe </a:t>
            </a:r>
            <a:r>
              <a:rPr lang="en-US" sz="2000" dirty="0" err="1"/>
              <a:t>venit</a:t>
            </a:r>
            <a:r>
              <a:rPr lang="en-US" sz="2000" dirty="0"/>
              <a:t> = </a:t>
            </a:r>
            <a:r>
              <a:rPr lang="en-US" sz="2000" dirty="0" err="1"/>
              <a:t>Profitul</a:t>
            </a:r>
            <a:r>
              <a:rPr lang="en-US" sz="2000" dirty="0"/>
              <a:t> * 0.12 (12%)</a:t>
            </a:r>
          </a:p>
          <a:p>
            <a:r>
              <a:rPr lang="en-US" sz="2000" dirty="0" err="1"/>
              <a:t>Profitul</a:t>
            </a:r>
            <a:r>
              <a:rPr lang="en-US" sz="2000" dirty="0"/>
              <a:t> net = </a:t>
            </a:r>
            <a:r>
              <a:rPr lang="en-US" sz="2000" dirty="0" err="1"/>
              <a:t>Profitul</a:t>
            </a:r>
            <a:r>
              <a:rPr lang="en-US" sz="2000" dirty="0"/>
              <a:t> * 0.88 (</a:t>
            </a:r>
            <a:r>
              <a:rPr lang="en-US" sz="2000" dirty="0" err="1"/>
              <a:t>adica</a:t>
            </a:r>
            <a:r>
              <a:rPr lang="en-US" sz="2000" dirty="0"/>
              <a:t> </a:t>
            </a:r>
            <a:r>
              <a:rPr lang="en-US" sz="2000" dirty="0" err="1"/>
              <a:t>Profitul</a:t>
            </a:r>
            <a:r>
              <a:rPr lang="en-US" sz="2000" dirty="0"/>
              <a:t> – </a:t>
            </a:r>
            <a:r>
              <a:rPr lang="en-US" sz="2000" dirty="0" err="1"/>
              <a:t>Impozitul</a:t>
            </a:r>
            <a:r>
              <a:rPr lang="en-US" sz="2000" dirty="0"/>
              <a:t> pe </a:t>
            </a:r>
            <a:r>
              <a:rPr lang="en-US" sz="2000" dirty="0" err="1"/>
              <a:t>venit</a:t>
            </a:r>
            <a:r>
              <a:rPr lang="en-US" sz="2000" dirty="0"/>
              <a:t>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971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13619-FEC8-466E-93A2-E96F70E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dirty="0" err="1"/>
              <a:t>Devidendele</a:t>
            </a:r>
            <a:r>
              <a:rPr lang="en-US" sz="3600" dirty="0"/>
              <a:t>:</a:t>
            </a:r>
            <a:endParaRPr lang="ru-RU" sz="36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61029B2-E4FA-4E41-B1B5-610A9FF56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246212"/>
              </p:ext>
            </p:extLst>
          </p:nvPr>
        </p:nvGraphicFramePr>
        <p:xfrm>
          <a:off x="1848852" y="1412943"/>
          <a:ext cx="8494295" cy="1321726"/>
        </p:xfrm>
        <a:graphic>
          <a:graphicData uri="http://schemas.openxmlformats.org/drawingml/2006/table">
            <a:tbl>
              <a:tblPr/>
              <a:tblGrid>
                <a:gridCol w="5533628">
                  <a:extLst>
                    <a:ext uri="{9D8B030D-6E8A-4147-A177-3AD203B41FA5}">
                      <a16:colId xmlns:a16="http://schemas.microsoft.com/office/drawing/2014/main" val="753573853"/>
                    </a:ext>
                  </a:extLst>
                </a:gridCol>
                <a:gridCol w="2960667">
                  <a:extLst>
                    <a:ext uri="{9D8B030D-6E8A-4147-A177-3AD203B41FA5}">
                      <a16:colId xmlns:a16="http://schemas.microsoft.com/office/drawing/2014/main" val="1070850217"/>
                    </a:ext>
                  </a:extLst>
                </a:gridCol>
              </a:tblGrid>
              <a:tr h="6608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Impozit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dividende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(6%)</a:t>
                      </a:r>
                    </a:p>
                  </a:txBody>
                  <a:tcPr marL="26435" marR="26435" marT="26435" marB="12688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35" marR="26435" marT="26435" marB="12688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091996"/>
                  </a:ext>
                </a:extLst>
              </a:tr>
              <a:tr h="6608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Dividendele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35" marR="26435" marT="26435" marB="12688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166366.464</a:t>
                      </a:r>
                    </a:p>
                  </a:txBody>
                  <a:tcPr marL="26435" marR="26435" marT="26435" marB="12688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302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8DE7E4-0915-4F2C-829B-4E6A008578DD}"/>
              </a:ext>
            </a:extLst>
          </p:cNvPr>
          <p:cNvSpPr txBox="1"/>
          <p:nvPr/>
        </p:nvSpPr>
        <p:spPr>
          <a:xfrm>
            <a:off x="1251678" y="3169205"/>
            <a:ext cx="10178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Dividendele</a:t>
            </a:r>
            <a:r>
              <a:rPr lang="en-US" sz="2400" dirty="0"/>
              <a:t> = </a:t>
            </a:r>
            <a:r>
              <a:rPr lang="en-US" sz="2400" dirty="0" err="1"/>
              <a:t>Profitul</a:t>
            </a:r>
            <a:r>
              <a:rPr lang="en-US" sz="2400" dirty="0"/>
              <a:t> net * 0.94 (94%) = 166366 lei</a:t>
            </a:r>
          </a:p>
          <a:p>
            <a:endParaRPr lang="en-US" sz="2400" dirty="0"/>
          </a:p>
          <a:p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urmare</a:t>
            </a:r>
            <a:r>
              <a:rPr lang="en-US" sz="2400" dirty="0"/>
              <a:t>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anual</a:t>
            </a:r>
            <a:r>
              <a:rPr lang="en-US" sz="2400" dirty="0"/>
              <a:t> 8318 euro profit (Lunar = 231 euro/pers.), pe </a:t>
            </a:r>
            <a:r>
              <a:rPr lang="en-US" sz="2400" dirty="0" err="1"/>
              <a:t>langa</a:t>
            </a:r>
            <a:r>
              <a:rPr lang="en-US" sz="2400" dirty="0"/>
              <a:t> </a:t>
            </a:r>
            <a:r>
              <a:rPr lang="en-US" sz="2400" dirty="0" err="1"/>
              <a:t>asta</a:t>
            </a:r>
            <a:r>
              <a:rPr lang="en-US" sz="2400" dirty="0"/>
              <a:t>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primi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un </a:t>
            </a:r>
            <a:r>
              <a:rPr lang="en-US" sz="2400" dirty="0" err="1"/>
              <a:t>salariu</a:t>
            </a:r>
            <a:r>
              <a:rPr lang="en-US" sz="2400" dirty="0"/>
              <a:t>, </a:t>
            </a:r>
            <a:r>
              <a:rPr lang="en-US" sz="2400" dirty="0" err="1"/>
              <a:t>deoarece</a:t>
            </a:r>
            <a:r>
              <a:rPr lang="en-US" sz="2400" dirty="0"/>
              <a:t> </a:t>
            </a:r>
            <a:r>
              <a:rPr lang="en-US" sz="2400" dirty="0" err="1"/>
              <a:t>lucram</a:t>
            </a:r>
            <a:r>
              <a:rPr lang="en-US" sz="2400" dirty="0"/>
              <a:t> ca </a:t>
            </a:r>
            <a:r>
              <a:rPr lang="en-US" sz="2400" dirty="0" err="1"/>
              <a:t>angajati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sala</a:t>
            </a:r>
            <a:r>
              <a:rPr lang="en-US" sz="2400" dirty="0"/>
              <a:t> de sport</a:t>
            </a:r>
          </a:p>
          <a:p>
            <a:endParaRPr lang="en-US" sz="2400" dirty="0"/>
          </a:p>
          <a:p>
            <a:r>
              <a:rPr lang="en-US" sz="2400" dirty="0"/>
              <a:t>Ivan = 231 + 372 (Administrator) = 603 euro/</a:t>
            </a:r>
            <a:r>
              <a:rPr lang="en-US" sz="2400" dirty="0" err="1"/>
              <a:t>luna</a:t>
            </a:r>
            <a:endParaRPr lang="en-US" sz="2400" dirty="0"/>
          </a:p>
          <a:p>
            <a:r>
              <a:rPr lang="en-US" sz="2400" dirty="0"/>
              <a:t>Daniel = 231 + 372 (</a:t>
            </a:r>
            <a:r>
              <a:rPr lang="en-US" sz="2400" dirty="0" err="1"/>
              <a:t>Contabil</a:t>
            </a:r>
            <a:r>
              <a:rPr lang="en-US" sz="2400" dirty="0"/>
              <a:t>) = 603 euro/</a:t>
            </a:r>
            <a:r>
              <a:rPr lang="en-US" sz="2400" dirty="0" err="1"/>
              <a:t>luna</a:t>
            </a:r>
            <a:endParaRPr lang="en-US" sz="2400" dirty="0"/>
          </a:p>
          <a:p>
            <a:r>
              <a:rPr lang="en-US" sz="2400" dirty="0"/>
              <a:t>Marcel = 231 + 248 (</a:t>
            </a:r>
            <a:r>
              <a:rPr lang="en-US" sz="2400" dirty="0" err="1"/>
              <a:t>Fitnes</a:t>
            </a:r>
            <a:r>
              <a:rPr lang="en-US" sz="2400" dirty="0"/>
              <a:t> </a:t>
            </a:r>
            <a:r>
              <a:rPr lang="en-US" sz="2400" dirty="0" err="1"/>
              <a:t>trener</a:t>
            </a:r>
            <a:r>
              <a:rPr lang="en-US" sz="2400" dirty="0"/>
              <a:t>) = 479 euro/</a:t>
            </a:r>
            <a:r>
              <a:rPr lang="en-US" sz="2400" dirty="0" err="1"/>
              <a:t>luna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287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2D66-448B-491A-A77D-E4FA9371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84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Planurile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viitor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69038-6B5A-4A3E-B247-29A205C93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3789"/>
            <a:ext cx="10178322" cy="4435803"/>
          </a:xfrm>
        </p:spPr>
        <p:txBody>
          <a:bodyPr/>
          <a:lstStyle/>
          <a:p>
            <a:r>
              <a:rPr lang="en-US" dirty="0"/>
              <a:t>Conform </a:t>
            </a:r>
            <a:r>
              <a:rPr lang="en-US" dirty="0" err="1"/>
              <a:t>analizelor</a:t>
            </a:r>
            <a:r>
              <a:rPr lang="en-US" dirty="0"/>
              <a:t> </a:t>
            </a:r>
            <a:r>
              <a:rPr lang="en-US" dirty="0" err="1"/>
              <a:t>profiturilor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pierderilor</a:t>
            </a:r>
            <a:r>
              <a:rPr lang="en-US" dirty="0"/>
              <a:t>, </a:t>
            </a:r>
            <a:r>
              <a:rPr lang="en-US" dirty="0" err="1"/>
              <a:t>avem</a:t>
            </a:r>
            <a:r>
              <a:rPr lang="en-US" dirty="0"/>
              <a:t> ca scop </a:t>
            </a:r>
            <a:r>
              <a:rPr lang="en-US" dirty="0" err="1"/>
              <a:t>deschiderea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filiale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pe </a:t>
            </a:r>
            <a:r>
              <a:rPr lang="en-US" dirty="0" err="1"/>
              <a:t>sectoare</a:t>
            </a:r>
            <a:r>
              <a:rPr lang="en-US" dirty="0"/>
              <a:t> ca: </a:t>
            </a:r>
            <a:r>
              <a:rPr lang="en-US" dirty="0" err="1"/>
              <a:t>Ciocana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Rascani</a:t>
            </a:r>
            <a:r>
              <a:rPr lang="en-US" dirty="0"/>
              <a:t>. La </a:t>
            </a:r>
            <a:r>
              <a:rPr lang="en-US" dirty="0" err="1"/>
              <a:t>fel</a:t>
            </a:r>
            <a:r>
              <a:rPr lang="en-US" dirty="0"/>
              <a:t> conform </a:t>
            </a:r>
            <a:r>
              <a:rPr lang="en-US" dirty="0" err="1"/>
              <a:t>prognozelor</a:t>
            </a:r>
            <a:r>
              <a:rPr lang="en-US" dirty="0"/>
              <a:t> in </a:t>
            </a:r>
            <a:r>
              <a:rPr lang="en-US" dirty="0" err="1"/>
              <a:t>perioada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2025-2027,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deschide</a:t>
            </a:r>
            <a:r>
              <a:rPr lang="en-US" dirty="0"/>
              <a:t> o </a:t>
            </a:r>
            <a:r>
              <a:rPr lang="en-US" dirty="0" err="1"/>
              <a:t>filiala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mondial</a:t>
            </a:r>
            <a:r>
              <a:rPr lang="en-US" dirty="0"/>
              <a:t>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in Romania.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91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8CB16-6CD6-4017-BF1B-6168EF3C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66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Concluzia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E5A3A-06CD-4483-B12B-50D00C3C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3579"/>
            <a:ext cx="10178322" cy="4516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	În concluzie, pentru a elabora planul de afaceri trebuia să ne decidem ce fel de afacere vom începe. </a:t>
            </a:r>
            <a:r>
              <a:rPr lang="en-US" dirty="0"/>
              <a:t> </a:t>
            </a:r>
            <a:r>
              <a:rPr lang="ro-RO" dirty="0"/>
              <a:t>Având mai multe idei de afaceri, noi ne-am decis să alegem sala de sport. Mai apoi am ales numele brandului care este </a:t>
            </a:r>
            <a:r>
              <a:rPr lang="en-US" dirty="0"/>
              <a:t>“Giga GYM”. </a:t>
            </a:r>
            <a:r>
              <a:rPr lang="en-US" dirty="0" err="1"/>
              <a:t>Printr</a:t>
            </a:r>
            <a:r>
              <a:rPr lang="en-US" dirty="0"/>
              <a:t>-un brainstorm </a:t>
            </a:r>
            <a:r>
              <a:rPr lang="en-US" dirty="0" err="1"/>
              <a:t>noi</a:t>
            </a:r>
            <a:r>
              <a:rPr lang="en-US" dirty="0"/>
              <a:t> am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. </a:t>
            </a:r>
            <a:r>
              <a:rPr lang="en-US" dirty="0" err="1"/>
              <a:t>Resursele</a:t>
            </a:r>
            <a:r>
              <a:rPr lang="en-US" dirty="0"/>
              <a:t>,</a:t>
            </a:r>
            <a:r>
              <a:rPr lang="en-GB" dirty="0"/>
              <a:t> </a:t>
            </a:r>
            <a:r>
              <a:rPr lang="ro-RO" dirty="0"/>
              <a:t>înregistrarea companiei în registrul de stat.</a:t>
            </a:r>
          </a:p>
          <a:p>
            <a:pPr marL="0" indent="0">
              <a:buNone/>
            </a:pPr>
            <a:r>
              <a:rPr lang="ro-RO" dirty="0"/>
              <a:t> 	Afacerea care am ales-o e una cu concurență majoră și pentru asta noi am analizat conc</a:t>
            </a:r>
            <a:r>
              <a:rPr lang="en-US" dirty="0"/>
              <a:t>u</a:t>
            </a:r>
            <a:r>
              <a:rPr lang="ro-RO" dirty="0"/>
              <a:t>renții pentru a presta servicii </a:t>
            </a:r>
            <a:r>
              <a:rPr lang="en-US" dirty="0"/>
              <a:t>de </a:t>
            </a:r>
            <a:r>
              <a:rPr lang="ro-RO" dirty="0"/>
              <a:t>înaltă calitate.</a:t>
            </a:r>
          </a:p>
          <a:p>
            <a:pPr marL="0" indent="0">
              <a:buNone/>
            </a:pPr>
            <a:r>
              <a:rPr lang="ro-RO" dirty="0"/>
              <a:t>Noi am calculat salariile managementului și angajaților întreprinderii, OMVSD-ul, mijloacele fixe, utilajele, costurile fixe, venitul și profitul. De</a:t>
            </a:r>
            <a:r>
              <a:rPr lang="en-US" dirty="0"/>
              <a:t> </a:t>
            </a:r>
            <a:r>
              <a:rPr lang="ro-RO" dirty="0"/>
              <a:t>asemenea situatia de pierderi și devidendele.</a:t>
            </a:r>
          </a:p>
          <a:p>
            <a:pPr marL="0" indent="0">
              <a:buNone/>
            </a:pPr>
            <a:r>
              <a:rPr lang="ro-RO" dirty="0"/>
              <a:t>Într-un final planul de afacere este unul profitabil.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28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F8803-EDA7-4A1A-9EB5-6DB2E232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6604"/>
          </a:xfrm>
        </p:spPr>
        <p:txBody>
          <a:bodyPr>
            <a:normAutofit fontScale="90000"/>
          </a:bodyPr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de sport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47828-463E-430C-A029-29663943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3789"/>
            <a:ext cx="10178322" cy="4435803"/>
          </a:xfrm>
        </p:spPr>
        <p:txBody>
          <a:bodyPr/>
          <a:lstStyle/>
          <a:p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salii</a:t>
            </a:r>
            <a:r>
              <a:rPr lang="en-US" dirty="0"/>
              <a:t> de sport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satisface</a:t>
            </a:r>
            <a:r>
              <a:rPr lang="en-US" dirty="0"/>
              <a:t> pe </a:t>
            </a:r>
            <a:r>
              <a:rPr lang="en-US" dirty="0" err="1"/>
              <a:t>deplin</a:t>
            </a:r>
            <a:r>
              <a:rPr lang="en-US" dirty="0"/>
              <a:t> </a:t>
            </a:r>
            <a:r>
              <a:rPr lang="en-US" dirty="0" err="1"/>
              <a:t>nevoile</a:t>
            </a:r>
            <a:r>
              <a:rPr lang="en-US" dirty="0"/>
              <a:t> </a:t>
            </a:r>
            <a:r>
              <a:rPr lang="en-US" dirty="0" err="1"/>
              <a:t>clientilor</a:t>
            </a:r>
            <a:r>
              <a:rPr lang="en-US" dirty="0"/>
              <a:t>, </a:t>
            </a:r>
            <a:r>
              <a:rPr lang="en-US" dirty="0" err="1"/>
              <a:t>avand</a:t>
            </a:r>
            <a:r>
              <a:rPr lang="en-US" dirty="0"/>
              <a:t> in </a:t>
            </a:r>
            <a:r>
              <a:rPr lang="en-US" dirty="0" err="1"/>
              <a:t>vedere</a:t>
            </a:r>
            <a:r>
              <a:rPr lang="en-US" dirty="0"/>
              <a:t> ca </a:t>
            </a:r>
            <a:r>
              <a:rPr lang="en-US" dirty="0" err="1"/>
              <a:t>preocuparea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aspectul</a:t>
            </a:r>
            <a:r>
              <a:rPr lang="en-US" dirty="0"/>
              <a:t> </a:t>
            </a:r>
            <a:r>
              <a:rPr lang="en-US" dirty="0" err="1"/>
              <a:t>fizic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sanatate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crestere</a:t>
            </a:r>
            <a:r>
              <a:rPr lang="en-US" dirty="0"/>
              <a:t> in </a:t>
            </a:r>
            <a:r>
              <a:rPr lang="en-US" dirty="0" err="1"/>
              <a:t>ultimii</a:t>
            </a:r>
            <a:r>
              <a:rPr lang="en-US" dirty="0"/>
              <a:t> </a:t>
            </a:r>
            <a:r>
              <a:rPr lang="en-US" dirty="0" err="1"/>
              <a:t>ani,mai</a:t>
            </a:r>
            <a:r>
              <a:rPr lang="en-US" dirty="0"/>
              <a:t> ales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carantina</a:t>
            </a:r>
            <a:r>
              <a:rPr lang="en-US" dirty="0"/>
              <a:t>. La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nostrum e de a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clientii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mentina</a:t>
            </a:r>
            <a:r>
              <a:rPr lang="en-US" dirty="0"/>
              <a:t> in forma,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moralul</a:t>
            </a:r>
            <a:r>
              <a:rPr lang="en-US" dirty="0"/>
              <a:t> </a:t>
            </a:r>
            <a:r>
              <a:rPr lang="en-US" dirty="0" err="1"/>
              <a:t>ridicat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bucure</a:t>
            </a:r>
            <a:r>
              <a:rPr lang="en-US" dirty="0"/>
              <a:t> de ore de </a:t>
            </a:r>
            <a:r>
              <a:rPr lang="en-US" dirty="0" err="1"/>
              <a:t>relaxare</a:t>
            </a:r>
            <a:r>
              <a:rPr lang="en-US" dirty="0"/>
              <a:t> la </a:t>
            </a:r>
            <a:r>
              <a:rPr lang="en-US" dirty="0" err="1"/>
              <a:t>sala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 de fitness.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6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EE0C-44F9-4232-B990-B1AEA9FD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66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Numele</a:t>
            </a:r>
            <a:r>
              <a:rPr lang="en-US" dirty="0"/>
              <a:t> brand-</a:t>
            </a:r>
            <a:r>
              <a:rPr lang="en-US" dirty="0" err="1"/>
              <a:t>ului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B55B7-8510-4132-9343-0D470232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3579"/>
            <a:ext cx="10178322" cy="4516013"/>
          </a:xfrm>
        </p:spPr>
        <p:txBody>
          <a:bodyPr/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initierii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activitati</a:t>
            </a:r>
            <a:r>
              <a:rPr lang="en-US" dirty="0"/>
              <a:t> pe </a:t>
            </a:r>
            <a:r>
              <a:rPr lang="en-US" dirty="0" err="1"/>
              <a:t>piata</a:t>
            </a:r>
            <a:r>
              <a:rPr lang="en-US" dirty="0"/>
              <a:t> din </a:t>
            </a:r>
            <a:r>
              <a:rPr lang="en-US" dirty="0" err="1"/>
              <a:t>Republica</a:t>
            </a:r>
            <a:r>
              <a:rPr lang="en-US" dirty="0"/>
              <a:t> Moldova 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sportului</a:t>
            </a:r>
            <a:r>
              <a:rPr lang="en-US" dirty="0"/>
              <a:t>, am </a:t>
            </a:r>
            <a:r>
              <a:rPr lang="en-US" dirty="0" err="1"/>
              <a:t>ajuns</a:t>
            </a:r>
            <a:r>
              <a:rPr lang="en-US" dirty="0"/>
              <a:t> la 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brandului</a:t>
            </a:r>
            <a:r>
              <a:rPr lang="en-US" dirty="0"/>
              <a:t> “Giga GYM” S.R.L.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28978-A8A3-43CF-8A92-8C1D57DB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Ce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2F16D-2828-4888-9F93-74AF1310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5663"/>
            <a:ext cx="10178322" cy="448392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initierea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afaceri</a:t>
            </a:r>
            <a:r>
              <a:rPr lang="en-US" dirty="0"/>
              <a:t>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cunostinte,creativitate,perseverenta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de a </a:t>
            </a:r>
            <a:r>
              <a:rPr lang="en-US" dirty="0" err="1"/>
              <a:t>actiona</a:t>
            </a:r>
            <a:r>
              <a:rPr lang="en-US" dirty="0"/>
              <a:t>, 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un plan de </a:t>
            </a:r>
            <a:r>
              <a:rPr lang="en-US" dirty="0" err="1"/>
              <a:t>afaceri</a:t>
            </a:r>
            <a:r>
              <a:rPr lang="en-US" dirty="0"/>
              <a:t> bine </a:t>
            </a:r>
            <a:r>
              <a:rPr lang="en-US" dirty="0" err="1"/>
              <a:t>intocmit</a:t>
            </a:r>
            <a:r>
              <a:rPr lang="en-US" dirty="0"/>
              <a:t>, care </a:t>
            </a:r>
            <a:r>
              <a:rPr lang="en-US" dirty="0" err="1"/>
              <a:t>va</a:t>
            </a:r>
            <a:r>
              <a:rPr lang="en-US" dirty="0"/>
              <a:t> continue </a:t>
            </a:r>
            <a:r>
              <a:rPr lang="en-US" dirty="0" err="1"/>
              <a:t>urmatoarele</a:t>
            </a:r>
            <a:r>
              <a:rPr lang="en-US" dirty="0"/>
              <a:t>.</a:t>
            </a:r>
          </a:p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bunei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pe </a:t>
            </a:r>
            <a:r>
              <a:rPr lang="en-US" dirty="0" err="1"/>
              <a:t>piata</a:t>
            </a:r>
            <a:r>
              <a:rPr lang="en-US" dirty="0"/>
              <a:t> –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publicitatii</a:t>
            </a:r>
            <a:r>
              <a:rPr lang="en-US" dirty="0"/>
              <a:t> pe </a:t>
            </a:r>
            <a:r>
              <a:rPr lang="en-US" dirty="0" err="1"/>
              <a:t>retelele</a:t>
            </a:r>
            <a:r>
              <a:rPr lang="en-US" dirty="0"/>
              <a:t> de </a:t>
            </a:r>
            <a:r>
              <a:rPr lang="en-US" dirty="0" err="1"/>
              <a:t>socializare,radio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</a:t>
            </a:r>
          </a:p>
          <a:p>
            <a:r>
              <a:rPr lang="en-US" dirty="0" err="1"/>
              <a:t>Sursele</a:t>
            </a:r>
            <a:r>
              <a:rPr lang="en-US" dirty="0"/>
              <a:t> </a:t>
            </a:r>
            <a:r>
              <a:rPr lang="en-US" dirty="0" err="1"/>
              <a:t>capitalului</a:t>
            </a:r>
            <a:r>
              <a:rPr lang="en-US" dirty="0"/>
              <a:t> de </a:t>
            </a:r>
            <a:r>
              <a:rPr lang="en-US" dirty="0" err="1"/>
              <a:t>initiere</a:t>
            </a:r>
            <a:endParaRPr lang="en-US" dirty="0"/>
          </a:p>
          <a:p>
            <a:r>
              <a:rPr lang="en-US" dirty="0"/>
              <a:t>Personal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deschidere</a:t>
            </a:r>
            <a:endParaRPr lang="en-US" dirty="0"/>
          </a:p>
          <a:p>
            <a:r>
              <a:rPr lang="en-US" dirty="0"/>
              <a:t>Sala de </a:t>
            </a:r>
            <a:r>
              <a:rPr lang="en-US" dirty="0" err="1"/>
              <a:t>inchiriere</a:t>
            </a:r>
            <a:endParaRPr lang="en-US" dirty="0"/>
          </a:p>
          <a:p>
            <a:r>
              <a:rPr lang="en-US" dirty="0" err="1"/>
              <a:t>Utilaje</a:t>
            </a:r>
            <a:r>
              <a:rPr lang="en-US" dirty="0"/>
              <a:t> de </a:t>
            </a:r>
            <a:r>
              <a:rPr lang="en-US" dirty="0" err="1"/>
              <a:t>sala</a:t>
            </a:r>
            <a:endParaRPr lang="en-US" dirty="0"/>
          </a:p>
          <a:p>
            <a:r>
              <a:rPr lang="en-US" dirty="0" err="1"/>
              <a:t>Utilaje</a:t>
            </a:r>
            <a:r>
              <a:rPr lang="en-US" dirty="0"/>
              <a:t> administrative ( calculator, </a:t>
            </a:r>
            <a:r>
              <a:rPr lang="en-US" dirty="0" err="1"/>
              <a:t>aparat</a:t>
            </a:r>
            <a:r>
              <a:rPr lang="en-US" dirty="0"/>
              <a:t> de casa …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48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5B916-816A-4096-A145-170CFE00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Propunerea</a:t>
            </a:r>
            <a:r>
              <a:rPr lang="en-US" dirty="0"/>
              <a:t> de </a:t>
            </a:r>
            <a:r>
              <a:rPr lang="en-US" dirty="0" err="1"/>
              <a:t>valoare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0A8E3-7140-45A7-931D-200B8749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le </a:t>
            </a:r>
            <a:r>
              <a:rPr lang="en-US" dirty="0" err="1"/>
              <a:t>oferim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pe </a:t>
            </a:r>
            <a:r>
              <a:rPr lang="en-US" dirty="0" err="1"/>
              <a:t>piata</a:t>
            </a:r>
            <a:r>
              <a:rPr lang="en-US" dirty="0"/>
              <a:t>, </a:t>
            </a:r>
            <a:r>
              <a:rPr lang="en-US" dirty="0" err="1"/>
              <a:t>difera</a:t>
            </a:r>
            <a:r>
              <a:rPr lang="en-US" dirty="0"/>
              <a:t> de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pe </a:t>
            </a:r>
            <a:r>
              <a:rPr lang="en-US" dirty="0" err="1"/>
              <a:t>piata</a:t>
            </a:r>
            <a:r>
              <a:rPr lang="en-US" dirty="0"/>
              <a:t> </a:t>
            </a:r>
            <a:r>
              <a:rPr lang="en-US" dirty="0" err="1"/>
              <a:t>salilor</a:t>
            </a:r>
            <a:r>
              <a:rPr lang="en-US" dirty="0"/>
              <a:t> de fitness.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studiu</a:t>
            </a:r>
            <a:r>
              <a:rPr lang="en-US" dirty="0"/>
              <a:t> pe care l-am </a:t>
            </a:r>
            <a:r>
              <a:rPr lang="en-US" dirty="0" err="1"/>
              <a:t>facut</a:t>
            </a:r>
            <a:r>
              <a:rPr lang="en-US" dirty="0"/>
              <a:t> in </a:t>
            </a:r>
            <a:r>
              <a:rPr lang="en-US" dirty="0" err="1"/>
              <a:t>salile</a:t>
            </a:r>
            <a:r>
              <a:rPr lang="en-US" dirty="0"/>
              <a:t> de fitness din Chisinau, am </a:t>
            </a:r>
            <a:r>
              <a:rPr lang="en-US" dirty="0" err="1"/>
              <a:t>constata</a:t>
            </a:r>
            <a:r>
              <a:rPr lang="en-US" dirty="0"/>
              <a:t> un </a:t>
            </a:r>
            <a:r>
              <a:rPr lang="en-US" dirty="0" err="1"/>
              <a:t>raport</a:t>
            </a:r>
            <a:r>
              <a:rPr lang="en-US" dirty="0"/>
              <a:t> </a:t>
            </a:r>
            <a:r>
              <a:rPr lang="en-US" dirty="0" err="1"/>
              <a:t>neechitabil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pret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cantitatea+calitatea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(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pretul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mic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joasa</a:t>
            </a:r>
            <a:r>
              <a:rPr lang="en-US" dirty="0"/>
              <a:t>,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pretul</a:t>
            </a:r>
            <a:r>
              <a:rPr lang="en-US" dirty="0"/>
              <a:t> </a:t>
            </a:r>
            <a:r>
              <a:rPr lang="en-US" dirty="0" err="1"/>
              <a:t>exagerat</a:t>
            </a:r>
            <a:r>
              <a:rPr lang="en-US" dirty="0"/>
              <a:t> de mare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</a:t>
            </a:r>
            <a:r>
              <a:rPr lang="en-US" dirty="0" err="1"/>
              <a:t>prestate</a:t>
            </a:r>
            <a:r>
              <a:rPr lang="en-US" dirty="0"/>
              <a:t> relative </a:t>
            </a:r>
            <a:r>
              <a:rPr lang="en-US" dirty="0" err="1"/>
              <a:t>calitative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grija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oferim</a:t>
            </a:r>
            <a:r>
              <a:rPr lang="en-US" dirty="0"/>
              <a:t> </a:t>
            </a:r>
            <a:r>
              <a:rPr lang="en-US" dirty="0" err="1"/>
              <a:t>clientilor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cu un </a:t>
            </a:r>
            <a:r>
              <a:rPr lang="en-US" dirty="0" err="1"/>
              <a:t>raport</a:t>
            </a:r>
            <a:r>
              <a:rPr lang="en-US" dirty="0"/>
              <a:t> </a:t>
            </a:r>
            <a:r>
              <a:rPr lang="en-US" dirty="0" err="1"/>
              <a:t>pret</a:t>
            </a:r>
            <a:r>
              <a:rPr lang="en-US" dirty="0"/>
              <a:t>/</a:t>
            </a:r>
            <a:r>
              <a:rPr lang="en-US" dirty="0" err="1"/>
              <a:t>calitate</a:t>
            </a:r>
            <a:r>
              <a:rPr lang="en-US" dirty="0"/>
              <a:t> </a:t>
            </a:r>
            <a:r>
              <a:rPr lang="en-US" dirty="0" err="1"/>
              <a:t>echitabil</a:t>
            </a:r>
            <a:endParaRPr lang="en-US" dirty="0"/>
          </a:p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reduceri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,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varsta</a:t>
            </a:r>
            <a:r>
              <a:rPr lang="en-US" dirty="0"/>
              <a:t>.</a:t>
            </a:r>
          </a:p>
          <a:p>
            <a:r>
              <a:rPr lang="en-US" dirty="0" err="1"/>
              <a:t>Oferim</a:t>
            </a:r>
            <a:r>
              <a:rPr lang="en-US" dirty="0"/>
              <a:t> </a:t>
            </a:r>
            <a:r>
              <a:rPr lang="en-US" dirty="0" err="1"/>
              <a:t>campanii</a:t>
            </a:r>
            <a:r>
              <a:rPr lang="en-US" dirty="0"/>
              <a:t> </a:t>
            </a:r>
            <a:r>
              <a:rPr lang="en-US" dirty="0" err="1"/>
              <a:t>referale</a:t>
            </a:r>
            <a:r>
              <a:rPr lang="en-US" dirty="0"/>
              <a:t> cu </a:t>
            </a:r>
            <a:r>
              <a:rPr lang="en-US" dirty="0" err="1"/>
              <a:t>bonusuri</a:t>
            </a:r>
            <a:r>
              <a:rPr lang="en-US" dirty="0"/>
              <a:t> </a:t>
            </a:r>
            <a:r>
              <a:rPr lang="en-US"/>
              <a:t>placute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2893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F5F33-4DFC-4F39-B9EC-FF56DAA7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propus</a:t>
            </a:r>
            <a:r>
              <a:rPr lang="ro-MD" dirty="0"/>
              <a:t>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D7730-3741-44F3-8247-5516993A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7959"/>
            <a:ext cx="10178322" cy="43716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Serviciile</a:t>
            </a:r>
            <a:r>
              <a:rPr lang="en-US" dirty="0"/>
              <a:t> pe care </a:t>
            </a:r>
            <a:r>
              <a:rPr lang="en-US" dirty="0" err="1"/>
              <a:t>intentionam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oferim</a:t>
            </a:r>
            <a:r>
              <a:rPr lang="en-US" dirty="0"/>
              <a:t> </a:t>
            </a:r>
            <a:r>
              <a:rPr lang="en-US" dirty="0" err="1"/>
              <a:t>consumatorilor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caracteriza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abonamente</a:t>
            </a:r>
            <a:r>
              <a:rPr lang="en-US" dirty="0"/>
              <a:t> la fitness </a:t>
            </a:r>
            <a:r>
              <a:rPr lang="en-US" dirty="0" err="1"/>
              <a:t>traininguri</a:t>
            </a:r>
            <a:r>
              <a:rPr lang="en-US" dirty="0"/>
              <a:t> cu </a:t>
            </a:r>
            <a:r>
              <a:rPr lang="en-US" dirty="0" err="1"/>
              <a:t>antrenor</a:t>
            </a:r>
            <a:r>
              <a:rPr lang="en-US" dirty="0"/>
              <a:t> personal, </a:t>
            </a:r>
            <a:r>
              <a:rPr lang="en-US" dirty="0" err="1"/>
              <a:t>abonament</a:t>
            </a:r>
            <a:r>
              <a:rPr lang="en-US" dirty="0"/>
              <a:t> la </a:t>
            </a:r>
            <a:r>
              <a:rPr lang="en-US" dirty="0" err="1"/>
              <a:t>sala</a:t>
            </a:r>
            <a:r>
              <a:rPr lang="en-US" dirty="0"/>
              <a:t> de forte, </a:t>
            </a:r>
            <a:r>
              <a:rPr lang="en-US" dirty="0" err="1"/>
              <a:t>abonamente</a:t>
            </a:r>
            <a:r>
              <a:rPr lang="en-US" dirty="0"/>
              <a:t> la </a:t>
            </a:r>
            <a:r>
              <a:rPr lang="en-US" dirty="0" err="1"/>
              <a:t>aerobica</a:t>
            </a:r>
            <a:r>
              <a:rPr lang="en-US" dirty="0"/>
              <a:t>, sauna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masaj</a:t>
            </a:r>
            <a:r>
              <a:rPr lang="en-US" dirty="0"/>
              <a:t>. </a:t>
            </a:r>
            <a:r>
              <a:rPr lang="en-US" dirty="0" err="1"/>
              <a:t>Serviciile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 se </a:t>
            </a:r>
            <a:r>
              <a:rPr lang="en-US" dirty="0" err="1"/>
              <a:t>deosebesc</a:t>
            </a:r>
            <a:r>
              <a:rPr lang="en-US" dirty="0"/>
              <a:t> de </a:t>
            </a:r>
            <a:r>
              <a:rPr lang="en-US" dirty="0" err="1"/>
              <a:t>concurenti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pretul</a:t>
            </a:r>
            <a:r>
              <a:rPr lang="en-US" dirty="0"/>
              <a:t> </a:t>
            </a:r>
            <a:r>
              <a:rPr lang="en-US" dirty="0" err="1"/>
              <a:t>mediu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concurentii</a:t>
            </a:r>
            <a:r>
              <a:rPr lang="en-US" dirty="0"/>
              <a:t> de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pret-serviciu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0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D6E8E-01BF-4E12-9DDF-30A9947C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31EE8-E351-418F-8715-8A2BFAE8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activitatii</a:t>
            </a:r>
            <a:endParaRPr lang="en-US" dirty="0"/>
          </a:p>
          <a:p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activitatii</a:t>
            </a:r>
            <a:endParaRPr lang="en-US" dirty="0"/>
          </a:p>
          <a:p>
            <a:r>
              <a:rPr lang="en-US" dirty="0" err="1"/>
              <a:t>Controlul</a:t>
            </a:r>
            <a:endParaRPr lang="en-US" dirty="0"/>
          </a:p>
          <a:p>
            <a:r>
              <a:rPr lang="en-US" dirty="0" err="1"/>
              <a:t>Motivarea</a:t>
            </a:r>
            <a:r>
              <a:rPr lang="en-US" dirty="0"/>
              <a:t> </a:t>
            </a:r>
            <a:r>
              <a:rPr lang="en-US" dirty="0" err="1"/>
              <a:t>angajatilor</a:t>
            </a:r>
            <a:endParaRPr lang="en-US" dirty="0"/>
          </a:p>
          <a:p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continuu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15287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4E9A2-4A7E-4184-8AAC-AB1AFB66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Resurse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80418-5558-41F0-9D3D-FD00C868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, ulterior </a:t>
            </a:r>
            <a:r>
              <a:rPr lang="en-US" dirty="0" err="1"/>
              <a:t>planificam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aplicam</a:t>
            </a:r>
            <a:r>
              <a:rPr lang="en-US" dirty="0"/>
              <a:t> la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/</a:t>
            </a:r>
            <a:r>
              <a:rPr lang="en-US" dirty="0" err="1"/>
              <a:t>proiecte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finantari</a:t>
            </a:r>
            <a:r>
              <a:rPr lang="en-US" dirty="0"/>
              <a:t> </a:t>
            </a:r>
            <a:r>
              <a:rPr lang="en-US" dirty="0" err="1"/>
              <a:t>nerambursabile</a:t>
            </a:r>
            <a:r>
              <a:rPr lang="en-US" dirty="0"/>
              <a:t>. </a:t>
            </a:r>
            <a:r>
              <a:rPr lang="en-US" dirty="0" err="1"/>
              <a:t>Iata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, </a:t>
            </a:r>
            <a:r>
              <a:rPr lang="en-US" dirty="0" err="1"/>
              <a:t>identificate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inceput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Programul</a:t>
            </a:r>
            <a:r>
              <a:rPr lang="en-US" dirty="0"/>
              <a:t> de </a:t>
            </a:r>
            <a:r>
              <a:rPr lang="en-US" dirty="0" err="1"/>
              <a:t>atragere</a:t>
            </a:r>
            <a:r>
              <a:rPr lang="en-US" dirty="0"/>
              <a:t> a </a:t>
            </a:r>
            <a:r>
              <a:rPr lang="en-US" dirty="0" err="1"/>
              <a:t>remitentelor</a:t>
            </a:r>
            <a:r>
              <a:rPr lang="en-US" dirty="0"/>
              <a:t> in </a:t>
            </a:r>
            <a:r>
              <a:rPr lang="en-US" dirty="0" err="1"/>
              <a:t>economie</a:t>
            </a:r>
            <a:r>
              <a:rPr lang="en-US" dirty="0"/>
              <a:t> “Pare 1+1”</a:t>
            </a:r>
          </a:p>
          <a:p>
            <a:pPr marL="0" indent="0">
              <a:buNone/>
            </a:pPr>
            <a:r>
              <a:rPr lang="en-US" dirty="0"/>
              <a:t>   -  </a:t>
            </a:r>
            <a:r>
              <a:rPr lang="en-US" dirty="0" err="1"/>
              <a:t>Programul</a:t>
            </a:r>
            <a:r>
              <a:rPr lang="en-US" dirty="0"/>
              <a:t> national de </a:t>
            </a:r>
            <a:r>
              <a:rPr lang="en-US" dirty="0" err="1"/>
              <a:t>abilitarea</a:t>
            </a:r>
            <a:r>
              <a:rPr lang="en-US" dirty="0"/>
              <a:t> </a:t>
            </a:r>
            <a:r>
              <a:rPr lang="en-US" dirty="0" err="1"/>
              <a:t>economica</a:t>
            </a:r>
            <a:r>
              <a:rPr lang="en-US" dirty="0"/>
              <a:t> a </a:t>
            </a:r>
            <a:r>
              <a:rPr lang="en-US" dirty="0" err="1"/>
              <a:t>tinerilor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Programul</a:t>
            </a:r>
            <a:r>
              <a:rPr lang="en-US" dirty="0"/>
              <a:t> “</a:t>
            </a:r>
            <a:r>
              <a:rPr lang="en-US" dirty="0" err="1"/>
              <a:t>Gestiunea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a </a:t>
            </a:r>
            <a:r>
              <a:rPr lang="en-US" dirty="0" err="1"/>
              <a:t>afacerii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Proiectul</a:t>
            </a:r>
            <a:r>
              <a:rPr lang="en-US" dirty="0"/>
              <a:t> de </a:t>
            </a:r>
            <a:r>
              <a:rPr lang="en-US" dirty="0" err="1"/>
              <a:t>competitivitate</a:t>
            </a:r>
            <a:r>
              <a:rPr lang="en-US" dirty="0"/>
              <a:t> al USAID Moldova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209839458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247</TotalTime>
  <Words>1562</Words>
  <Application>Microsoft Office PowerPoint</Application>
  <PresentationFormat>Широкоэкранный</PresentationFormat>
  <Paragraphs>363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Gill Sans MT</vt:lpstr>
      <vt:lpstr>Impact</vt:lpstr>
      <vt:lpstr>Эмблема</vt:lpstr>
      <vt:lpstr>Sala de sport</vt:lpstr>
      <vt:lpstr>cuprins</vt:lpstr>
      <vt:lpstr>De ce sala de sport ?</vt:lpstr>
      <vt:lpstr>Numele brand-ului</vt:lpstr>
      <vt:lpstr>Ce avem nevoie</vt:lpstr>
      <vt:lpstr>Propunerea de valoare</vt:lpstr>
      <vt:lpstr>Valoarea propusă</vt:lpstr>
      <vt:lpstr>obiectivele</vt:lpstr>
      <vt:lpstr>Resurse</vt:lpstr>
      <vt:lpstr>Forma organizatorico-juridica</vt:lpstr>
      <vt:lpstr>Concurenti Nationali</vt:lpstr>
      <vt:lpstr>Estimarea concurenților</vt:lpstr>
      <vt:lpstr>Managementul si angajatii intreprinderii:</vt:lpstr>
      <vt:lpstr>OMVSD:</vt:lpstr>
      <vt:lpstr>Mijloace fixe:</vt:lpstr>
      <vt:lpstr>Utilaje:</vt:lpstr>
      <vt:lpstr>Plan investitional:</vt:lpstr>
      <vt:lpstr>Costurile fixe:</vt:lpstr>
      <vt:lpstr>Venit / profit</vt:lpstr>
      <vt:lpstr>Situatia de profit si pierderi:</vt:lpstr>
      <vt:lpstr>Devidendele:</vt:lpstr>
      <vt:lpstr>Planurile pentru viitor</vt:lpstr>
      <vt:lpstr>Concluzia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 de sport</dc:title>
  <dc:creator>Daniel Zavorot</dc:creator>
  <cp:lastModifiedBy>Daniel Zavorot</cp:lastModifiedBy>
  <cp:revision>31</cp:revision>
  <dcterms:created xsi:type="dcterms:W3CDTF">2021-11-28T07:45:39Z</dcterms:created>
  <dcterms:modified xsi:type="dcterms:W3CDTF">2021-11-30T14:47:00Z</dcterms:modified>
</cp:coreProperties>
</file>