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4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70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8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18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903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3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592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60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Pergament" TargetMode="External"/><Relationship Id="rId2" Type="http://schemas.openxmlformats.org/officeDocument/2006/relationships/hyperlink" Target="https://ro.wikipedia.org/wiki/H%C3%A2rti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.wikipedia.org/wiki/Scriere" TargetMode="External"/><Relationship Id="rId4" Type="http://schemas.openxmlformats.org/officeDocument/2006/relationships/hyperlink" Target="https://ro.wikipedia.org/wiki/Tip%C4%83ri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368F-42DF-4519-85B9-B3E61CC9C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Crearea</a:t>
            </a:r>
            <a:r>
              <a:rPr lang="en-US" sz="4400" dirty="0"/>
              <a:t> </a:t>
            </a:r>
            <a:r>
              <a:rPr lang="en-US" sz="4400" dirty="0" err="1"/>
              <a:t>si</a:t>
            </a:r>
            <a:r>
              <a:rPr lang="en-US" sz="4400" dirty="0"/>
              <a:t> </a:t>
            </a:r>
            <a:r>
              <a:rPr lang="en-US" sz="4400" dirty="0" err="1"/>
              <a:t>proiectarea</a:t>
            </a:r>
            <a:r>
              <a:rPr lang="en-US" sz="4400" dirty="0"/>
              <a:t> </a:t>
            </a:r>
            <a:r>
              <a:rPr lang="en-US" sz="4400" dirty="0" err="1"/>
              <a:t>unei</a:t>
            </a:r>
            <a:r>
              <a:rPr lang="en-US" sz="4400" dirty="0"/>
              <a:t> </a:t>
            </a:r>
            <a:r>
              <a:rPr lang="en-US" sz="4400" dirty="0" err="1"/>
              <a:t>baze</a:t>
            </a:r>
            <a:r>
              <a:rPr lang="en-US" sz="4400" dirty="0"/>
              <a:t> de date </a:t>
            </a:r>
            <a:r>
              <a:rPr lang="en-US" sz="4400" dirty="0" err="1"/>
              <a:t>pentru</a:t>
            </a:r>
            <a:r>
              <a:rPr lang="en-US" sz="4400" dirty="0"/>
              <a:t> un magazine de </a:t>
            </a:r>
            <a:r>
              <a:rPr lang="en-US" sz="4400" dirty="0" err="1"/>
              <a:t>carti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0D166C-5C83-42A5-9B4A-2AC2D2582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elaborat</a:t>
            </a:r>
            <a:r>
              <a:rPr lang="en-US" dirty="0"/>
              <a:t> de </a:t>
            </a:r>
            <a:r>
              <a:rPr lang="en-US" dirty="0" err="1"/>
              <a:t>st.gr.TI</a:t>
            </a:r>
            <a:r>
              <a:rPr lang="en-US" dirty="0"/>
              <a:t>-194, Zavorot Daniel</a:t>
            </a:r>
          </a:p>
          <a:p>
            <a:r>
              <a:rPr lang="en-US" dirty="0"/>
              <a:t>A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asist.univ</a:t>
            </a:r>
            <a:r>
              <a:rPr lang="en-US" dirty="0"/>
              <a:t>. </a:t>
            </a:r>
            <a:r>
              <a:rPr lang="en-US" dirty="0" err="1"/>
              <a:t>Raducanu</a:t>
            </a:r>
            <a:r>
              <a:rPr lang="en-US" dirty="0"/>
              <a:t> Octavian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43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7D98910D-42D2-4D9C-B891-579FEB10F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b="16122"/>
          <a:stretch/>
        </p:blipFill>
        <p:spPr bwMode="auto">
          <a:xfrm>
            <a:off x="1143830" y="344905"/>
            <a:ext cx="2741540" cy="2998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1A5A0836-3243-47E6-9B5D-0A04C28F9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"/>
          <a:stretch/>
        </p:blipFill>
        <p:spPr bwMode="auto">
          <a:xfrm>
            <a:off x="4329112" y="399415"/>
            <a:ext cx="3533775" cy="30295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69676F76-6914-488A-8E22-B20D5D310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"/>
          <a:stretch/>
        </p:blipFill>
        <p:spPr bwMode="auto">
          <a:xfrm>
            <a:off x="8483215" y="344905"/>
            <a:ext cx="3503295" cy="5046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26">
            <a:extLst>
              <a:ext uri="{FF2B5EF4-FFF2-40B4-BE49-F238E27FC236}">
                <a16:creationId xmlns:a16="http://schemas.microsoft.com/office/drawing/2014/main" id="{F8F47E6D-D2BD-4FCF-8F0A-64A63FF6C2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"/>
          <a:stretch/>
        </p:blipFill>
        <p:spPr bwMode="auto">
          <a:xfrm>
            <a:off x="1354225" y="3651083"/>
            <a:ext cx="5062289" cy="2998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58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>
            <a:extLst>
              <a:ext uri="{FF2B5EF4-FFF2-40B4-BE49-F238E27FC236}">
                <a16:creationId xmlns:a16="http://schemas.microsoft.com/office/drawing/2014/main" id="{0080C2A0-A325-41D5-B53C-66A5912C3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" b="855"/>
          <a:stretch/>
        </p:blipFill>
        <p:spPr bwMode="auto">
          <a:xfrm>
            <a:off x="1021538" y="237662"/>
            <a:ext cx="4824943" cy="2790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9">
            <a:extLst>
              <a:ext uri="{FF2B5EF4-FFF2-40B4-BE49-F238E27FC236}">
                <a16:creationId xmlns:a16="http://schemas.microsoft.com/office/drawing/2014/main" id="{C482E844-A5F9-4ADB-9154-338D20A15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14" y="237662"/>
            <a:ext cx="53149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3">
            <a:extLst>
              <a:ext uri="{FF2B5EF4-FFF2-40B4-BE49-F238E27FC236}">
                <a16:creationId xmlns:a16="http://schemas.microsoft.com/office/drawing/2014/main" id="{6530AB0A-E229-43A6-8DE8-AC5A103B3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/>
          <a:stretch/>
        </p:blipFill>
        <p:spPr bwMode="auto">
          <a:xfrm>
            <a:off x="1021538" y="3627270"/>
            <a:ext cx="5600700" cy="2619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B9F84BBB-A22A-4EF4-9C0B-5B799BD4C3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/>
          <a:stretch/>
        </p:blipFill>
        <p:spPr bwMode="auto">
          <a:xfrm>
            <a:off x="7331251" y="3627270"/>
            <a:ext cx="4438650" cy="1485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90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>
            <a:extLst>
              <a:ext uri="{FF2B5EF4-FFF2-40B4-BE49-F238E27FC236}">
                <a16:creationId xmlns:a16="http://schemas.microsoft.com/office/drawing/2014/main" id="{C7FCC7B7-F87D-4181-8CCE-94BFCD6A5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" b="8174"/>
          <a:stretch/>
        </p:blipFill>
        <p:spPr bwMode="auto">
          <a:xfrm>
            <a:off x="3748087" y="1043305"/>
            <a:ext cx="4695825" cy="4771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062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5F3AD-C75F-49B1-BA83-117D9AC6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96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procedurale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8CE4B6-B948-466E-8BC4-E561B654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924" y="2190750"/>
            <a:ext cx="5581650" cy="2371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109DD6-F43C-46E6-89B7-446BF0775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635" y="2295525"/>
            <a:ext cx="3714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1EADB-B403-41D5-9F5C-4FFB745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Viziuni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28FBB0-E060-43B7-A9A5-09F7D5E5E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79934"/>
            <a:ext cx="4547937" cy="27946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E5777-EF70-45CC-B7B3-88004EB82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07"/>
          <a:stretch/>
        </p:blipFill>
        <p:spPr bwMode="auto">
          <a:xfrm>
            <a:off x="7042484" y="1172419"/>
            <a:ext cx="4066674" cy="4513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662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505E8-5891-4982-94F5-EDC5EA7E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54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Sinonime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9649B0A-D21D-4BA1-B0CF-BF1C092DE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20516"/>
            <a:ext cx="3787602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C42220-E9B5-4A43-93F6-EE6854D2C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34553"/>
            <a:ext cx="5181600" cy="218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60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9CDA2-2C84-491B-A046-87FC5FD7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54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definite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EAD9E9A-AD41-4A93-B421-2EF6DE02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95" y="2867023"/>
            <a:ext cx="5334000" cy="2295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57B990-C46B-462E-B0C7-26751AE6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2451521"/>
            <a:ext cx="5334000" cy="31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7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B86744-4596-4598-A0CD-565F3FB65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940" y="538732"/>
            <a:ext cx="5610225" cy="2752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C9C12C-2BA5-4B0F-BFEB-31FA87E7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77" y="3566543"/>
            <a:ext cx="5940425" cy="30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7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9A77B-6EBC-4512-BA39-91C76314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7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Declansatoare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2C3172C-C38D-47F8-8E99-83BD47763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046" y="1638300"/>
            <a:ext cx="5453908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D6D64-28C3-400A-B77A-88EC978DFA0F}"/>
              </a:ext>
            </a:extLst>
          </p:cNvPr>
          <p:cNvSpPr txBox="1"/>
          <p:nvPr/>
        </p:nvSpPr>
        <p:spPr>
          <a:xfrm>
            <a:off x="3124200" y="5574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55625" lvl="0">
              <a:spcBef>
                <a:spcPts val="59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declanșator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DDL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interzice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modificarea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lunii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curente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6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C34E03-4BA7-4642-B258-D760E38C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676526"/>
            <a:ext cx="5940425" cy="341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9087E-DB4F-46D7-9B5F-B86CED933281}"/>
              </a:ext>
            </a:extLst>
          </p:cNvPr>
          <p:cNvSpPr txBox="1"/>
          <p:nvPr/>
        </p:nvSpPr>
        <p:spPr>
          <a:xfrm>
            <a:off x="3125787" y="44092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835" lvl="0">
              <a:spcBef>
                <a:spcPts val="910"/>
              </a:spcBef>
              <a:spcAft>
                <a:spcPts val="0"/>
              </a:spcAft>
              <a:tabLst>
                <a:tab pos="709295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ro-RO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declanșator</a:t>
            </a:r>
            <a:r>
              <a:rPr lang="ro-RO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DML,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ro-RO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operațiile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asupra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tabelului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Asigurarile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interzise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sâmbăta.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8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0FC7E-71D6-452C-A081-6B474CC5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4537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94B1A-74F6-41E3-99E8-51D00660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82315"/>
            <a:ext cx="9601200" cy="5771147"/>
          </a:xfrm>
        </p:spPr>
        <p:txBody>
          <a:bodyPr>
            <a:noAutofit/>
          </a:bodyPr>
          <a:lstStyle/>
          <a:p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 carte este o colecție de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Hârt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hârtii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tooltip="Perga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pergamente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sau alte astfel de materiale, în formă de coli sau foi de cele mai multe ori egale între ele și legate sau broșate într-un volum. Cărțile sunt de obicei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 tooltip="Tipări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tipărite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(rareori scrise și de mână) și conțin diverse lucrări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 tooltip="Scrie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scrise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 cea mai mare diversitate de teme. O carte este de asemenea o operă literară sau științifică sau o parte semnificativă dintr-o astfel de operă.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zilele noastre pentru a putea detine o carte este destul sa o cumparam de la un magazin de carti, deobicei pe rafturile magazinului se afla la moment cele mai populare carti din diferite domenii si de la diferiti autori.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proiectului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elaborarea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unei baze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date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 un magazin de carti mediu. Baza de date trebuie să permită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posibilitatea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stocare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diverse</a:t>
            </a:r>
            <a:r>
              <a:rPr lang="ro-RO" sz="2400" spc="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categorii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informații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anume: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3252" lvl="1" indent="-342900">
              <a:lnSpc>
                <a:spcPts val="1700"/>
              </a:lnSpc>
              <a:buSzPts val="14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Editurile care emit cartile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73252" lvl="1" indent="-342900">
              <a:lnSpc>
                <a:spcPts val="1705"/>
              </a:lnSpc>
              <a:buSzPts val="14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Autorii care scriu cartile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73252" lvl="1" indent="-342900">
              <a:lnSpc>
                <a:spcPts val="1710"/>
              </a:lnSpc>
              <a:buSzPts val="14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Cartile propriu-zis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2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80D89-84DA-4CF3-9A80-ED18CCD4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C828A5-CD82-41E5-A063-E730A4B7E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26" y="2389521"/>
            <a:ext cx="9011174" cy="29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65B03C-50A0-43F0-B94B-93B713D1B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171" y="818148"/>
            <a:ext cx="8239236" cy="49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4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085DB-FA0C-4EF0-930B-77ED0FB6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36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Exportarea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importarea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AB239AD-A6DE-4425-A895-938FCCF1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57663"/>
            <a:ext cx="4181597" cy="3581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774C10-22C5-4728-83EC-F275F7B6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45" y="2157663"/>
            <a:ext cx="4181597" cy="35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2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897461-983A-496E-975D-9303FB03E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323" y="373673"/>
            <a:ext cx="3566996" cy="30550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09A370-40AF-4A80-BC51-96B85520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314" y="373673"/>
            <a:ext cx="3566996" cy="30553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888678-9029-45DF-B3AB-A0233F9A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19" y="3602088"/>
            <a:ext cx="3566995" cy="30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8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CC049A-5B98-4005-A79E-1E28947D3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279" y="735931"/>
            <a:ext cx="9569845" cy="5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1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DA8BB-A8AB-4E25-B9E9-B8A4CB06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/>
              <a:t>Rapoarte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987E6AD-6012-42B7-B3D1-2385B098E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944" y="2799347"/>
            <a:ext cx="488110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3CE9E-42F5-47A5-BFBB-8AC9BECE4B99}"/>
              </a:ext>
            </a:extLst>
          </p:cNvPr>
          <p:cNvSpPr txBox="1"/>
          <p:nvPr/>
        </p:nvSpPr>
        <p:spPr>
          <a:xfrm>
            <a:off x="1251284" y="1447021"/>
            <a:ext cx="5213684" cy="214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145415" indent="457200" algn="just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</a:pP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 2019 Reporting Services (SSRS) oferă o gamă completă de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instrumente</a:t>
            </a:r>
            <a:r>
              <a:rPr lang="ro-RO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servicii</a:t>
            </a:r>
            <a:r>
              <a:rPr lang="ro-RO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ro-RO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crearea,</a:t>
            </a:r>
            <a:r>
              <a:rPr lang="ro-RO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distribuirea</a:t>
            </a:r>
            <a:r>
              <a:rPr lang="ro-RO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gestiunea</a:t>
            </a:r>
            <a:r>
              <a:rPr lang="ro-RO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rapoartelor</a:t>
            </a:r>
            <a:r>
              <a:rPr lang="ro-RO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despre</a:t>
            </a:r>
            <a:r>
              <a:rPr lang="ro-RO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datele</a:t>
            </a:r>
            <a:r>
              <a:rPr lang="ro-RO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extrase</a:t>
            </a:r>
            <a:r>
              <a:rPr lang="ro-RO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 baza de date și pune la dispoziție o serie de facilități ce permit ajustarea și extinderea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funcționalităților</a:t>
            </a:r>
            <a:r>
              <a:rPr lang="ro-RO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generare a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rapoartelor</a:t>
            </a:r>
            <a:r>
              <a:rPr lang="ro-RO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programabilă.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73539-7EF6-4821-84F4-0CE43CEB7723}"/>
              </a:ext>
            </a:extLst>
          </p:cNvPr>
          <p:cNvSpPr txBox="1"/>
          <p:nvPr/>
        </p:nvSpPr>
        <p:spPr>
          <a:xfrm>
            <a:off x="1251284" y="3677397"/>
            <a:ext cx="52136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139700" indent="494030" algn="just">
              <a:spcBef>
                <a:spcPts val="880"/>
              </a:spcBef>
              <a:spcAft>
                <a:spcPts val="4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După configurarea serverului de raportare a bazei de date, în 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Management Studio</a:t>
            </a:r>
            <a:r>
              <a:rPr lang="ro-RO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lista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bazelor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date,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văzute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noi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Book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ShopTempDB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Aceste baze de date conțin metadate despre rapoartele desfășurate în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sistemul SSRS, istoricul utilizării rapoartelor și alte informații de serviciu necesare pentru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asigurarea</a:t>
            </a:r>
            <a:r>
              <a:rPr lang="ro-RO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funcționării</a:t>
            </a:r>
            <a:r>
              <a:rPr lang="ro-RO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SSRS.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AD007-9276-4B70-8407-2EDB7969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7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Concluzia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54354-DE88-4928-8E04-DDFBAA70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432"/>
            <a:ext cx="9601200" cy="3581400"/>
          </a:xfrm>
        </p:spPr>
        <p:txBody>
          <a:bodyPr>
            <a:noAutofit/>
          </a:bodyPr>
          <a:lstStyle/>
          <a:p>
            <a:pPr marL="71755" marR="140335" indent="457200">
              <a:spcBef>
                <a:spcPts val="115"/>
              </a:spcBef>
              <a:spcAft>
                <a:spcPts val="0"/>
              </a:spcAft>
            </a:pP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Efectuând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ro-RO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căpătat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abilități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ro-RO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bazelor</a:t>
            </a:r>
            <a:r>
              <a:rPr lang="ro-RO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</a:t>
            </a:r>
            <a:r>
              <a:rPr lang="ro-RO" sz="2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ro-RO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înțeles</a:t>
            </a:r>
            <a:r>
              <a:rPr lang="ro-RO" sz="2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 în</a:t>
            </a:r>
            <a:r>
              <a:rPr lang="ro-RO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spatele</a:t>
            </a:r>
            <a:r>
              <a:rPr lang="ro-RO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ro-RO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majotatea</a:t>
            </a:r>
            <a:r>
              <a:rPr lang="ro-RO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aplicațiilor</a:t>
            </a:r>
            <a:r>
              <a:rPr lang="ro-RO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ro-RO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date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destul</a:t>
            </a:r>
            <a:r>
              <a:rPr lang="ro-RO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impunătoare.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1755" marR="140335" indent="457200">
              <a:spcBef>
                <a:spcPts val="115"/>
              </a:spcBef>
              <a:spcAft>
                <a:spcPts val="0"/>
              </a:spcAft>
            </a:pP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ro-RO" sz="2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funcționarea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ro-RO" sz="2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ro-RO" sz="2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corectă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aplicațiilor</a:t>
            </a:r>
            <a:r>
              <a:rPr lang="ro-RO" sz="2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ro-RO" sz="2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o-RO" sz="2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ro-RO" sz="2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</a:t>
            </a:r>
            <a:r>
              <a:rPr lang="ro-RO" sz="2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 spate să fie proiectată corect. Am însușit cum este corect de proiectat o bază de date, care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 algoritmii de normalizare și anume de ce este importantă forma normală a unei baze 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 Am căpătat practici utile de lucru cu Microsoft SQL Server și limbajul Transact-SQL.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nu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încercat să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reconstituiesc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bază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unui magazin de carti.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67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A8337-26B7-4F65-8BAA-E9B9407D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54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bibliografice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145B5-997B-4478-BDA4-36D613A0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147320" lvl="0" indent="-342900" algn="just">
              <a:spcBef>
                <a:spcPts val="9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758190" algn="l"/>
              </a:tabLst>
            </a:pP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 Cotelea, M. Cotelea – îndrumar lucrări de laborator ʺMicrosoft SQL Server 2017</a:t>
            </a:r>
            <a:r>
              <a:rPr lang="ro-RO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</a:t>
            </a:r>
            <a:r>
              <a:rPr lang="ro-RO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ro-RO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pasʺ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47320" lvl="0" indent="-342900" algn="just">
              <a:spcBef>
                <a:spcPts val="9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758190" algn="l"/>
              </a:tabLst>
            </a:pP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Curs SQL [resurse electronice]: </a:t>
            </a:r>
            <a:r>
              <a:rPr lang="ro-RO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https://www.w3schools.com/sql/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220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DB6A9-6FBF-48E7-89D0-97EDB4D5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relational al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969D24-EBC0-4917-84B9-C590D7CF4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" b="6585"/>
          <a:stretch/>
        </p:blipFill>
        <p:spPr bwMode="auto">
          <a:xfrm>
            <a:off x="3245102" y="1965158"/>
            <a:ext cx="5854196" cy="4712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839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7E007-8853-4063-8A48-C8F402AB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intretinerea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228EE4-53C2-49E1-B9BF-245BDD692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970"/>
          <a:stretch/>
        </p:blipFill>
        <p:spPr bwMode="auto">
          <a:xfrm>
            <a:off x="1371600" y="1648511"/>
            <a:ext cx="10049851" cy="35609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527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8D33D2C-B81F-40EE-840F-4B8E4309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951" y="328862"/>
            <a:ext cx="3675302" cy="313522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E990734-BE82-4CC8-BE43-18D99006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59" y="311282"/>
            <a:ext cx="3883849" cy="311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629AC81-3B8F-4290-A69C-4CCE59202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61" y="3650882"/>
            <a:ext cx="3996278" cy="3207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5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0E7E6-8D2F-4F9D-8D47-A95026B1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96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92D8BF-5599-4FA5-AC22-03AB4E4E6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967" y="1528009"/>
            <a:ext cx="6180466" cy="5109751"/>
          </a:xfrm>
        </p:spPr>
      </p:pic>
    </p:spTree>
    <p:extLst>
      <p:ext uri="{BB962C8B-B14F-4D97-AF65-F5344CB8AC3E}">
        <p14:creationId xmlns:p14="http://schemas.microsoft.com/office/powerpoint/2010/main" val="104789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7DE7D5-A1D3-450C-A0F1-56AC05FD9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53" y="351671"/>
            <a:ext cx="3171825" cy="27336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1EDB68-EAC6-43E2-939C-B9F1691F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53" y="3394909"/>
            <a:ext cx="3038475" cy="3105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90D125-C63A-4371-95DA-2D74F8C8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14" y="351671"/>
            <a:ext cx="58007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E908B59B-70E4-46CF-A8AC-789AEAF9A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0" y="344904"/>
            <a:ext cx="3235623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7D9FBAF3-F7E4-4DF1-B524-8C950740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63" y="344904"/>
            <a:ext cx="3486150" cy="402907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1D39442-3E6E-4014-82EB-9FE03AF29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334" y="344905"/>
            <a:ext cx="34671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1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B42DC-FED0-46C6-918F-D6916D90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947"/>
          </a:xfrm>
        </p:spPr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interogarilor</a:t>
            </a:r>
            <a:r>
              <a:rPr lang="en-US" dirty="0"/>
              <a:t> SQL</a:t>
            </a:r>
            <a:endParaRPr lang="ru-RU" dirty="0"/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0F8F9FE6-9174-4528-900C-217D49B9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"/>
          <a:stretch/>
        </p:blipFill>
        <p:spPr bwMode="auto">
          <a:xfrm>
            <a:off x="1371600" y="1836821"/>
            <a:ext cx="5109411" cy="44513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BD1E5411-2543-4835-8F4A-7798166D3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"/>
          <a:stretch/>
        </p:blipFill>
        <p:spPr bwMode="auto">
          <a:xfrm>
            <a:off x="7826041" y="1836821"/>
            <a:ext cx="3114675" cy="2038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4">
            <a:extLst>
              <a:ext uri="{FF2B5EF4-FFF2-40B4-BE49-F238E27FC236}">
                <a16:creationId xmlns:a16="http://schemas.microsoft.com/office/drawing/2014/main" id="{25898DE5-D101-4633-B867-F7BCB9B75C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"/>
          <a:stretch/>
        </p:blipFill>
        <p:spPr bwMode="auto">
          <a:xfrm>
            <a:off x="7597440" y="4328361"/>
            <a:ext cx="3571875" cy="1619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83497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70</TotalTime>
  <Words>547</Words>
  <Application>Microsoft Office PowerPoint</Application>
  <PresentationFormat>Широкоэкранный</PresentationFormat>
  <Paragraphs>32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Franklin Gothic Book</vt:lpstr>
      <vt:lpstr>Symbol</vt:lpstr>
      <vt:lpstr>Times New Roman</vt:lpstr>
      <vt:lpstr>Уголки</vt:lpstr>
      <vt:lpstr>Crearea si proiectarea unei baze de date pentru un magazine de carti</vt:lpstr>
      <vt:lpstr>Definirea temei proiectului</vt:lpstr>
      <vt:lpstr>Proiectarea modelului relational al bazei de date</vt:lpstr>
      <vt:lpstr>Crearea si intretinerea bazei de date</vt:lpstr>
      <vt:lpstr>Презентация PowerPoint</vt:lpstr>
      <vt:lpstr>Crearea si modificarea tabelelor</vt:lpstr>
      <vt:lpstr>Презентация PowerPoint</vt:lpstr>
      <vt:lpstr>Презентация PowerPoint</vt:lpstr>
      <vt:lpstr>Crearea si gestionarea interogarilor SQL</vt:lpstr>
      <vt:lpstr>Презентация PowerPoint</vt:lpstr>
      <vt:lpstr>Презентация PowerPoint</vt:lpstr>
      <vt:lpstr>Презентация PowerPoint</vt:lpstr>
      <vt:lpstr>Instructiuni procedurale</vt:lpstr>
      <vt:lpstr>Viziuni</vt:lpstr>
      <vt:lpstr>Sinonime</vt:lpstr>
      <vt:lpstr>Proceduri stocate si functii definite</vt:lpstr>
      <vt:lpstr>Презентация PowerPoint</vt:lpstr>
      <vt:lpstr>Declansatoare</vt:lpstr>
      <vt:lpstr>Презентация PowerPoint</vt:lpstr>
      <vt:lpstr>Recuperarea bazei de date</vt:lpstr>
      <vt:lpstr>Презентация PowerPoint</vt:lpstr>
      <vt:lpstr>Exportarea si importarea datelor</vt:lpstr>
      <vt:lpstr>Презентация PowerPoint</vt:lpstr>
      <vt:lpstr>Презентация PowerPoint</vt:lpstr>
      <vt:lpstr>Rapoarte</vt:lpstr>
      <vt:lpstr>Concluzia</vt:lpstr>
      <vt:lpstr>Surse bibliografice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Crearea si proiectarea unei baze de date pentru un magazine de carti</dc:title>
  <dc:creator>Daniel Zavorot</dc:creator>
  <cp:lastModifiedBy>Daniel Zavorot</cp:lastModifiedBy>
  <cp:revision>7</cp:revision>
  <dcterms:created xsi:type="dcterms:W3CDTF">2021-12-18T20:27:03Z</dcterms:created>
  <dcterms:modified xsi:type="dcterms:W3CDTF">2021-12-20T07:28:16Z</dcterms:modified>
</cp:coreProperties>
</file>