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9bfa026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9bfa026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9bfa026e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9bfa026e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9bfa026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9bfa026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9bfa026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9bfa026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9bfa026e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9bfa026e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9bfa026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9bfa026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9bfa026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9bfa026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9bfa026e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9bfa026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9bfa026e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9bfa026e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9bfa026e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9bfa026e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80375" y="248625"/>
            <a:ext cx="4057650" cy="1123950"/>
          </a:xfrm>
          <a:prstGeom prst="rect">
            <a:avLst/>
          </a:prstGeom>
          <a:noFill/>
          <a:ln>
            <a:noFill/>
          </a:ln>
        </p:spPr>
      </p:pic>
      <p:sp>
        <p:nvSpPr>
          <p:cNvPr id="55" name="Google Shape;55;p13"/>
          <p:cNvSpPr txBox="1"/>
          <p:nvPr/>
        </p:nvSpPr>
        <p:spPr>
          <a:xfrm>
            <a:off x="761375" y="1629675"/>
            <a:ext cx="7955700" cy="14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                                           </a:t>
            </a:r>
            <a:r>
              <a:rPr b="1" lang="fr" sz="2100">
                <a:solidFill>
                  <a:schemeClr val="dk2"/>
                </a:solidFill>
              </a:rPr>
              <a:t>     Final project:</a:t>
            </a:r>
            <a:endParaRPr b="1" sz="2100">
              <a:solidFill>
                <a:schemeClr val="dk2"/>
              </a:solidFill>
            </a:endParaRPr>
          </a:p>
          <a:p>
            <a:pPr indent="0" lvl="0" marL="0" rtl="0" algn="l">
              <a:spcBef>
                <a:spcPts val="0"/>
              </a:spcBef>
              <a:spcAft>
                <a:spcPts val="0"/>
              </a:spcAft>
              <a:buNone/>
            </a:pPr>
            <a:r>
              <a:rPr b="1" lang="fr" sz="2100">
                <a:solidFill>
                  <a:schemeClr val="dk2"/>
                </a:solidFill>
              </a:rPr>
              <a:t>                            </a:t>
            </a:r>
            <a:endParaRPr b="1" sz="2100">
              <a:solidFill>
                <a:schemeClr val="dk2"/>
              </a:solidFill>
            </a:endParaRPr>
          </a:p>
          <a:p>
            <a:pPr indent="0" lvl="0" marL="0" rtl="0" algn="l">
              <a:spcBef>
                <a:spcPts val="0"/>
              </a:spcBef>
              <a:spcAft>
                <a:spcPts val="0"/>
              </a:spcAft>
              <a:buNone/>
            </a:pPr>
            <a:r>
              <a:rPr b="1" lang="fr" sz="2100">
                <a:solidFill>
                  <a:schemeClr val="dk2"/>
                </a:solidFill>
              </a:rPr>
              <a:t>                               European Soccer Analysis </a:t>
            </a:r>
            <a:endParaRPr b="1" sz="2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 Limits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Clr>
                <a:schemeClr val="dk1"/>
              </a:buClr>
              <a:buSzPct val="84615"/>
              <a:buFont typeface="Arial"/>
              <a:buNone/>
            </a:pPr>
            <a:r>
              <a:rPr b="1" lang="fr" sz="1300">
                <a:solidFill>
                  <a:schemeClr val="dk1"/>
                </a:solidFill>
              </a:rPr>
              <a:t>4. Limitations</a:t>
            </a:r>
            <a:endParaRPr b="1" sz="1300">
              <a:solidFill>
                <a:schemeClr val="dk1"/>
              </a:solidFill>
            </a:endParaRPr>
          </a:p>
          <a:p>
            <a:pPr indent="0" lvl="0" marL="0" rtl="0" algn="l">
              <a:spcBef>
                <a:spcPts val="1200"/>
              </a:spcBef>
              <a:spcAft>
                <a:spcPts val="0"/>
              </a:spcAft>
              <a:buClr>
                <a:schemeClr val="dk1"/>
              </a:buClr>
              <a:buSzPct val="100000"/>
              <a:buFont typeface="Arial"/>
              <a:buNone/>
            </a:pPr>
            <a:r>
              <a:rPr b="1" lang="fr" sz="1100">
                <a:solidFill>
                  <a:schemeClr val="dk1"/>
                </a:solidFill>
              </a:rPr>
              <a:t>Project limitations:</a:t>
            </a:r>
            <a:endParaRPr b="1" sz="1100">
              <a:solidFill>
                <a:schemeClr val="dk1"/>
              </a:solidFill>
            </a:endParaRPr>
          </a:p>
          <a:p>
            <a:pPr indent="-293211" lvl="0" marL="457200" rtl="0" algn="l">
              <a:spcBef>
                <a:spcPts val="1200"/>
              </a:spcBef>
              <a:spcAft>
                <a:spcPts val="0"/>
              </a:spcAft>
              <a:buClr>
                <a:schemeClr val="dk1"/>
              </a:buClr>
              <a:buSzPct val="100000"/>
              <a:buChar char="●"/>
            </a:pPr>
            <a:r>
              <a:rPr lang="fr" sz="1100">
                <a:solidFill>
                  <a:schemeClr val="dk1"/>
                </a:solidFill>
              </a:rPr>
              <a:t>Data stops at 2016 → does not reflect current dynamics.</a:t>
            </a:r>
            <a:br>
              <a:rPr lang="fr"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lang="fr" sz="1100">
                <a:solidFill>
                  <a:schemeClr val="dk1"/>
                </a:solidFill>
              </a:rPr>
              <a:t>XML columns (goal, shoton, etc.) require additional parsing (not handled here).</a:t>
            </a:r>
            <a:br>
              <a:rPr lang="fr"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lang="fr" sz="1100">
                <a:solidFill>
                  <a:schemeClr val="dk1"/>
                </a:solidFill>
              </a:rPr>
              <a:t>Many null values → significant data loss after heavy cleaning.</a:t>
            </a:r>
            <a:br>
              <a:rPr lang="fr"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lang="fr" sz="1100">
                <a:solidFill>
                  <a:schemeClr val="dk1"/>
                </a:solidFill>
              </a:rPr>
              <a:t>No enrichment with recent or contextual data (injuries, weather, etc.).</a:t>
            </a:r>
            <a:br>
              <a:rPr lang="fr"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fr" sz="1100">
                <a:solidFill>
                  <a:schemeClr val="dk1"/>
                </a:solidFill>
              </a:rPr>
              <a:t>Possible improvements:</a:t>
            </a:r>
            <a:endParaRPr b="1" sz="1100">
              <a:solidFill>
                <a:schemeClr val="dk1"/>
              </a:solidFill>
            </a:endParaRPr>
          </a:p>
          <a:p>
            <a:pPr indent="-293211" lvl="0" marL="457200" rtl="0" algn="l">
              <a:spcBef>
                <a:spcPts val="1200"/>
              </a:spcBef>
              <a:spcAft>
                <a:spcPts val="0"/>
              </a:spcAft>
              <a:buClr>
                <a:schemeClr val="dk1"/>
              </a:buClr>
              <a:buSzPct val="100000"/>
              <a:buChar char="●"/>
            </a:pPr>
            <a:r>
              <a:rPr lang="fr" sz="1100">
                <a:solidFill>
                  <a:schemeClr val="dk1"/>
                </a:solidFill>
              </a:rPr>
              <a:t>Parse nested XML columns.</a:t>
            </a:r>
            <a:br>
              <a:rPr lang="fr"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lang="fr" sz="1100">
                <a:solidFill>
                  <a:schemeClr val="dk1"/>
                </a:solidFill>
              </a:rPr>
              <a:t>Add recent data via API (e.g., football-data.org).</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fr"/>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Clr>
                <a:schemeClr val="dk1"/>
              </a:buClr>
              <a:buSzPct val="64094"/>
              <a:buFont typeface="Arial"/>
              <a:buNone/>
            </a:pPr>
            <a:r>
              <a:rPr b="1" lang="fr" sz="1716">
                <a:solidFill>
                  <a:schemeClr val="dk1"/>
                </a:solidFill>
              </a:rPr>
              <a:t>Project Introduction:</a:t>
            </a:r>
            <a:endParaRPr b="1" sz="1716">
              <a:solidFill>
                <a:schemeClr val="dk1"/>
              </a:solidFill>
            </a:endParaRPr>
          </a:p>
          <a:p>
            <a:pPr indent="0" lvl="0" marL="0" rtl="0" algn="l">
              <a:spcBef>
                <a:spcPts val="1200"/>
              </a:spcBef>
              <a:spcAft>
                <a:spcPts val="0"/>
              </a:spcAft>
              <a:buClr>
                <a:schemeClr val="dk1"/>
              </a:buClr>
              <a:buSzPct val="64094"/>
              <a:buFont typeface="Arial"/>
              <a:buNone/>
            </a:pPr>
            <a:r>
              <a:rPr lang="fr" sz="1716">
                <a:solidFill>
                  <a:schemeClr val="dk1"/>
                </a:solidFill>
              </a:rPr>
              <a:t>This project explores the </a:t>
            </a:r>
            <a:r>
              <a:rPr b="1" lang="fr" sz="1716">
                <a:solidFill>
                  <a:schemeClr val="dk1"/>
                </a:solidFill>
              </a:rPr>
              <a:t>European Soccer Database</a:t>
            </a:r>
            <a:r>
              <a:rPr lang="fr" sz="1716">
                <a:solidFill>
                  <a:schemeClr val="dk1"/>
                </a:solidFill>
              </a:rPr>
              <a:t>, which contains detailed match and player statistics from various European football leagues between 2008 and 2016. The aim is to analyze match outcomes, team performance, and player contributions using statistical and machine learning techniques.</a:t>
            </a:r>
            <a:endParaRPr sz="1716">
              <a:solidFill>
                <a:schemeClr val="dk1"/>
              </a:solidFill>
            </a:endParaRPr>
          </a:p>
          <a:p>
            <a:pPr indent="0" lvl="0" marL="0" rtl="0" algn="l">
              <a:spcBef>
                <a:spcPts val="1200"/>
              </a:spcBef>
              <a:spcAft>
                <a:spcPts val="0"/>
              </a:spcAft>
              <a:buClr>
                <a:schemeClr val="dk1"/>
              </a:buClr>
              <a:buSzPct val="64094"/>
              <a:buFont typeface="Arial"/>
              <a:buNone/>
            </a:pPr>
            <a:r>
              <a:rPr b="1" lang="fr" sz="1716">
                <a:solidFill>
                  <a:schemeClr val="dk1"/>
                </a:solidFill>
              </a:rPr>
              <a:t>Motivation:</a:t>
            </a:r>
            <a:endParaRPr b="1" sz="1716">
              <a:solidFill>
                <a:schemeClr val="dk1"/>
              </a:solidFill>
            </a:endParaRPr>
          </a:p>
          <a:p>
            <a:pPr indent="0" lvl="0" marL="0" rtl="0" algn="l">
              <a:spcBef>
                <a:spcPts val="1200"/>
              </a:spcBef>
              <a:spcAft>
                <a:spcPts val="0"/>
              </a:spcAft>
              <a:buClr>
                <a:schemeClr val="dk1"/>
              </a:buClr>
              <a:buSzPct val="64094"/>
              <a:buFont typeface="Arial"/>
              <a:buNone/>
            </a:pPr>
            <a:r>
              <a:rPr lang="fr" sz="1716">
                <a:solidFill>
                  <a:schemeClr val="dk1"/>
                </a:solidFill>
              </a:rPr>
              <a:t>The motivation behind choosing this project lies in the popularity and richness of soccer data, which provides an ideal playground for applying data analysis and predictive modeling. Soccer combines tactical complexity with large-scale fan engagement, making it a compelling domain to explore insights, predict match outcomes, and evaluate player/team performance using real-world data.</a:t>
            </a:r>
            <a:endParaRPr sz="1716">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6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 Project Overview</a:t>
            </a:r>
            <a:endParaRPr/>
          </a:p>
        </p:txBody>
      </p:sp>
      <p:sp>
        <p:nvSpPr>
          <p:cNvPr id="67" name="Google Shape;67;p15"/>
          <p:cNvSpPr txBox="1"/>
          <p:nvPr>
            <p:ph idx="1" type="body"/>
          </p:nvPr>
        </p:nvSpPr>
        <p:spPr>
          <a:xfrm>
            <a:off x="226125" y="596425"/>
            <a:ext cx="8520600" cy="571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fr" sz="3807">
                <a:solidFill>
                  <a:schemeClr val="dk1"/>
                </a:solidFill>
              </a:rPr>
              <a:t>Description:</a:t>
            </a:r>
            <a:br>
              <a:rPr b="1" lang="fr" sz="3807">
                <a:solidFill>
                  <a:schemeClr val="dk1"/>
                </a:solidFill>
              </a:rPr>
            </a:br>
            <a:r>
              <a:rPr lang="fr" sz="3807">
                <a:solidFill>
                  <a:schemeClr val="dk1"/>
                </a:solidFill>
              </a:rPr>
              <a:t> This project utilizes the </a:t>
            </a:r>
            <a:r>
              <a:rPr b="1" lang="fr" sz="3807">
                <a:solidFill>
                  <a:schemeClr val="dk1"/>
                </a:solidFill>
              </a:rPr>
              <a:t>European Soccer Database</a:t>
            </a:r>
            <a:r>
              <a:rPr lang="fr" sz="3807">
                <a:solidFill>
                  <a:schemeClr val="dk1"/>
                </a:solidFill>
              </a:rPr>
              <a:t>, which includes match results, team attributes, player statistics, and league information across several European leagues from 2008 to 2016. It applies data analysis, visualization, and machine learning techniques to extract insights and build predictive models related to football matches and team performance.</a:t>
            </a:r>
            <a:endParaRPr sz="3807">
              <a:solidFill>
                <a:schemeClr val="dk1"/>
              </a:solidFill>
            </a:endParaRPr>
          </a:p>
          <a:p>
            <a:pPr indent="0" lvl="0" marL="0" rtl="0" algn="l">
              <a:spcBef>
                <a:spcPts val="1200"/>
              </a:spcBef>
              <a:spcAft>
                <a:spcPts val="0"/>
              </a:spcAft>
              <a:buNone/>
            </a:pPr>
            <a:r>
              <a:rPr b="1" lang="fr" sz="3807">
                <a:solidFill>
                  <a:schemeClr val="dk1"/>
                </a:solidFill>
              </a:rPr>
              <a:t>Source:</a:t>
            </a:r>
            <a:r>
              <a:rPr lang="fr" sz="3807">
                <a:solidFill>
                  <a:schemeClr val="dk1"/>
                </a:solidFill>
              </a:rPr>
              <a:t> Kaggle – European Soccer Database (2008–2016), Sqlite Database</a:t>
            </a:r>
            <a:endParaRPr sz="3807">
              <a:solidFill>
                <a:schemeClr val="dk1"/>
              </a:solidFill>
            </a:endParaRPr>
          </a:p>
          <a:p>
            <a:pPr indent="0" lvl="0" marL="0" rtl="0" algn="l">
              <a:spcBef>
                <a:spcPts val="1200"/>
              </a:spcBef>
              <a:spcAft>
                <a:spcPts val="0"/>
              </a:spcAft>
              <a:buNone/>
            </a:pPr>
            <a:r>
              <a:rPr lang="fr" sz="3807">
                <a:solidFill>
                  <a:schemeClr val="dk1"/>
                </a:solidFill>
              </a:rPr>
              <a:t>Contents: Sql Table: Match, Country,League,Player_Attributes,Player,Team,Team_Attributes</a:t>
            </a:r>
            <a:endParaRPr sz="3807">
              <a:solidFill>
                <a:schemeClr val="dk1"/>
              </a:solidFill>
            </a:endParaRPr>
          </a:p>
          <a:p>
            <a:pPr indent="0" lvl="0" marL="0" rtl="0" algn="l">
              <a:spcBef>
                <a:spcPts val="1200"/>
              </a:spcBef>
              <a:spcAft>
                <a:spcPts val="0"/>
              </a:spcAft>
              <a:buNone/>
            </a:pPr>
            <a:r>
              <a:rPr b="1" lang="fr" sz="3807">
                <a:solidFill>
                  <a:schemeClr val="dk1"/>
                </a:solidFill>
              </a:rPr>
              <a:t>Volume:</a:t>
            </a:r>
            <a:endParaRPr b="1" sz="3807">
              <a:solidFill>
                <a:schemeClr val="dk1"/>
              </a:solidFill>
            </a:endParaRPr>
          </a:p>
          <a:p>
            <a:pPr indent="-289047" lvl="0" marL="457200" rtl="0" algn="l">
              <a:spcBef>
                <a:spcPts val="1200"/>
              </a:spcBef>
              <a:spcAft>
                <a:spcPts val="0"/>
              </a:spcAft>
              <a:buClr>
                <a:schemeClr val="dk1"/>
              </a:buClr>
              <a:buSzPct val="100000"/>
              <a:buChar char="●"/>
            </a:pPr>
            <a:r>
              <a:rPr lang="fr" sz="3807">
                <a:solidFill>
                  <a:schemeClr val="dk1"/>
                </a:solidFill>
              </a:rPr>
              <a:t>25 979 matches</a:t>
            </a:r>
            <a:br>
              <a:rPr lang="fr" sz="3807">
                <a:solidFill>
                  <a:schemeClr val="dk1"/>
                </a:solidFill>
              </a:rPr>
            </a:br>
            <a:endParaRPr sz="3807">
              <a:solidFill>
                <a:schemeClr val="dk1"/>
              </a:solidFill>
            </a:endParaRPr>
          </a:p>
          <a:p>
            <a:pPr indent="-289047" lvl="0" marL="457200" rtl="0" algn="l">
              <a:spcBef>
                <a:spcPts val="0"/>
              </a:spcBef>
              <a:spcAft>
                <a:spcPts val="0"/>
              </a:spcAft>
              <a:buClr>
                <a:schemeClr val="dk1"/>
              </a:buClr>
              <a:buSzPct val="100000"/>
              <a:buChar char="●"/>
            </a:pPr>
            <a:r>
              <a:rPr lang="fr" sz="3807">
                <a:solidFill>
                  <a:schemeClr val="dk1"/>
                </a:solidFill>
              </a:rPr>
              <a:t>11,060+ players</a:t>
            </a:r>
            <a:br>
              <a:rPr lang="fr" sz="3807">
                <a:solidFill>
                  <a:schemeClr val="dk1"/>
                </a:solidFill>
              </a:rPr>
            </a:br>
            <a:endParaRPr sz="3807">
              <a:solidFill>
                <a:schemeClr val="dk1"/>
              </a:solidFill>
            </a:endParaRPr>
          </a:p>
          <a:p>
            <a:pPr indent="-289047" lvl="0" marL="457200" rtl="0" algn="l">
              <a:spcBef>
                <a:spcPts val="0"/>
              </a:spcBef>
              <a:spcAft>
                <a:spcPts val="0"/>
              </a:spcAft>
              <a:buClr>
                <a:schemeClr val="dk1"/>
              </a:buClr>
              <a:buSzPct val="100000"/>
              <a:buChar char="●"/>
            </a:pPr>
            <a:r>
              <a:rPr lang="fr" sz="3807">
                <a:solidFill>
                  <a:schemeClr val="dk1"/>
                </a:solidFill>
              </a:rPr>
              <a:t>299 teams</a:t>
            </a:r>
            <a:br>
              <a:rPr lang="fr" sz="3807">
                <a:solidFill>
                  <a:schemeClr val="dk1"/>
                </a:solidFill>
              </a:rPr>
            </a:br>
            <a:endParaRPr sz="3807">
              <a:solidFill>
                <a:schemeClr val="dk1"/>
              </a:solidFill>
            </a:endParaRPr>
          </a:p>
          <a:p>
            <a:pPr indent="0" lvl="0" marL="0" rtl="0" algn="l">
              <a:spcBef>
                <a:spcPts val="1200"/>
              </a:spcBef>
              <a:spcAft>
                <a:spcPts val="0"/>
              </a:spcAft>
              <a:buNone/>
            </a:pPr>
            <a:r>
              <a:rPr b="1" lang="fr" sz="3807">
                <a:solidFill>
                  <a:schemeClr val="dk1"/>
                </a:solidFill>
              </a:rPr>
              <a:t>Key columns:</a:t>
            </a:r>
            <a:r>
              <a:rPr lang="fr" sz="3807">
                <a:solidFill>
                  <a:schemeClr val="dk1"/>
                </a:solidFill>
              </a:rPr>
              <a:t> date, home/away team, score, team attributes, bookmaker odds</a:t>
            </a:r>
            <a:endParaRPr sz="3807">
              <a:solidFill>
                <a:schemeClr val="dk1"/>
              </a:solidFill>
            </a:endParaRPr>
          </a:p>
          <a:p>
            <a:pPr indent="0" lvl="0" marL="0" rtl="0" algn="l">
              <a:spcBef>
                <a:spcPts val="1200"/>
              </a:spcBef>
              <a:spcAft>
                <a:spcPts val="0"/>
              </a:spcAft>
              <a:buNone/>
            </a:pPr>
            <a:r>
              <a:rPr b="1" lang="fr" sz="3807">
                <a:solidFill>
                  <a:schemeClr val="dk1"/>
                </a:solidFill>
              </a:rPr>
              <a:t>Data cleaning performed:</a:t>
            </a:r>
            <a:endParaRPr b="1" sz="3807">
              <a:solidFill>
                <a:schemeClr val="dk1"/>
              </a:solidFill>
            </a:endParaRPr>
          </a:p>
          <a:p>
            <a:pPr indent="-289047" lvl="0" marL="457200" rtl="0" algn="l">
              <a:spcBef>
                <a:spcPts val="1200"/>
              </a:spcBef>
              <a:spcAft>
                <a:spcPts val="0"/>
              </a:spcAft>
              <a:buClr>
                <a:schemeClr val="dk1"/>
              </a:buClr>
              <a:buSzPct val="100000"/>
              <a:buChar char="●"/>
            </a:pPr>
            <a:r>
              <a:rPr lang="fr" sz="3807">
                <a:solidFill>
                  <a:schemeClr val="dk1"/>
                </a:solidFill>
              </a:rPr>
              <a:t>Removed missing values (e.g., players without attributes)</a:t>
            </a:r>
            <a:br>
              <a:rPr lang="fr" sz="3807">
                <a:solidFill>
                  <a:schemeClr val="dk1"/>
                </a:solidFill>
              </a:rPr>
            </a:br>
            <a:endParaRPr sz="3807">
              <a:solidFill>
                <a:schemeClr val="dk1"/>
              </a:solidFill>
            </a:endParaRPr>
          </a:p>
          <a:p>
            <a:pPr indent="-289047" lvl="0" marL="457200" rtl="0" algn="l">
              <a:spcBef>
                <a:spcPts val="0"/>
              </a:spcBef>
              <a:spcAft>
                <a:spcPts val="0"/>
              </a:spcAft>
              <a:buClr>
                <a:schemeClr val="dk1"/>
              </a:buClr>
              <a:buSzPct val="100000"/>
              <a:buChar char="●"/>
            </a:pPr>
            <a:r>
              <a:rPr lang="fr" sz="3807">
                <a:solidFill>
                  <a:schemeClr val="dk1"/>
                </a:solidFill>
              </a:rPr>
              <a:t>Joining tables for queries (matches, teams, players, bookmakers)</a:t>
            </a:r>
            <a:br>
              <a:rPr lang="fr" sz="3807">
                <a:solidFill>
                  <a:schemeClr val="dk1"/>
                </a:solidFill>
              </a:rPr>
            </a:br>
            <a:endParaRPr sz="3807">
              <a:solidFill>
                <a:schemeClr val="dk1"/>
              </a:solidFill>
            </a:endParaRPr>
          </a:p>
          <a:p>
            <a:pPr indent="-289047" lvl="0" marL="457200" rtl="0" algn="l">
              <a:spcBef>
                <a:spcPts val="0"/>
              </a:spcBef>
              <a:spcAft>
                <a:spcPts val="0"/>
              </a:spcAft>
              <a:buClr>
                <a:schemeClr val="dk1"/>
              </a:buClr>
              <a:buSzPct val="100000"/>
              <a:buChar char="●"/>
            </a:pPr>
            <a:r>
              <a:rPr lang="fr" sz="3807">
                <a:solidFill>
                  <a:schemeClr val="dk1"/>
                </a:solidFill>
              </a:rPr>
              <a:t>Transformed variables (encoding, normalization) for machine learning</a:t>
            </a:r>
            <a:endParaRPr sz="3807">
              <a:solidFill>
                <a:schemeClr val="dk1"/>
              </a:solidFill>
            </a:endParaRPr>
          </a:p>
          <a:p>
            <a:pPr indent="0" lvl="0" marL="0" rtl="0" algn="l">
              <a:spcBef>
                <a:spcPts val="1200"/>
              </a:spcBef>
              <a:spcAft>
                <a:spcPts val="0"/>
              </a:spcAft>
              <a:buNone/>
            </a:pPr>
            <a:r>
              <a:rPr b="1" lang="fr" sz="4300">
                <a:solidFill>
                  <a:schemeClr val="dk1"/>
                </a:solidFill>
              </a:rPr>
              <a:t>Cleaning performed:</a:t>
            </a:r>
            <a:endParaRPr b="1" sz="4300">
              <a:solidFill>
                <a:schemeClr val="dk1"/>
              </a:solidFill>
            </a:endParaRPr>
          </a:p>
          <a:p>
            <a:pPr indent="-296862" lvl="0" marL="457200" rtl="0" algn="l">
              <a:spcBef>
                <a:spcPts val="1200"/>
              </a:spcBef>
              <a:spcAft>
                <a:spcPts val="0"/>
              </a:spcAft>
              <a:buClr>
                <a:schemeClr val="dk1"/>
              </a:buClr>
              <a:buSzPct val="100000"/>
              <a:buChar char="●"/>
            </a:pPr>
            <a:r>
              <a:rPr lang="fr" sz="4300">
                <a:solidFill>
                  <a:schemeClr val="dk1"/>
                </a:solidFill>
              </a:rPr>
              <a:t>Removed rows where all player fields are missing (home_player_1 to home_player_11, same for away team,etc…).</a:t>
            </a:r>
            <a:br>
              <a:rPr lang="fr" sz="4300">
                <a:solidFill>
                  <a:schemeClr val="dk1"/>
                </a:solidFill>
              </a:rPr>
            </a:br>
            <a:endParaRPr sz="4300">
              <a:solidFill>
                <a:schemeClr val="dk1"/>
              </a:solidFill>
            </a:endParaRPr>
          </a:p>
          <a:p>
            <a:pPr indent="-296862" lvl="0" marL="457200" rtl="0" algn="l">
              <a:spcBef>
                <a:spcPts val="0"/>
              </a:spcBef>
              <a:spcAft>
                <a:spcPts val="0"/>
              </a:spcAft>
              <a:buClr>
                <a:schemeClr val="dk1"/>
              </a:buClr>
              <a:buSzPct val="100000"/>
              <a:buChar char="●"/>
            </a:pPr>
            <a:r>
              <a:rPr lang="fr" sz="4300">
                <a:solidFill>
                  <a:schemeClr val="dk1"/>
                </a:solidFill>
              </a:rPr>
              <a:t>Removed rows where all match statistics (goals, shots, fouls, etc.) are null.</a:t>
            </a:r>
            <a:br>
              <a:rPr lang="fr" sz="4300">
                <a:solidFill>
                  <a:schemeClr val="dk1"/>
                </a:solidFill>
              </a:rPr>
            </a:br>
            <a:endParaRPr sz="4300">
              <a:solidFill>
                <a:schemeClr val="dk1"/>
              </a:solidFill>
            </a:endParaRPr>
          </a:p>
          <a:p>
            <a:pPr indent="-296862" lvl="0" marL="457200" rtl="0" algn="l">
              <a:spcBef>
                <a:spcPts val="0"/>
              </a:spcBef>
              <a:spcAft>
                <a:spcPts val="0"/>
              </a:spcAft>
              <a:buClr>
                <a:schemeClr val="dk1"/>
              </a:buClr>
              <a:buSzPct val="100000"/>
              <a:buChar char="●"/>
            </a:pPr>
            <a:r>
              <a:rPr lang="fr" sz="4300">
                <a:solidFill>
                  <a:schemeClr val="dk1"/>
                </a:solidFill>
              </a:rPr>
              <a:t>Removed rows without bookmaker odds (B365, BW, WH, etc.).</a:t>
            </a:r>
            <a:br>
              <a:rPr lang="fr" sz="4300">
                <a:solidFill>
                  <a:schemeClr val="dk1"/>
                </a:solidFill>
              </a:rPr>
            </a:br>
            <a:endParaRPr sz="4300">
              <a:solidFill>
                <a:schemeClr val="dk1"/>
              </a:solidFill>
            </a:endParaRPr>
          </a:p>
          <a:p>
            <a:pPr indent="-296862" lvl="0" marL="457200" rtl="0" algn="l">
              <a:spcBef>
                <a:spcPts val="0"/>
              </a:spcBef>
              <a:spcAft>
                <a:spcPts val="0"/>
              </a:spcAft>
              <a:buClr>
                <a:schemeClr val="dk1"/>
              </a:buClr>
              <a:buSzPct val="100000"/>
              <a:buChar char="●"/>
            </a:pPr>
            <a:r>
              <a:rPr lang="fr" sz="4300">
                <a:solidFill>
                  <a:schemeClr val="dk1"/>
                </a:solidFill>
              </a:rPr>
              <a:t>Removed duplicates.</a:t>
            </a:r>
            <a:endParaRPr sz="4300">
              <a:solidFill>
                <a:schemeClr val="dk1"/>
              </a:solidFill>
            </a:endParaRPr>
          </a:p>
          <a:p>
            <a:pPr indent="0" lvl="0" marL="0" rtl="0" algn="l">
              <a:spcBef>
                <a:spcPts val="1200"/>
              </a:spcBef>
              <a:spcAft>
                <a:spcPts val="0"/>
              </a:spcAft>
              <a:buNone/>
            </a:pPr>
            <a:br>
              <a:rPr lang="fr" sz="3807">
                <a:solidFill>
                  <a:schemeClr val="dk1"/>
                </a:solidFill>
              </a:rPr>
            </a:br>
            <a:endParaRPr sz="3807">
              <a:solidFill>
                <a:schemeClr val="dk1"/>
              </a:solidFill>
            </a:endParaRPr>
          </a:p>
          <a:p>
            <a:pPr indent="0" lvl="0" marL="457200" rtl="0" algn="l">
              <a:spcBef>
                <a:spcPts val="1200"/>
              </a:spcBef>
              <a:spcAft>
                <a:spcPts val="0"/>
              </a:spcAft>
              <a:buNone/>
            </a:pPr>
            <a:r>
              <a:t/>
            </a:r>
            <a:endParaRPr sz="3807">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28888"/>
              <a:buFont typeface="Arial"/>
              <a:buNone/>
            </a:pPr>
            <a:r>
              <a:rPr b="1" lang="fr" sz="3807"/>
              <a:t>Purpose and Objectives:</a:t>
            </a:r>
            <a:endParaRPr b="1" sz="3807"/>
          </a:p>
          <a:p>
            <a:pPr indent="0" lvl="0" marL="0" rtl="0" algn="l">
              <a:spcBef>
                <a:spcPts val="1200"/>
              </a:spcBef>
              <a:spcAft>
                <a:spcPts val="0"/>
              </a:spcAft>
              <a:buNone/>
            </a:pPr>
            <a:r>
              <a:t/>
            </a:r>
            <a:endParaRPr b="1" sz="3807"/>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361583" lvl="0" marL="457200" rtl="0" algn="l">
              <a:spcBef>
                <a:spcPts val="1200"/>
              </a:spcBef>
              <a:spcAft>
                <a:spcPts val="0"/>
              </a:spcAft>
              <a:buClr>
                <a:schemeClr val="dk1"/>
              </a:buClr>
              <a:buSzPct val="100000"/>
              <a:buChar char="●"/>
            </a:pPr>
            <a:r>
              <a:rPr lang="fr" sz="3807">
                <a:solidFill>
                  <a:schemeClr val="dk1"/>
                </a:solidFill>
              </a:rPr>
              <a:t>To understand patterns in team and player performance over time.</a:t>
            </a:r>
            <a:br>
              <a:rPr lang="fr" sz="3807">
                <a:solidFill>
                  <a:schemeClr val="dk1"/>
                </a:solidFill>
              </a:rPr>
            </a:br>
            <a:endParaRPr sz="3807">
              <a:solidFill>
                <a:schemeClr val="dk1"/>
              </a:solidFill>
            </a:endParaRPr>
          </a:p>
          <a:p>
            <a:pPr indent="-361583" lvl="0" marL="457200" rtl="0" algn="l">
              <a:spcBef>
                <a:spcPts val="0"/>
              </a:spcBef>
              <a:spcAft>
                <a:spcPts val="0"/>
              </a:spcAft>
              <a:buClr>
                <a:schemeClr val="dk1"/>
              </a:buClr>
              <a:buSzPct val="100000"/>
              <a:buChar char="●"/>
            </a:pPr>
            <a:r>
              <a:rPr lang="fr" sz="3807">
                <a:solidFill>
                  <a:schemeClr val="dk1"/>
                </a:solidFill>
              </a:rPr>
              <a:t>To build predictive models for match outcomes (win, loss, draw).</a:t>
            </a:r>
            <a:br>
              <a:rPr lang="fr" sz="3807">
                <a:solidFill>
                  <a:schemeClr val="dk1"/>
                </a:solidFill>
              </a:rPr>
            </a:br>
            <a:endParaRPr sz="3807">
              <a:solidFill>
                <a:schemeClr val="dk1"/>
              </a:solidFill>
            </a:endParaRPr>
          </a:p>
          <a:p>
            <a:pPr indent="-361583" lvl="0" marL="457200" rtl="0" algn="l">
              <a:spcBef>
                <a:spcPts val="0"/>
              </a:spcBef>
              <a:spcAft>
                <a:spcPts val="0"/>
              </a:spcAft>
              <a:buClr>
                <a:schemeClr val="dk1"/>
              </a:buClr>
              <a:buSzPct val="100000"/>
              <a:buChar char="●"/>
            </a:pPr>
            <a:r>
              <a:rPr lang="fr" sz="3807">
                <a:solidFill>
                  <a:schemeClr val="dk1"/>
                </a:solidFill>
              </a:rPr>
              <a:t>To identify key factors that influence match results and player impact.</a:t>
            </a:r>
            <a:br>
              <a:rPr lang="fr" sz="3807">
                <a:solidFill>
                  <a:schemeClr val="dk1"/>
                </a:solidFill>
              </a:rPr>
            </a:br>
            <a:endParaRPr sz="3807">
              <a:solidFill>
                <a:schemeClr val="dk1"/>
              </a:solidFill>
            </a:endParaRPr>
          </a:p>
          <a:p>
            <a:pPr indent="-361583" lvl="0" marL="457200" rtl="0" algn="l">
              <a:spcBef>
                <a:spcPts val="0"/>
              </a:spcBef>
              <a:spcAft>
                <a:spcPts val="0"/>
              </a:spcAft>
              <a:buClr>
                <a:schemeClr val="dk1"/>
              </a:buClr>
              <a:buSzPct val="100000"/>
              <a:buChar char="●"/>
            </a:pPr>
            <a:r>
              <a:rPr lang="fr" sz="3807">
                <a:solidFill>
                  <a:schemeClr val="dk1"/>
                </a:solidFill>
              </a:rPr>
              <a:t>To visualize trends in performance, discipline, and strategy across leagues.</a:t>
            </a:r>
            <a:endParaRPr sz="3807">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fr" sz="1890"/>
              <a:t>Real-Life Problems Addressed:</a:t>
            </a:r>
            <a:endParaRPr b="1" sz="1890"/>
          </a:p>
          <a:p>
            <a:pPr indent="0" lvl="0" marL="0" rtl="0" algn="l">
              <a:spcBef>
                <a:spcPts val="1200"/>
              </a:spcBef>
              <a:spcAft>
                <a:spcPts val="0"/>
              </a:spcAft>
              <a:buSzPts val="990"/>
              <a:buNone/>
            </a:pPr>
            <a:r>
              <a:t/>
            </a:r>
            <a:endParaRPr sz="252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fr" sz="1500">
                <a:solidFill>
                  <a:schemeClr val="dk1"/>
                </a:solidFill>
              </a:rPr>
              <a:t>Match Outcome Prediction:</a:t>
            </a:r>
            <a:r>
              <a:rPr lang="fr" sz="1500">
                <a:solidFill>
                  <a:schemeClr val="dk1"/>
                </a:solidFill>
              </a:rPr>
              <a:t> Useful for clubs, analysts, and betting companies to forecast results based on historical data.</a:t>
            </a:r>
            <a:br>
              <a:rPr lang="fr" sz="1500">
                <a:solidFill>
                  <a:schemeClr val="dk1"/>
                </a:solidFill>
              </a:rPr>
            </a:br>
            <a:endParaRPr sz="1500">
              <a:solidFill>
                <a:schemeClr val="dk1"/>
              </a:solidFill>
            </a:endParaRPr>
          </a:p>
          <a:p>
            <a:pPr indent="0" lvl="0" marL="0" rtl="0" algn="l">
              <a:spcBef>
                <a:spcPts val="1200"/>
              </a:spcBef>
              <a:spcAft>
                <a:spcPts val="0"/>
              </a:spcAft>
              <a:buClr>
                <a:schemeClr val="dk1"/>
              </a:buClr>
              <a:buSzPts val="1100"/>
              <a:buFont typeface="Arial"/>
              <a:buNone/>
            </a:pPr>
            <a:r>
              <a:rPr b="1" lang="fr" sz="1500">
                <a:solidFill>
                  <a:schemeClr val="dk1"/>
                </a:solidFill>
              </a:rPr>
              <a:t>Player and Team Evaluation:</a:t>
            </a:r>
            <a:r>
              <a:rPr lang="fr" sz="1500">
                <a:solidFill>
                  <a:schemeClr val="dk1"/>
                </a:solidFill>
              </a:rPr>
              <a:t> Helps coaches and scouts identify high-performing players and effective team strategies.</a:t>
            </a:r>
            <a:br>
              <a:rPr lang="fr" sz="1500">
                <a:solidFill>
                  <a:schemeClr val="dk1"/>
                </a:solidFill>
              </a:rPr>
            </a:br>
            <a:endParaRPr sz="1500">
              <a:solidFill>
                <a:schemeClr val="dk1"/>
              </a:solidFill>
            </a:endParaRPr>
          </a:p>
          <a:p>
            <a:pPr indent="0" lvl="0" marL="0" rtl="0" algn="l">
              <a:spcBef>
                <a:spcPts val="1200"/>
              </a:spcBef>
              <a:spcAft>
                <a:spcPts val="0"/>
              </a:spcAft>
              <a:buClr>
                <a:schemeClr val="dk1"/>
              </a:buClr>
              <a:buSzPts val="1100"/>
              <a:buFont typeface="Arial"/>
              <a:buNone/>
            </a:pPr>
            <a:r>
              <a:rPr b="1" lang="fr" sz="1500">
                <a:solidFill>
                  <a:schemeClr val="dk1"/>
                </a:solidFill>
              </a:rPr>
              <a:t>Fan Engagement:</a:t>
            </a:r>
            <a:r>
              <a:rPr lang="fr" sz="1500">
                <a:solidFill>
                  <a:schemeClr val="dk1"/>
                </a:solidFill>
              </a:rPr>
              <a:t> Provides data-driven insights that can enhance fan experience and media content.</a:t>
            </a:r>
            <a:br>
              <a:rPr lang="fr" sz="1500">
                <a:solidFill>
                  <a:schemeClr val="dk1"/>
                </a:solidFill>
              </a:rPr>
            </a:br>
            <a:endParaRPr sz="1500">
              <a:solidFill>
                <a:schemeClr val="dk1"/>
              </a:solidFill>
            </a:endParaRPr>
          </a:p>
          <a:p>
            <a:pPr indent="0" lvl="0" marL="0" rtl="0" algn="l">
              <a:spcBef>
                <a:spcPts val="1200"/>
              </a:spcBef>
              <a:spcAft>
                <a:spcPts val="0"/>
              </a:spcAft>
              <a:buClr>
                <a:schemeClr val="dk1"/>
              </a:buClr>
              <a:buSzPts val="1100"/>
              <a:buFont typeface="Arial"/>
              <a:buNone/>
            </a:pPr>
            <a:r>
              <a:rPr b="1" lang="fr" sz="1500">
                <a:solidFill>
                  <a:schemeClr val="dk1"/>
                </a:solidFill>
              </a:rPr>
              <a:t>Decision-Making Support:</a:t>
            </a:r>
            <a:r>
              <a:rPr lang="fr" sz="1500">
                <a:solidFill>
                  <a:schemeClr val="dk1"/>
                </a:solidFill>
              </a:rPr>
              <a:t> Assists club managers in tactical and transfer decisions based on performance metrics.</a:t>
            </a:r>
            <a:endParaRPr sz="1500">
              <a:solidFill>
                <a:schemeClr val="dk1"/>
              </a:solidFill>
            </a:endParaRPr>
          </a:p>
          <a:p>
            <a:pPr indent="0" lvl="0" marL="0" rtl="0" algn="l">
              <a:spcBef>
                <a:spcPts val="1200"/>
              </a:spcBef>
              <a:spcAft>
                <a:spcPts val="1200"/>
              </a:spcAft>
              <a:buNone/>
            </a:pPr>
            <a:r>
              <a:t/>
            </a:r>
            <a:endParaRPr b="1"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3.Project Objectives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fr">
                <a:solidFill>
                  <a:schemeClr val="dk1"/>
                </a:solidFill>
              </a:rPr>
              <a:t>Project Objectives</a:t>
            </a:r>
            <a:endParaRPr b="1">
              <a:solidFill>
                <a:schemeClr val="dk1"/>
              </a:solidFill>
            </a:endParaRPr>
          </a:p>
          <a:p>
            <a:pPr indent="-342900" lvl="0" marL="457200" rtl="0" algn="l">
              <a:spcBef>
                <a:spcPts val="1200"/>
              </a:spcBef>
              <a:spcAft>
                <a:spcPts val="0"/>
              </a:spcAft>
              <a:buClr>
                <a:schemeClr val="dk1"/>
              </a:buClr>
              <a:buSzPts val="1800"/>
              <a:buChar char="●"/>
            </a:pPr>
            <a:r>
              <a:rPr lang="fr">
                <a:solidFill>
                  <a:schemeClr val="dk1"/>
                </a:solidFill>
              </a:rPr>
              <a:t>Identify performance factors in European football matches</a:t>
            </a:r>
            <a:br>
              <a:rPr lang="fr">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Predict match outcomes: win, draw, or loss</a:t>
            </a:r>
            <a:br>
              <a:rPr lang="fr">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Analyze team and player trends across multiple seasons</a:t>
            </a:r>
            <a:br>
              <a:rPr lang="fr">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Create interactive visualizations accessible to all</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20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fr" sz="2190"/>
              <a:t>3. Feature Correlations / Machine Learning</a:t>
            </a:r>
            <a:endParaRPr b="1" sz="2190"/>
          </a:p>
          <a:p>
            <a:pPr indent="0" lvl="0" marL="0" rtl="0" algn="l">
              <a:spcBef>
                <a:spcPts val="0"/>
              </a:spcBef>
              <a:spcAft>
                <a:spcPts val="0"/>
              </a:spcAft>
              <a:buSzPts val="990"/>
              <a:buNone/>
            </a:pPr>
            <a:r>
              <a:t/>
            </a:r>
            <a:endParaRPr sz="2520"/>
          </a:p>
        </p:txBody>
      </p:sp>
      <p:sp>
        <p:nvSpPr>
          <p:cNvPr id="91" name="Google Shape;91;p19"/>
          <p:cNvSpPr txBox="1"/>
          <p:nvPr>
            <p:ph idx="1" type="body"/>
          </p:nvPr>
        </p:nvSpPr>
        <p:spPr>
          <a:xfrm>
            <a:off x="311700" y="1152475"/>
            <a:ext cx="8520600" cy="448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lang="fr" sz="4418"/>
              <a:t>Explored correlations (planned for the next phase of the project):</a:t>
            </a:r>
            <a:endParaRPr sz="4418"/>
          </a:p>
          <a:p>
            <a:pPr indent="-287626" lvl="0" marL="457200" rtl="0" algn="l">
              <a:spcBef>
                <a:spcPts val="1200"/>
              </a:spcBef>
              <a:spcAft>
                <a:spcPts val="0"/>
              </a:spcAft>
              <a:buClr>
                <a:schemeClr val="dk1"/>
              </a:buClr>
              <a:buSzPct val="84156"/>
              <a:buChar char="●"/>
            </a:pPr>
            <a:r>
              <a:rPr lang="fr" sz="4418"/>
              <a:t>Bookmaker odds (B365H, B365D, B365A) and match outcome.</a:t>
            </a:r>
            <a:br>
              <a:rPr lang="fr" sz="4418"/>
            </a:br>
            <a:endParaRPr sz="4418"/>
          </a:p>
          <a:p>
            <a:pPr indent="-300326" lvl="0" marL="457200" rtl="0" algn="l">
              <a:spcBef>
                <a:spcPts val="0"/>
              </a:spcBef>
              <a:spcAft>
                <a:spcPts val="0"/>
              </a:spcAft>
              <a:buClr>
                <a:schemeClr val="dk1"/>
              </a:buClr>
              <a:buSzPct val="86585"/>
              <a:buChar char="●"/>
            </a:pPr>
            <a:r>
              <a:rPr lang="fr" sz="5218"/>
              <a:t>Match statistics (goals, shots on target, corners, possession) and final result.</a:t>
            </a:r>
            <a:endParaRPr sz="5218"/>
          </a:p>
          <a:p>
            <a:pPr indent="0" lvl="0" marL="0" rtl="0" algn="l">
              <a:spcBef>
                <a:spcPts val="1200"/>
              </a:spcBef>
              <a:spcAft>
                <a:spcPts val="0"/>
              </a:spcAft>
              <a:buNone/>
            </a:pPr>
            <a:r>
              <a:rPr b="1" lang="fr" sz="4518">
                <a:solidFill>
                  <a:schemeClr val="dk1"/>
                </a:solidFill>
              </a:rPr>
              <a:t>Machine Learning Models Used:</a:t>
            </a:r>
            <a:endParaRPr b="1" sz="4518">
              <a:solidFill>
                <a:schemeClr val="dk1"/>
              </a:solidFill>
            </a:endParaRPr>
          </a:p>
          <a:p>
            <a:pPr indent="-300326" lvl="0" marL="457200" rtl="0" algn="l">
              <a:spcBef>
                <a:spcPts val="1200"/>
              </a:spcBef>
              <a:spcAft>
                <a:spcPts val="0"/>
              </a:spcAft>
              <a:buClr>
                <a:schemeClr val="dk1"/>
              </a:buClr>
              <a:buSzPct val="100000"/>
              <a:buChar char="-"/>
            </a:pPr>
            <a:r>
              <a:rPr b="1" lang="fr" sz="4518">
                <a:solidFill>
                  <a:schemeClr val="dk1"/>
                </a:solidFill>
              </a:rPr>
              <a:t>Random Forest Classifier</a:t>
            </a:r>
            <a:endParaRPr b="1" sz="4518">
              <a:solidFill>
                <a:schemeClr val="dk1"/>
              </a:solidFill>
            </a:endParaRPr>
          </a:p>
          <a:p>
            <a:pPr indent="-300326" lvl="0" marL="457200" rtl="0" algn="l">
              <a:spcBef>
                <a:spcPts val="0"/>
              </a:spcBef>
              <a:spcAft>
                <a:spcPts val="0"/>
              </a:spcAft>
              <a:buClr>
                <a:schemeClr val="dk1"/>
              </a:buClr>
              <a:buSzPct val="100000"/>
              <a:buChar char="●"/>
            </a:pPr>
            <a:r>
              <a:rPr b="1" lang="fr" sz="4518">
                <a:solidFill>
                  <a:schemeClr val="dk1"/>
                </a:solidFill>
              </a:rPr>
              <a:t>Objective:</a:t>
            </a:r>
            <a:r>
              <a:rPr lang="fr" sz="4518">
                <a:solidFill>
                  <a:schemeClr val="dk1"/>
                </a:solidFill>
              </a:rPr>
              <a:t> Predict match outcome (home win / draw / away win)</a:t>
            </a:r>
            <a:br>
              <a:rPr lang="fr" sz="4518">
                <a:solidFill>
                  <a:schemeClr val="dk1"/>
                </a:solidFill>
              </a:rPr>
            </a:br>
            <a:endParaRPr sz="4518">
              <a:solidFill>
                <a:schemeClr val="dk1"/>
              </a:solidFill>
            </a:endParaRPr>
          </a:p>
          <a:p>
            <a:pPr indent="-300326" lvl="0" marL="457200" rtl="0" algn="l">
              <a:spcBef>
                <a:spcPts val="0"/>
              </a:spcBef>
              <a:spcAft>
                <a:spcPts val="0"/>
              </a:spcAft>
              <a:buClr>
                <a:schemeClr val="dk1"/>
              </a:buClr>
              <a:buSzPct val="100000"/>
              <a:buChar char="●"/>
            </a:pPr>
            <a:r>
              <a:rPr b="1" lang="fr" sz="4518">
                <a:solidFill>
                  <a:schemeClr val="dk1"/>
                </a:solidFill>
              </a:rPr>
              <a:t>Trained on:</a:t>
            </a:r>
            <a:r>
              <a:rPr lang="fr" sz="4518">
                <a:solidFill>
                  <a:schemeClr val="dk1"/>
                </a:solidFill>
              </a:rPr>
              <a:t> Selected and normalized variables</a:t>
            </a:r>
            <a:br>
              <a:rPr lang="fr" sz="4518">
                <a:solidFill>
                  <a:schemeClr val="dk1"/>
                </a:solidFill>
              </a:rPr>
            </a:br>
            <a:endParaRPr sz="4518">
              <a:solidFill>
                <a:schemeClr val="dk1"/>
              </a:solidFill>
            </a:endParaRPr>
          </a:p>
          <a:p>
            <a:pPr indent="-300326" lvl="0" marL="457200" rtl="0" algn="l">
              <a:spcBef>
                <a:spcPts val="0"/>
              </a:spcBef>
              <a:spcAft>
                <a:spcPts val="0"/>
              </a:spcAft>
              <a:buClr>
                <a:schemeClr val="dk1"/>
              </a:buClr>
              <a:buSzPct val="100000"/>
              <a:buChar char="●"/>
            </a:pPr>
            <a:r>
              <a:rPr b="1" lang="fr" sz="4518">
                <a:solidFill>
                  <a:schemeClr val="dk1"/>
                </a:solidFill>
              </a:rPr>
              <a:t>Evaluation:</a:t>
            </a:r>
            <a:r>
              <a:rPr lang="fr" sz="4518">
                <a:solidFill>
                  <a:schemeClr val="dk1"/>
                </a:solidFill>
              </a:rPr>
              <a:t> </a:t>
            </a:r>
            <a:r>
              <a:rPr lang="fr" sz="4518">
                <a:solidFill>
                  <a:srgbClr val="188038"/>
                </a:solidFill>
                <a:latin typeface="Roboto Mono"/>
                <a:ea typeface="Roboto Mono"/>
                <a:cs typeface="Roboto Mono"/>
                <a:sym typeface="Roboto Mono"/>
              </a:rPr>
              <a:t>accuracy_score</a:t>
            </a:r>
            <a:r>
              <a:rPr lang="fr" sz="4518">
                <a:solidFill>
                  <a:schemeClr val="dk1"/>
                </a:solidFill>
              </a:rPr>
              <a:t>, </a:t>
            </a:r>
            <a:r>
              <a:rPr lang="fr" sz="4518">
                <a:solidFill>
                  <a:srgbClr val="188038"/>
                </a:solidFill>
                <a:latin typeface="Roboto Mono"/>
                <a:ea typeface="Roboto Mono"/>
                <a:cs typeface="Roboto Mono"/>
                <a:sym typeface="Roboto Mono"/>
              </a:rPr>
              <a:t>classification_report</a:t>
            </a:r>
            <a:r>
              <a:rPr lang="fr" sz="4518">
                <a:solidFill>
                  <a:schemeClr val="dk1"/>
                </a:solidFill>
              </a:rPr>
              <a:t>, confusion matrix</a:t>
            </a:r>
            <a:br>
              <a:rPr lang="fr" sz="4518">
                <a:solidFill>
                  <a:schemeClr val="dk1"/>
                </a:solidFill>
              </a:rPr>
            </a:br>
            <a:endParaRPr sz="4518">
              <a:solidFill>
                <a:schemeClr val="dk1"/>
              </a:solidFill>
            </a:endParaRPr>
          </a:p>
          <a:p>
            <a:pPr indent="-300326" lvl="0" marL="457200" rtl="0" algn="l">
              <a:spcBef>
                <a:spcPts val="0"/>
              </a:spcBef>
              <a:spcAft>
                <a:spcPts val="0"/>
              </a:spcAft>
              <a:buClr>
                <a:schemeClr val="dk1"/>
              </a:buClr>
              <a:buSzPct val="100000"/>
              <a:buChar char="●"/>
            </a:pPr>
            <a:r>
              <a:rPr b="1" lang="fr" sz="4518">
                <a:solidFill>
                  <a:schemeClr val="dk1"/>
                </a:solidFill>
              </a:rPr>
              <a:t>Result:</a:t>
            </a:r>
            <a:r>
              <a:rPr lang="fr" sz="4518">
                <a:solidFill>
                  <a:schemeClr val="dk1"/>
                </a:solidFill>
              </a:rPr>
              <a:t> Accuracy score around X% (to be specified based on output)</a:t>
            </a:r>
            <a:br>
              <a:rPr lang="fr" sz="4518">
                <a:solidFill>
                  <a:schemeClr val="dk1"/>
                </a:solidFill>
              </a:rPr>
            </a:br>
            <a:endParaRPr sz="4518">
              <a:solidFill>
                <a:schemeClr val="dk1"/>
              </a:solidFill>
            </a:endParaRPr>
          </a:p>
          <a:p>
            <a:pPr indent="0" lvl="0" marL="0" rtl="0" algn="l">
              <a:spcBef>
                <a:spcPts val="1200"/>
              </a:spcBef>
              <a:spcAft>
                <a:spcPts val="0"/>
              </a:spcAft>
              <a:buNone/>
            </a:pPr>
            <a:r>
              <a:rPr lang="fr" sz="4518">
                <a:solidFill>
                  <a:schemeClr val="dk1"/>
                </a:solidFill>
              </a:rPr>
              <a:t> - </a:t>
            </a:r>
            <a:r>
              <a:rPr b="1" lang="fr" sz="4518">
                <a:solidFill>
                  <a:schemeClr val="dk1"/>
                </a:solidFill>
              </a:rPr>
              <a:t>KMeans Clustering</a:t>
            </a:r>
            <a:endParaRPr b="1" sz="4518">
              <a:solidFill>
                <a:schemeClr val="dk1"/>
              </a:solidFill>
            </a:endParaRPr>
          </a:p>
          <a:p>
            <a:pPr indent="-300326" lvl="0" marL="457200" rtl="0" algn="l">
              <a:spcBef>
                <a:spcPts val="1200"/>
              </a:spcBef>
              <a:spcAft>
                <a:spcPts val="0"/>
              </a:spcAft>
              <a:buClr>
                <a:schemeClr val="dk1"/>
              </a:buClr>
              <a:buSzPct val="100000"/>
              <a:buChar char="●"/>
            </a:pPr>
            <a:r>
              <a:rPr b="1" lang="fr" sz="4518">
                <a:solidFill>
                  <a:schemeClr val="dk1"/>
                </a:solidFill>
              </a:rPr>
              <a:t>Objective:</a:t>
            </a:r>
            <a:r>
              <a:rPr lang="fr" sz="4518">
                <a:solidFill>
                  <a:schemeClr val="dk1"/>
                </a:solidFill>
              </a:rPr>
              <a:t> Group teams into 4 clusters based on attributes (after PCA and normalization)</a:t>
            </a:r>
            <a:br>
              <a:rPr lang="fr" sz="4518">
                <a:solidFill>
                  <a:schemeClr val="dk1"/>
                </a:solidFill>
              </a:rPr>
            </a:br>
            <a:endParaRPr sz="4518">
              <a:solidFill>
                <a:schemeClr val="dk1"/>
              </a:solidFill>
            </a:endParaRPr>
          </a:p>
          <a:p>
            <a:pPr indent="-300326" lvl="0" marL="457200" rtl="0" algn="l">
              <a:spcBef>
                <a:spcPts val="0"/>
              </a:spcBef>
              <a:spcAft>
                <a:spcPts val="0"/>
              </a:spcAft>
              <a:buClr>
                <a:schemeClr val="dk1"/>
              </a:buClr>
              <a:buSzPct val="100000"/>
              <a:buChar char="●"/>
            </a:pPr>
            <a:r>
              <a:rPr b="1" lang="fr" sz="4518">
                <a:solidFill>
                  <a:schemeClr val="dk1"/>
                </a:solidFill>
              </a:rPr>
              <a:t>Used for:</a:t>
            </a:r>
            <a:r>
              <a:rPr lang="fr" sz="4518">
                <a:solidFill>
                  <a:schemeClr val="dk1"/>
                </a:solidFill>
              </a:rPr>
              <a:t> Visualizing similar team profiles</a:t>
            </a:r>
            <a:br>
              <a:rPr lang="fr" sz="4518">
                <a:solidFill>
                  <a:schemeClr val="dk1"/>
                </a:solidFill>
              </a:rPr>
            </a:br>
            <a:endParaRPr sz="4518">
              <a:solidFill>
                <a:schemeClr val="dk1"/>
              </a:solidFill>
            </a:endParaRPr>
          </a:p>
          <a:p>
            <a:pPr indent="-246062" lvl="0" marL="457200" rtl="0" algn="l">
              <a:spcBef>
                <a:spcPts val="0"/>
              </a:spcBef>
              <a:spcAft>
                <a:spcPts val="0"/>
              </a:spcAft>
              <a:buClr>
                <a:schemeClr val="dk1"/>
              </a:buClr>
              <a:buSzPts val="275"/>
              <a:buChar char="●"/>
            </a:pPr>
            <a:r>
              <a:rPr b="1" lang="fr" sz="4518">
                <a:solidFill>
                  <a:schemeClr val="dk1"/>
                </a:solidFill>
              </a:rPr>
              <a:t>Final visualization:</a:t>
            </a:r>
            <a:r>
              <a:rPr lang="fr" sz="4518">
                <a:solidFill>
                  <a:schemeClr val="dk1"/>
                </a:solidFill>
              </a:rPr>
              <a:t> Scatter plot of teams projected into the reduced space</a:t>
            </a:r>
            <a:br>
              <a:rPr lang="fr"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1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Results</a:t>
            </a:r>
            <a:endParaRPr/>
          </a:p>
        </p:txBody>
      </p:sp>
      <p:sp>
        <p:nvSpPr>
          <p:cNvPr id="97" name="Google Shape;97;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8" name="Google Shape;98;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title="output.png"/>
          <p:cNvPicPr preferRelativeResize="0"/>
          <p:nvPr/>
        </p:nvPicPr>
        <p:blipFill>
          <a:blip r:embed="rId3">
            <a:alphaModFix/>
          </a:blip>
          <a:stretch>
            <a:fillRect/>
          </a:stretch>
        </p:blipFill>
        <p:spPr>
          <a:xfrm>
            <a:off x="311700" y="1152475"/>
            <a:ext cx="4320651" cy="3416400"/>
          </a:xfrm>
          <a:prstGeom prst="rect">
            <a:avLst/>
          </a:prstGeom>
          <a:noFill/>
          <a:ln>
            <a:noFill/>
          </a:ln>
        </p:spPr>
      </p:pic>
      <p:pic>
        <p:nvPicPr>
          <p:cNvPr id="100" name="Google Shape;100;p20" title="output2.png"/>
          <p:cNvPicPr preferRelativeResize="0"/>
          <p:nvPr/>
        </p:nvPicPr>
        <p:blipFill>
          <a:blip r:embed="rId4">
            <a:alphaModFix/>
          </a:blip>
          <a:stretch>
            <a:fillRect/>
          </a:stretch>
        </p:blipFill>
        <p:spPr>
          <a:xfrm>
            <a:off x="4832400" y="1152475"/>
            <a:ext cx="3999900" cy="3631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Random Forest Classifer</a:t>
            </a:r>
            <a:endParaRPr/>
          </a:p>
        </p:txBody>
      </p:sp>
      <p:sp>
        <p:nvSpPr>
          <p:cNvPr id="106" name="Google Shape;106;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sp>
        <p:nvSpPr>
          <p:cNvPr id="107" name="Google Shape;107;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248075" y="1447875"/>
            <a:ext cx="4255976" cy="3272174"/>
          </a:xfrm>
          <a:prstGeom prst="rect">
            <a:avLst/>
          </a:prstGeom>
          <a:noFill/>
          <a:ln>
            <a:noFill/>
          </a:ln>
        </p:spPr>
      </p:pic>
      <p:pic>
        <p:nvPicPr>
          <p:cNvPr id="109" name="Google Shape;109;p21" title="output3.png"/>
          <p:cNvPicPr preferRelativeResize="0"/>
          <p:nvPr/>
        </p:nvPicPr>
        <p:blipFill>
          <a:blip r:embed="rId4">
            <a:alphaModFix/>
          </a:blip>
          <a:stretch>
            <a:fillRect/>
          </a:stretch>
        </p:blipFill>
        <p:spPr>
          <a:xfrm>
            <a:off x="4893800" y="1152475"/>
            <a:ext cx="3999901" cy="375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