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6" r:id="rId3"/>
    <p:sldId id="282" r:id="rId4"/>
    <p:sldId id="277" r:id="rId5"/>
    <p:sldId id="278" r:id="rId6"/>
    <p:sldId id="279" r:id="rId7"/>
    <p:sldId id="281" r:id="rId8"/>
    <p:sldId id="280"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31"/>
  </p:normalViewPr>
  <p:slideViewPr>
    <p:cSldViewPr snapToGrid="0" snapToObjects="1">
      <p:cViewPr varScale="1">
        <p:scale>
          <a:sx n="114" d="100"/>
          <a:sy n="114" d="100"/>
        </p:scale>
        <p:origin x="41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3226C-D9E5-42C3-ABE7-2C970B87F49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BD880C7-A069-437C-87A4-9FC02188F3D1}">
      <dgm:prSet/>
      <dgm:spPr/>
      <dgm:t>
        <a:bodyPr/>
        <a:lstStyle/>
        <a:p>
          <a:r>
            <a:rPr lang="en-US" dirty="0"/>
            <a:t>Stock Price Evaluation</a:t>
          </a:r>
        </a:p>
      </dgm:t>
    </dgm:pt>
    <dgm:pt modelId="{30FFAD17-B366-4656-9F1F-3B9561B7FDBF}" type="parTrans" cxnId="{F203214A-C754-4B0E-B74C-0963C3CE246A}">
      <dgm:prSet/>
      <dgm:spPr/>
      <dgm:t>
        <a:bodyPr/>
        <a:lstStyle/>
        <a:p>
          <a:endParaRPr lang="en-US"/>
        </a:p>
      </dgm:t>
    </dgm:pt>
    <dgm:pt modelId="{DAE0A4D3-617C-4BD0-8D7A-5E287EA0BEC0}" type="sibTrans" cxnId="{F203214A-C754-4B0E-B74C-0963C3CE246A}">
      <dgm:prSet/>
      <dgm:spPr/>
      <dgm:t>
        <a:bodyPr/>
        <a:lstStyle/>
        <a:p>
          <a:endParaRPr lang="en-US"/>
        </a:p>
      </dgm:t>
    </dgm:pt>
    <dgm:pt modelId="{947455A8-4B50-442F-8305-EE5C62C9F79F}">
      <dgm:prSet/>
      <dgm:spPr/>
      <dgm:t>
        <a:bodyPr/>
        <a:lstStyle/>
        <a:p>
          <a:r>
            <a:rPr lang="en-US"/>
            <a:t>Statistical analysis using volume data</a:t>
          </a:r>
        </a:p>
      </dgm:t>
    </dgm:pt>
    <dgm:pt modelId="{12CA0148-F0D8-4713-B927-1F5CB30B29B5}" type="parTrans" cxnId="{A9FE7074-EB68-4824-9BC0-AB73A1FA0D61}">
      <dgm:prSet/>
      <dgm:spPr/>
      <dgm:t>
        <a:bodyPr/>
        <a:lstStyle/>
        <a:p>
          <a:endParaRPr lang="en-US"/>
        </a:p>
      </dgm:t>
    </dgm:pt>
    <dgm:pt modelId="{18BAC6B6-16E3-4B9A-9A9F-1FA2993CC780}" type="sibTrans" cxnId="{A9FE7074-EB68-4824-9BC0-AB73A1FA0D61}">
      <dgm:prSet/>
      <dgm:spPr/>
      <dgm:t>
        <a:bodyPr/>
        <a:lstStyle/>
        <a:p>
          <a:endParaRPr lang="en-US"/>
        </a:p>
      </dgm:t>
    </dgm:pt>
    <dgm:pt modelId="{532A523D-51D8-4421-A4A7-18E716EADCBB}">
      <dgm:prSet/>
      <dgm:spPr/>
      <dgm:t>
        <a:bodyPr/>
        <a:lstStyle/>
        <a:p>
          <a:r>
            <a:rPr lang="en-US"/>
            <a:t>News analysis with sharp price increase </a:t>
          </a:r>
        </a:p>
      </dgm:t>
    </dgm:pt>
    <dgm:pt modelId="{FB3B34FB-2DED-413A-9580-80766C9D3C9D}" type="parTrans" cxnId="{166BC5BA-6A50-4E78-8A3B-66F598E7D355}">
      <dgm:prSet/>
      <dgm:spPr/>
      <dgm:t>
        <a:bodyPr/>
        <a:lstStyle/>
        <a:p>
          <a:endParaRPr lang="en-US"/>
        </a:p>
      </dgm:t>
    </dgm:pt>
    <dgm:pt modelId="{6A67C014-7A60-486B-BCF4-2544062859E6}" type="sibTrans" cxnId="{166BC5BA-6A50-4E78-8A3B-66F598E7D355}">
      <dgm:prSet/>
      <dgm:spPr/>
      <dgm:t>
        <a:bodyPr/>
        <a:lstStyle/>
        <a:p>
          <a:endParaRPr lang="en-US"/>
        </a:p>
      </dgm:t>
    </dgm:pt>
    <dgm:pt modelId="{3A2EE974-43A0-4CC2-ACB3-A20EC75BD3AA}">
      <dgm:prSet/>
      <dgm:spPr/>
      <dgm:t>
        <a:bodyPr/>
        <a:lstStyle/>
        <a:p>
          <a:r>
            <a:rPr lang="en-US"/>
            <a:t>Price action direction movement</a:t>
          </a:r>
        </a:p>
      </dgm:t>
    </dgm:pt>
    <dgm:pt modelId="{1FC4E32E-03FB-4750-B2EA-DF144CE5B225}" type="parTrans" cxnId="{E346183A-41AC-4BC5-B073-2A16A16343DD}">
      <dgm:prSet/>
      <dgm:spPr/>
      <dgm:t>
        <a:bodyPr/>
        <a:lstStyle/>
        <a:p>
          <a:endParaRPr lang="en-US"/>
        </a:p>
      </dgm:t>
    </dgm:pt>
    <dgm:pt modelId="{3BCF7F7B-6675-4326-871B-8B45142BD2DB}" type="sibTrans" cxnId="{E346183A-41AC-4BC5-B073-2A16A16343DD}">
      <dgm:prSet/>
      <dgm:spPr/>
      <dgm:t>
        <a:bodyPr/>
        <a:lstStyle/>
        <a:p>
          <a:endParaRPr lang="en-US"/>
        </a:p>
      </dgm:t>
    </dgm:pt>
    <dgm:pt modelId="{F9FA6900-FEF5-4066-922D-0794F9F6D910}">
      <dgm:prSet/>
      <dgm:spPr/>
      <dgm:t>
        <a:bodyPr/>
        <a:lstStyle/>
        <a:p>
          <a:r>
            <a:rPr lang="en-US"/>
            <a:t>Support and resistance </a:t>
          </a:r>
        </a:p>
      </dgm:t>
    </dgm:pt>
    <dgm:pt modelId="{4DE6E66F-5520-4122-A86C-CC83281FF53B}" type="parTrans" cxnId="{49A6ADEA-5D3B-4A0F-976E-1B1F51515E5D}">
      <dgm:prSet/>
      <dgm:spPr/>
      <dgm:t>
        <a:bodyPr/>
        <a:lstStyle/>
        <a:p>
          <a:endParaRPr lang="en-US"/>
        </a:p>
      </dgm:t>
    </dgm:pt>
    <dgm:pt modelId="{23D8C56B-59B5-4BC5-96A8-25D9CADF16D1}" type="sibTrans" cxnId="{49A6ADEA-5D3B-4A0F-976E-1B1F51515E5D}">
      <dgm:prSet/>
      <dgm:spPr/>
      <dgm:t>
        <a:bodyPr/>
        <a:lstStyle/>
        <a:p>
          <a:endParaRPr lang="en-US"/>
        </a:p>
      </dgm:t>
    </dgm:pt>
    <dgm:pt modelId="{01569532-E348-429E-9CFE-85B63B5C1BDC}" type="pres">
      <dgm:prSet presAssocID="{3B73226C-D9E5-42C3-ABE7-2C970B87F495}" presName="root" presStyleCnt="0">
        <dgm:presLayoutVars>
          <dgm:dir/>
          <dgm:resizeHandles val="exact"/>
        </dgm:presLayoutVars>
      </dgm:prSet>
      <dgm:spPr/>
    </dgm:pt>
    <dgm:pt modelId="{D14CB0DC-7060-410D-AA87-50000AAEAA93}" type="pres">
      <dgm:prSet presAssocID="{7BD880C7-A069-437C-87A4-9FC02188F3D1}" presName="compNode" presStyleCnt="0"/>
      <dgm:spPr/>
    </dgm:pt>
    <dgm:pt modelId="{A9F934E4-0520-4F64-82F4-5826F3A9FF99}" type="pres">
      <dgm:prSet presAssocID="{7BD880C7-A069-437C-87A4-9FC02188F3D1}" presName="bgRect" presStyleLbl="bgShp" presStyleIdx="0" presStyleCnt="5" custLinFactNeighborY="-50469"/>
      <dgm:spPr/>
    </dgm:pt>
    <dgm:pt modelId="{CCF3D8E8-B79B-4926-9F88-E705E3648324}" type="pres">
      <dgm:prSet presAssocID="{7BD880C7-A069-437C-87A4-9FC02188F3D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4A0CC62-BE56-4331-BD14-C096DBB3D5EE}" type="pres">
      <dgm:prSet presAssocID="{7BD880C7-A069-437C-87A4-9FC02188F3D1}" presName="spaceRect" presStyleCnt="0"/>
      <dgm:spPr/>
    </dgm:pt>
    <dgm:pt modelId="{B20E50E6-5487-46F1-ABF1-70CFE748DFED}" type="pres">
      <dgm:prSet presAssocID="{7BD880C7-A069-437C-87A4-9FC02188F3D1}" presName="parTx" presStyleLbl="revTx" presStyleIdx="0" presStyleCnt="5">
        <dgm:presLayoutVars>
          <dgm:chMax val="0"/>
          <dgm:chPref val="0"/>
        </dgm:presLayoutVars>
      </dgm:prSet>
      <dgm:spPr/>
    </dgm:pt>
    <dgm:pt modelId="{CCB3141E-5960-425E-A9C3-B6F13FB7C9F5}" type="pres">
      <dgm:prSet presAssocID="{DAE0A4D3-617C-4BD0-8D7A-5E287EA0BEC0}" presName="sibTrans" presStyleCnt="0"/>
      <dgm:spPr/>
    </dgm:pt>
    <dgm:pt modelId="{4A09CAF3-7236-4D33-832B-EA4B3C03C18D}" type="pres">
      <dgm:prSet presAssocID="{947455A8-4B50-442F-8305-EE5C62C9F79F}" presName="compNode" presStyleCnt="0"/>
      <dgm:spPr/>
    </dgm:pt>
    <dgm:pt modelId="{9BFF951C-485D-4B44-B50B-9302E1A022D4}" type="pres">
      <dgm:prSet presAssocID="{947455A8-4B50-442F-8305-EE5C62C9F79F}" presName="bgRect" presStyleLbl="bgShp" presStyleIdx="1" presStyleCnt="5"/>
      <dgm:spPr/>
    </dgm:pt>
    <dgm:pt modelId="{49C37527-663B-4887-B012-1CE9C0987767}" type="pres">
      <dgm:prSet presAssocID="{947455A8-4B50-442F-8305-EE5C62C9F7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DF8DF5D-E120-4FC2-8B1A-42D49344D459}" type="pres">
      <dgm:prSet presAssocID="{947455A8-4B50-442F-8305-EE5C62C9F79F}" presName="spaceRect" presStyleCnt="0"/>
      <dgm:spPr/>
    </dgm:pt>
    <dgm:pt modelId="{BDBD85AA-F5D0-4E6A-AEBC-28264131DB7F}" type="pres">
      <dgm:prSet presAssocID="{947455A8-4B50-442F-8305-EE5C62C9F79F}" presName="parTx" presStyleLbl="revTx" presStyleIdx="1" presStyleCnt="5">
        <dgm:presLayoutVars>
          <dgm:chMax val="0"/>
          <dgm:chPref val="0"/>
        </dgm:presLayoutVars>
      </dgm:prSet>
      <dgm:spPr/>
    </dgm:pt>
    <dgm:pt modelId="{3021ACDF-B956-460A-9D81-FEA489A796A7}" type="pres">
      <dgm:prSet presAssocID="{18BAC6B6-16E3-4B9A-9A9F-1FA2993CC780}" presName="sibTrans" presStyleCnt="0"/>
      <dgm:spPr/>
    </dgm:pt>
    <dgm:pt modelId="{39967383-7FE6-4AAA-87CB-8E54DB9DF260}" type="pres">
      <dgm:prSet presAssocID="{532A523D-51D8-4421-A4A7-18E716EADCBB}" presName="compNode" presStyleCnt="0"/>
      <dgm:spPr/>
    </dgm:pt>
    <dgm:pt modelId="{3BEE5423-FCE5-4699-B32B-86F545AF327C}" type="pres">
      <dgm:prSet presAssocID="{532A523D-51D8-4421-A4A7-18E716EADCBB}" presName="bgRect" presStyleLbl="bgShp" presStyleIdx="2" presStyleCnt="5"/>
      <dgm:spPr/>
    </dgm:pt>
    <dgm:pt modelId="{B8366172-4A97-4796-8274-020B0B8B9C34}" type="pres">
      <dgm:prSet presAssocID="{532A523D-51D8-4421-A4A7-18E716EADC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AFBBDBA9-56D6-4BAA-85D3-886866F06A16}" type="pres">
      <dgm:prSet presAssocID="{532A523D-51D8-4421-A4A7-18E716EADCBB}" presName="spaceRect" presStyleCnt="0"/>
      <dgm:spPr/>
    </dgm:pt>
    <dgm:pt modelId="{FFC7527A-4E7A-4E20-BCD0-EE4740D344E0}" type="pres">
      <dgm:prSet presAssocID="{532A523D-51D8-4421-A4A7-18E716EADCBB}" presName="parTx" presStyleLbl="revTx" presStyleIdx="2" presStyleCnt="5">
        <dgm:presLayoutVars>
          <dgm:chMax val="0"/>
          <dgm:chPref val="0"/>
        </dgm:presLayoutVars>
      </dgm:prSet>
      <dgm:spPr/>
    </dgm:pt>
    <dgm:pt modelId="{3ACA252C-469B-4581-9F1E-285357040D1E}" type="pres">
      <dgm:prSet presAssocID="{6A67C014-7A60-486B-BCF4-2544062859E6}" presName="sibTrans" presStyleCnt="0"/>
      <dgm:spPr/>
    </dgm:pt>
    <dgm:pt modelId="{8F09C4C7-A37D-4B84-915A-42D48E1C3033}" type="pres">
      <dgm:prSet presAssocID="{3A2EE974-43A0-4CC2-ACB3-A20EC75BD3AA}" presName="compNode" presStyleCnt="0"/>
      <dgm:spPr/>
    </dgm:pt>
    <dgm:pt modelId="{5C416C61-F2B5-4D8A-B49B-FC0E7F9235F4}" type="pres">
      <dgm:prSet presAssocID="{3A2EE974-43A0-4CC2-ACB3-A20EC75BD3AA}" presName="bgRect" presStyleLbl="bgShp" presStyleIdx="3" presStyleCnt="5"/>
      <dgm:spPr/>
    </dgm:pt>
    <dgm:pt modelId="{3B5FFB62-4D12-43FA-AD7A-C4049D5D660B}" type="pres">
      <dgm:prSet presAssocID="{3A2EE974-43A0-4CC2-ACB3-A20EC75BD3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1F27D033-35A3-4ABB-98F5-B56C1A84948D}" type="pres">
      <dgm:prSet presAssocID="{3A2EE974-43A0-4CC2-ACB3-A20EC75BD3AA}" presName="spaceRect" presStyleCnt="0"/>
      <dgm:spPr/>
    </dgm:pt>
    <dgm:pt modelId="{01B2108C-F313-4BCB-ADE9-D34389AE2A37}" type="pres">
      <dgm:prSet presAssocID="{3A2EE974-43A0-4CC2-ACB3-A20EC75BD3AA}" presName="parTx" presStyleLbl="revTx" presStyleIdx="3" presStyleCnt="5">
        <dgm:presLayoutVars>
          <dgm:chMax val="0"/>
          <dgm:chPref val="0"/>
        </dgm:presLayoutVars>
      </dgm:prSet>
      <dgm:spPr/>
    </dgm:pt>
    <dgm:pt modelId="{BB03391B-5399-46D1-B755-0C0AC3848987}" type="pres">
      <dgm:prSet presAssocID="{3BCF7F7B-6675-4326-871B-8B45142BD2DB}" presName="sibTrans" presStyleCnt="0"/>
      <dgm:spPr/>
    </dgm:pt>
    <dgm:pt modelId="{416833EE-C1EE-453E-B4B2-C145EC8E1C74}" type="pres">
      <dgm:prSet presAssocID="{F9FA6900-FEF5-4066-922D-0794F9F6D910}" presName="compNode" presStyleCnt="0"/>
      <dgm:spPr/>
    </dgm:pt>
    <dgm:pt modelId="{ED1C4E1F-90A3-4129-86F8-982EB89B2061}" type="pres">
      <dgm:prSet presAssocID="{F9FA6900-FEF5-4066-922D-0794F9F6D910}" presName="bgRect" presStyleLbl="bgShp" presStyleIdx="4" presStyleCnt="5"/>
      <dgm:spPr/>
    </dgm:pt>
    <dgm:pt modelId="{ED521918-3911-425E-8DFB-414177F875A5}" type="pres">
      <dgm:prSet presAssocID="{F9FA6900-FEF5-4066-922D-0794F9F6D9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ED3C522-A95A-45FF-84C6-64D41728B464}" type="pres">
      <dgm:prSet presAssocID="{F9FA6900-FEF5-4066-922D-0794F9F6D910}" presName="spaceRect" presStyleCnt="0"/>
      <dgm:spPr/>
    </dgm:pt>
    <dgm:pt modelId="{C097EFA8-EE35-4D15-9E01-B87A62AC27DC}" type="pres">
      <dgm:prSet presAssocID="{F9FA6900-FEF5-4066-922D-0794F9F6D910}" presName="parTx" presStyleLbl="revTx" presStyleIdx="4" presStyleCnt="5">
        <dgm:presLayoutVars>
          <dgm:chMax val="0"/>
          <dgm:chPref val="0"/>
        </dgm:presLayoutVars>
      </dgm:prSet>
      <dgm:spPr/>
    </dgm:pt>
  </dgm:ptLst>
  <dgm:cxnLst>
    <dgm:cxn modelId="{625A4D17-A84E-4EF1-80E1-312AC50F1385}" type="presOf" srcId="{7BD880C7-A069-437C-87A4-9FC02188F3D1}" destId="{B20E50E6-5487-46F1-ABF1-70CFE748DFED}" srcOrd="0" destOrd="0" presId="urn:microsoft.com/office/officeart/2018/2/layout/IconVerticalSolidList"/>
    <dgm:cxn modelId="{6EE4C235-1205-432C-A3F9-C3B9338B643A}" type="presOf" srcId="{947455A8-4B50-442F-8305-EE5C62C9F79F}" destId="{BDBD85AA-F5D0-4E6A-AEBC-28264131DB7F}" srcOrd="0" destOrd="0" presId="urn:microsoft.com/office/officeart/2018/2/layout/IconVerticalSolidList"/>
    <dgm:cxn modelId="{E346183A-41AC-4BC5-B073-2A16A16343DD}" srcId="{3B73226C-D9E5-42C3-ABE7-2C970B87F495}" destId="{3A2EE974-43A0-4CC2-ACB3-A20EC75BD3AA}" srcOrd="3" destOrd="0" parTransId="{1FC4E32E-03FB-4750-B2EA-DF144CE5B225}" sibTransId="{3BCF7F7B-6675-4326-871B-8B45142BD2DB}"/>
    <dgm:cxn modelId="{D39FCB3C-4421-4E18-8A96-5364B995D9DD}" type="presOf" srcId="{3B73226C-D9E5-42C3-ABE7-2C970B87F495}" destId="{01569532-E348-429E-9CFE-85B63B5C1BDC}" srcOrd="0" destOrd="0" presId="urn:microsoft.com/office/officeart/2018/2/layout/IconVerticalSolidList"/>
    <dgm:cxn modelId="{5BDB0C6A-C35B-4BD7-9FC3-19B0DED2FAE3}" type="presOf" srcId="{F9FA6900-FEF5-4066-922D-0794F9F6D910}" destId="{C097EFA8-EE35-4D15-9E01-B87A62AC27DC}" srcOrd="0" destOrd="0" presId="urn:microsoft.com/office/officeart/2018/2/layout/IconVerticalSolidList"/>
    <dgm:cxn modelId="{F203214A-C754-4B0E-B74C-0963C3CE246A}" srcId="{3B73226C-D9E5-42C3-ABE7-2C970B87F495}" destId="{7BD880C7-A069-437C-87A4-9FC02188F3D1}" srcOrd="0" destOrd="0" parTransId="{30FFAD17-B366-4656-9F1F-3B9561B7FDBF}" sibTransId="{DAE0A4D3-617C-4BD0-8D7A-5E287EA0BEC0}"/>
    <dgm:cxn modelId="{A9FE7074-EB68-4824-9BC0-AB73A1FA0D61}" srcId="{3B73226C-D9E5-42C3-ABE7-2C970B87F495}" destId="{947455A8-4B50-442F-8305-EE5C62C9F79F}" srcOrd="1" destOrd="0" parTransId="{12CA0148-F0D8-4713-B927-1F5CB30B29B5}" sibTransId="{18BAC6B6-16E3-4B9A-9A9F-1FA2993CC780}"/>
    <dgm:cxn modelId="{166BC5BA-6A50-4E78-8A3B-66F598E7D355}" srcId="{3B73226C-D9E5-42C3-ABE7-2C970B87F495}" destId="{532A523D-51D8-4421-A4A7-18E716EADCBB}" srcOrd="2" destOrd="0" parTransId="{FB3B34FB-2DED-413A-9580-80766C9D3C9D}" sibTransId="{6A67C014-7A60-486B-BCF4-2544062859E6}"/>
    <dgm:cxn modelId="{ECFEE5D1-5947-4CD6-A6CA-9FD939AEBC6B}" type="presOf" srcId="{3A2EE974-43A0-4CC2-ACB3-A20EC75BD3AA}" destId="{01B2108C-F313-4BCB-ADE9-D34389AE2A37}" srcOrd="0" destOrd="0" presId="urn:microsoft.com/office/officeart/2018/2/layout/IconVerticalSolidList"/>
    <dgm:cxn modelId="{49A6ADEA-5D3B-4A0F-976E-1B1F51515E5D}" srcId="{3B73226C-D9E5-42C3-ABE7-2C970B87F495}" destId="{F9FA6900-FEF5-4066-922D-0794F9F6D910}" srcOrd="4" destOrd="0" parTransId="{4DE6E66F-5520-4122-A86C-CC83281FF53B}" sibTransId="{23D8C56B-59B5-4BC5-96A8-25D9CADF16D1}"/>
    <dgm:cxn modelId="{3CBE10F9-292D-4D59-A62E-B7341068AA14}" type="presOf" srcId="{532A523D-51D8-4421-A4A7-18E716EADCBB}" destId="{FFC7527A-4E7A-4E20-BCD0-EE4740D344E0}" srcOrd="0" destOrd="0" presId="urn:microsoft.com/office/officeart/2018/2/layout/IconVerticalSolidList"/>
    <dgm:cxn modelId="{4AB4863E-0667-485D-9D76-AD00E4BDAE00}" type="presParOf" srcId="{01569532-E348-429E-9CFE-85B63B5C1BDC}" destId="{D14CB0DC-7060-410D-AA87-50000AAEAA93}" srcOrd="0" destOrd="0" presId="urn:microsoft.com/office/officeart/2018/2/layout/IconVerticalSolidList"/>
    <dgm:cxn modelId="{A6800FD0-23DC-4F54-960B-BDF5967B8DE9}" type="presParOf" srcId="{D14CB0DC-7060-410D-AA87-50000AAEAA93}" destId="{A9F934E4-0520-4F64-82F4-5826F3A9FF99}" srcOrd="0" destOrd="0" presId="urn:microsoft.com/office/officeart/2018/2/layout/IconVerticalSolidList"/>
    <dgm:cxn modelId="{2B8DED1C-8110-4F80-8C6B-A44F50DDEAA7}" type="presParOf" srcId="{D14CB0DC-7060-410D-AA87-50000AAEAA93}" destId="{CCF3D8E8-B79B-4926-9F88-E705E3648324}" srcOrd="1" destOrd="0" presId="urn:microsoft.com/office/officeart/2018/2/layout/IconVerticalSolidList"/>
    <dgm:cxn modelId="{1E5904EF-714E-4C4A-9428-51A3734E65A4}" type="presParOf" srcId="{D14CB0DC-7060-410D-AA87-50000AAEAA93}" destId="{04A0CC62-BE56-4331-BD14-C096DBB3D5EE}" srcOrd="2" destOrd="0" presId="urn:microsoft.com/office/officeart/2018/2/layout/IconVerticalSolidList"/>
    <dgm:cxn modelId="{01B9A75A-EF63-461A-AD14-D038C517D106}" type="presParOf" srcId="{D14CB0DC-7060-410D-AA87-50000AAEAA93}" destId="{B20E50E6-5487-46F1-ABF1-70CFE748DFED}" srcOrd="3" destOrd="0" presId="urn:microsoft.com/office/officeart/2018/2/layout/IconVerticalSolidList"/>
    <dgm:cxn modelId="{58903129-2B0E-4A7C-9FEF-5035CD5E3B71}" type="presParOf" srcId="{01569532-E348-429E-9CFE-85B63B5C1BDC}" destId="{CCB3141E-5960-425E-A9C3-B6F13FB7C9F5}" srcOrd="1" destOrd="0" presId="urn:microsoft.com/office/officeart/2018/2/layout/IconVerticalSolidList"/>
    <dgm:cxn modelId="{4DEADBEF-5CBF-4612-A786-F923E6D2E66B}" type="presParOf" srcId="{01569532-E348-429E-9CFE-85B63B5C1BDC}" destId="{4A09CAF3-7236-4D33-832B-EA4B3C03C18D}" srcOrd="2" destOrd="0" presId="urn:microsoft.com/office/officeart/2018/2/layout/IconVerticalSolidList"/>
    <dgm:cxn modelId="{10A261C0-5C2E-4DDD-8AB2-8D139D8FD480}" type="presParOf" srcId="{4A09CAF3-7236-4D33-832B-EA4B3C03C18D}" destId="{9BFF951C-485D-4B44-B50B-9302E1A022D4}" srcOrd="0" destOrd="0" presId="urn:microsoft.com/office/officeart/2018/2/layout/IconVerticalSolidList"/>
    <dgm:cxn modelId="{09F98165-3062-4169-B91A-06AE768180DA}" type="presParOf" srcId="{4A09CAF3-7236-4D33-832B-EA4B3C03C18D}" destId="{49C37527-663B-4887-B012-1CE9C0987767}" srcOrd="1" destOrd="0" presId="urn:microsoft.com/office/officeart/2018/2/layout/IconVerticalSolidList"/>
    <dgm:cxn modelId="{4BF3D4E2-0D99-4E6E-AD7C-367F51347BED}" type="presParOf" srcId="{4A09CAF3-7236-4D33-832B-EA4B3C03C18D}" destId="{0DF8DF5D-E120-4FC2-8B1A-42D49344D459}" srcOrd="2" destOrd="0" presId="urn:microsoft.com/office/officeart/2018/2/layout/IconVerticalSolidList"/>
    <dgm:cxn modelId="{50AAF631-1C64-4FED-A209-0EAC528D3029}" type="presParOf" srcId="{4A09CAF3-7236-4D33-832B-EA4B3C03C18D}" destId="{BDBD85AA-F5D0-4E6A-AEBC-28264131DB7F}" srcOrd="3" destOrd="0" presId="urn:microsoft.com/office/officeart/2018/2/layout/IconVerticalSolidList"/>
    <dgm:cxn modelId="{16CE6FCF-AF31-4B13-B334-0D199DCC47C4}" type="presParOf" srcId="{01569532-E348-429E-9CFE-85B63B5C1BDC}" destId="{3021ACDF-B956-460A-9D81-FEA489A796A7}" srcOrd="3" destOrd="0" presId="urn:microsoft.com/office/officeart/2018/2/layout/IconVerticalSolidList"/>
    <dgm:cxn modelId="{7A7E0F80-1823-4FCB-8D45-D21824AC47F3}" type="presParOf" srcId="{01569532-E348-429E-9CFE-85B63B5C1BDC}" destId="{39967383-7FE6-4AAA-87CB-8E54DB9DF260}" srcOrd="4" destOrd="0" presId="urn:microsoft.com/office/officeart/2018/2/layout/IconVerticalSolidList"/>
    <dgm:cxn modelId="{F82C63F0-FAF0-4129-ADC5-E4C021C0DA90}" type="presParOf" srcId="{39967383-7FE6-4AAA-87CB-8E54DB9DF260}" destId="{3BEE5423-FCE5-4699-B32B-86F545AF327C}" srcOrd="0" destOrd="0" presId="urn:microsoft.com/office/officeart/2018/2/layout/IconVerticalSolidList"/>
    <dgm:cxn modelId="{E8DD86F7-4CAB-461E-ACF5-4B5C84DDA99D}" type="presParOf" srcId="{39967383-7FE6-4AAA-87CB-8E54DB9DF260}" destId="{B8366172-4A97-4796-8274-020B0B8B9C34}" srcOrd="1" destOrd="0" presId="urn:microsoft.com/office/officeart/2018/2/layout/IconVerticalSolidList"/>
    <dgm:cxn modelId="{F3098EDA-8640-408B-884D-C17EEA4215B4}" type="presParOf" srcId="{39967383-7FE6-4AAA-87CB-8E54DB9DF260}" destId="{AFBBDBA9-56D6-4BAA-85D3-886866F06A16}" srcOrd="2" destOrd="0" presId="urn:microsoft.com/office/officeart/2018/2/layout/IconVerticalSolidList"/>
    <dgm:cxn modelId="{AB612B8C-B9DC-4FB7-B61C-82651A02C340}" type="presParOf" srcId="{39967383-7FE6-4AAA-87CB-8E54DB9DF260}" destId="{FFC7527A-4E7A-4E20-BCD0-EE4740D344E0}" srcOrd="3" destOrd="0" presId="urn:microsoft.com/office/officeart/2018/2/layout/IconVerticalSolidList"/>
    <dgm:cxn modelId="{AF792275-BBBC-4ECB-BFA9-D044E632123E}" type="presParOf" srcId="{01569532-E348-429E-9CFE-85B63B5C1BDC}" destId="{3ACA252C-469B-4581-9F1E-285357040D1E}" srcOrd="5" destOrd="0" presId="urn:microsoft.com/office/officeart/2018/2/layout/IconVerticalSolidList"/>
    <dgm:cxn modelId="{BDDB233C-23AA-4481-BED3-C9B81BADBBC8}" type="presParOf" srcId="{01569532-E348-429E-9CFE-85B63B5C1BDC}" destId="{8F09C4C7-A37D-4B84-915A-42D48E1C3033}" srcOrd="6" destOrd="0" presId="urn:microsoft.com/office/officeart/2018/2/layout/IconVerticalSolidList"/>
    <dgm:cxn modelId="{6D4971A5-2250-4D75-BC46-ABE00ED6D703}" type="presParOf" srcId="{8F09C4C7-A37D-4B84-915A-42D48E1C3033}" destId="{5C416C61-F2B5-4D8A-B49B-FC0E7F9235F4}" srcOrd="0" destOrd="0" presId="urn:microsoft.com/office/officeart/2018/2/layout/IconVerticalSolidList"/>
    <dgm:cxn modelId="{AC96DC46-66C5-43DC-9B97-75AC882C29C8}" type="presParOf" srcId="{8F09C4C7-A37D-4B84-915A-42D48E1C3033}" destId="{3B5FFB62-4D12-43FA-AD7A-C4049D5D660B}" srcOrd="1" destOrd="0" presId="urn:microsoft.com/office/officeart/2018/2/layout/IconVerticalSolidList"/>
    <dgm:cxn modelId="{A56647EA-950F-4A91-A64E-3F154BACB69B}" type="presParOf" srcId="{8F09C4C7-A37D-4B84-915A-42D48E1C3033}" destId="{1F27D033-35A3-4ABB-98F5-B56C1A84948D}" srcOrd="2" destOrd="0" presId="urn:microsoft.com/office/officeart/2018/2/layout/IconVerticalSolidList"/>
    <dgm:cxn modelId="{A566879B-4DB5-4099-800F-1FF75C75B13E}" type="presParOf" srcId="{8F09C4C7-A37D-4B84-915A-42D48E1C3033}" destId="{01B2108C-F313-4BCB-ADE9-D34389AE2A37}" srcOrd="3" destOrd="0" presId="urn:microsoft.com/office/officeart/2018/2/layout/IconVerticalSolidList"/>
    <dgm:cxn modelId="{6026E1C2-A6F1-49AB-B220-570D40B0F599}" type="presParOf" srcId="{01569532-E348-429E-9CFE-85B63B5C1BDC}" destId="{BB03391B-5399-46D1-B755-0C0AC3848987}" srcOrd="7" destOrd="0" presId="urn:microsoft.com/office/officeart/2018/2/layout/IconVerticalSolidList"/>
    <dgm:cxn modelId="{ED454F8E-B2FA-412C-8906-4212B61837B7}" type="presParOf" srcId="{01569532-E348-429E-9CFE-85B63B5C1BDC}" destId="{416833EE-C1EE-453E-B4B2-C145EC8E1C74}" srcOrd="8" destOrd="0" presId="urn:microsoft.com/office/officeart/2018/2/layout/IconVerticalSolidList"/>
    <dgm:cxn modelId="{C6610E85-EB6B-45F0-B7C2-F85D2B92D516}" type="presParOf" srcId="{416833EE-C1EE-453E-B4B2-C145EC8E1C74}" destId="{ED1C4E1F-90A3-4129-86F8-982EB89B2061}" srcOrd="0" destOrd="0" presId="urn:microsoft.com/office/officeart/2018/2/layout/IconVerticalSolidList"/>
    <dgm:cxn modelId="{5467A532-5A96-44BA-8B0F-136DFEF984CA}" type="presParOf" srcId="{416833EE-C1EE-453E-B4B2-C145EC8E1C74}" destId="{ED521918-3911-425E-8DFB-414177F875A5}" srcOrd="1" destOrd="0" presId="urn:microsoft.com/office/officeart/2018/2/layout/IconVerticalSolidList"/>
    <dgm:cxn modelId="{B1311E53-3A2C-4C97-ADA1-0633D4855D2B}" type="presParOf" srcId="{416833EE-C1EE-453E-B4B2-C145EC8E1C74}" destId="{0ED3C522-A95A-45FF-84C6-64D41728B464}" srcOrd="2" destOrd="0" presId="urn:microsoft.com/office/officeart/2018/2/layout/IconVerticalSolidList"/>
    <dgm:cxn modelId="{BE383545-7675-4645-90B4-36E40100F037}" type="presParOf" srcId="{416833EE-C1EE-453E-B4B2-C145EC8E1C74}" destId="{C097EFA8-EE35-4D15-9E01-B87A62AC27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934E4-0520-4F64-82F4-5826F3A9FF99}">
      <dsp:nvSpPr>
        <dsp:cNvPr id="0" name=""/>
        <dsp:cNvSpPr/>
      </dsp:nvSpPr>
      <dsp:spPr>
        <a:xfrm>
          <a:off x="0" y="0"/>
          <a:ext cx="10515600" cy="6580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3D8E8-B79B-4926-9F88-E705E3648324}">
      <dsp:nvSpPr>
        <dsp:cNvPr id="0" name=""/>
        <dsp:cNvSpPr/>
      </dsp:nvSpPr>
      <dsp:spPr>
        <a:xfrm>
          <a:off x="199055" y="151147"/>
          <a:ext cx="361919" cy="361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0E50E6-5487-46F1-ABF1-70CFE748DFED}">
      <dsp:nvSpPr>
        <dsp:cNvPr id="0" name=""/>
        <dsp:cNvSpPr/>
      </dsp:nvSpPr>
      <dsp:spPr>
        <a:xfrm>
          <a:off x="760030" y="3089"/>
          <a:ext cx="9755569" cy="65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42" tIns="69642" rIns="69642" bIns="69642" numCol="1" spcCol="1270" anchor="ctr" anchorCtr="0">
          <a:noAutofit/>
        </a:bodyPr>
        <a:lstStyle/>
        <a:p>
          <a:pPr marL="0" lvl="0" indent="0" algn="l" defTabSz="844550">
            <a:lnSpc>
              <a:spcPct val="90000"/>
            </a:lnSpc>
            <a:spcBef>
              <a:spcPct val="0"/>
            </a:spcBef>
            <a:spcAft>
              <a:spcPct val="35000"/>
            </a:spcAft>
            <a:buNone/>
          </a:pPr>
          <a:r>
            <a:rPr lang="en-US" sz="1900" kern="1200" dirty="0"/>
            <a:t>Stock Price Evaluation</a:t>
          </a:r>
        </a:p>
      </dsp:txBody>
      <dsp:txXfrm>
        <a:off x="760030" y="3089"/>
        <a:ext cx="9755569" cy="658035"/>
      </dsp:txXfrm>
    </dsp:sp>
    <dsp:sp modelId="{9BFF951C-485D-4B44-B50B-9302E1A022D4}">
      <dsp:nvSpPr>
        <dsp:cNvPr id="0" name=""/>
        <dsp:cNvSpPr/>
      </dsp:nvSpPr>
      <dsp:spPr>
        <a:xfrm>
          <a:off x="0" y="825633"/>
          <a:ext cx="10515600" cy="6580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37527-663B-4887-B012-1CE9C0987767}">
      <dsp:nvSpPr>
        <dsp:cNvPr id="0" name=""/>
        <dsp:cNvSpPr/>
      </dsp:nvSpPr>
      <dsp:spPr>
        <a:xfrm>
          <a:off x="199055" y="973691"/>
          <a:ext cx="361919" cy="3619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D85AA-F5D0-4E6A-AEBC-28264131DB7F}">
      <dsp:nvSpPr>
        <dsp:cNvPr id="0" name=""/>
        <dsp:cNvSpPr/>
      </dsp:nvSpPr>
      <dsp:spPr>
        <a:xfrm>
          <a:off x="760030" y="825633"/>
          <a:ext cx="9755569" cy="65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42" tIns="69642" rIns="69642" bIns="69642" numCol="1" spcCol="1270" anchor="ctr" anchorCtr="0">
          <a:noAutofit/>
        </a:bodyPr>
        <a:lstStyle/>
        <a:p>
          <a:pPr marL="0" lvl="0" indent="0" algn="l" defTabSz="844550">
            <a:lnSpc>
              <a:spcPct val="90000"/>
            </a:lnSpc>
            <a:spcBef>
              <a:spcPct val="0"/>
            </a:spcBef>
            <a:spcAft>
              <a:spcPct val="35000"/>
            </a:spcAft>
            <a:buNone/>
          </a:pPr>
          <a:r>
            <a:rPr lang="en-US" sz="1900" kern="1200"/>
            <a:t>Statistical analysis using volume data</a:t>
          </a:r>
        </a:p>
      </dsp:txBody>
      <dsp:txXfrm>
        <a:off x="760030" y="825633"/>
        <a:ext cx="9755569" cy="658035"/>
      </dsp:txXfrm>
    </dsp:sp>
    <dsp:sp modelId="{3BEE5423-FCE5-4699-B32B-86F545AF327C}">
      <dsp:nvSpPr>
        <dsp:cNvPr id="0" name=""/>
        <dsp:cNvSpPr/>
      </dsp:nvSpPr>
      <dsp:spPr>
        <a:xfrm>
          <a:off x="0" y="1648176"/>
          <a:ext cx="10515600" cy="6580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66172-4A97-4796-8274-020B0B8B9C34}">
      <dsp:nvSpPr>
        <dsp:cNvPr id="0" name=""/>
        <dsp:cNvSpPr/>
      </dsp:nvSpPr>
      <dsp:spPr>
        <a:xfrm>
          <a:off x="199055" y="1796234"/>
          <a:ext cx="361919" cy="3619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C7527A-4E7A-4E20-BCD0-EE4740D344E0}">
      <dsp:nvSpPr>
        <dsp:cNvPr id="0" name=""/>
        <dsp:cNvSpPr/>
      </dsp:nvSpPr>
      <dsp:spPr>
        <a:xfrm>
          <a:off x="760030" y="1648176"/>
          <a:ext cx="9755569" cy="65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42" tIns="69642" rIns="69642" bIns="69642" numCol="1" spcCol="1270" anchor="ctr" anchorCtr="0">
          <a:noAutofit/>
        </a:bodyPr>
        <a:lstStyle/>
        <a:p>
          <a:pPr marL="0" lvl="0" indent="0" algn="l" defTabSz="844550">
            <a:lnSpc>
              <a:spcPct val="90000"/>
            </a:lnSpc>
            <a:spcBef>
              <a:spcPct val="0"/>
            </a:spcBef>
            <a:spcAft>
              <a:spcPct val="35000"/>
            </a:spcAft>
            <a:buNone/>
          </a:pPr>
          <a:r>
            <a:rPr lang="en-US" sz="1900" kern="1200"/>
            <a:t>News analysis with sharp price increase </a:t>
          </a:r>
        </a:p>
      </dsp:txBody>
      <dsp:txXfrm>
        <a:off x="760030" y="1648176"/>
        <a:ext cx="9755569" cy="658035"/>
      </dsp:txXfrm>
    </dsp:sp>
    <dsp:sp modelId="{5C416C61-F2B5-4D8A-B49B-FC0E7F9235F4}">
      <dsp:nvSpPr>
        <dsp:cNvPr id="0" name=""/>
        <dsp:cNvSpPr/>
      </dsp:nvSpPr>
      <dsp:spPr>
        <a:xfrm>
          <a:off x="0" y="2470720"/>
          <a:ext cx="10515600" cy="6580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5FFB62-4D12-43FA-AD7A-C4049D5D660B}">
      <dsp:nvSpPr>
        <dsp:cNvPr id="0" name=""/>
        <dsp:cNvSpPr/>
      </dsp:nvSpPr>
      <dsp:spPr>
        <a:xfrm>
          <a:off x="199055" y="2618778"/>
          <a:ext cx="361919" cy="3619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B2108C-F313-4BCB-ADE9-D34389AE2A37}">
      <dsp:nvSpPr>
        <dsp:cNvPr id="0" name=""/>
        <dsp:cNvSpPr/>
      </dsp:nvSpPr>
      <dsp:spPr>
        <a:xfrm>
          <a:off x="760030" y="2470720"/>
          <a:ext cx="9755569" cy="65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42" tIns="69642" rIns="69642" bIns="69642" numCol="1" spcCol="1270" anchor="ctr" anchorCtr="0">
          <a:noAutofit/>
        </a:bodyPr>
        <a:lstStyle/>
        <a:p>
          <a:pPr marL="0" lvl="0" indent="0" algn="l" defTabSz="844550">
            <a:lnSpc>
              <a:spcPct val="90000"/>
            </a:lnSpc>
            <a:spcBef>
              <a:spcPct val="0"/>
            </a:spcBef>
            <a:spcAft>
              <a:spcPct val="35000"/>
            </a:spcAft>
            <a:buNone/>
          </a:pPr>
          <a:r>
            <a:rPr lang="en-US" sz="1900" kern="1200"/>
            <a:t>Price action direction movement</a:t>
          </a:r>
        </a:p>
      </dsp:txBody>
      <dsp:txXfrm>
        <a:off x="760030" y="2470720"/>
        <a:ext cx="9755569" cy="658035"/>
      </dsp:txXfrm>
    </dsp:sp>
    <dsp:sp modelId="{ED1C4E1F-90A3-4129-86F8-982EB89B2061}">
      <dsp:nvSpPr>
        <dsp:cNvPr id="0" name=""/>
        <dsp:cNvSpPr/>
      </dsp:nvSpPr>
      <dsp:spPr>
        <a:xfrm>
          <a:off x="0" y="3293264"/>
          <a:ext cx="10515600" cy="6580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21918-3911-425E-8DFB-414177F875A5}">
      <dsp:nvSpPr>
        <dsp:cNvPr id="0" name=""/>
        <dsp:cNvSpPr/>
      </dsp:nvSpPr>
      <dsp:spPr>
        <a:xfrm>
          <a:off x="199055" y="3441322"/>
          <a:ext cx="361919" cy="3619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7EFA8-EE35-4D15-9E01-B87A62AC27DC}">
      <dsp:nvSpPr>
        <dsp:cNvPr id="0" name=""/>
        <dsp:cNvSpPr/>
      </dsp:nvSpPr>
      <dsp:spPr>
        <a:xfrm>
          <a:off x="760030" y="3293264"/>
          <a:ext cx="9755569" cy="65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42" tIns="69642" rIns="69642" bIns="69642" numCol="1" spcCol="1270" anchor="ctr" anchorCtr="0">
          <a:noAutofit/>
        </a:bodyPr>
        <a:lstStyle/>
        <a:p>
          <a:pPr marL="0" lvl="0" indent="0" algn="l" defTabSz="844550">
            <a:lnSpc>
              <a:spcPct val="90000"/>
            </a:lnSpc>
            <a:spcBef>
              <a:spcPct val="0"/>
            </a:spcBef>
            <a:spcAft>
              <a:spcPct val="35000"/>
            </a:spcAft>
            <a:buNone/>
          </a:pPr>
          <a:r>
            <a:rPr lang="en-US" sz="1900" kern="1200"/>
            <a:t>Support and resistance </a:t>
          </a:r>
        </a:p>
      </dsp:txBody>
      <dsp:txXfrm>
        <a:off x="760030" y="3293264"/>
        <a:ext cx="9755569" cy="6580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F66D5-18CC-B041-9CD2-9A3A5090F0D4}"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6CF2-31C1-204C-891C-F3F3D4A56AAC}" type="slidenum">
              <a:rPr lang="en-US" smtClean="0"/>
              <a:t>‹#›</a:t>
            </a:fld>
            <a:endParaRPr lang="en-US"/>
          </a:p>
        </p:txBody>
      </p:sp>
    </p:spTree>
    <p:extLst>
      <p:ext uri="{BB962C8B-B14F-4D97-AF65-F5344CB8AC3E}">
        <p14:creationId xmlns:p14="http://schemas.microsoft.com/office/powerpoint/2010/main" val="213390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99E2-7090-BA49-8B13-F54F0AF25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625D6-6F0B-7944-AED1-6BB7236F8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B8AE38-D2C7-D740-8711-C6D2DC463F82}"/>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600F319E-FD77-D14D-ACB3-7FEF2C389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C1C78-E97F-BC44-B46D-4582A5A12C2D}"/>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5882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0E99-1310-6F44-A064-8A5B5CBDC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1C316-1173-CD43-8DFD-27E6456E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B0A1-3BA9-2E40-89B7-74F080F7A0AA}"/>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658F6ABF-D78F-E445-8ACA-E2CBC9FDE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4746-E766-354D-85ED-AA1889012E6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752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7E185-6F23-154D-8122-E27AAEDD0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0DD38-6363-4E4B-8FF0-E9BB7BBD7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4B2BC-9B17-8E48-ACB2-4A355BEC6A03}"/>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50DC8D4B-7C9C-894D-879F-866C24F45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29470-10B3-4349-AD79-3F743A6186A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02127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3FE-C8D6-C942-AD41-563DEB8B8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28F-8A19-7E43-9AA6-0D22EE211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CEB11-43CF-E549-8540-D06BAC651DF1}"/>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A3CB2FE0-3028-E54F-BCDF-248252F01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480ED-B119-A442-8A02-E15C00B3C7B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31714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AF11-8D05-F742-A82D-D37AECC5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4B81E-A2DD-E946-87C8-334361B8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42150-D091-3F45-B434-673A46A1D748}"/>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CCB47B87-1203-5045-9443-2E0B9B1DF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35C81-70C4-9640-BD23-BF2A2E69456E}"/>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355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C6BB-E1E9-844A-8DF4-5076709BC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662A2-90C8-294A-929E-6636A8FC5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983D8-3E63-1743-A13E-5F7E60536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6D09C-7853-E248-9EE0-C1D059CEAA79}"/>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6" name="Footer Placeholder 5">
            <a:extLst>
              <a:ext uri="{FF2B5EF4-FFF2-40B4-BE49-F238E27FC236}">
                <a16:creationId xmlns:a16="http://schemas.microsoft.com/office/drawing/2014/main" id="{6494BE43-2060-604A-99D4-5957819D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F47F3-32A5-4C4F-BC70-654B2642981B}"/>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29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C82B-A805-7C46-9602-0B8A0CAB6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964C3-1B06-4D43-86B3-025034EBB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01E48-2277-D446-AAA5-A42CDAA04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4D928-8EAF-D843-9BBF-4CBFCA654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7E662-54FF-5C4E-A2A9-5894A8ECA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B7BE7-AF3D-8C4F-A766-8DE5B8FE6169}"/>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8" name="Footer Placeholder 7">
            <a:extLst>
              <a:ext uri="{FF2B5EF4-FFF2-40B4-BE49-F238E27FC236}">
                <a16:creationId xmlns:a16="http://schemas.microsoft.com/office/drawing/2014/main" id="{372FF9A7-0946-A649-AB41-319EFBCBF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53A7E7-9B4F-C24A-8D24-444D229E3CD0}"/>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0592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BFA-153D-C348-BAC8-49DF841B7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8E797-7AB6-3443-9A6D-913E7971C2CC}"/>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4" name="Footer Placeholder 3">
            <a:extLst>
              <a:ext uri="{FF2B5EF4-FFF2-40B4-BE49-F238E27FC236}">
                <a16:creationId xmlns:a16="http://schemas.microsoft.com/office/drawing/2014/main" id="{02E6F545-BFDC-0E40-8223-B612D3FC4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D5F41-18D5-A946-B88C-7D71FCCDBD06}"/>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7601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DE33B-9238-B848-9F0B-46204810A41A}"/>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3" name="Footer Placeholder 2">
            <a:extLst>
              <a:ext uri="{FF2B5EF4-FFF2-40B4-BE49-F238E27FC236}">
                <a16:creationId xmlns:a16="http://schemas.microsoft.com/office/drawing/2014/main" id="{BCB619CD-4590-C442-A436-79505B3B7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954D4-28B4-174B-9C61-DDF7FA68C92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23745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F525-08C5-4D42-9E85-FE9392744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FD410-EC5C-A842-9A61-83262047B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43C51-F60A-4441-A612-C9FE49764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2866B-16E0-4545-ABC0-975CDD265D92}"/>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6" name="Footer Placeholder 5">
            <a:extLst>
              <a:ext uri="{FF2B5EF4-FFF2-40B4-BE49-F238E27FC236}">
                <a16:creationId xmlns:a16="http://schemas.microsoft.com/office/drawing/2014/main" id="{756AF31B-749F-494D-A11A-E5A7B3296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15FC-F4AA-E846-9C40-95820750CF0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8802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D87E-2D6C-AB46-BA88-75F1882DB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A36492-51DE-7246-93A6-A1E88C16C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90277DB-8166-DB40-BCDA-3BFB553B4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2174D-1B7D-6B43-8D6E-968D48D96A8C}"/>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6" name="Footer Placeholder 5">
            <a:extLst>
              <a:ext uri="{FF2B5EF4-FFF2-40B4-BE49-F238E27FC236}">
                <a16:creationId xmlns:a16="http://schemas.microsoft.com/office/drawing/2014/main" id="{0E00240A-25D1-6D42-870A-C4F2E4670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578C3-0A84-2B4C-AD78-CCA97E38814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15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69542-156B-A548-823D-B3C9846CB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56EB73-21F2-C643-A64D-5B1FF6A4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45E9A01-501E-444F-96EA-6159F56C5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24EDB9B5-6C11-0045-B00F-6FC20525A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69362-CD4F-B54A-887D-9932AE3E3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86F3C-2D7F-E241-BC06-0FCF8C623F5F}" type="slidenum">
              <a:rPr lang="en-US" smtClean="0"/>
              <a:t>‹#›</a:t>
            </a:fld>
            <a:endParaRPr lang="en-US"/>
          </a:p>
        </p:txBody>
      </p:sp>
      <p:pic>
        <p:nvPicPr>
          <p:cNvPr id="7" name="Picture 6">
            <a:extLst>
              <a:ext uri="{FF2B5EF4-FFF2-40B4-BE49-F238E27FC236}">
                <a16:creationId xmlns:a16="http://schemas.microsoft.com/office/drawing/2014/main" id="{46A63C7B-1480-A043-987E-33ABAC5581B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59480" y="4918921"/>
            <a:ext cx="4473039" cy="2516084"/>
          </a:xfrm>
          <a:prstGeom prst="rect">
            <a:avLst/>
          </a:prstGeom>
        </p:spPr>
      </p:pic>
    </p:spTree>
    <p:extLst>
      <p:ext uri="{BB962C8B-B14F-4D97-AF65-F5344CB8AC3E}">
        <p14:creationId xmlns:p14="http://schemas.microsoft.com/office/powerpoint/2010/main" val="333701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lumMod val="75000"/>
              <a:lumOff val="2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nviz.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D469-2BB1-9946-B63E-E9CFAE8CF188}"/>
              </a:ext>
            </a:extLst>
          </p:cNvPr>
          <p:cNvSpPr>
            <a:spLocks noGrp="1"/>
          </p:cNvSpPr>
          <p:nvPr>
            <p:ph type="ctrTitle"/>
          </p:nvPr>
        </p:nvSpPr>
        <p:spPr>
          <a:xfrm>
            <a:off x="1524000" y="1226867"/>
            <a:ext cx="9478945" cy="1655762"/>
          </a:xfrm>
        </p:spPr>
        <p:txBody>
          <a:bodyPr>
            <a:noAutofit/>
          </a:bodyPr>
          <a:lstStyle/>
          <a:p>
            <a:br>
              <a:rPr lang="en-US" sz="3200" b="0" i="0" u="none" strike="noStrike" baseline="0" dirty="0">
                <a:solidFill>
                  <a:srgbClr val="000000"/>
                </a:solidFill>
                <a:latin typeface="Times New Roman" panose="02020603050405020304" pitchFamily="18" charset="0"/>
              </a:rPr>
            </a:br>
            <a:r>
              <a:rPr lang="en-US" sz="3200" b="0" i="0" u="none" strike="noStrike" baseline="0" dirty="0">
                <a:solidFill>
                  <a:srgbClr val="000000"/>
                </a:solidFill>
                <a:latin typeface="Times New Roman" panose="02020603050405020304" pitchFamily="18" charset="0"/>
              </a:rPr>
              <a:t> </a:t>
            </a:r>
            <a:r>
              <a:rPr lang="en-US" sz="3200" b="1" i="0" u="none" strike="noStrike" baseline="0" dirty="0">
                <a:solidFill>
                  <a:srgbClr val="000000"/>
                </a:solidFill>
                <a:latin typeface="Times New Roman" panose="02020603050405020304" pitchFamily="18" charset="0"/>
              </a:rPr>
              <a:t>Stock Market Forecasting Analysis Using Different Probabilistic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and Machine Learning Models </a:t>
            </a:r>
            <a:endParaRPr lang="en-US" sz="3200" dirty="0"/>
          </a:p>
        </p:txBody>
      </p:sp>
      <p:sp>
        <p:nvSpPr>
          <p:cNvPr id="3" name="Subtitle 2">
            <a:extLst>
              <a:ext uri="{FF2B5EF4-FFF2-40B4-BE49-F238E27FC236}">
                <a16:creationId xmlns:a16="http://schemas.microsoft.com/office/drawing/2014/main" id="{D1BC20F8-DB05-1444-AF07-F477439FBE12}"/>
              </a:ext>
            </a:extLst>
          </p:cNvPr>
          <p:cNvSpPr>
            <a:spLocks noGrp="1"/>
          </p:cNvSpPr>
          <p:nvPr>
            <p:ph type="subTitle" idx="1"/>
          </p:nvPr>
        </p:nvSpPr>
        <p:spPr/>
        <p:txBody>
          <a:bodyPr>
            <a:normAutofit/>
          </a:bodyPr>
          <a:lstStyle/>
          <a:p>
            <a:pPr algn="l"/>
            <a:endParaRPr lang="en-US" b="0" i="0" u="none" strike="noStrike" baseline="0" dirty="0">
              <a:solidFill>
                <a:schemeClr val="accent5"/>
              </a:solidFill>
              <a:latin typeface="Times New Roman" panose="02020603050405020304" pitchFamily="18" charset="0"/>
            </a:endParaRPr>
          </a:p>
          <a:p>
            <a:r>
              <a:rPr lang="en-US" b="0" i="1" u="none" strike="noStrike" baseline="0" dirty="0">
                <a:solidFill>
                  <a:schemeClr val="accent5"/>
                </a:solidFill>
                <a:latin typeface="Times New Roman" panose="02020603050405020304" pitchFamily="18" charset="0"/>
              </a:rPr>
              <a:t>Mohamed Afify </a:t>
            </a:r>
            <a:endParaRPr lang="en-US" b="0" i="0" u="none" strike="noStrike" baseline="0" dirty="0">
              <a:solidFill>
                <a:schemeClr val="accent5"/>
              </a:solidFill>
              <a:latin typeface="Times New Roman" panose="02020603050405020304" pitchFamily="18" charset="0"/>
            </a:endParaRPr>
          </a:p>
          <a:p>
            <a:r>
              <a:rPr lang="en-US" dirty="0">
                <a:solidFill>
                  <a:schemeClr val="accent5"/>
                </a:solidFill>
                <a:latin typeface="Times New Roman" panose="02020603050405020304" pitchFamily="18" charset="0"/>
              </a:rPr>
              <a:t>  </a:t>
            </a:r>
            <a:r>
              <a:rPr lang="en-US" b="0" i="0" u="none" strike="noStrike" baseline="0" dirty="0">
                <a:solidFill>
                  <a:schemeClr val="accent5"/>
                </a:solidFill>
                <a:latin typeface="Times New Roman" panose="02020603050405020304" pitchFamily="18" charset="0"/>
              </a:rPr>
              <a:t>Abdullah Mousselli </a:t>
            </a:r>
            <a:endParaRPr lang="en-US" dirty="0">
              <a:solidFill>
                <a:schemeClr val="accent5"/>
              </a:solidFill>
            </a:endParaRPr>
          </a:p>
        </p:txBody>
      </p:sp>
    </p:spTree>
    <p:extLst>
      <p:ext uri="{BB962C8B-B14F-4D97-AF65-F5344CB8AC3E}">
        <p14:creationId xmlns:p14="http://schemas.microsoft.com/office/powerpoint/2010/main" val="218338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6D2E-269F-4540-96D0-0DDD612BB52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Stock News Sentiment Analysis</a:t>
            </a:r>
            <a:endParaRPr lang="en-US" sz="3600" dirty="0">
              <a:solidFill>
                <a:schemeClr val="accent5"/>
              </a:solidFill>
            </a:endParaRPr>
          </a:p>
        </p:txBody>
      </p:sp>
      <p:sp>
        <p:nvSpPr>
          <p:cNvPr id="3" name="Content Placeholder 2">
            <a:extLst>
              <a:ext uri="{FF2B5EF4-FFF2-40B4-BE49-F238E27FC236}">
                <a16:creationId xmlns:a16="http://schemas.microsoft.com/office/drawing/2014/main" id="{55A814EA-7410-4E81-8596-31567A2FF41A}"/>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forecast future trends of a certain stock indicator by using news headlines. </a:t>
            </a:r>
          </a:p>
          <a:p>
            <a:r>
              <a:rPr lang="en-US" sz="2400" dirty="0">
                <a:effectLst/>
                <a:latin typeface="Times New Roman" panose="02020603050405020304" pitchFamily="18" charset="0"/>
                <a:ea typeface="Calibri" panose="020F0502020204030204" pitchFamily="34" charset="0"/>
              </a:rPr>
              <a:t> Each headline is classified as either Negative (Bad), Zero (Neutral) or Positive (Good)</a:t>
            </a:r>
            <a:r>
              <a:rPr lang="en-US" sz="2400" dirty="0">
                <a:latin typeface="Times New Roman" panose="02020603050405020304" pitchFamily="18" charset="0"/>
                <a:ea typeface="Calibri" panose="020F0502020204030204" pitchFamily="34" charset="0"/>
              </a:rPr>
              <a:t>.</a:t>
            </a:r>
          </a:p>
          <a:p>
            <a:r>
              <a:rPr lang="en-US" sz="2400" dirty="0">
                <a:effectLst/>
                <a:latin typeface="Times New Roman" panose="02020603050405020304" pitchFamily="18" charset="0"/>
                <a:ea typeface="Calibri" panose="020F0502020204030204" pitchFamily="34" charset="0"/>
              </a:rPr>
              <a:t>news headline from Finaviz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[Link]</a:t>
            </a:r>
            <a:r>
              <a:rPr lang="en-US" sz="2400" dirty="0">
                <a:effectLst/>
                <a:latin typeface="Times New Roman" panose="02020603050405020304" pitchFamily="18" charset="0"/>
                <a:ea typeface="Calibri" panose="020F0502020204030204" pitchFamily="34" charset="0"/>
              </a:rPr>
              <a:t>. The free account provides access to the last 100 news headline of each selected stocks.</a:t>
            </a:r>
          </a:p>
          <a:p>
            <a:r>
              <a:rPr lang="en-US" sz="2400" dirty="0">
                <a:effectLst/>
                <a:latin typeface="Times New Roman" panose="02020603050405020304" pitchFamily="18" charset="0"/>
                <a:ea typeface="Calibri" panose="020F0502020204030204" pitchFamily="34" charset="0"/>
              </a:rPr>
              <a:t>Each headline was then analyzed using VADER (</a:t>
            </a:r>
            <a:r>
              <a:rPr lang="en-US" sz="2400" spc="-5" dirty="0">
                <a:solidFill>
                  <a:srgbClr val="292929"/>
                </a:solidFill>
                <a:effectLst/>
                <a:latin typeface="Times New Roman" panose="02020603050405020304" pitchFamily="18" charset="0"/>
                <a:ea typeface="Calibri" panose="020F0502020204030204" pitchFamily="34" charset="0"/>
              </a:rPr>
              <a:t>Valence Aware Dictionary for Sentiment Reasoning) </a:t>
            </a:r>
          </a:p>
          <a:p>
            <a:r>
              <a:rPr lang="en-US" sz="2400" spc="-5" dirty="0">
                <a:solidFill>
                  <a:srgbClr val="292929"/>
                </a:solidFill>
                <a:effectLst/>
                <a:latin typeface="Times New Roman" panose="02020603050405020304" pitchFamily="18" charset="0"/>
                <a:ea typeface="Calibri" panose="020F0502020204030204" pitchFamily="34" charset="0"/>
              </a:rPr>
              <a:t>VADER sentimental analysis relies on a dictionary that maps lexical features to emotion intensities known as sentiment scores. </a:t>
            </a:r>
            <a:endParaRPr lang="en-US" sz="2400" dirty="0"/>
          </a:p>
        </p:txBody>
      </p:sp>
    </p:spTree>
    <p:extLst>
      <p:ext uri="{BB962C8B-B14F-4D97-AF65-F5344CB8AC3E}">
        <p14:creationId xmlns:p14="http://schemas.microsoft.com/office/powerpoint/2010/main" val="121184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E841-9ED8-4925-8554-B7E0FA956659}"/>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Stock News Sentiment Analysis</a:t>
            </a:r>
            <a:endParaRPr lang="en-US" sz="3600" dirty="0"/>
          </a:p>
        </p:txBody>
      </p:sp>
      <p:sp>
        <p:nvSpPr>
          <p:cNvPr id="3" name="Content Placeholder 2">
            <a:extLst>
              <a:ext uri="{FF2B5EF4-FFF2-40B4-BE49-F238E27FC236}">
                <a16:creationId xmlns:a16="http://schemas.microsoft.com/office/drawing/2014/main" id="{0F7A37B7-6170-4A1E-84FB-546585CAF247}"/>
              </a:ext>
            </a:extLst>
          </p:cNvPr>
          <p:cNvSpPr>
            <a:spLocks noGrp="1"/>
          </p:cNvSpPr>
          <p:nvPr>
            <p:ph idx="1"/>
          </p:nvPr>
        </p:nvSpPr>
        <p:spPr/>
        <p:txBody>
          <a:bodyPr/>
          <a:lstStyle/>
          <a:p>
            <a:r>
              <a:rPr lang="en-US" sz="2400" spc="-5" dirty="0">
                <a:solidFill>
                  <a:srgbClr val="292929"/>
                </a:solidFill>
                <a:effectLst/>
                <a:latin typeface="Times New Roman" panose="02020603050405020304" pitchFamily="18" charset="0"/>
                <a:ea typeface="Calibri" panose="020F0502020204030204" pitchFamily="34" charset="0"/>
              </a:rPr>
              <a:t>The sentiment score of a text can be obtained by summing up the intensity of each word in the text</a:t>
            </a:r>
          </a:p>
          <a:p>
            <a:r>
              <a:rPr lang="en-US" sz="2400" spc="-5" dirty="0">
                <a:solidFill>
                  <a:srgbClr val="292929"/>
                </a:solidFill>
                <a:effectLst/>
                <a:latin typeface="Times New Roman" panose="02020603050405020304" pitchFamily="18" charset="0"/>
                <a:ea typeface="Calibri" panose="020F0502020204030204" pitchFamily="34" charset="0"/>
              </a:rPr>
              <a:t>VADER dictionary contains words for Stock news, and it is easy to update the library with new words as we needed to include words.</a:t>
            </a:r>
          </a:p>
          <a:p>
            <a:endParaRPr lang="en-US" dirty="0"/>
          </a:p>
        </p:txBody>
      </p:sp>
      <p:pic>
        <p:nvPicPr>
          <p:cNvPr id="4" name="Picture 3">
            <a:extLst>
              <a:ext uri="{FF2B5EF4-FFF2-40B4-BE49-F238E27FC236}">
                <a16:creationId xmlns:a16="http://schemas.microsoft.com/office/drawing/2014/main" id="{81B26AA6-DABE-4C95-B88B-5A4DF87F9D04}"/>
              </a:ext>
            </a:extLst>
          </p:cNvPr>
          <p:cNvPicPr/>
          <p:nvPr/>
        </p:nvPicPr>
        <p:blipFill>
          <a:blip r:embed="rId2"/>
          <a:stretch>
            <a:fillRect/>
          </a:stretch>
        </p:blipFill>
        <p:spPr>
          <a:xfrm>
            <a:off x="838200" y="3429000"/>
            <a:ext cx="4670244" cy="2647849"/>
          </a:xfrm>
          <a:prstGeom prst="rect">
            <a:avLst/>
          </a:prstGeom>
        </p:spPr>
      </p:pic>
      <p:pic>
        <p:nvPicPr>
          <p:cNvPr id="5" name="Picture 4">
            <a:extLst>
              <a:ext uri="{FF2B5EF4-FFF2-40B4-BE49-F238E27FC236}">
                <a16:creationId xmlns:a16="http://schemas.microsoft.com/office/drawing/2014/main" id="{BB73D815-22C9-42E7-B23E-AC2C23F197B0}"/>
              </a:ext>
            </a:extLst>
          </p:cNvPr>
          <p:cNvPicPr/>
          <p:nvPr/>
        </p:nvPicPr>
        <p:blipFill>
          <a:blip r:embed="rId3"/>
          <a:stretch>
            <a:fillRect/>
          </a:stretch>
        </p:blipFill>
        <p:spPr>
          <a:xfrm>
            <a:off x="5952586" y="3428999"/>
            <a:ext cx="5713549" cy="2647849"/>
          </a:xfrm>
          <a:prstGeom prst="rect">
            <a:avLst/>
          </a:prstGeom>
        </p:spPr>
      </p:pic>
    </p:spTree>
    <p:extLst>
      <p:ext uri="{BB962C8B-B14F-4D97-AF65-F5344CB8AC3E}">
        <p14:creationId xmlns:p14="http://schemas.microsoft.com/office/powerpoint/2010/main" val="52972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2244-4B80-4EEF-9C56-77CF7361D100}"/>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solidFill>
                <a:schemeClr val="accent5"/>
              </a:solidFill>
            </a:endParaRPr>
          </a:p>
        </p:txBody>
      </p:sp>
      <p:sp>
        <p:nvSpPr>
          <p:cNvPr id="3" name="Content Placeholder 2">
            <a:extLst>
              <a:ext uri="{FF2B5EF4-FFF2-40B4-BE49-F238E27FC236}">
                <a16:creationId xmlns:a16="http://schemas.microsoft.com/office/drawing/2014/main" id="{3A1665A1-FB09-437A-BAE1-BAC83665EC03}"/>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Analyzing stock data for the last two years (starting from January 2018 up to December 2020) to determine the optimal percentage for each ticker in the investment portfolio.</a:t>
            </a:r>
          </a:p>
          <a:p>
            <a:endParaRPr lang="en-US" sz="2400" dirty="0">
              <a:latin typeface="Times New Roman" panose="02020603050405020304" pitchFamily="18" charset="0"/>
              <a:ea typeface="Calibri" panose="020F0502020204030204"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 We created a portfolio consisting of the 10 suggested companies (tickers) with equal percentages for each ticker and equals to 10%. </a:t>
            </a:r>
          </a:p>
          <a:p>
            <a:endParaRPr lang="en-US" sz="2400" dirty="0"/>
          </a:p>
        </p:txBody>
      </p:sp>
    </p:spTree>
    <p:extLst>
      <p:ext uri="{BB962C8B-B14F-4D97-AF65-F5344CB8AC3E}">
        <p14:creationId xmlns:p14="http://schemas.microsoft.com/office/powerpoint/2010/main" val="72356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1771-8112-4998-A992-AE75B794027A}"/>
              </a:ext>
            </a:extLst>
          </p:cNvPr>
          <p:cNvSpPr>
            <a:spLocks noGrp="1"/>
          </p:cNvSpPr>
          <p:nvPr>
            <p:ph type="title"/>
          </p:nvPr>
        </p:nvSpPr>
        <p:spPr/>
        <p:txBody>
          <a:bodyPr>
            <a:normAutofit/>
          </a:bodyPr>
          <a:lstStyle/>
          <a:p>
            <a:r>
              <a:rPr lang="en-US" sz="3600" b="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12E388D3-5B6C-457E-9A91-222348A8C300}"/>
              </a:ext>
            </a:extLst>
          </p:cNvPr>
          <p:cNvSpPr>
            <a:spLocks noGrp="1"/>
          </p:cNvSpPr>
          <p:nvPr>
            <p:ph idx="1"/>
          </p:nvPr>
        </p:nvSpPr>
        <p:spPr/>
        <p:txBody>
          <a:bodyPr>
            <a:normAutofit/>
          </a:bodyPr>
          <a:lstStyle/>
          <a:p>
            <a:r>
              <a:rPr lang="en-US" sz="2400" b="1" dirty="0">
                <a:effectLst/>
                <a:latin typeface="Times New Roman" panose="02020603050405020304" pitchFamily="18" charset="0"/>
                <a:ea typeface="Calibri" panose="020F0502020204030204" pitchFamily="34" charset="0"/>
              </a:rPr>
              <a:t>Expected Return: </a:t>
            </a:r>
            <a:r>
              <a:rPr lang="en-US" sz="2400" dirty="0">
                <a:effectLst/>
                <a:latin typeface="Times New Roman" panose="02020603050405020304" pitchFamily="18" charset="0"/>
                <a:ea typeface="Calibri" panose="020F0502020204030204" pitchFamily="34" charset="0"/>
              </a:rPr>
              <a:t>which is</a:t>
            </a:r>
            <a:r>
              <a:rPr lang="en-US" sz="2400" dirty="0">
                <a:solidFill>
                  <a:srgbClr val="000000"/>
                </a:solidFill>
                <a:effectLst/>
                <a:latin typeface="Times New Roman" panose="02020603050405020304" pitchFamily="18" charset="0"/>
                <a:ea typeface="Calibri" panose="020F0502020204030204" pitchFamily="34" charset="0"/>
              </a:rPr>
              <a:t> a measure of the center of the distribution of the random variable that is the return.</a:t>
            </a:r>
          </a:p>
          <a:p>
            <a:r>
              <a:rPr lang="en-US" sz="2400" b="1" dirty="0">
                <a:solidFill>
                  <a:srgbClr val="000000"/>
                </a:solidFill>
                <a:effectLst/>
                <a:latin typeface="Times New Roman" panose="02020603050405020304" pitchFamily="18" charset="0"/>
                <a:ea typeface="Calibri" panose="020F0502020204030204" pitchFamily="34" charset="0"/>
              </a:rPr>
              <a:t>Portfolio. </a:t>
            </a:r>
            <a:r>
              <a:rPr lang="en-US" sz="2400" b="1" dirty="0">
                <a:solidFill>
                  <a:srgbClr val="000000"/>
                </a:solidFill>
                <a:latin typeface="Times New Roman" panose="02020603050405020304" pitchFamily="18" charset="0"/>
                <a:ea typeface="Calibri" panose="020F0502020204030204" pitchFamily="34" charset="0"/>
              </a:rPr>
              <a:t>V</a:t>
            </a:r>
            <a:r>
              <a:rPr lang="en-US" sz="2400" b="1" dirty="0">
                <a:solidFill>
                  <a:srgbClr val="000000"/>
                </a:solidFill>
                <a:effectLst/>
                <a:latin typeface="Times New Roman" panose="02020603050405020304" pitchFamily="18" charset="0"/>
                <a:ea typeface="Calibri" panose="020F0502020204030204" pitchFamily="34" charset="0"/>
              </a:rPr>
              <a:t>olatility: </a:t>
            </a:r>
            <a:r>
              <a:rPr lang="en-US" sz="2400" dirty="0">
                <a:solidFill>
                  <a:srgbClr val="000000"/>
                </a:solidFill>
                <a:effectLst/>
                <a:latin typeface="Times New Roman" panose="02020603050405020304" pitchFamily="18" charset="0"/>
                <a:ea typeface="Calibri" panose="020F0502020204030204" pitchFamily="34" charset="0"/>
              </a:rPr>
              <a:t>which is the degree of variation of a trading price series over time.</a:t>
            </a:r>
          </a:p>
          <a:p>
            <a:r>
              <a:rPr lang="en-US" sz="2400" b="1" dirty="0">
                <a:solidFill>
                  <a:srgbClr val="000000"/>
                </a:solidFill>
                <a:effectLst/>
                <a:latin typeface="Times New Roman" panose="02020603050405020304" pitchFamily="18" charset="0"/>
                <a:ea typeface="Calibri" panose="020F0502020204030204" pitchFamily="34" charset="0"/>
              </a:rPr>
              <a:t>Sharpe Ratio: </a:t>
            </a:r>
            <a:r>
              <a:rPr lang="en-US" sz="2400" dirty="0">
                <a:solidFill>
                  <a:srgbClr val="000000"/>
                </a:solidFill>
                <a:effectLst/>
                <a:latin typeface="Times New Roman" panose="02020603050405020304" pitchFamily="18" charset="0"/>
                <a:ea typeface="Calibri" panose="020F0502020204030204" pitchFamily="34" charset="0"/>
              </a:rPr>
              <a:t>used to help understand the return of an investment compared to its risk. The ratio is the average return earned in excess of the risk-free rate per unit of volatility or total risk.</a:t>
            </a:r>
          </a:p>
          <a:p>
            <a:endParaRPr lang="en-US" sz="2400" dirty="0"/>
          </a:p>
        </p:txBody>
      </p:sp>
      <p:graphicFrame>
        <p:nvGraphicFramePr>
          <p:cNvPr id="4" name="Table 3">
            <a:extLst>
              <a:ext uri="{FF2B5EF4-FFF2-40B4-BE49-F238E27FC236}">
                <a16:creationId xmlns:a16="http://schemas.microsoft.com/office/drawing/2014/main" id="{1523374D-099D-4484-BBDA-54D1C4DE74C4}"/>
              </a:ext>
            </a:extLst>
          </p:cNvPr>
          <p:cNvGraphicFramePr>
            <a:graphicFrameLocks noGrp="1"/>
          </p:cNvGraphicFramePr>
          <p:nvPr>
            <p:extLst>
              <p:ext uri="{D42A27DB-BD31-4B8C-83A1-F6EECF244321}">
                <p14:modId xmlns:p14="http://schemas.microsoft.com/office/powerpoint/2010/main" val="1219073379"/>
              </p:ext>
            </p:extLst>
          </p:nvPr>
        </p:nvGraphicFramePr>
        <p:xfrm>
          <a:off x="4394769" y="4172797"/>
          <a:ext cx="4981348" cy="1725585"/>
        </p:xfrm>
        <a:graphic>
          <a:graphicData uri="http://schemas.openxmlformats.org/drawingml/2006/table">
            <a:tbl>
              <a:tblPr firstRow="1" firstCol="1" bandRow="1">
                <a:tableStyleId>{5C22544A-7EE6-4342-B048-85BDC9FD1C3A}</a:tableStyleId>
              </a:tblPr>
              <a:tblGrid>
                <a:gridCol w="3274708">
                  <a:extLst>
                    <a:ext uri="{9D8B030D-6E8A-4147-A177-3AD203B41FA5}">
                      <a16:colId xmlns:a16="http://schemas.microsoft.com/office/drawing/2014/main" val="1460925791"/>
                    </a:ext>
                  </a:extLst>
                </a:gridCol>
                <a:gridCol w="1706640">
                  <a:extLst>
                    <a:ext uri="{9D8B030D-6E8A-4147-A177-3AD203B41FA5}">
                      <a16:colId xmlns:a16="http://schemas.microsoft.com/office/drawing/2014/main" val="1637305846"/>
                    </a:ext>
                  </a:extLst>
                </a:gridCol>
              </a:tblGrid>
              <a:tr h="575195">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Expected return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0.911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530950"/>
                  </a:ext>
                </a:extLst>
              </a:tr>
              <a:tr h="575195">
                <a:tc>
                  <a:txBody>
                    <a:bodyPr/>
                    <a:lstStyle/>
                    <a:p>
                      <a:pPr marL="0" marR="0" algn="just">
                        <a:lnSpc>
                          <a:spcPct val="107000"/>
                        </a:lnSpc>
                        <a:spcBef>
                          <a:spcPts val="0"/>
                        </a:spcBef>
                        <a:spcAft>
                          <a:spcPts val="0"/>
                        </a:spcAft>
                      </a:pPr>
                      <a:r>
                        <a:rPr lang="en-US" sz="1200">
                          <a:effectLst/>
                        </a:rPr>
                        <a:t>Volatility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0.462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6534534"/>
                  </a:ext>
                </a:extLst>
              </a:tr>
              <a:tr h="575195">
                <a:tc>
                  <a:txBody>
                    <a:bodyPr/>
                    <a:lstStyle/>
                    <a:p>
                      <a:pPr marL="0" marR="0" algn="just">
                        <a:lnSpc>
                          <a:spcPct val="107000"/>
                        </a:lnSpc>
                        <a:spcBef>
                          <a:spcPts val="0"/>
                        </a:spcBef>
                        <a:spcAft>
                          <a:spcPts val="0"/>
                        </a:spcAft>
                      </a:pPr>
                      <a:r>
                        <a:rPr lang="en-US" sz="1200">
                          <a:effectLst/>
                        </a:rPr>
                        <a:t>Sharpe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1.797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868855"/>
                  </a:ext>
                </a:extLst>
              </a:tr>
            </a:tbl>
          </a:graphicData>
        </a:graphic>
      </p:graphicFrame>
    </p:spTree>
    <p:extLst>
      <p:ext uri="{BB962C8B-B14F-4D97-AF65-F5344CB8AC3E}">
        <p14:creationId xmlns:p14="http://schemas.microsoft.com/office/powerpoint/2010/main" val="326216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094-7BDC-4A2B-93D6-23036CCA9132}"/>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9F67E43E-6B5A-4676-BF52-C0C1444F8FC3}"/>
              </a:ext>
            </a:extLst>
          </p:cNvPr>
          <p:cNvSpPr>
            <a:spLocks noGrp="1"/>
          </p:cNvSpPr>
          <p:nvPr>
            <p:ph idx="1"/>
          </p:nvPr>
        </p:nvSpPr>
        <p:spPr/>
        <p:txBody>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uy-sell signals for each ticker based on the moving averages (5-day, 10-day, 50-day, 100-day).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0D87002-56E8-4F66-93C5-AE5CDD7F42D5}"/>
              </a:ext>
            </a:extLst>
          </p:cNvPr>
          <p:cNvPicPr/>
          <p:nvPr/>
        </p:nvPicPr>
        <p:blipFill>
          <a:blip r:embed="rId2"/>
          <a:stretch>
            <a:fillRect/>
          </a:stretch>
        </p:blipFill>
        <p:spPr>
          <a:xfrm>
            <a:off x="3009697" y="2419311"/>
            <a:ext cx="6656817" cy="3348443"/>
          </a:xfrm>
          <a:prstGeom prst="rect">
            <a:avLst/>
          </a:prstGeom>
        </p:spPr>
      </p:pic>
    </p:spTree>
    <p:extLst>
      <p:ext uri="{BB962C8B-B14F-4D97-AF65-F5344CB8AC3E}">
        <p14:creationId xmlns:p14="http://schemas.microsoft.com/office/powerpoint/2010/main" val="22581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0955-B2A7-4550-AA60-112BF6E5941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9650FBB5-15DA-4CB7-BEEC-6A01A4C5CBF2}"/>
              </a:ext>
            </a:extLst>
          </p:cNvPr>
          <p:cNvSpPr>
            <a:spLocks noGrp="1"/>
          </p:cNvSpPr>
          <p:nvPr>
            <p:ph idx="1"/>
          </p:nvPr>
        </p:nvSpPr>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Efficient Frontier: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the set of optimal portfolios that offer the highest expected return for a defined level of risk or the lowest risk for a given level of expected return.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Portfolios that lie below the efficient frontier are sub-optimal because they do not provide enough return for the level of risk.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Portfolios that cluster to the right of the efficient frontier are sub-optimal because they have a higher level of risk for the defined rate of return.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C4EA9CED-A462-4DA1-A577-BF3332F5AA66}"/>
              </a:ext>
            </a:extLst>
          </p:cNvPr>
          <p:cNvGraphicFramePr>
            <a:graphicFrameLocks noGrp="1"/>
          </p:cNvGraphicFramePr>
          <p:nvPr>
            <p:extLst>
              <p:ext uri="{D42A27DB-BD31-4B8C-83A1-F6EECF244321}">
                <p14:modId xmlns:p14="http://schemas.microsoft.com/office/powerpoint/2010/main" val="4278062142"/>
              </p:ext>
            </p:extLst>
          </p:nvPr>
        </p:nvGraphicFramePr>
        <p:xfrm>
          <a:off x="1194305" y="4641005"/>
          <a:ext cx="4060983" cy="1851870"/>
        </p:xfrm>
        <a:graphic>
          <a:graphicData uri="http://schemas.openxmlformats.org/drawingml/2006/table">
            <a:tbl>
              <a:tblPr firstRow="1" firstCol="1" bandRow="1">
                <a:tableStyleId>{5C22544A-7EE6-4342-B048-85BDC9FD1C3A}</a:tableStyleId>
              </a:tblPr>
              <a:tblGrid>
                <a:gridCol w="2886360">
                  <a:extLst>
                    <a:ext uri="{9D8B030D-6E8A-4147-A177-3AD203B41FA5}">
                      <a16:colId xmlns:a16="http://schemas.microsoft.com/office/drawing/2014/main" val="657372896"/>
                    </a:ext>
                  </a:extLst>
                </a:gridCol>
                <a:gridCol w="1174623">
                  <a:extLst>
                    <a:ext uri="{9D8B030D-6E8A-4147-A177-3AD203B41FA5}">
                      <a16:colId xmlns:a16="http://schemas.microsoft.com/office/drawing/2014/main" val="211598489"/>
                    </a:ext>
                  </a:extLst>
                </a:gridCol>
              </a:tblGrid>
              <a:tr h="370374">
                <a:tc>
                  <a:txBody>
                    <a:bodyPr/>
                    <a:lstStyle/>
                    <a:p>
                      <a:r>
                        <a:rPr lang="en-US" sz="1200" dirty="0">
                          <a:effectLst/>
                        </a:rPr>
                        <a:t>Time window/frequency</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734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138238"/>
                  </a:ext>
                </a:extLst>
              </a:tr>
              <a:tr h="370374">
                <a:tc>
                  <a:txBody>
                    <a:bodyPr/>
                    <a:lstStyle/>
                    <a:p>
                      <a:r>
                        <a:rPr lang="en-US" sz="1200">
                          <a:effectLst/>
                        </a:rPr>
                        <a:t>Risk free rate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0.08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1687153"/>
                  </a:ext>
                </a:extLst>
              </a:tr>
              <a:tr h="370374">
                <a:tc>
                  <a:txBody>
                    <a:bodyPr/>
                    <a:lstStyle/>
                    <a:p>
                      <a:r>
                        <a:rPr lang="en-US" sz="1200">
                          <a:effectLst/>
                        </a:rPr>
                        <a:t>Expected annual Return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0.514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56391"/>
                  </a:ext>
                </a:extLst>
              </a:tr>
              <a:tr h="370374">
                <a:tc>
                  <a:txBody>
                    <a:bodyPr/>
                    <a:lstStyle/>
                    <a:p>
                      <a:r>
                        <a:rPr lang="en-US" sz="1200">
                          <a:effectLst/>
                        </a:rPr>
                        <a:t>Annual Volatility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0.332</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8533779"/>
                  </a:ext>
                </a:extLst>
              </a:tr>
              <a:tr h="370374">
                <a:tc>
                  <a:txBody>
                    <a:bodyPr/>
                    <a:lstStyle/>
                    <a:p>
                      <a:r>
                        <a:rPr lang="en-US" sz="1200">
                          <a:effectLst/>
                        </a:rPr>
                        <a:t>Sharpe Ratio</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1.308</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9454807"/>
                  </a:ext>
                </a:extLst>
              </a:tr>
            </a:tbl>
          </a:graphicData>
        </a:graphic>
      </p:graphicFrame>
      <p:graphicFrame>
        <p:nvGraphicFramePr>
          <p:cNvPr id="6" name="Table 5">
            <a:extLst>
              <a:ext uri="{FF2B5EF4-FFF2-40B4-BE49-F238E27FC236}">
                <a16:creationId xmlns:a16="http://schemas.microsoft.com/office/drawing/2014/main" id="{7C1C0108-8302-4A30-840B-7C7048FC365D}"/>
              </a:ext>
            </a:extLst>
          </p:cNvPr>
          <p:cNvGraphicFramePr>
            <a:graphicFrameLocks noGrp="1"/>
          </p:cNvGraphicFramePr>
          <p:nvPr>
            <p:extLst>
              <p:ext uri="{D42A27DB-BD31-4B8C-83A1-F6EECF244321}">
                <p14:modId xmlns:p14="http://schemas.microsoft.com/office/powerpoint/2010/main" val="2021858324"/>
              </p:ext>
            </p:extLst>
          </p:nvPr>
        </p:nvGraphicFramePr>
        <p:xfrm>
          <a:off x="5344274" y="4641005"/>
          <a:ext cx="4523207" cy="1851870"/>
        </p:xfrm>
        <a:graphic>
          <a:graphicData uri="http://schemas.openxmlformats.org/drawingml/2006/table">
            <a:tbl>
              <a:tblPr firstRow="1" firstCol="1" bandRow="1">
                <a:tableStyleId>{5C22544A-7EE6-4342-B048-85BDC9FD1C3A}</a:tableStyleId>
              </a:tblPr>
              <a:tblGrid>
                <a:gridCol w="3214887">
                  <a:extLst>
                    <a:ext uri="{9D8B030D-6E8A-4147-A177-3AD203B41FA5}">
                      <a16:colId xmlns:a16="http://schemas.microsoft.com/office/drawing/2014/main" val="3217915416"/>
                    </a:ext>
                  </a:extLst>
                </a:gridCol>
                <a:gridCol w="1308320">
                  <a:extLst>
                    <a:ext uri="{9D8B030D-6E8A-4147-A177-3AD203B41FA5}">
                      <a16:colId xmlns:a16="http://schemas.microsoft.com/office/drawing/2014/main" val="88154611"/>
                    </a:ext>
                  </a:extLst>
                </a:gridCol>
              </a:tblGrid>
              <a:tr h="370374">
                <a:tc>
                  <a:txBody>
                    <a:bodyPr/>
                    <a:lstStyle/>
                    <a:p>
                      <a:pPr algn="l"/>
                      <a:r>
                        <a:rPr lang="en-US" sz="1200">
                          <a:effectLst/>
                        </a:rPr>
                        <a:t>Time window/frequency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734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592031"/>
                  </a:ext>
                </a:extLst>
              </a:tr>
              <a:tr h="370374">
                <a:tc>
                  <a:txBody>
                    <a:bodyPr/>
                    <a:lstStyle/>
                    <a:p>
                      <a:pPr algn="l"/>
                      <a:r>
                        <a:rPr lang="en-US" sz="1200">
                          <a:effectLst/>
                        </a:rPr>
                        <a:t>Risk free rate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326693"/>
                  </a:ext>
                </a:extLst>
              </a:tr>
              <a:tr h="370374">
                <a:tc>
                  <a:txBody>
                    <a:bodyPr/>
                    <a:lstStyle/>
                    <a:p>
                      <a:pPr algn="l"/>
                      <a:r>
                        <a:rPr lang="en-US" sz="1200">
                          <a:effectLst/>
                        </a:rPr>
                        <a:t>Expected annual Return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1.943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682513"/>
                  </a:ext>
                </a:extLst>
              </a:tr>
              <a:tr h="370374">
                <a:tc>
                  <a:txBody>
                    <a:bodyPr/>
                    <a:lstStyle/>
                    <a:p>
                      <a:pPr algn="l"/>
                      <a:r>
                        <a:rPr lang="en-US" sz="1200">
                          <a:effectLst/>
                        </a:rPr>
                        <a:t>Annual Volatility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0.713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9391088"/>
                  </a:ext>
                </a:extLst>
              </a:tr>
              <a:tr h="370374">
                <a:tc>
                  <a:txBody>
                    <a:bodyPr/>
                    <a:lstStyle/>
                    <a:p>
                      <a:pPr algn="l"/>
                      <a:r>
                        <a:rPr lang="en-US" sz="1200">
                          <a:effectLst/>
                        </a:rPr>
                        <a:t>Sharpe Ratio</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dirty="0">
                          <a:effectLst/>
                        </a:rPr>
                        <a:t>1.615</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5920"/>
                  </a:ext>
                </a:extLst>
              </a:tr>
            </a:tbl>
          </a:graphicData>
        </a:graphic>
      </p:graphicFrame>
    </p:spTree>
    <p:extLst>
      <p:ext uri="{BB962C8B-B14F-4D97-AF65-F5344CB8AC3E}">
        <p14:creationId xmlns:p14="http://schemas.microsoft.com/office/powerpoint/2010/main" val="128884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E7D1-9FE3-4509-B8EF-FFC285FBC18B}"/>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graphicFrame>
        <p:nvGraphicFramePr>
          <p:cNvPr id="4" name="Content Placeholder 3">
            <a:extLst>
              <a:ext uri="{FF2B5EF4-FFF2-40B4-BE49-F238E27FC236}">
                <a16:creationId xmlns:a16="http://schemas.microsoft.com/office/drawing/2014/main" id="{E9DF23F5-D063-4E0F-B8E0-EEE778660B0E}"/>
              </a:ext>
            </a:extLst>
          </p:cNvPr>
          <p:cNvGraphicFramePr>
            <a:graphicFrameLocks noGrp="1"/>
          </p:cNvGraphicFramePr>
          <p:nvPr>
            <p:ph idx="1"/>
            <p:extLst>
              <p:ext uri="{D42A27DB-BD31-4B8C-83A1-F6EECF244321}">
                <p14:modId xmlns:p14="http://schemas.microsoft.com/office/powerpoint/2010/main" val="1227814376"/>
              </p:ext>
            </p:extLst>
          </p:nvPr>
        </p:nvGraphicFramePr>
        <p:xfrm>
          <a:off x="1143120" y="1690687"/>
          <a:ext cx="3308299" cy="3665082"/>
        </p:xfrm>
        <a:graphic>
          <a:graphicData uri="http://schemas.openxmlformats.org/drawingml/2006/table">
            <a:tbl>
              <a:tblPr firstRow="1" firstCol="1" bandRow="1">
                <a:tableStyleId>{5C22544A-7EE6-4342-B048-85BDC9FD1C3A}</a:tableStyleId>
              </a:tblPr>
              <a:tblGrid>
                <a:gridCol w="1564539">
                  <a:extLst>
                    <a:ext uri="{9D8B030D-6E8A-4147-A177-3AD203B41FA5}">
                      <a16:colId xmlns:a16="http://schemas.microsoft.com/office/drawing/2014/main" val="2251031563"/>
                    </a:ext>
                  </a:extLst>
                </a:gridCol>
                <a:gridCol w="1743760">
                  <a:extLst>
                    <a:ext uri="{9D8B030D-6E8A-4147-A177-3AD203B41FA5}">
                      <a16:colId xmlns:a16="http://schemas.microsoft.com/office/drawing/2014/main" val="2267992180"/>
                    </a:ext>
                  </a:extLst>
                </a:gridCol>
              </a:tblGrid>
              <a:tr h="378620">
                <a:tc>
                  <a:txBody>
                    <a:bodyPr/>
                    <a:lstStyle/>
                    <a:p>
                      <a:pPr algn="l"/>
                      <a:r>
                        <a:rPr lang="en-US" sz="1200">
                          <a:effectLst/>
                        </a:rPr>
                        <a:t>AZN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0.272357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860263"/>
                  </a:ext>
                </a:extLst>
              </a:tr>
              <a:tr h="409411">
                <a:tc>
                  <a:txBody>
                    <a:bodyPr/>
                    <a:lstStyle/>
                    <a:p>
                      <a:pPr algn="l"/>
                      <a:r>
                        <a:rPr lang="en-US" sz="1200">
                          <a:effectLst/>
                        </a:rPr>
                        <a:t>PFE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0.236112</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368085"/>
                  </a:ext>
                </a:extLst>
              </a:tr>
              <a:tr h="412832">
                <a:tc>
                  <a:txBody>
                    <a:bodyPr/>
                    <a:lstStyle/>
                    <a:p>
                      <a:pPr algn="l"/>
                      <a:r>
                        <a:rPr lang="en-US" sz="1200">
                          <a:effectLst/>
                        </a:rPr>
                        <a:t>AAPL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52208"/>
                  </a:ext>
                </a:extLst>
              </a:tr>
              <a:tr h="347828">
                <a:tc>
                  <a:txBody>
                    <a:bodyPr/>
                    <a:lstStyle/>
                    <a:p>
                      <a:pPr algn="l"/>
                      <a:r>
                        <a:rPr lang="en-US" sz="1200">
                          <a:effectLst/>
                        </a:rPr>
                        <a:t>NVDA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3.469447e-18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295523"/>
                  </a:ext>
                </a:extLst>
              </a:tr>
              <a:tr h="335967">
                <a:tc>
                  <a:txBody>
                    <a:bodyPr/>
                    <a:lstStyle/>
                    <a:p>
                      <a:pPr marL="0" marR="0" algn="just">
                        <a:lnSpc>
                          <a:spcPct val="107000"/>
                        </a:lnSpc>
                        <a:spcBef>
                          <a:spcPts val="0"/>
                        </a:spcBef>
                        <a:spcAft>
                          <a:spcPts val="0"/>
                        </a:spcAft>
                      </a:pPr>
                      <a:r>
                        <a:rPr lang="en-US" sz="1200">
                          <a:effectLst/>
                        </a:rPr>
                        <a:t>MSFT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5.854692e-18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928638"/>
                  </a:ext>
                </a:extLst>
              </a:tr>
              <a:tr h="335967">
                <a:tc>
                  <a:txBody>
                    <a:bodyPr/>
                    <a:lstStyle/>
                    <a:p>
                      <a:pPr marL="0" marR="0" algn="just">
                        <a:lnSpc>
                          <a:spcPct val="107000"/>
                        </a:lnSpc>
                        <a:spcBef>
                          <a:spcPts val="0"/>
                        </a:spcBef>
                        <a:spcAft>
                          <a:spcPts val="0"/>
                        </a:spcAft>
                      </a:pPr>
                      <a:r>
                        <a:rPr lang="en-US" sz="1200">
                          <a:effectLst/>
                        </a:rPr>
                        <a:t>TSLA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0.000958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665889"/>
                  </a:ext>
                </a:extLst>
              </a:tr>
              <a:tr h="378620">
                <a:tc>
                  <a:txBody>
                    <a:bodyPr/>
                    <a:lstStyle/>
                    <a:p>
                      <a:pPr marL="0" marR="0" algn="just">
                        <a:lnSpc>
                          <a:spcPct val="107000"/>
                        </a:lnSpc>
                        <a:spcBef>
                          <a:spcPts val="0"/>
                        </a:spcBef>
                        <a:spcAft>
                          <a:spcPts val="0"/>
                        </a:spcAft>
                      </a:pPr>
                      <a:r>
                        <a:rPr lang="en-US" sz="1200">
                          <a:effectLst/>
                        </a:rPr>
                        <a:t>JPM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1320710"/>
                  </a:ext>
                </a:extLst>
              </a:tr>
              <a:tr h="364935">
                <a:tc>
                  <a:txBody>
                    <a:bodyPr/>
                    <a:lstStyle/>
                    <a:p>
                      <a:pPr marL="0" marR="0" algn="just">
                        <a:lnSpc>
                          <a:spcPct val="107000"/>
                        </a:lnSpc>
                        <a:spcBef>
                          <a:spcPts val="0"/>
                        </a:spcBef>
                        <a:spcAft>
                          <a:spcPts val="0"/>
                        </a:spcAft>
                      </a:pPr>
                      <a:r>
                        <a:rPr lang="en-US" sz="1200">
                          <a:effectLst/>
                        </a:rPr>
                        <a:t>BA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1.322727e-17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2340172"/>
                  </a:ext>
                </a:extLst>
              </a:tr>
              <a:tr h="364935">
                <a:tc>
                  <a:txBody>
                    <a:bodyPr/>
                    <a:lstStyle/>
                    <a:p>
                      <a:pPr marL="0" marR="0" algn="just">
                        <a:lnSpc>
                          <a:spcPct val="107000"/>
                        </a:lnSpc>
                        <a:spcBef>
                          <a:spcPts val="0"/>
                        </a:spcBef>
                        <a:spcAft>
                          <a:spcPts val="0"/>
                        </a:spcAft>
                      </a:pPr>
                      <a:r>
                        <a:rPr lang="en-US" sz="1200">
                          <a:effectLst/>
                        </a:rPr>
                        <a:t>WMT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0.372915</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3475383"/>
                  </a:ext>
                </a:extLst>
              </a:tr>
              <a:tr h="335967">
                <a:tc>
                  <a:txBody>
                    <a:bodyPr/>
                    <a:lstStyle/>
                    <a:p>
                      <a:pPr marL="0" marR="0" algn="just">
                        <a:lnSpc>
                          <a:spcPct val="107000"/>
                        </a:lnSpc>
                        <a:spcBef>
                          <a:spcPts val="0"/>
                        </a:spcBef>
                        <a:spcAft>
                          <a:spcPts val="0"/>
                        </a:spcAft>
                      </a:pPr>
                      <a:r>
                        <a:rPr lang="en-US" sz="1200">
                          <a:effectLst/>
                        </a:rPr>
                        <a:t>DIS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dirty="0">
                          <a:effectLst/>
                        </a:rPr>
                        <a:t>0.117658</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770838"/>
                  </a:ext>
                </a:extLst>
              </a:tr>
            </a:tbl>
          </a:graphicData>
        </a:graphic>
      </p:graphicFrame>
      <p:graphicFrame>
        <p:nvGraphicFramePr>
          <p:cNvPr id="5" name="Table 4">
            <a:extLst>
              <a:ext uri="{FF2B5EF4-FFF2-40B4-BE49-F238E27FC236}">
                <a16:creationId xmlns:a16="http://schemas.microsoft.com/office/drawing/2014/main" id="{5940B8FA-CBE5-40F5-9B53-06CE93EB64E1}"/>
              </a:ext>
            </a:extLst>
          </p:cNvPr>
          <p:cNvGraphicFramePr>
            <a:graphicFrameLocks noGrp="1"/>
          </p:cNvGraphicFramePr>
          <p:nvPr>
            <p:extLst>
              <p:ext uri="{D42A27DB-BD31-4B8C-83A1-F6EECF244321}">
                <p14:modId xmlns:p14="http://schemas.microsoft.com/office/powerpoint/2010/main" val="1370245065"/>
              </p:ext>
            </p:extLst>
          </p:nvPr>
        </p:nvGraphicFramePr>
        <p:xfrm>
          <a:off x="5828794" y="1690688"/>
          <a:ext cx="4159268" cy="3665081"/>
        </p:xfrm>
        <a:graphic>
          <a:graphicData uri="http://schemas.openxmlformats.org/drawingml/2006/table">
            <a:tbl>
              <a:tblPr firstRow="1" firstCol="1" bandRow="1">
                <a:tableStyleId>{5C22544A-7EE6-4342-B048-85BDC9FD1C3A}</a:tableStyleId>
              </a:tblPr>
              <a:tblGrid>
                <a:gridCol w="1868489">
                  <a:extLst>
                    <a:ext uri="{9D8B030D-6E8A-4147-A177-3AD203B41FA5}">
                      <a16:colId xmlns:a16="http://schemas.microsoft.com/office/drawing/2014/main" val="827357245"/>
                    </a:ext>
                  </a:extLst>
                </a:gridCol>
                <a:gridCol w="2290779">
                  <a:extLst>
                    <a:ext uri="{9D8B030D-6E8A-4147-A177-3AD203B41FA5}">
                      <a16:colId xmlns:a16="http://schemas.microsoft.com/office/drawing/2014/main" val="1714898506"/>
                    </a:ext>
                  </a:extLst>
                </a:gridCol>
              </a:tblGrid>
              <a:tr h="378619">
                <a:tc>
                  <a:txBody>
                    <a:bodyPr/>
                    <a:lstStyle/>
                    <a:p>
                      <a:pPr algn="l"/>
                      <a:r>
                        <a:rPr lang="en-US" sz="1200">
                          <a:effectLst/>
                        </a:rPr>
                        <a:t>AZN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0.006855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726271"/>
                  </a:ext>
                </a:extLst>
              </a:tr>
              <a:tr h="409411">
                <a:tc>
                  <a:txBody>
                    <a:bodyPr/>
                    <a:lstStyle/>
                    <a:p>
                      <a:pPr algn="l"/>
                      <a:r>
                        <a:rPr lang="en-US" sz="1200">
                          <a:effectLst/>
                        </a:rPr>
                        <a:t>PFE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524565"/>
                  </a:ext>
                </a:extLst>
              </a:tr>
              <a:tr h="412832">
                <a:tc>
                  <a:txBody>
                    <a:bodyPr/>
                    <a:lstStyle/>
                    <a:p>
                      <a:pPr algn="l"/>
                      <a:r>
                        <a:rPr lang="en-US" sz="1200">
                          <a:effectLst/>
                        </a:rPr>
                        <a:t>AAPL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0.395786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0273403"/>
                  </a:ext>
                </a:extLst>
              </a:tr>
              <a:tr h="347828">
                <a:tc>
                  <a:txBody>
                    <a:bodyPr/>
                    <a:lstStyle/>
                    <a:p>
                      <a:pPr algn="l"/>
                      <a:r>
                        <a:rPr lang="en-US" sz="1200">
                          <a:effectLst/>
                        </a:rPr>
                        <a:t>NVDA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8.147779e-17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4433009"/>
                  </a:ext>
                </a:extLst>
              </a:tr>
              <a:tr h="335968">
                <a:tc>
                  <a:txBody>
                    <a:bodyPr/>
                    <a:lstStyle/>
                    <a:p>
                      <a:pPr marL="0" marR="0" algn="just">
                        <a:lnSpc>
                          <a:spcPct val="107000"/>
                        </a:lnSpc>
                        <a:spcBef>
                          <a:spcPts val="0"/>
                        </a:spcBef>
                        <a:spcAft>
                          <a:spcPts val="0"/>
                        </a:spcAft>
                      </a:pPr>
                      <a:r>
                        <a:rPr lang="en-US" sz="1200">
                          <a:effectLst/>
                        </a:rPr>
                        <a:t>MSFT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0.019397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6214947"/>
                  </a:ext>
                </a:extLst>
              </a:tr>
              <a:tr h="335968">
                <a:tc>
                  <a:txBody>
                    <a:bodyPr/>
                    <a:lstStyle/>
                    <a:p>
                      <a:pPr marL="0" marR="0" algn="just">
                        <a:lnSpc>
                          <a:spcPct val="107000"/>
                        </a:lnSpc>
                        <a:spcBef>
                          <a:spcPts val="0"/>
                        </a:spcBef>
                        <a:spcAft>
                          <a:spcPts val="0"/>
                        </a:spcAft>
                      </a:pPr>
                      <a:r>
                        <a:rPr lang="en-US" sz="1200">
                          <a:effectLst/>
                        </a:rPr>
                        <a:t>TSLA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0.475793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696340"/>
                  </a:ext>
                </a:extLst>
              </a:tr>
              <a:tr h="378619">
                <a:tc>
                  <a:txBody>
                    <a:bodyPr/>
                    <a:lstStyle/>
                    <a:p>
                      <a:pPr marL="0" marR="0" algn="just">
                        <a:lnSpc>
                          <a:spcPct val="107000"/>
                        </a:lnSpc>
                        <a:spcBef>
                          <a:spcPts val="0"/>
                        </a:spcBef>
                        <a:spcAft>
                          <a:spcPts val="0"/>
                        </a:spcAft>
                      </a:pPr>
                      <a:r>
                        <a:rPr lang="en-US" sz="1200">
                          <a:effectLst/>
                        </a:rPr>
                        <a:t>JPM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441757"/>
                  </a:ext>
                </a:extLst>
              </a:tr>
              <a:tr h="364934">
                <a:tc>
                  <a:txBody>
                    <a:bodyPr/>
                    <a:lstStyle/>
                    <a:p>
                      <a:pPr marL="0" marR="0" algn="just">
                        <a:lnSpc>
                          <a:spcPct val="107000"/>
                        </a:lnSpc>
                        <a:spcBef>
                          <a:spcPts val="0"/>
                        </a:spcBef>
                        <a:spcAft>
                          <a:spcPts val="0"/>
                        </a:spcAft>
                      </a:pPr>
                      <a:r>
                        <a:rPr lang="en-US" sz="1200">
                          <a:effectLst/>
                        </a:rPr>
                        <a:t>BA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82308"/>
                  </a:ext>
                </a:extLst>
              </a:tr>
              <a:tr h="364934">
                <a:tc>
                  <a:txBody>
                    <a:bodyPr/>
                    <a:lstStyle/>
                    <a:p>
                      <a:pPr marL="0" marR="0" algn="just">
                        <a:lnSpc>
                          <a:spcPct val="107000"/>
                        </a:lnSpc>
                        <a:spcBef>
                          <a:spcPts val="0"/>
                        </a:spcBef>
                        <a:spcAft>
                          <a:spcPts val="0"/>
                        </a:spcAft>
                      </a:pPr>
                      <a:r>
                        <a:rPr lang="en-US" sz="1200">
                          <a:effectLst/>
                        </a:rPr>
                        <a:t>WMT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0.102168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259145"/>
                  </a:ext>
                </a:extLst>
              </a:tr>
              <a:tr h="335968">
                <a:tc>
                  <a:txBody>
                    <a:bodyPr/>
                    <a:lstStyle/>
                    <a:p>
                      <a:pPr marL="0" marR="0" algn="just">
                        <a:lnSpc>
                          <a:spcPct val="107000"/>
                        </a:lnSpc>
                        <a:spcBef>
                          <a:spcPts val="0"/>
                        </a:spcBef>
                        <a:spcAft>
                          <a:spcPts val="0"/>
                        </a:spcAft>
                      </a:pPr>
                      <a:r>
                        <a:rPr lang="en-US" sz="1200">
                          <a:effectLst/>
                        </a:rPr>
                        <a:t>DIS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dirty="0">
                          <a:effectLst/>
                        </a:rPr>
                        <a:t>0.0</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0896"/>
                  </a:ext>
                </a:extLst>
              </a:tr>
            </a:tbl>
          </a:graphicData>
        </a:graphic>
      </p:graphicFrame>
    </p:spTree>
    <p:extLst>
      <p:ext uri="{BB962C8B-B14F-4D97-AF65-F5344CB8AC3E}">
        <p14:creationId xmlns:p14="http://schemas.microsoft.com/office/powerpoint/2010/main" val="30657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4C03-3595-4E8F-9F50-964127598FAC}"/>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pic>
        <p:nvPicPr>
          <p:cNvPr id="4" name="Content Placeholder 3">
            <a:extLst>
              <a:ext uri="{FF2B5EF4-FFF2-40B4-BE49-F238E27FC236}">
                <a16:creationId xmlns:a16="http://schemas.microsoft.com/office/drawing/2014/main" id="{2ECA01E5-BC3D-4581-B7D2-863896E54FB0}"/>
              </a:ext>
            </a:extLst>
          </p:cNvPr>
          <p:cNvPicPr>
            <a:picLocks noGrp="1"/>
          </p:cNvPicPr>
          <p:nvPr>
            <p:ph idx="1"/>
          </p:nvPr>
        </p:nvPicPr>
        <p:blipFill>
          <a:blip r:embed="rId2"/>
          <a:stretch>
            <a:fillRect/>
          </a:stretch>
        </p:blipFill>
        <p:spPr>
          <a:xfrm>
            <a:off x="838200" y="1574416"/>
            <a:ext cx="9913536" cy="4504838"/>
          </a:xfrm>
          <a:prstGeom prst="rect">
            <a:avLst/>
          </a:prstGeom>
        </p:spPr>
      </p:pic>
    </p:spTree>
    <p:extLst>
      <p:ext uri="{BB962C8B-B14F-4D97-AF65-F5344CB8AC3E}">
        <p14:creationId xmlns:p14="http://schemas.microsoft.com/office/powerpoint/2010/main" val="372082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9F3B-AA47-42E8-9FA6-006D58AF2D7B}"/>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0C80660F-E7C7-492C-8F89-FA4423EC306B}"/>
              </a:ext>
            </a:extLst>
          </p:cNvPr>
          <p:cNvSpPr>
            <a:spLocks noGrp="1"/>
          </p:cNvSpPr>
          <p:nvPr>
            <p:ph idx="1"/>
          </p:nvPr>
        </p:nvSpPr>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Monte-Carlo simulation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we loop through 50000 possible portfolio and pick the one most suitable to the optimization preference (Minimum Volatility or Maximum Sharpe Ratio).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E3245AB-4615-46A7-9896-77F340B06C78}"/>
              </a:ext>
            </a:extLst>
          </p:cNvPr>
          <p:cNvPicPr/>
          <p:nvPr/>
        </p:nvPicPr>
        <p:blipFill>
          <a:blip r:embed="rId2"/>
          <a:stretch>
            <a:fillRect/>
          </a:stretch>
        </p:blipFill>
        <p:spPr>
          <a:xfrm>
            <a:off x="2249993" y="2907309"/>
            <a:ext cx="6632749" cy="3736340"/>
          </a:xfrm>
          <a:prstGeom prst="rect">
            <a:avLst/>
          </a:prstGeom>
        </p:spPr>
      </p:pic>
    </p:spTree>
    <p:extLst>
      <p:ext uri="{BB962C8B-B14F-4D97-AF65-F5344CB8AC3E}">
        <p14:creationId xmlns:p14="http://schemas.microsoft.com/office/powerpoint/2010/main" val="243436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6B3D-D4FF-4BAC-9600-FADAD7B787C9}"/>
              </a:ext>
            </a:extLst>
          </p:cNvPr>
          <p:cNvSpPr>
            <a:spLocks noGrp="1"/>
          </p:cNvSpPr>
          <p:nvPr>
            <p:ph type="title"/>
          </p:nvPr>
        </p:nvSpPr>
        <p:spPr>
          <a:xfrm>
            <a:off x="838200" y="365125"/>
            <a:ext cx="10515600" cy="1242611"/>
          </a:xfrm>
        </p:spPr>
        <p:txBody>
          <a:bodyPr>
            <a:normAutofit fontScale="90000"/>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05E578-8A77-4F06-8A13-ACB4A00CB506}"/>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each ticker that has 21 different features such as volume, macd, boll-up and other indicators that we produced in the Data preprocessing section to predict the trend of the stock as up “1” or down “0”</a:t>
            </a:r>
          </a:p>
          <a:p>
            <a:r>
              <a:rPr lang="en-US" sz="2400" dirty="0">
                <a:effectLst/>
                <a:latin typeface="Times New Roman" panose="02020603050405020304" pitchFamily="18" charset="0"/>
                <a:ea typeface="Calibri" panose="020F0502020204030204" pitchFamily="34" charset="0"/>
              </a:rPr>
              <a:t>Naïve Bayes, Support Vector Machine, Logistic Regression, Neural Network, Nearest Neighbors, Gradient Boosting Classifier, Decision Tree and Random Forest. </a:t>
            </a:r>
          </a:p>
          <a:p>
            <a:r>
              <a:rPr lang="en-US" sz="2400" dirty="0">
                <a:effectLst/>
                <a:latin typeface="Times New Roman" panose="02020603050405020304" pitchFamily="18" charset="0"/>
                <a:ea typeface="Calibri" panose="020F0502020204030204" pitchFamily="34" charset="0"/>
              </a:rPr>
              <a:t>check the correlation between the features. </a:t>
            </a:r>
            <a:endParaRPr lang="en-US" sz="2400" dirty="0"/>
          </a:p>
        </p:txBody>
      </p:sp>
    </p:spTree>
    <p:extLst>
      <p:ext uri="{BB962C8B-B14F-4D97-AF65-F5344CB8AC3E}">
        <p14:creationId xmlns:p14="http://schemas.microsoft.com/office/powerpoint/2010/main" val="288159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AB5D-32AA-4DA4-AF3E-437930F7CC0B}"/>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69DCC26D-D3E1-4156-A644-CDE4BA8F587C}"/>
              </a:ext>
            </a:extLst>
          </p:cNvPr>
          <p:cNvSpPr>
            <a:spLocks noGrp="1"/>
          </p:cNvSpPr>
          <p:nvPr>
            <p:ph idx="1"/>
          </p:nvPr>
        </p:nvSpPr>
        <p:spPr/>
        <p:txBody>
          <a:bodyPr>
            <a:normAutofit fontScale="92500" lnSpcReduction="20000"/>
          </a:bodyPr>
          <a:lstStyle/>
          <a:p>
            <a:r>
              <a:rPr lang="en-US" dirty="0"/>
              <a:t>Introduction </a:t>
            </a:r>
          </a:p>
          <a:p>
            <a:r>
              <a:rPr lang="en-US" dirty="0"/>
              <a:t>Data Selection and Preprocessing</a:t>
            </a:r>
          </a:p>
          <a:p>
            <a:r>
              <a:rPr lang="en-US" dirty="0"/>
              <a:t>Probabilistic Models:</a:t>
            </a:r>
          </a:p>
          <a:p>
            <a:pPr marL="0" indent="0">
              <a:buNone/>
            </a:pPr>
            <a:r>
              <a:rPr lang="en-US" dirty="0"/>
              <a:t>	- Bayesian Model</a:t>
            </a:r>
          </a:p>
          <a:p>
            <a:pPr marL="0" indent="0">
              <a:buNone/>
            </a:pPr>
            <a:r>
              <a:rPr lang="en-US" dirty="0"/>
              <a:t>	- Hidden Markovian Model</a:t>
            </a:r>
          </a:p>
          <a:p>
            <a:r>
              <a:rPr lang="en-US" dirty="0"/>
              <a:t>Stock New analysis</a:t>
            </a:r>
          </a:p>
          <a:p>
            <a:r>
              <a:rPr lang="en-US" dirty="0"/>
              <a:t>Investment Portfolio </a:t>
            </a:r>
          </a:p>
          <a:p>
            <a:r>
              <a:rPr lang="en-US" dirty="0"/>
              <a:t>Stock Prediction Using Machine Learning Algorithms</a:t>
            </a:r>
          </a:p>
          <a:p>
            <a:r>
              <a:rPr lang="en-US" dirty="0"/>
              <a:t>Stock Prediction Analysis using LSTM and GRU</a:t>
            </a:r>
          </a:p>
          <a:p>
            <a:r>
              <a:rPr lang="en-US" dirty="0"/>
              <a:t>Conclusion</a:t>
            </a:r>
            <a:br>
              <a:rPr lang="en-US" dirty="0"/>
            </a:br>
            <a:endParaRPr lang="en-US" dirty="0"/>
          </a:p>
          <a:p>
            <a:endParaRPr lang="en-US" dirty="0"/>
          </a:p>
          <a:p>
            <a:endParaRPr lang="en-US" dirty="0"/>
          </a:p>
        </p:txBody>
      </p:sp>
    </p:spTree>
    <p:extLst>
      <p:ext uri="{BB962C8B-B14F-4D97-AF65-F5344CB8AC3E}">
        <p14:creationId xmlns:p14="http://schemas.microsoft.com/office/powerpoint/2010/main" val="4149913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24C0-C9E5-4A8B-91D0-611699B7A602}"/>
              </a:ext>
            </a:extLst>
          </p:cNvPr>
          <p:cNvSpPr>
            <a:spLocks noGrp="1"/>
          </p:cNvSpPr>
          <p:nvPr>
            <p:ph type="title"/>
          </p:nvPr>
        </p:nvSpPr>
        <p:spPr/>
        <p:txBody>
          <a:bodyPr>
            <a:normAutofit fontScale="90000"/>
          </a:bodyPr>
          <a:lstStyle/>
          <a:p>
            <a:r>
              <a:rPr lang="en-US" sz="40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E10FC8C3-CD24-433F-8E06-A15A869C1958}"/>
              </a:ext>
            </a:extLst>
          </p:cNvPr>
          <p:cNvPicPr>
            <a:picLocks noGrp="1"/>
          </p:cNvPicPr>
          <p:nvPr>
            <p:ph idx="1"/>
          </p:nvPr>
        </p:nvPicPr>
        <p:blipFill>
          <a:blip r:embed="rId2"/>
          <a:stretch>
            <a:fillRect/>
          </a:stretch>
        </p:blipFill>
        <p:spPr>
          <a:xfrm>
            <a:off x="2369027" y="1383497"/>
            <a:ext cx="6945795" cy="4886673"/>
          </a:xfrm>
          <a:prstGeom prst="rect">
            <a:avLst/>
          </a:prstGeom>
        </p:spPr>
      </p:pic>
    </p:spTree>
    <p:extLst>
      <p:ext uri="{BB962C8B-B14F-4D97-AF65-F5344CB8AC3E}">
        <p14:creationId xmlns:p14="http://schemas.microsoft.com/office/powerpoint/2010/main" val="254411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090B-33EA-40FB-ACC1-F34EABD82F7C}"/>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endParaRPr lang="en-US" sz="3600" dirty="0"/>
          </a:p>
        </p:txBody>
      </p:sp>
      <p:graphicFrame>
        <p:nvGraphicFramePr>
          <p:cNvPr id="4" name="Content Placeholder 3">
            <a:extLst>
              <a:ext uri="{FF2B5EF4-FFF2-40B4-BE49-F238E27FC236}">
                <a16:creationId xmlns:a16="http://schemas.microsoft.com/office/drawing/2014/main" id="{56B185BD-9E53-4C6A-A523-21755D42DC05}"/>
              </a:ext>
            </a:extLst>
          </p:cNvPr>
          <p:cNvGraphicFramePr>
            <a:graphicFrameLocks noGrp="1"/>
          </p:cNvGraphicFramePr>
          <p:nvPr>
            <p:ph idx="1"/>
            <p:extLst>
              <p:ext uri="{D42A27DB-BD31-4B8C-83A1-F6EECF244321}">
                <p14:modId xmlns:p14="http://schemas.microsoft.com/office/powerpoint/2010/main" val="1526804729"/>
              </p:ext>
            </p:extLst>
          </p:nvPr>
        </p:nvGraphicFramePr>
        <p:xfrm>
          <a:off x="1537398" y="1858945"/>
          <a:ext cx="7527228" cy="3293920"/>
        </p:xfrm>
        <a:graphic>
          <a:graphicData uri="http://schemas.openxmlformats.org/drawingml/2006/table">
            <a:tbl>
              <a:tblPr firstRow="1" firstCol="1" bandRow="1">
                <a:tableStyleId>{5C22544A-7EE6-4342-B048-85BDC9FD1C3A}</a:tableStyleId>
              </a:tblPr>
              <a:tblGrid>
                <a:gridCol w="3763614">
                  <a:extLst>
                    <a:ext uri="{9D8B030D-6E8A-4147-A177-3AD203B41FA5}">
                      <a16:colId xmlns:a16="http://schemas.microsoft.com/office/drawing/2014/main" val="4201099736"/>
                    </a:ext>
                  </a:extLst>
                </a:gridCol>
                <a:gridCol w="3763614">
                  <a:extLst>
                    <a:ext uri="{9D8B030D-6E8A-4147-A177-3AD203B41FA5}">
                      <a16:colId xmlns:a16="http://schemas.microsoft.com/office/drawing/2014/main" val="124225227"/>
                    </a:ext>
                  </a:extLst>
                </a:gridCol>
              </a:tblGrid>
              <a:tr h="366899">
                <a:tc>
                  <a:txBody>
                    <a:bodyPr/>
                    <a:lstStyle/>
                    <a:p>
                      <a:pPr marL="0" marR="0" algn="just">
                        <a:lnSpc>
                          <a:spcPct val="107000"/>
                        </a:lnSpc>
                        <a:spcBef>
                          <a:spcPts val="0"/>
                        </a:spcBef>
                        <a:spcAft>
                          <a:spcPts val="0"/>
                        </a:spcAft>
                      </a:pPr>
                      <a:r>
                        <a:rPr lang="en-US" sz="1200">
                          <a:effectLst/>
                        </a:rPr>
                        <a:t>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Cross Validation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162677"/>
                  </a:ext>
                </a:extLst>
              </a:tr>
              <a:tr h="350552">
                <a:tc>
                  <a:txBody>
                    <a:bodyPr/>
                    <a:lstStyle/>
                    <a:p>
                      <a:pPr marL="0" marR="0" algn="just">
                        <a:lnSpc>
                          <a:spcPct val="107000"/>
                        </a:lnSpc>
                        <a:spcBef>
                          <a:spcPts val="0"/>
                        </a:spcBef>
                        <a:spcAft>
                          <a:spcPts val="0"/>
                        </a:spcAft>
                      </a:pPr>
                      <a:r>
                        <a:rPr lang="en-US" sz="12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7447387"/>
                  </a:ext>
                </a:extLst>
              </a:tr>
              <a:tr h="342379">
                <a:tc>
                  <a:txBody>
                    <a:bodyPr/>
                    <a:lstStyle/>
                    <a:p>
                      <a:pPr marL="0" marR="0" algn="just">
                        <a:lnSpc>
                          <a:spcPct val="107000"/>
                        </a:lnSpc>
                        <a:spcBef>
                          <a:spcPts val="0"/>
                        </a:spcBef>
                        <a:spcAft>
                          <a:spcPts val="0"/>
                        </a:spcAft>
                      </a:pPr>
                      <a:r>
                        <a:rPr lang="en-US" sz="1200">
                          <a:effectLst/>
                        </a:rPr>
                        <a:t>LR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5280817"/>
                  </a:ext>
                </a:extLst>
              </a:tr>
              <a:tr h="326032">
                <a:tc>
                  <a:txBody>
                    <a:bodyPr/>
                    <a:lstStyle/>
                    <a:p>
                      <a:pPr marL="0" marR="0" algn="just">
                        <a:lnSpc>
                          <a:spcPct val="107000"/>
                        </a:lnSpc>
                        <a:spcBef>
                          <a:spcPts val="0"/>
                        </a:spcBef>
                        <a:spcAft>
                          <a:spcPts val="0"/>
                        </a:spcAft>
                      </a:pPr>
                      <a:r>
                        <a:rPr lang="en-US" sz="1200">
                          <a:effectLst/>
                        </a:rPr>
                        <a:t>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015671"/>
                  </a:ext>
                </a:extLst>
              </a:tr>
              <a:tr h="391420">
                <a:tc>
                  <a:txBody>
                    <a:bodyPr/>
                    <a:lstStyle/>
                    <a:p>
                      <a:pPr marL="0" marR="0" algn="just">
                        <a:lnSpc>
                          <a:spcPct val="107000"/>
                        </a:lnSpc>
                        <a:spcBef>
                          <a:spcPts val="0"/>
                        </a:spcBef>
                        <a:spcAft>
                          <a:spcPts val="0"/>
                        </a:spcAft>
                      </a:pPr>
                      <a:r>
                        <a:rPr lang="en-US" sz="1200">
                          <a:effectLst/>
                        </a:rPr>
                        <a:t>Naïve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8076741"/>
                  </a:ext>
                </a:extLst>
              </a:tr>
              <a:tr h="301511">
                <a:tc>
                  <a:txBody>
                    <a:bodyPr/>
                    <a:lstStyle/>
                    <a:p>
                      <a:pPr marL="0" marR="0" algn="just">
                        <a:lnSpc>
                          <a:spcPct val="107000"/>
                        </a:lnSpc>
                        <a:spcBef>
                          <a:spcPts val="0"/>
                        </a:spcBef>
                        <a:spcAft>
                          <a:spcPts val="0"/>
                        </a:spcAft>
                      </a:pPr>
                      <a:r>
                        <a:rPr lang="en-US" sz="12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1195300"/>
                  </a:ext>
                </a:extLst>
              </a:tr>
              <a:tr h="366899">
                <a:tc>
                  <a:txBody>
                    <a:bodyPr/>
                    <a:lstStyle/>
                    <a:p>
                      <a:pPr marL="0" marR="0" algn="just">
                        <a:lnSpc>
                          <a:spcPct val="107000"/>
                        </a:lnSpc>
                        <a:spcBef>
                          <a:spcPts val="0"/>
                        </a:spcBef>
                        <a:spcAft>
                          <a:spcPts val="0"/>
                        </a:spcAft>
                      </a:pPr>
                      <a:r>
                        <a:rPr lang="en-US" sz="1200">
                          <a:effectLst/>
                        </a:rPr>
                        <a:t>Random Forest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5907570"/>
                  </a:ext>
                </a:extLst>
              </a:tr>
              <a:tr h="424114">
                <a:tc>
                  <a:txBody>
                    <a:bodyPr/>
                    <a:lstStyle/>
                    <a:p>
                      <a:pPr marL="0" marR="0" algn="just">
                        <a:lnSpc>
                          <a:spcPct val="107000"/>
                        </a:lnSpc>
                        <a:spcBef>
                          <a:spcPts val="0"/>
                        </a:spcBef>
                        <a:spcAft>
                          <a:spcPts val="0"/>
                        </a:spcAft>
                      </a:pPr>
                      <a:r>
                        <a:rPr lang="en-US" sz="1200">
                          <a:effectLst/>
                        </a:rPr>
                        <a:t>Gradient Boosting Classifier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4968010"/>
                  </a:ext>
                </a:extLst>
              </a:tr>
              <a:tr h="424114">
                <a:tc>
                  <a:txBody>
                    <a:bodyPr/>
                    <a:lstStyle/>
                    <a:p>
                      <a:pPr marL="0" marR="0" algn="just">
                        <a:lnSpc>
                          <a:spcPct val="107000"/>
                        </a:lnSpc>
                        <a:spcBef>
                          <a:spcPts val="0"/>
                        </a:spcBef>
                        <a:spcAft>
                          <a:spcPts val="0"/>
                        </a:spcAft>
                      </a:pPr>
                      <a:r>
                        <a:rPr lang="en-US" sz="1200">
                          <a:effectLst/>
                        </a:rPr>
                        <a:t>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987974"/>
                  </a:ext>
                </a:extLst>
              </a:tr>
            </a:tbl>
          </a:graphicData>
        </a:graphic>
      </p:graphicFrame>
    </p:spTree>
    <p:extLst>
      <p:ext uri="{BB962C8B-B14F-4D97-AF65-F5344CB8AC3E}">
        <p14:creationId xmlns:p14="http://schemas.microsoft.com/office/powerpoint/2010/main" val="417021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4921-FF4D-413C-8262-F6FE3656C69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endParaRPr lang="en-US" sz="3600" dirty="0"/>
          </a:p>
        </p:txBody>
      </p:sp>
      <p:sp>
        <p:nvSpPr>
          <p:cNvPr id="3" name="Content Placeholder 2">
            <a:extLst>
              <a:ext uri="{FF2B5EF4-FFF2-40B4-BE49-F238E27FC236}">
                <a16:creationId xmlns:a16="http://schemas.microsoft.com/office/drawing/2014/main" id="{035F1451-A798-41A2-A489-8505548EA66F}"/>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we can see from the table above all classifiers performed poorly with SVM being the best with 51% score.</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can be due to the fact that some of the features used are much less important (very smaller coefficient value compared to others). A study should be conducted to analyze the effects of each feature and determine the weights for each feature or maybe some features were not correlated correctly further investigation for improvement is required. </a:t>
            </a:r>
          </a:p>
          <a:p>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12470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25A3-D1DE-488B-BDD1-25DCFD09591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endParaRPr lang="en-US" sz="3600" dirty="0"/>
          </a:p>
        </p:txBody>
      </p:sp>
      <p:pic>
        <p:nvPicPr>
          <p:cNvPr id="4" name="Content Placeholder 3">
            <a:extLst>
              <a:ext uri="{FF2B5EF4-FFF2-40B4-BE49-F238E27FC236}">
                <a16:creationId xmlns:a16="http://schemas.microsoft.com/office/drawing/2014/main" id="{8B341C22-3EC9-4F4F-BE53-F7326D761B26}"/>
              </a:ext>
            </a:extLst>
          </p:cNvPr>
          <p:cNvPicPr>
            <a:picLocks noGrp="1"/>
          </p:cNvPicPr>
          <p:nvPr>
            <p:ph idx="1"/>
          </p:nvPr>
        </p:nvPicPr>
        <p:blipFill>
          <a:blip r:embed="rId2"/>
          <a:stretch>
            <a:fillRect/>
          </a:stretch>
        </p:blipFill>
        <p:spPr>
          <a:xfrm>
            <a:off x="1986488" y="1690688"/>
            <a:ext cx="6906303" cy="4599580"/>
          </a:xfrm>
          <a:prstGeom prst="rect">
            <a:avLst/>
          </a:prstGeom>
        </p:spPr>
      </p:pic>
    </p:spTree>
    <p:extLst>
      <p:ext uri="{BB962C8B-B14F-4D97-AF65-F5344CB8AC3E}">
        <p14:creationId xmlns:p14="http://schemas.microsoft.com/office/powerpoint/2010/main" val="313259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7970-177C-4ECC-83C4-A2AC70489EB2}"/>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Analysis using LSTM and GRU</a:t>
            </a:r>
            <a:br>
              <a:rPr lang="en-US" sz="36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52AA37-89EC-4302-973B-C0C19C42B0A9}"/>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time-series problem where we look back to a period of time in our case, we tried many and settled with the best result (60 days). </a:t>
            </a:r>
          </a:p>
          <a:p>
            <a:r>
              <a:rPr lang="en-US" sz="2400" dirty="0">
                <a:effectLst/>
                <a:latin typeface="Times New Roman" panose="02020603050405020304" pitchFamily="18" charset="0"/>
                <a:ea typeface="Calibri" panose="020F0502020204030204" pitchFamily="34" charset="0"/>
              </a:rPr>
              <a:t>Each time series has 18 features we dropped the (close, adj close, volume) to avoid overfitting where the model basically looks at the value (Data leakage) a problem that most of the LSTM stock prediction models online suffers from.</a:t>
            </a:r>
          </a:p>
          <a:p>
            <a:r>
              <a:rPr lang="en-US" sz="2400" dirty="0">
                <a:effectLst/>
                <a:latin typeface="Times New Roman" panose="02020603050405020304" pitchFamily="18" charset="0"/>
                <a:ea typeface="Calibri" panose="020F0502020204030204" pitchFamily="34" charset="0"/>
              </a:rPr>
              <a:t>Using this approach, we were able to achieve accuracy around 70% for all tickers and was the most 76% for LSTM model on Apple stock. While we applied cross validation to check for overfitting and data leakage it is premature to say that the accuracy is 100% correct as more investigation is required to confirm this percentage</a:t>
            </a:r>
            <a:r>
              <a:rPr lang="en-US" sz="2400" dirty="0">
                <a:latin typeface="Times New Roman" panose="02020603050405020304" pitchFamily="18" charset="0"/>
                <a:ea typeface="Calibri" panose="020F0502020204030204" pitchFamily="34" charset="0"/>
              </a:rPr>
              <a:t>.</a:t>
            </a:r>
            <a:endParaRPr lang="en-US" sz="2400" dirty="0"/>
          </a:p>
        </p:txBody>
      </p:sp>
    </p:spTree>
    <p:extLst>
      <p:ext uri="{BB962C8B-B14F-4D97-AF65-F5344CB8AC3E}">
        <p14:creationId xmlns:p14="http://schemas.microsoft.com/office/powerpoint/2010/main" val="197593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0630-7A6F-4F9F-9D94-DEF4552F5CFC}"/>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Analysis using LSTM and GRU</a:t>
            </a:r>
            <a:endParaRPr lang="en-US" sz="3600" dirty="0"/>
          </a:p>
        </p:txBody>
      </p:sp>
      <p:pic>
        <p:nvPicPr>
          <p:cNvPr id="4" name="Content Placeholder 3">
            <a:extLst>
              <a:ext uri="{FF2B5EF4-FFF2-40B4-BE49-F238E27FC236}">
                <a16:creationId xmlns:a16="http://schemas.microsoft.com/office/drawing/2014/main" id="{FB3E3842-8757-43EC-8D26-845F7FF60B44}"/>
              </a:ext>
            </a:extLst>
          </p:cNvPr>
          <p:cNvPicPr>
            <a:picLocks noGrp="1"/>
          </p:cNvPicPr>
          <p:nvPr>
            <p:ph idx="1"/>
          </p:nvPr>
        </p:nvPicPr>
        <p:blipFill>
          <a:blip r:embed="rId2"/>
          <a:stretch>
            <a:fillRect/>
          </a:stretch>
        </p:blipFill>
        <p:spPr>
          <a:xfrm>
            <a:off x="1977846" y="1690688"/>
            <a:ext cx="8532730" cy="4802187"/>
          </a:xfrm>
          <a:prstGeom prst="rect">
            <a:avLst/>
          </a:prstGeom>
        </p:spPr>
      </p:pic>
    </p:spTree>
    <p:extLst>
      <p:ext uri="{BB962C8B-B14F-4D97-AF65-F5344CB8AC3E}">
        <p14:creationId xmlns:p14="http://schemas.microsoft.com/office/powerpoint/2010/main" val="512960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FB7F-CA23-403F-AFFA-365CD8091029}"/>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Conclusion</a:t>
            </a:r>
            <a:endParaRPr lang="en-US" sz="3600" dirty="0">
              <a:solidFill>
                <a:schemeClr val="accent5"/>
              </a:solidFill>
            </a:endParaRPr>
          </a:p>
        </p:txBody>
      </p:sp>
      <p:sp>
        <p:nvSpPr>
          <p:cNvPr id="3" name="Content Placeholder 2">
            <a:extLst>
              <a:ext uri="{FF2B5EF4-FFF2-40B4-BE49-F238E27FC236}">
                <a16:creationId xmlns:a16="http://schemas.microsoft.com/office/drawing/2014/main" id="{F26DDD90-8BB2-4075-BA92-8B7A32FF06C3}"/>
              </a:ext>
            </a:extLst>
          </p:cNvPr>
          <p:cNvSpPr>
            <a:spLocks noGrp="1"/>
          </p:cNvSpPr>
          <p:nvPr>
            <p:ph idx="1"/>
          </p:nvPr>
        </p:nvSpPr>
        <p:spPr/>
        <p:txBody>
          <a:bodyPr>
            <a:normAutofit/>
          </a:bodyPr>
          <a:lstStyle/>
          <a:p>
            <a:r>
              <a:rPr lang="en-US" sz="2400" dirty="0">
                <a:solidFill>
                  <a:srgbClr val="000000"/>
                </a:solidFill>
                <a:latin typeface="Times New Roman" panose="02020603050405020304" pitchFamily="18" charset="0"/>
                <a:ea typeface="Calibri" panose="020F0502020204030204" pitchFamily="34" charset="0"/>
              </a:rPr>
              <a:t>R</a:t>
            </a:r>
            <a:r>
              <a:rPr lang="en-US" sz="2400" dirty="0">
                <a:solidFill>
                  <a:srgbClr val="000000"/>
                </a:solidFill>
                <a:effectLst/>
                <a:latin typeface="Times New Roman" panose="02020603050405020304" pitchFamily="18" charset="0"/>
                <a:ea typeface="Calibri" panose="020F0502020204030204" pitchFamily="34" charset="0"/>
              </a:rPr>
              <a:t>eal-time stock news sentiment trend analysis model showed </a:t>
            </a:r>
            <a:r>
              <a:rPr lang="en-US" sz="2400" dirty="0">
                <a:effectLst/>
                <a:latin typeface="Times New Roman" panose="02020603050405020304" pitchFamily="18" charset="0"/>
                <a:ea typeface="Calibri" panose="020F0502020204030204" pitchFamily="34" charset="0"/>
              </a:rPr>
              <a:t>that the model performed good on mostly all the suggested tickers.</a:t>
            </a:r>
          </a:p>
          <a:p>
            <a:r>
              <a:rPr lang="en-US" sz="2400" dirty="0">
                <a:effectLst/>
                <a:latin typeface="Times New Roman" panose="02020603050405020304" pitchFamily="18" charset="0"/>
                <a:ea typeface="Calibri" panose="020F0502020204030204" pitchFamily="34" charset="0"/>
              </a:rPr>
              <a:t> Preformed significantly better for companies that run on news (specially bio companies with small market capital).</a:t>
            </a:r>
          </a:p>
          <a:p>
            <a:r>
              <a:rPr lang="en-US" sz="2400" dirty="0">
                <a:effectLst/>
                <a:latin typeface="Times New Roman" panose="02020603050405020304" pitchFamily="18" charset="0"/>
                <a:ea typeface="Calibri" panose="020F0502020204030204" pitchFamily="34" charset="0"/>
              </a:rPr>
              <a:t>The model performed bad on companies that have low amount of daily news which is understandable as the news headlines are the only feature the model is basing its predictions on.</a:t>
            </a:r>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This project also showcased the importance of analyzing and optimizing the investment portfolio using optimization methods like Efficient Frontier and Monte-Carlo simulation to pick the best investment portfolios based on historical information.</a:t>
            </a:r>
            <a:endParaRPr lang="en-US" sz="2400" dirty="0"/>
          </a:p>
        </p:txBody>
      </p:sp>
    </p:spTree>
    <p:extLst>
      <p:ext uri="{BB962C8B-B14F-4D97-AF65-F5344CB8AC3E}">
        <p14:creationId xmlns:p14="http://schemas.microsoft.com/office/powerpoint/2010/main" val="69822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3649-E10D-42C5-8DAD-77C984211427}"/>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Conclusion</a:t>
            </a:r>
            <a:endParaRPr lang="en-US" sz="3600" dirty="0"/>
          </a:p>
        </p:txBody>
      </p:sp>
      <p:sp>
        <p:nvSpPr>
          <p:cNvPr id="3" name="Content Placeholder 2">
            <a:extLst>
              <a:ext uri="{FF2B5EF4-FFF2-40B4-BE49-F238E27FC236}">
                <a16:creationId xmlns:a16="http://schemas.microsoft.com/office/drawing/2014/main" id="{9B83D6C2-01B5-4A2C-BD96-9E47E05BE416}"/>
              </a:ext>
            </a:extLst>
          </p:cNvPr>
          <p:cNvSpPr>
            <a:spLocks noGrp="1"/>
          </p:cNvSpPr>
          <p:nvPr>
            <p:ph idx="1"/>
          </p:nvPr>
        </p:nvSpPr>
        <p:spPr/>
        <p:txBody>
          <a:bodyPr/>
          <a:lstStyle/>
          <a:p>
            <a:r>
              <a:rPr lang="en-US" sz="2400" dirty="0">
                <a:latin typeface="Times New Roman" panose="02020603050405020304" pitchFamily="18" charset="0"/>
                <a:ea typeface="Calibri" panose="020F0502020204030204" pitchFamily="34" charset="0"/>
              </a:rPr>
              <a:t>Cl</a:t>
            </a:r>
            <a:r>
              <a:rPr lang="en-US" sz="2400" dirty="0">
                <a:effectLst/>
                <a:latin typeface="Times New Roman" panose="02020603050405020304" pitchFamily="18" charset="0"/>
                <a:ea typeface="Calibri" panose="020F0502020204030204" pitchFamily="34" charset="0"/>
              </a:rPr>
              <a:t>assifying the stock trend using Machine learning methods were significantly worse than using the probabilistic modeling techniques. </a:t>
            </a:r>
          </a:p>
          <a:p>
            <a:r>
              <a:rPr lang="en-US" sz="2400" dirty="0">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his can be either due to feature correlation as pre-training weights needs to be assigned or it can mean that these algorithms are not suitable for stock trend classification.</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we approached this problem as a time-series model with LSTM and GRU we were able to significantly improve the results. However, it is premature to determine that this improvement was accurate only based on the experiments we conducted.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512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51A3-C1D5-46C4-83D9-4EBE506E4F10}"/>
              </a:ext>
            </a:extLst>
          </p:cNvPr>
          <p:cNvSpPr>
            <a:spLocks noGrp="1"/>
          </p:cNvSpPr>
          <p:nvPr>
            <p:ph type="title"/>
          </p:nvPr>
        </p:nvSpPr>
        <p:spPr>
          <a:xfrm>
            <a:off x="838200" y="365125"/>
            <a:ext cx="10515600" cy="1325563"/>
          </a:xfrm>
        </p:spPr>
        <p:txBody>
          <a:bodyPr anchor="ct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6D27E534-21A4-46D5-88E1-EBC59FD35BBE}"/>
              </a:ext>
            </a:extLst>
          </p:cNvPr>
          <p:cNvGraphicFramePr>
            <a:graphicFrameLocks noGrp="1"/>
          </p:cNvGraphicFramePr>
          <p:nvPr>
            <p:ph idx="1"/>
            <p:extLst>
              <p:ext uri="{D42A27DB-BD31-4B8C-83A1-F6EECF244321}">
                <p14:modId xmlns:p14="http://schemas.microsoft.com/office/powerpoint/2010/main" val="2501335578"/>
              </p:ext>
            </p:extLst>
          </p:nvPr>
        </p:nvGraphicFramePr>
        <p:xfrm>
          <a:off x="838200" y="1825626"/>
          <a:ext cx="10515600" cy="3954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Support and Resistance [ChartSchool]">
            <a:extLst>
              <a:ext uri="{FF2B5EF4-FFF2-40B4-BE49-F238E27FC236}">
                <a16:creationId xmlns:a16="http://schemas.microsoft.com/office/drawing/2014/main" id="{3E161048-A652-46E0-A1D7-602E267670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3053" y="1943397"/>
            <a:ext cx="6027094" cy="371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95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5953-ACAA-4850-94AD-CEFC204986FD}"/>
              </a:ext>
            </a:extLst>
          </p:cNvPr>
          <p:cNvSpPr>
            <a:spLocks noGrp="1"/>
          </p:cNvSpPr>
          <p:nvPr>
            <p:ph type="title"/>
          </p:nvPr>
        </p:nvSpPr>
        <p:spPr/>
        <p:txBody>
          <a:bodyPr/>
          <a:lstStyle/>
          <a:p>
            <a:r>
              <a:rPr lang="en-US" dirty="0"/>
              <a:t>Data selection </a:t>
            </a:r>
          </a:p>
        </p:txBody>
      </p:sp>
      <p:sp>
        <p:nvSpPr>
          <p:cNvPr id="3" name="Content Placeholder 2">
            <a:extLst>
              <a:ext uri="{FF2B5EF4-FFF2-40B4-BE49-F238E27FC236}">
                <a16:creationId xmlns:a16="http://schemas.microsoft.com/office/drawing/2014/main" id="{4D1DA8E7-3930-488C-8D83-80537B8B416F}"/>
              </a:ext>
            </a:extLst>
          </p:cNvPr>
          <p:cNvSpPr>
            <a:spLocks noGrp="1"/>
          </p:cNvSpPr>
          <p:nvPr>
            <p:ph idx="1"/>
          </p:nvPr>
        </p:nvSpPr>
        <p:spPr/>
        <p:txBody>
          <a:bodyPr/>
          <a:lstStyle/>
          <a:p>
            <a:r>
              <a:rPr lang="en-US" dirty="0"/>
              <a:t>Fundamental </a:t>
            </a:r>
          </a:p>
          <a:p>
            <a:r>
              <a:rPr lang="en-US" dirty="0"/>
              <a:t>Technical</a:t>
            </a:r>
          </a:p>
          <a:p>
            <a:r>
              <a:rPr lang="en-US" dirty="0"/>
              <a:t>Economy indicators  </a:t>
            </a:r>
          </a:p>
          <a:p>
            <a:r>
              <a:rPr lang="en-US" dirty="0"/>
              <a:t>News</a:t>
            </a:r>
          </a:p>
        </p:txBody>
      </p:sp>
      <p:pic>
        <p:nvPicPr>
          <p:cNvPr id="6" name="Picture 5">
            <a:extLst>
              <a:ext uri="{FF2B5EF4-FFF2-40B4-BE49-F238E27FC236}">
                <a16:creationId xmlns:a16="http://schemas.microsoft.com/office/drawing/2014/main" id="{F031868C-1846-41DE-A6EA-27274399B7DE}"/>
              </a:ext>
            </a:extLst>
          </p:cNvPr>
          <p:cNvPicPr>
            <a:picLocks noChangeAspect="1"/>
          </p:cNvPicPr>
          <p:nvPr/>
        </p:nvPicPr>
        <p:blipFill>
          <a:blip r:embed="rId2"/>
          <a:stretch>
            <a:fillRect/>
          </a:stretch>
        </p:blipFill>
        <p:spPr>
          <a:xfrm>
            <a:off x="8084238" y="785181"/>
            <a:ext cx="3806458" cy="2258464"/>
          </a:xfrm>
          <a:prstGeom prst="rect">
            <a:avLst/>
          </a:prstGeom>
        </p:spPr>
      </p:pic>
      <p:pic>
        <p:nvPicPr>
          <p:cNvPr id="7" name="Picture 6">
            <a:extLst>
              <a:ext uri="{FF2B5EF4-FFF2-40B4-BE49-F238E27FC236}">
                <a16:creationId xmlns:a16="http://schemas.microsoft.com/office/drawing/2014/main" id="{916B814D-9823-4463-BBBF-40352B96F03A}"/>
              </a:ext>
            </a:extLst>
          </p:cNvPr>
          <p:cNvPicPr>
            <a:picLocks noChangeAspect="1"/>
          </p:cNvPicPr>
          <p:nvPr/>
        </p:nvPicPr>
        <p:blipFill>
          <a:blip r:embed="rId3"/>
          <a:stretch>
            <a:fillRect/>
          </a:stretch>
        </p:blipFill>
        <p:spPr>
          <a:xfrm>
            <a:off x="6096000" y="3932426"/>
            <a:ext cx="5722130" cy="1904424"/>
          </a:xfrm>
          <a:prstGeom prst="rect">
            <a:avLst/>
          </a:prstGeom>
        </p:spPr>
      </p:pic>
      <p:pic>
        <p:nvPicPr>
          <p:cNvPr id="9" name="Picture 8">
            <a:extLst>
              <a:ext uri="{FF2B5EF4-FFF2-40B4-BE49-F238E27FC236}">
                <a16:creationId xmlns:a16="http://schemas.microsoft.com/office/drawing/2014/main" id="{891F4C51-3DD3-43E3-BAC7-98F34A15EF17}"/>
              </a:ext>
            </a:extLst>
          </p:cNvPr>
          <p:cNvPicPr>
            <a:picLocks noChangeAspect="1"/>
          </p:cNvPicPr>
          <p:nvPr/>
        </p:nvPicPr>
        <p:blipFill>
          <a:blip r:embed="rId4"/>
          <a:stretch>
            <a:fillRect/>
          </a:stretch>
        </p:blipFill>
        <p:spPr>
          <a:xfrm>
            <a:off x="5044893" y="184119"/>
            <a:ext cx="2502450" cy="2860408"/>
          </a:xfrm>
          <a:prstGeom prst="rect">
            <a:avLst/>
          </a:prstGeom>
        </p:spPr>
      </p:pic>
      <p:pic>
        <p:nvPicPr>
          <p:cNvPr id="11" name="Picture 10">
            <a:extLst>
              <a:ext uri="{FF2B5EF4-FFF2-40B4-BE49-F238E27FC236}">
                <a16:creationId xmlns:a16="http://schemas.microsoft.com/office/drawing/2014/main" id="{1C6B34A7-4814-4D99-9D5A-090E72B74F44}"/>
              </a:ext>
            </a:extLst>
          </p:cNvPr>
          <p:cNvPicPr>
            <a:picLocks noChangeAspect="1"/>
          </p:cNvPicPr>
          <p:nvPr/>
        </p:nvPicPr>
        <p:blipFill>
          <a:blip r:embed="rId5"/>
          <a:stretch>
            <a:fillRect/>
          </a:stretch>
        </p:blipFill>
        <p:spPr>
          <a:xfrm>
            <a:off x="604007" y="3779537"/>
            <a:ext cx="3318536" cy="2057313"/>
          </a:xfrm>
          <a:prstGeom prst="rect">
            <a:avLst/>
          </a:prstGeom>
        </p:spPr>
      </p:pic>
    </p:spTree>
    <p:extLst>
      <p:ext uri="{BB962C8B-B14F-4D97-AF65-F5344CB8AC3E}">
        <p14:creationId xmlns:p14="http://schemas.microsoft.com/office/powerpoint/2010/main" val="414372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9FC3-DBD4-4330-BBFD-198F85D7BEEE}"/>
              </a:ext>
            </a:extLst>
          </p:cNvPr>
          <p:cNvSpPr>
            <a:spLocks noGrp="1"/>
          </p:cNvSpPr>
          <p:nvPr>
            <p:ph type="title"/>
          </p:nvPr>
        </p:nvSpPr>
        <p:spPr/>
        <p:txBody>
          <a:bodyPr/>
          <a:lstStyle/>
          <a:p>
            <a:r>
              <a:rPr lang="en-US" dirty="0"/>
              <a:t>Data preprocessing </a:t>
            </a:r>
          </a:p>
        </p:txBody>
      </p:sp>
      <p:sp>
        <p:nvSpPr>
          <p:cNvPr id="3" name="Content Placeholder 2">
            <a:extLst>
              <a:ext uri="{FF2B5EF4-FFF2-40B4-BE49-F238E27FC236}">
                <a16:creationId xmlns:a16="http://schemas.microsoft.com/office/drawing/2014/main" id="{ADEC3FE8-5903-4BFF-9698-531DF11BD361}"/>
              </a:ext>
            </a:extLst>
          </p:cNvPr>
          <p:cNvSpPr>
            <a:spLocks noGrp="1"/>
          </p:cNvSpPr>
          <p:nvPr>
            <p:ph idx="1"/>
          </p:nvPr>
        </p:nvSpPr>
        <p:spPr/>
        <p:txBody>
          <a:bodyPr/>
          <a:lstStyle/>
          <a:p>
            <a:r>
              <a:rPr lang="en-US" dirty="0"/>
              <a:t> Price Change classifier (up, down)</a:t>
            </a:r>
          </a:p>
          <a:p>
            <a:r>
              <a:rPr lang="en-US" dirty="0"/>
              <a:t> date modification (Vacations, Weekend News, Missing data)</a:t>
            </a:r>
          </a:p>
          <a:p>
            <a:r>
              <a:rPr lang="en-US" dirty="0"/>
              <a:t> Fit data for Bayesian Model (0,1)</a:t>
            </a:r>
          </a:p>
          <a:p>
            <a:r>
              <a:rPr lang="en-US" dirty="0"/>
              <a:t> Slide window for future prediction (1 day data windowing)  </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12504A23-8574-4953-AF35-E279B74A238A}"/>
              </a:ext>
            </a:extLst>
          </p:cNvPr>
          <p:cNvGraphicFramePr>
            <a:graphicFrameLocks noGrp="1"/>
          </p:cNvGraphicFramePr>
          <p:nvPr>
            <p:extLst>
              <p:ext uri="{D42A27DB-BD31-4B8C-83A1-F6EECF244321}">
                <p14:modId xmlns:p14="http://schemas.microsoft.com/office/powerpoint/2010/main" val="3575466829"/>
              </p:ext>
            </p:extLst>
          </p:nvPr>
        </p:nvGraphicFramePr>
        <p:xfrm>
          <a:off x="3004255" y="4092153"/>
          <a:ext cx="6351270" cy="1395413"/>
        </p:xfrm>
        <a:graphic>
          <a:graphicData uri="http://schemas.openxmlformats.org/drawingml/2006/table">
            <a:tbl>
              <a:tblPr firstRow="1" firstCol="1" bandRow="1">
                <a:tableStyleId>{5C22544A-7EE6-4342-B048-85BDC9FD1C3A}</a:tableStyleId>
              </a:tblPr>
              <a:tblGrid>
                <a:gridCol w="741045">
                  <a:extLst>
                    <a:ext uri="{9D8B030D-6E8A-4147-A177-3AD203B41FA5}">
                      <a16:colId xmlns:a16="http://schemas.microsoft.com/office/drawing/2014/main" val="3476449193"/>
                    </a:ext>
                  </a:extLst>
                </a:gridCol>
                <a:gridCol w="497840">
                  <a:extLst>
                    <a:ext uri="{9D8B030D-6E8A-4147-A177-3AD203B41FA5}">
                      <a16:colId xmlns:a16="http://schemas.microsoft.com/office/drawing/2014/main" val="315886234"/>
                    </a:ext>
                  </a:extLst>
                </a:gridCol>
                <a:gridCol w="497840">
                  <a:extLst>
                    <a:ext uri="{9D8B030D-6E8A-4147-A177-3AD203B41FA5}">
                      <a16:colId xmlns:a16="http://schemas.microsoft.com/office/drawing/2014/main" val="2748137272"/>
                    </a:ext>
                  </a:extLst>
                </a:gridCol>
                <a:gridCol w="497840">
                  <a:extLst>
                    <a:ext uri="{9D8B030D-6E8A-4147-A177-3AD203B41FA5}">
                      <a16:colId xmlns:a16="http://schemas.microsoft.com/office/drawing/2014/main" val="3260770776"/>
                    </a:ext>
                  </a:extLst>
                </a:gridCol>
                <a:gridCol w="497840">
                  <a:extLst>
                    <a:ext uri="{9D8B030D-6E8A-4147-A177-3AD203B41FA5}">
                      <a16:colId xmlns:a16="http://schemas.microsoft.com/office/drawing/2014/main" val="498571272"/>
                    </a:ext>
                  </a:extLst>
                </a:gridCol>
                <a:gridCol w="497840">
                  <a:extLst>
                    <a:ext uri="{9D8B030D-6E8A-4147-A177-3AD203B41FA5}">
                      <a16:colId xmlns:a16="http://schemas.microsoft.com/office/drawing/2014/main" val="1317967684"/>
                    </a:ext>
                  </a:extLst>
                </a:gridCol>
                <a:gridCol w="497840">
                  <a:extLst>
                    <a:ext uri="{9D8B030D-6E8A-4147-A177-3AD203B41FA5}">
                      <a16:colId xmlns:a16="http://schemas.microsoft.com/office/drawing/2014/main" val="3103211318"/>
                    </a:ext>
                  </a:extLst>
                </a:gridCol>
                <a:gridCol w="671195">
                  <a:extLst>
                    <a:ext uri="{9D8B030D-6E8A-4147-A177-3AD203B41FA5}">
                      <a16:colId xmlns:a16="http://schemas.microsoft.com/office/drawing/2014/main" val="2469107830"/>
                    </a:ext>
                  </a:extLst>
                </a:gridCol>
                <a:gridCol w="498475">
                  <a:extLst>
                    <a:ext uri="{9D8B030D-6E8A-4147-A177-3AD203B41FA5}">
                      <a16:colId xmlns:a16="http://schemas.microsoft.com/office/drawing/2014/main" val="2363349499"/>
                    </a:ext>
                  </a:extLst>
                </a:gridCol>
                <a:gridCol w="497840">
                  <a:extLst>
                    <a:ext uri="{9D8B030D-6E8A-4147-A177-3AD203B41FA5}">
                      <a16:colId xmlns:a16="http://schemas.microsoft.com/office/drawing/2014/main" val="3913521542"/>
                    </a:ext>
                  </a:extLst>
                </a:gridCol>
                <a:gridCol w="497840">
                  <a:extLst>
                    <a:ext uri="{9D8B030D-6E8A-4147-A177-3AD203B41FA5}">
                      <a16:colId xmlns:a16="http://schemas.microsoft.com/office/drawing/2014/main" val="887621968"/>
                    </a:ext>
                  </a:extLst>
                </a:gridCol>
                <a:gridCol w="457835">
                  <a:extLst>
                    <a:ext uri="{9D8B030D-6E8A-4147-A177-3AD203B41FA5}">
                      <a16:colId xmlns:a16="http://schemas.microsoft.com/office/drawing/2014/main" val="3695392829"/>
                    </a:ext>
                  </a:extLst>
                </a:gridCol>
              </a:tblGrid>
              <a:tr h="162560">
                <a:tc>
                  <a:txBody>
                    <a:bodyPr/>
                    <a:lstStyle/>
                    <a:p>
                      <a:pPr marL="0" marR="0" algn="ctr">
                        <a:lnSpc>
                          <a:spcPct val="107000"/>
                        </a:lnSpc>
                        <a:spcBef>
                          <a:spcPts val="0"/>
                        </a:spcBef>
                        <a:spcAft>
                          <a:spcPts val="0"/>
                        </a:spcAft>
                      </a:pPr>
                      <a:r>
                        <a:rPr lang="en-US" sz="11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CI Price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open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volume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MACD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489182"/>
                  </a:ext>
                </a:extLst>
              </a:tr>
              <a:tr h="162560">
                <a:tc>
                  <a:txBody>
                    <a:bodyPr/>
                    <a:lstStyle/>
                    <a:p>
                      <a:pPr marL="0" marR="0" algn="r">
                        <a:lnSpc>
                          <a:spcPct val="107000"/>
                        </a:lnSpc>
                        <a:spcBef>
                          <a:spcPts val="0"/>
                        </a:spcBef>
                        <a:spcAft>
                          <a:spcPts val="0"/>
                        </a:spcAft>
                      </a:pPr>
                      <a:r>
                        <a:rPr lang="en-US" sz="1100">
                          <a:effectLst/>
                        </a:rPr>
                        <a:t>1/7/2015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42.80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5.70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26.80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26.94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1.60E+08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26.85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26.85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932385"/>
                  </a:ext>
                </a:extLst>
              </a:tr>
              <a:tr h="162560">
                <a:tc>
                  <a:txBody>
                    <a:bodyPr/>
                    <a:lstStyle/>
                    <a:p>
                      <a:pPr marL="0" marR="0" algn="r">
                        <a:lnSpc>
                          <a:spcPct val="107000"/>
                        </a:lnSpc>
                        <a:spcBef>
                          <a:spcPts val="0"/>
                        </a:spcBef>
                        <a:spcAft>
                          <a:spcPts val="0"/>
                        </a:spcAft>
                      </a:pPr>
                      <a:r>
                        <a:rPr lang="en-US" sz="1100">
                          <a:effectLst/>
                        </a:rPr>
                        <a:t>1/8/2015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42.80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5.70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2.37E+08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566854"/>
                  </a:ext>
                </a:extLst>
              </a:tr>
              <a:tr h="162560">
                <a:tc>
                  <a:txBody>
                    <a:bodyPr/>
                    <a:lstStyle/>
                    <a:p>
                      <a:pPr marL="0" marR="0" algn="r">
                        <a:lnSpc>
                          <a:spcPct val="107000"/>
                        </a:lnSpc>
                        <a:spcBef>
                          <a:spcPts val="0"/>
                        </a:spcBef>
                        <a:spcAft>
                          <a:spcPts val="0"/>
                        </a:spcAft>
                      </a:pPr>
                      <a:r>
                        <a:rPr lang="en-US" sz="1100">
                          <a:effectLst/>
                        </a:rPr>
                        <a:t>1/9/2015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42.80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5.70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28.17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28.31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2.15E+08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443188"/>
                  </a:ext>
                </a:extLst>
              </a:tr>
              <a:tr h="162560">
                <a:tc>
                  <a:txBody>
                    <a:bodyPr/>
                    <a:lstStyle/>
                    <a:p>
                      <a:pPr marL="0" marR="0" algn="r">
                        <a:lnSpc>
                          <a:spcPct val="107000"/>
                        </a:lnSpc>
                        <a:spcBef>
                          <a:spcPts val="0"/>
                        </a:spcBef>
                        <a:spcAft>
                          <a:spcPts val="0"/>
                        </a:spcAft>
                      </a:pPr>
                      <a:r>
                        <a:rPr lang="en-US" sz="1100">
                          <a:effectLst/>
                        </a:rPr>
                        <a:t>1/12/2015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42.80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5.70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28.16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1.99E+08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27.24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down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576152"/>
                  </a:ext>
                </a:extLst>
              </a:tr>
            </a:tbl>
          </a:graphicData>
        </a:graphic>
      </p:graphicFrame>
    </p:spTree>
    <p:extLst>
      <p:ext uri="{BB962C8B-B14F-4D97-AF65-F5344CB8AC3E}">
        <p14:creationId xmlns:p14="http://schemas.microsoft.com/office/powerpoint/2010/main" val="67235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FDC7-A70C-4316-BD91-09600E26FA39}"/>
              </a:ext>
            </a:extLst>
          </p:cNvPr>
          <p:cNvSpPr>
            <a:spLocks noGrp="1"/>
          </p:cNvSpPr>
          <p:nvPr>
            <p:ph type="title"/>
          </p:nvPr>
        </p:nvSpPr>
        <p:spPr/>
        <p:txBody>
          <a:bodyPr/>
          <a:lstStyle/>
          <a:p>
            <a:r>
              <a:rPr lang="en-US" dirty="0"/>
              <a:t>Bayesian Model</a:t>
            </a:r>
          </a:p>
        </p:txBody>
      </p:sp>
      <p:sp>
        <p:nvSpPr>
          <p:cNvPr id="3" name="Content Placeholder 2">
            <a:extLst>
              <a:ext uri="{FF2B5EF4-FFF2-40B4-BE49-F238E27FC236}">
                <a16:creationId xmlns:a16="http://schemas.microsoft.com/office/drawing/2014/main" id="{64633F2C-DACF-4DF7-98C6-2EB0B121B33A}"/>
              </a:ext>
            </a:extLst>
          </p:cNvPr>
          <p:cNvSpPr>
            <a:spLocks noGrp="1"/>
          </p:cNvSpPr>
          <p:nvPr>
            <p:ph idx="1"/>
          </p:nvPr>
        </p:nvSpPr>
        <p:spPr/>
        <p:txBody>
          <a:bodyPr/>
          <a:lstStyle/>
          <a:p>
            <a:r>
              <a:rPr lang="en-US" dirty="0"/>
              <a:t>Data processed as 1 and 0 </a:t>
            </a:r>
          </a:p>
          <a:p>
            <a:r>
              <a:rPr lang="en-US" dirty="0"/>
              <a:t>Using condition probability between each indicator and the Stock change Class</a:t>
            </a:r>
          </a:p>
          <a:p>
            <a:r>
              <a:rPr lang="en-US" dirty="0"/>
              <a:t>Train data and predict the price action versus prediction</a:t>
            </a:r>
          </a:p>
          <a:p>
            <a:endParaRPr lang="en-US" dirty="0"/>
          </a:p>
          <a:p>
            <a:pPr marL="0" indent="0">
              <a:buNone/>
            </a:pPr>
            <a:r>
              <a:rPr lang="en-US" dirty="0"/>
              <a:t> </a:t>
            </a:r>
          </a:p>
        </p:txBody>
      </p:sp>
      <p:graphicFrame>
        <p:nvGraphicFramePr>
          <p:cNvPr id="5" name="Table 4">
            <a:extLst>
              <a:ext uri="{FF2B5EF4-FFF2-40B4-BE49-F238E27FC236}">
                <a16:creationId xmlns:a16="http://schemas.microsoft.com/office/drawing/2014/main" id="{7F675486-FD3D-41FF-8B3A-7853A7B72EB2}"/>
              </a:ext>
            </a:extLst>
          </p:cNvPr>
          <p:cNvGraphicFramePr>
            <a:graphicFrameLocks noGrp="1"/>
          </p:cNvGraphicFramePr>
          <p:nvPr>
            <p:extLst>
              <p:ext uri="{D42A27DB-BD31-4B8C-83A1-F6EECF244321}">
                <p14:modId xmlns:p14="http://schemas.microsoft.com/office/powerpoint/2010/main" val="2217796148"/>
              </p:ext>
            </p:extLst>
          </p:nvPr>
        </p:nvGraphicFramePr>
        <p:xfrm>
          <a:off x="460693" y="4000775"/>
          <a:ext cx="10515606" cy="1208543"/>
        </p:xfrm>
        <a:graphic>
          <a:graphicData uri="http://schemas.openxmlformats.org/drawingml/2006/table">
            <a:tbl>
              <a:tblPr firstRow="1" firstCol="1" bandRow="1">
                <a:tableStyleId>{5C22544A-7EE6-4342-B048-85BDC9FD1C3A}</a:tableStyleId>
              </a:tblPr>
              <a:tblGrid>
                <a:gridCol w="523118">
                  <a:extLst>
                    <a:ext uri="{9D8B030D-6E8A-4147-A177-3AD203B41FA5}">
                      <a16:colId xmlns:a16="http://schemas.microsoft.com/office/drawing/2014/main" val="706161745"/>
                    </a:ext>
                  </a:extLst>
                </a:gridCol>
                <a:gridCol w="448387">
                  <a:extLst>
                    <a:ext uri="{9D8B030D-6E8A-4147-A177-3AD203B41FA5}">
                      <a16:colId xmlns:a16="http://schemas.microsoft.com/office/drawing/2014/main" val="391104217"/>
                    </a:ext>
                  </a:extLst>
                </a:gridCol>
                <a:gridCol w="667442">
                  <a:extLst>
                    <a:ext uri="{9D8B030D-6E8A-4147-A177-3AD203B41FA5}">
                      <a16:colId xmlns:a16="http://schemas.microsoft.com/office/drawing/2014/main" val="2771421798"/>
                    </a:ext>
                  </a:extLst>
                </a:gridCol>
                <a:gridCol w="448387">
                  <a:extLst>
                    <a:ext uri="{9D8B030D-6E8A-4147-A177-3AD203B41FA5}">
                      <a16:colId xmlns:a16="http://schemas.microsoft.com/office/drawing/2014/main" val="120748333"/>
                    </a:ext>
                  </a:extLst>
                </a:gridCol>
                <a:gridCol w="448387">
                  <a:extLst>
                    <a:ext uri="{9D8B030D-6E8A-4147-A177-3AD203B41FA5}">
                      <a16:colId xmlns:a16="http://schemas.microsoft.com/office/drawing/2014/main" val="3712754030"/>
                    </a:ext>
                  </a:extLst>
                </a:gridCol>
                <a:gridCol w="448387">
                  <a:extLst>
                    <a:ext uri="{9D8B030D-6E8A-4147-A177-3AD203B41FA5}">
                      <a16:colId xmlns:a16="http://schemas.microsoft.com/office/drawing/2014/main" val="3704090432"/>
                    </a:ext>
                  </a:extLst>
                </a:gridCol>
                <a:gridCol w="448387">
                  <a:extLst>
                    <a:ext uri="{9D8B030D-6E8A-4147-A177-3AD203B41FA5}">
                      <a16:colId xmlns:a16="http://schemas.microsoft.com/office/drawing/2014/main" val="721622017"/>
                    </a:ext>
                  </a:extLst>
                </a:gridCol>
                <a:gridCol w="448387">
                  <a:extLst>
                    <a:ext uri="{9D8B030D-6E8A-4147-A177-3AD203B41FA5}">
                      <a16:colId xmlns:a16="http://schemas.microsoft.com/office/drawing/2014/main" val="506992663"/>
                    </a:ext>
                  </a:extLst>
                </a:gridCol>
                <a:gridCol w="448387">
                  <a:extLst>
                    <a:ext uri="{9D8B030D-6E8A-4147-A177-3AD203B41FA5}">
                      <a16:colId xmlns:a16="http://schemas.microsoft.com/office/drawing/2014/main" val="3602205148"/>
                    </a:ext>
                  </a:extLst>
                </a:gridCol>
                <a:gridCol w="448387">
                  <a:extLst>
                    <a:ext uri="{9D8B030D-6E8A-4147-A177-3AD203B41FA5}">
                      <a16:colId xmlns:a16="http://schemas.microsoft.com/office/drawing/2014/main" val="2458515247"/>
                    </a:ext>
                  </a:extLst>
                </a:gridCol>
                <a:gridCol w="448387">
                  <a:extLst>
                    <a:ext uri="{9D8B030D-6E8A-4147-A177-3AD203B41FA5}">
                      <a16:colId xmlns:a16="http://schemas.microsoft.com/office/drawing/2014/main" val="1621623193"/>
                    </a:ext>
                  </a:extLst>
                </a:gridCol>
                <a:gridCol w="604855">
                  <a:extLst>
                    <a:ext uri="{9D8B030D-6E8A-4147-A177-3AD203B41FA5}">
                      <a16:colId xmlns:a16="http://schemas.microsoft.com/office/drawing/2014/main" val="2317188571"/>
                    </a:ext>
                  </a:extLst>
                </a:gridCol>
                <a:gridCol w="644089">
                  <a:extLst>
                    <a:ext uri="{9D8B030D-6E8A-4147-A177-3AD203B41FA5}">
                      <a16:colId xmlns:a16="http://schemas.microsoft.com/office/drawing/2014/main" val="3547744725"/>
                    </a:ext>
                  </a:extLst>
                </a:gridCol>
                <a:gridCol w="448387">
                  <a:extLst>
                    <a:ext uri="{9D8B030D-6E8A-4147-A177-3AD203B41FA5}">
                      <a16:colId xmlns:a16="http://schemas.microsoft.com/office/drawing/2014/main" val="952077249"/>
                    </a:ext>
                  </a:extLst>
                </a:gridCol>
                <a:gridCol w="448387">
                  <a:extLst>
                    <a:ext uri="{9D8B030D-6E8A-4147-A177-3AD203B41FA5}">
                      <a16:colId xmlns:a16="http://schemas.microsoft.com/office/drawing/2014/main" val="2254301929"/>
                    </a:ext>
                  </a:extLst>
                </a:gridCol>
                <a:gridCol w="448387">
                  <a:extLst>
                    <a:ext uri="{9D8B030D-6E8A-4147-A177-3AD203B41FA5}">
                      <a16:colId xmlns:a16="http://schemas.microsoft.com/office/drawing/2014/main" val="3144360970"/>
                    </a:ext>
                  </a:extLst>
                </a:gridCol>
                <a:gridCol w="588974">
                  <a:extLst>
                    <a:ext uri="{9D8B030D-6E8A-4147-A177-3AD203B41FA5}">
                      <a16:colId xmlns:a16="http://schemas.microsoft.com/office/drawing/2014/main" val="302579190"/>
                    </a:ext>
                  </a:extLst>
                </a:gridCol>
                <a:gridCol w="604855">
                  <a:extLst>
                    <a:ext uri="{9D8B030D-6E8A-4147-A177-3AD203B41FA5}">
                      <a16:colId xmlns:a16="http://schemas.microsoft.com/office/drawing/2014/main" val="2818704846"/>
                    </a:ext>
                  </a:extLst>
                </a:gridCol>
                <a:gridCol w="604855">
                  <a:extLst>
                    <a:ext uri="{9D8B030D-6E8A-4147-A177-3AD203B41FA5}">
                      <a16:colId xmlns:a16="http://schemas.microsoft.com/office/drawing/2014/main" val="3074096347"/>
                    </a:ext>
                  </a:extLst>
                </a:gridCol>
                <a:gridCol w="448387">
                  <a:extLst>
                    <a:ext uri="{9D8B030D-6E8A-4147-A177-3AD203B41FA5}">
                      <a16:colId xmlns:a16="http://schemas.microsoft.com/office/drawing/2014/main" val="3648313445"/>
                    </a:ext>
                  </a:extLst>
                </a:gridCol>
                <a:gridCol w="448387">
                  <a:extLst>
                    <a:ext uri="{9D8B030D-6E8A-4147-A177-3AD203B41FA5}">
                      <a16:colId xmlns:a16="http://schemas.microsoft.com/office/drawing/2014/main" val="356445971"/>
                    </a:ext>
                  </a:extLst>
                </a:gridCol>
              </a:tblGrid>
              <a:tr h="390003">
                <a:tc>
                  <a:txBody>
                    <a:bodyPr/>
                    <a:lstStyle/>
                    <a:p>
                      <a:pPr marL="0" marR="0">
                        <a:lnSpc>
                          <a:spcPct val="107000"/>
                        </a:lnSpc>
                        <a:spcBef>
                          <a:spcPts val="0"/>
                        </a:spcBef>
                        <a:spcAft>
                          <a:spcPts val="0"/>
                        </a:spcAft>
                      </a:pPr>
                      <a:r>
                        <a:rPr lang="en-US" sz="800">
                          <a:effectLst/>
                        </a:rPr>
                        <a:t>Date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Consumer Price Index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Unemployment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open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close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volume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macd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macds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macdh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close_20_sma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close_20_mstd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boll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boll_ub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boll_lb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volume_delta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close_10_sma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close_50_sma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dma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nSpc>
                          <a:spcPct val="107000"/>
                        </a:lnSpc>
                        <a:spcBef>
                          <a:spcPts val="0"/>
                        </a:spcBef>
                        <a:spcAft>
                          <a:spcPts val="0"/>
                        </a:spcAft>
                      </a:pPr>
                      <a:r>
                        <a:rPr lang="en-US" sz="800">
                          <a:effectLst/>
                        </a:rPr>
                        <a:t>adj close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extLst>
                  <a:ext uri="{0D108BD9-81ED-4DB2-BD59-A6C34878D82A}">
                    <a16:rowId xmlns:a16="http://schemas.microsoft.com/office/drawing/2014/main" val="487361621"/>
                  </a:ext>
                </a:extLst>
              </a:tr>
              <a:tr h="258056">
                <a:tc>
                  <a:txBody>
                    <a:bodyPr/>
                    <a:lstStyle/>
                    <a:p>
                      <a:pPr marL="0" marR="0" algn="r">
                        <a:lnSpc>
                          <a:spcPct val="107000"/>
                        </a:lnSpc>
                        <a:spcBef>
                          <a:spcPts val="0"/>
                        </a:spcBef>
                        <a:spcAft>
                          <a:spcPts val="0"/>
                        </a:spcAft>
                      </a:pPr>
                      <a:r>
                        <a:rPr lang="en-US" sz="800">
                          <a:effectLst/>
                        </a:rPr>
                        <a:t>2/28/2015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extLst>
                  <a:ext uri="{0D108BD9-81ED-4DB2-BD59-A6C34878D82A}">
                    <a16:rowId xmlns:a16="http://schemas.microsoft.com/office/drawing/2014/main" val="2875196556"/>
                  </a:ext>
                </a:extLst>
              </a:tr>
              <a:tr h="140121">
                <a:tc>
                  <a:txBody>
                    <a:bodyPr/>
                    <a:lstStyle/>
                    <a:p>
                      <a:pPr marL="0" marR="0" algn="r">
                        <a:lnSpc>
                          <a:spcPct val="107000"/>
                        </a:lnSpc>
                        <a:spcBef>
                          <a:spcPts val="0"/>
                        </a:spcBef>
                        <a:spcAft>
                          <a:spcPts val="0"/>
                        </a:spcAft>
                      </a:pPr>
                      <a:r>
                        <a:rPr lang="en-US" sz="800">
                          <a:effectLst/>
                        </a:rPr>
                        <a:t>3/2/2015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extLst>
                  <a:ext uri="{0D108BD9-81ED-4DB2-BD59-A6C34878D82A}">
                    <a16:rowId xmlns:a16="http://schemas.microsoft.com/office/drawing/2014/main" val="4262812731"/>
                  </a:ext>
                </a:extLst>
              </a:tr>
              <a:tr h="140121">
                <a:tc>
                  <a:txBody>
                    <a:bodyPr/>
                    <a:lstStyle/>
                    <a:p>
                      <a:pPr marL="0" marR="0" algn="r">
                        <a:lnSpc>
                          <a:spcPct val="107000"/>
                        </a:lnSpc>
                        <a:spcBef>
                          <a:spcPts val="0"/>
                        </a:spcBef>
                        <a:spcAft>
                          <a:spcPts val="0"/>
                        </a:spcAft>
                      </a:pPr>
                      <a:r>
                        <a:rPr lang="en-US" sz="800">
                          <a:effectLst/>
                        </a:rPr>
                        <a:t>3/3/2015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extLst>
                  <a:ext uri="{0D108BD9-81ED-4DB2-BD59-A6C34878D82A}">
                    <a16:rowId xmlns:a16="http://schemas.microsoft.com/office/drawing/2014/main" val="1041347246"/>
                  </a:ext>
                </a:extLst>
              </a:tr>
              <a:tr h="140121">
                <a:tc>
                  <a:txBody>
                    <a:bodyPr/>
                    <a:lstStyle/>
                    <a:p>
                      <a:pPr marL="0" marR="0" algn="r">
                        <a:lnSpc>
                          <a:spcPct val="107000"/>
                        </a:lnSpc>
                        <a:spcBef>
                          <a:spcPts val="0"/>
                        </a:spcBef>
                        <a:spcAft>
                          <a:spcPts val="0"/>
                        </a:spcAft>
                      </a:pPr>
                      <a:r>
                        <a:rPr lang="en-US" sz="800">
                          <a:effectLst/>
                        </a:rPr>
                        <a:t>3/4/2015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extLst>
                  <a:ext uri="{0D108BD9-81ED-4DB2-BD59-A6C34878D82A}">
                    <a16:rowId xmlns:a16="http://schemas.microsoft.com/office/drawing/2014/main" val="3435581246"/>
                  </a:ext>
                </a:extLst>
              </a:tr>
              <a:tr h="140121">
                <a:tc>
                  <a:txBody>
                    <a:bodyPr/>
                    <a:lstStyle/>
                    <a:p>
                      <a:pPr marL="0" marR="0" algn="r">
                        <a:lnSpc>
                          <a:spcPct val="107000"/>
                        </a:lnSpc>
                        <a:spcBef>
                          <a:spcPts val="0"/>
                        </a:spcBef>
                        <a:spcAft>
                          <a:spcPts val="0"/>
                        </a:spcAft>
                      </a:pPr>
                      <a:r>
                        <a:rPr lang="en-US" sz="800">
                          <a:effectLst/>
                        </a:rPr>
                        <a:t>3/5/2015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tc>
                  <a:txBody>
                    <a:bodyPr/>
                    <a:lstStyle/>
                    <a:p>
                      <a:pPr marL="0" marR="0" algn="r">
                        <a:lnSpc>
                          <a:spcPct val="107000"/>
                        </a:lnSpc>
                        <a:spcBef>
                          <a:spcPts val="0"/>
                        </a:spcBef>
                        <a:spcAft>
                          <a:spcPts val="0"/>
                        </a:spcAft>
                      </a:pPr>
                      <a:r>
                        <a:rPr lang="en-US" sz="800" dirty="0">
                          <a:effectLst/>
                        </a:rPr>
                        <a:t>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443" marR="50443" marT="0" marB="0"/>
                </a:tc>
                <a:extLst>
                  <a:ext uri="{0D108BD9-81ED-4DB2-BD59-A6C34878D82A}">
                    <a16:rowId xmlns:a16="http://schemas.microsoft.com/office/drawing/2014/main" val="4104367844"/>
                  </a:ext>
                </a:extLst>
              </a:tr>
            </a:tbl>
          </a:graphicData>
        </a:graphic>
      </p:graphicFrame>
      <p:pic>
        <p:nvPicPr>
          <p:cNvPr id="6" name="Picture 5" descr="A picture containing text, electronics&#10;&#10;Description automatically generated">
            <a:extLst>
              <a:ext uri="{FF2B5EF4-FFF2-40B4-BE49-F238E27FC236}">
                <a16:creationId xmlns:a16="http://schemas.microsoft.com/office/drawing/2014/main" id="{A6868693-1492-414B-93DF-9252586B4C74}"/>
              </a:ext>
            </a:extLst>
          </p:cNvPr>
          <p:cNvPicPr/>
          <p:nvPr/>
        </p:nvPicPr>
        <p:blipFill>
          <a:blip r:embed="rId2"/>
          <a:stretch>
            <a:fillRect/>
          </a:stretch>
        </p:blipFill>
        <p:spPr>
          <a:xfrm>
            <a:off x="6727971" y="471313"/>
            <a:ext cx="4525165" cy="1866356"/>
          </a:xfrm>
          <a:prstGeom prst="rect">
            <a:avLst/>
          </a:prstGeom>
        </p:spPr>
      </p:pic>
    </p:spTree>
    <p:extLst>
      <p:ext uri="{BB962C8B-B14F-4D97-AF65-F5344CB8AC3E}">
        <p14:creationId xmlns:p14="http://schemas.microsoft.com/office/powerpoint/2010/main" val="198031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A51E-80CC-43FE-AF5C-C05DA8DE3F7E}"/>
              </a:ext>
            </a:extLst>
          </p:cNvPr>
          <p:cNvSpPr>
            <a:spLocks noGrp="1"/>
          </p:cNvSpPr>
          <p:nvPr>
            <p:ph type="title"/>
          </p:nvPr>
        </p:nvSpPr>
        <p:spPr/>
        <p:txBody>
          <a:bodyPr/>
          <a:lstStyle/>
          <a:p>
            <a:r>
              <a:rPr lang="en-US" dirty="0"/>
              <a:t>Model Results </a:t>
            </a:r>
          </a:p>
        </p:txBody>
      </p:sp>
      <p:sp>
        <p:nvSpPr>
          <p:cNvPr id="3" name="Content Placeholder 2">
            <a:extLst>
              <a:ext uri="{FF2B5EF4-FFF2-40B4-BE49-F238E27FC236}">
                <a16:creationId xmlns:a16="http://schemas.microsoft.com/office/drawing/2014/main" id="{FF3B8B8A-ED4D-402D-B2B2-23A5F3AF7DC5}"/>
              </a:ext>
            </a:extLst>
          </p:cNvPr>
          <p:cNvSpPr>
            <a:spLocks noGrp="1"/>
          </p:cNvSpPr>
          <p:nvPr>
            <p:ph idx="1"/>
          </p:nvPr>
        </p:nvSpPr>
        <p:spPr/>
        <p:txBody>
          <a:bodyPr/>
          <a:lstStyle/>
          <a:p>
            <a:r>
              <a:rPr lang="en-US" dirty="0"/>
              <a:t>Average Accuracy of 70% </a:t>
            </a:r>
          </a:p>
          <a:p>
            <a:r>
              <a:rPr lang="en-US" dirty="0"/>
              <a:t>Maximizing gain by 84.5%</a:t>
            </a:r>
          </a:p>
        </p:txBody>
      </p:sp>
      <p:graphicFrame>
        <p:nvGraphicFramePr>
          <p:cNvPr id="5" name="Table 4">
            <a:extLst>
              <a:ext uri="{FF2B5EF4-FFF2-40B4-BE49-F238E27FC236}">
                <a16:creationId xmlns:a16="http://schemas.microsoft.com/office/drawing/2014/main" id="{771CD726-E8B2-4C5B-8AF7-3D706518821D}"/>
              </a:ext>
            </a:extLst>
          </p:cNvPr>
          <p:cNvGraphicFramePr>
            <a:graphicFrameLocks noGrp="1"/>
          </p:cNvGraphicFramePr>
          <p:nvPr>
            <p:extLst>
              <p:ext uri="{D42A27DB-BD31-4B8C-83A1-F6EECF244321}">
                <p14:modId xmlns:p14="http://schemas.microsoft.com/office/powerpoint/2010/main" val="476935982"/>
              </p:ext>
            </p:extLst>
          </p:nvPr>
        </p:nvGraphicFramePr>
        <p:xfrm>
          <a:off x="9271939" y="1690688"/>
          <a:ext cx="2549525" cy="3801428"/>
        </p:xfrm>
        <a:graphic>
          <a:graphicData uri="http://schemas.openxmlformats.org/drawingml/2006/table">
            <a:tbl>
              <a:tblPr firstRow="1" firstCol="1" bandRow="1">
                <a:tableStyleId>{5C22544A-7EE6-4342-B048-85BDC9FD1C3A}</a:tableStyleId>
              </a:tblPr>
              <a:tblGrid>
                <a:gridCol w="1025525">
                  <a:extLst>
                    <a:ext uri="{9D8B030D-6E8A-4147-A177-3AD203B41FA5}">
                      <a16:colId xmlns:a16="http://schemas.microsoft.com/office/drawing/2014/main" val="659579994"/>
                    </a:ext>
                  </a:extLst>
                </a:gridCol>
                <a:gridCol w="762000">
                  <a:extLst>
                    <a:ext uri="{9D8B030D-6E8A-4147-A177-3AD203B41FA5}">
                      <a16:colId xmlns:a16="http://schemas.microsoft.com/office/drawing/2014/main" val="462933425"/>
                    </a:ext>
                  </a:extLst>
                </a:gridCol>
                <a:gridCol w="762000">
                  <a:extLst>
                    <a:ext uri="{9D8B030D-6E8A-4147-A177-3AD203B41FA5}">
                      <a16:colId xmlns:a16="http://schemas.microsoft.com/office/drawing/2014/main" val="2816923711"/>
                    </a:ext>
                  </a:extLst>
                </a:gridCol>
              </a:tblGrid>
              <a:tr h="181610">
                <a:tc>
                  <a:txBody>
                    <a:bodyPr/>
                    <a:lstStyle/>
                    <a:p>
                      <a:pPr marL="0" marR="0">
                        <a:lnSpc>
                          <a:spcPct val="107000"/>
                        </a:lnSpc>
                        <a:spcBef>
                          <a:spcPts val="0"/>
                        </a:spcBef>
                        <a:spcAft>
                          <a:spcPts val="0"/>
                        </a:spcAft>
                      </a:pPr>
                      <a:r>
                        <a:rPr lang="en-US" sz="1100" dirty="0">
                          <a:effectLst/>
                        </a:rPr>
                        <a:t>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Down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281155"/>
                  </a:ext>
                </a:extLst>
              </a:tr>
              <a:tr h="181610">
                <a:tc>
                  <a:txBody>
                    <a:bodyPr/>
                    <a:lstStyle/>
                    <a:p>
                      <a:pPr marL="0" marR="0">
                        <a:lnSpc>
                          <a:spcPct val="107000"/>
                        </a:lnSpc>
                        <a:spcBef>
                          <a:spcPts val="0"/>
                        </a:spcBef>
                        <a:spcAft>
                          <a:spcPts val="0"/>
                        </a:spcAft>
                      </a:pPr>
                      <a:r>
                        <a:rPr lang="en-US" sz="1100">
                          <a:effectLst/>
                        </a:rPr>
                        <a:t> Price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5974700"/>
                  </a:ext>
                </a:extLst>
              </a:tr>
              <a:tr h="181610">
                <a:tc>
                  <a:txBody>
                    <a:bodyPr/>
                    <a:lstStyle/>
                    <a:p>
                      <a:pPr marL="0" marR="0">
                        <a:lnSpc>
                          <a:spcPct val="107000"/>
                        </a:lnSpc>
                        <a:spcBef>
                          <a:spcPts val="0"/>
                        </a:spcBef>
                        <a:spcAft>
                          <a:spcPts val="0"/>
                        </a:spcAft>
                      </a:pPr>
                      <a:r>
                        <a:rPr lang="en-US" sz="1100">
                          <a:effectLst/>
                        </a:rPr>
                        <a:t>Unemployment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012893"/>
                  </a:ext>
                </a:extLst>
              </a:tr>
              <a:tr h="181610">
                <a:tc>
                  <a:txBody>
                    <a:bodyPr/>
                    <a:lstStyle/>
                    <a:p>
                      <a:pPr marL="0" marR="0">
                        <a:lnSpc>
                          <a:spcPct val="107000"/>
                        </a:lnSpc>
                        <a:spcBef>
                          <a:spcPts val="0"/>
                        </a:spcBef>
                        <a:spcAft>
                          <a:spcPts val="0"/>
                        </a:spcAft>
                      </a:pPr>
                      <a:r>
                        <a:rPr lang="en-US" sz="1100">
                          <a:effectLst/>
                        </a:rPr>
                        <a:t>Open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957222"/>
                  </a:ext>
                </a:extLst>
              </a:tr>
              <a:tr h="181610">
                <a:tc>
                  <a:txBody>
                    <a:bodyPr/>
                    <a:lstStyle/>
                    <a:p>
                      <a:pPr marL="0" marR="0">
                        <a:lnSpc>
                          <a:spcPct val="107000"/>
                        </a:lnSpc>
                        <a:spcBef>
                          <a:spcPts val="0"/>
                        </a:spcBef>
                        <a:spcAft>
                          <a:spcPts val="0"/>
                        </a:spcAft>
                      </a:pPr>
                      <a:r>
                        <a:rPr lang="en-US" sz="11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383744"/>
                  </a:ext>
                </a:extLst>
              </a:tr>
              <a:tr h="181610">
                <a:tc>
                  <a:txBody>
                    <a:bodyPr/>
                    <a:lstStyle/>
                    <a:p>
                      <a:pPr marL="0" marR="0">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005725"/>
                  </a:ext>
                </a:extLst>
              </a:tr>
              <a:tr h="181610">
                <a:tc>
                  <a:txBody>
                    <a:bodyPr/>
                    <a:lstStyle/>
                    <a:p>
                      <a:pPr marL="0" marR="0">
                        <a:lnSpc>
                          <a:spcPct val="107000"/>
                        </a:lnSpc>
                        <a:spcBef>
                          <a:spcPts val="0"/>
                        </a:spcBef>
                        <a:spcAft>
                          <a:spcPts val="0"/>
                        </a:spcAft>
                      </a:pPr>
                      <a:r>
                        <a:rPr lang="en-US" sz="1100">
                          <a:effectLst/>
                        </a:rPr>
                        <a:t>Close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3069422"/>
                  </a:ext>
                </a:extLst>
              </a:tr>
              <a:tr h="181610">
                <a:tc>
                  <a:txBody>
                    <a:bodyPr/>
                    <a:lstStyle/>
                    <a:p>
                      <a:pPr marL="0" marR="0">
                        <a:lnSpc>
                          <a:spcPct val="107000"/>
                        </a:lnSpc>
                        <a:spcBef>
                          <a:spcPts val="0"/>
                        </a:spcBef>
                        <a:spcAft>
                          <a:spcPts val="0"/>
                        </a:spcAft>
                      </a:pPr>
                      <a:r>
                        <a:rPr lang="en-US" sz="1100">
                          <a:effectLst/>
                        </a:rPr>
                        <a:t>Volume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8306784"/>
                  </a:ext>
                </a:extLst>
              </a:tr>
              <a:tr h="181610">
                <a:tc>
                  <a:txBody>
                    <a:bodyPr/>
                    <a:lstStyle/>
                    <a:p>
                      <a:pPr marL="0" marR="0">
                        <a:lnSpc>
                          <a:spcPct val="107000"/>
                        </a:lnSpc>
                        <a:spcBef>
                          <a:spcPts val="0"/>
                        </a:spcBef>
                        <a:spcAft>
                          <a:spcPts val="0"/>
                        </a:spcAft>
                      </a:pPr>
                      <a:r>
                        <a:rPr lang="en-US" sz="1100">
                          <a:effectLst/>
                        </a:rPr>
                        <a:t> MACD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3693790"/>
                  </a:ext>
                </a:extLst>
              </a:tr>
              <a:tr h="181610">
                <a:tc>
                  <a:txBody>
                    <a:bodyPr/>
                    <a:lstStyle/>
                    <a:p>
                      <a:pPr marL="0" marR="0">
                        <a:lnSpc>
                          <a:spcPct val="107000"/>
                        </a:lnSpc>
                        <a:spcBef>
                          <a:spcPts val="0"/>
                        </a:spcBef>
                        <a:spcAft>
                          <a:spcPts val="0"/>
                        </a:spcAft>
                      </a:pPr>
                      <a:r>
                        <a:rPr lang="en-US" sz="1100">
                          <a:effectLst/>
                        </a:rPr>
                        <a:t>MACDH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435531"/>
                  </a:ext>
                </a:extLst>
              </a:tr>
              <a:tr h="181610">
                <a:tc>
                  <a:txBody>
                    <a:bodyPr/>
                    <a:lstStyle/>
                    <a:p>
                      <a:pPr marL="0" marR="0">
                        <a:lnSpc>
                          <a:spcPct val="107000"/>
                        </a:lnSpc>
                        <a:spcBef>
                          <a:spcPts val="0"/>
                        </a:spcBef>
                        <a:spcAft>
                          <a:spcPts val="0"/>
                        </a:spcAft>
                      </a:pPr>
                      <a:r>
                        <a:rPr lang="en-US" sz="1100">
                          <a:effectLst/>
                        </a:rPr>
                        <a:t>MACDS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450236"/>
                  </a:ext>
                </a:extLst>
              </a:tr>
              <a:tr h="181610">
                <a:tc>
                  <a:txBody>
                    <a:bodyPr/>
                    <a:lstStyle/>
                    <a:p>
                      <a:pPr marL="0" marR="0">
                        <a:lnSpc>
                          <a:spcPct val="107000"/>
                        </a:lnSpc>
                        <a:spcBef>
                          <a:spcPts val="0"/>
                        </a:spcBef>
                        <a:spcAft>
                          <a:spcPts val="0"/>
                        </a:spcAft>
                      </a:pPr>
                      <a:r>
                        <a:rPr lang="en-US" sz="1100">
                          <a:effectLst/>
                        </a:rPr>
                        <a:t>SMA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8702067"/>
                  </a:ext>
                </a:extLst>
              </a:tr>
              <a:tr h="181610">
                <a:tc>
                  <a:txBody>
                    <a:bodyPr/>
                    <a:lstStyle/>
                    <a:p>
                      <a:pPr marL="0" marR="0">
                        <a:lnSpc>
                          <a:spcPct val="107000"/>
                        </a:lnSpc>
                        <a:spcBef>
                          <a:spcPts val="0"/>
                        </a:spcBef>
                        <a:spcAft>
                          <a:spcPts val="0"/>
                        </a:spcAft>
                      </a:pPr>
                      <a:r>
                        <a:rPr lang="en-US" sz="1100">
                          <a:effectLst/>
                        </a:rPr>
                        <a:t>BOLL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492017"/>
                  </a:ext>
                </a:extLst>
              </a:tr>
              <a:tr h="181610">
                <a:tc>
                  <a:txBody>
                    <a:bodyPr/>
                    <a:lstStyle/>
                    <a:p>
                      <a:pPr marL="0" marR="0">
                        <a:lnSpc>
                          <a:spcPct val="107000"/>
                        </a:lnSpc>
                        <a:spcBef>
                          <a:spcPts val="0"/>
                        </a:spcBef>
                        <a:spcAft>
                          <a:spcPts val="0"/>
                        </a:spcAft>
                      </a:pPr>
                      <a:r>
                        <a:rPr lang="en-US" sz="1100">
                          <a:effectLst/>
                        </a:rPr>
                        <a:t>BOLL 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6492357"/>
                  </a:ext>
                </a:extLst>
              </a:tr>
              <a:tr h="181610">
                <a:tc>
                  <a:txBody>
                    <a:bodyPr/>
                    <a:lstStyle/>
                    <a:p>
                      <a:pPr marL="0" marR="0">
                        <a:lnSpc>
                          <a:spcPct val="107000"/>
                        </a:lnSpc>
                        <a:spcBef>
                          <a:spcPts val="0"/>
                        </a:spcBef>
                        <a:spcAft>
                          <a:spcPts val="0"/>
                        </a:spcAft>
                      </a:pPr>
                      <a:r>
                        <a:rPr lang="en-US" sz="1100">
                          <a:effectLst/>
                        </a:rPr>
                        <a:t>BOLL DOWN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562313"/>
                  </a:ext>
                </a:extLst>
              </a:tr>
              <a:tr h="181610">
                <a:tc>
                  <a:txBody>
                    <a:bodyPr/>
                    <a:lstStyle/>
                    <a:p>
                      <a:pPr marL="0" marR="0">
                        <a:lnSpc>
                          <a:spcPct val="107000"/>
                        </a:lnSpc>
                        <a:spcBef>
                          <a:spcPts val="0"/>
                        </a:spcBef>
                        <a:spcAft>
                          <a:spcPts val="0"/>
                        </a:spcAft>
                      </a:pPr>
                      <a:r>
                        <a:rPr lang="en-US" sz="1100">
                          <a:effectLst/>
                        </a:rPr>
                        <a:t>MSTD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0304862"/>
                  </a:ext>
                </a:extLst>
              </a:tr>
              <a:tr h="181610">
                <a:tc>
                  <a:txBody>
                    <a:bodyPr/>
                    <a:lstStyle/>
                    <a:p>
                      <a:pPr marL="0" marR="0">
                        <a:lnSpc>
                          <a:spcPct val="107000"/>
                        </a:lnSpc>
                        <a:spcBef>
                          <a:spcPts val="0"/>
                        </a:spcBef>
                        <a:spcAft>
                          <a:spcPts val="0"/>
                        </a:spcAft>
                      </a:pPr>
                      <a:r>
                        <a:rPr lang="en-US" sz="1100">
                          <a:effectLst/>
                        </a:rPr>
                        <a:t>Volume delta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31350"/>
                  </a:ext>
                </a:extLst>
              </a:tr>
              <a:tr h="181610">
                <a:tc>
                  <a:txBody>
                    <a:bodyPr/>
                    <a:lstStyle/>
                    <a:p>
                      <a:pPr marL="0" marR="0">
                        <a:lnSpc>
                          <a:spcPct val="107000"/>
                        </a:lnSpc>
                        <a:spcBef>
                          <a:spcPts val="0"/>
                        </a:spcBef>
                        <a:spcAft>
                          <a:spcPts val="0"/>
                        </a:spcAft>
                      </a:pPr>
                      <a:r>
                        <a:rPr lang="en-US" sz="1100">
                          <a:effectLst/>
                        </a:rPr>
                        <a:t>SMA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7121720"/>
                  </a:ext>
                </a:extLst>
              </a:tr>
              <a:tr h="181610">
                <a:tc>
                  <a:txBody>
                    <a:bodyPr/>
                    <a:lstStyle/>
                    <a:p>
                      <a:pPr marL="0" marR="0">
                        <a:lnSpc>
                          <a:spcPct val="107000"/>
                        </a:lnSpc>
                        <a:spcBef>
                          <a:spcPts val="0"/>
                        </a:spcBef>
                        <a:spcAft>
                          <a:spcPts val="0"/>
                        </a:spcAft>
                      </a:pPr>
                      <a:r>
                        <a:rPr lang="en-US" sz="1100">
                          <a:effectLst/>
                        </a:rPr>
                        <a:t>SMA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9803986"/>
                  </a:ext>
                </a:extLst>
              </a:tr>
              <a:tr h="181610">
                <a:tc>
                  <a:txBody>
                    <a:bodyPr/>
                    <a:lstStyle/>
                    <a:p>
                      <a:pPr marL="0" marR="0">
                        <a:lnSpc>
                          <a:spcPct val="107000"/>
                        </a:lnSpc>
                        <a:spcBef>
                          <a:spcPts val="0"/>
                        </a:spcBef>
                        <a:spcAft>
                          <a:spcPts val="0"/>
                        </a:spcAft>
                      </a:pPr>
                      <a:r>
                        <a:rPr lang="en-US" sz="1100">
                          <a:effectLst/>
                        </a:rPr>
                        <a:t>DMA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0.49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8576200"/>
                  </a:ext>
                </a:extLst>
              </a:tr>
            </a:tbl>
          </a:graphicData>
        </a:graphic>
      </p:graphicFrame>
      <p:pic>
        <p:nvPicPr>
          <p:cNvPr id="7" name="Picture 6">
            <a:extLst>
              <a:ext uri="{FF2B5EF4-FFF2-40B4-BE49-F238E27FC236}">
                <a16:creationId xmlns:a16="http://schemas.microsoft.com/office/drawing/2014/main" id="{F8819C90-32F4-4C0C-B0EF-27625A2C11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5943" y="2862217"/>
            <a:ext cx="6232851" cy="3062722"/>
          </a:xfrm>
          <a:prstGeom prst="rect">
            <a:avLst/>
          </a:prstGeom>
          <a:noFill/>
          <a:ln>
            <a:noFill/>
          </a:ln>
        </p:spPr>
      </p:pic>
    </p:spTree>
    <p:extLst>
      <p:ext uri="{BB962C8B-B14F-4D97-AF65-F5344CB8AC3E}">
        <p14:creationId xmlns:p14="http://schemas.microsoft.com/office/powerpoint/2010/main" val="250245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3315-1737-4964-A6AE-1DF29F86CA88}"/>
              </a:ext>
            </a:extLst>
          </p:cNvPr>
          <p:cNvSpPr>
            <a:spLocks noGrp="1"/>
          </p:cNvSpPr>
          <p:nvPr>
            <p:ph type="title"/>
          </p:nvPr>
        </p:nvSpPr>
        <p:spPr/>
        <p:txBody>
          <a:bodyPr/>
          <a:lstStyle/>
          <a:p>
            <a:r>
              <a:rPr lang="en-US" dirty="0"/>
              <a:t>Hidden Markovian Model</a:t>
            </a:r>
          </a:p>
        </p:txBody>
      </p:sp>
      <p:sp>
        <p:nvSpPr>
          <p:cNvPr id="3" name="Content Placeholder 2">
            <a:extLst>
              <a:ext uri="{FF2B5EF4-FFF2-40B4-BE49-F238E27FC236}">
                <a16:creationId xmlns:a16="http://schemas.microsoft.com/office/drawing/2014/main" id="{4929A6DA-DF04-4298-BB21-671F801BB111}"/>
              </a:ext>
            </a:extLst>
          </p:cNvPr>
          <p:cNvSpPr>
            <a:spLocks noGrp="1"/>
          </p:cNvSpPr>
          <p:nvPr>
            <p:ph idx="1"/>
          </p:nvPr>
        </p:nvSpPr>
        <p:spPr>
          <a:xfrm>
            <a:off x="426244" y="1825625"/>
            <a:ext cx="10515600" cy="4351338"/>
          </a:xfrm>
        </p:spPr>
        <p:txBody>
          <a:bodyPr/>
          <a:lstStyle/>
          <a:p>
            <a:r>
              <a:rPr lang="en-US" dirty="0"/>
              <a:t>3 hidden states of Bull, Bear and Others</a:t>
            </a:r>
          </a:p>
          <a:p>
            <a:r>
              <a:rPr lang="en-US" dirty="0"/>
              <a:t>3 Observed States of Up, Down and sideways</a:t>
            </a:r>
          </a:p>
          <a:p>
            <a:r>
              <a:rPr lang="en-US" dirty="0"/>
              <a:t>Added other indictors as up and down status </a:t>
            </a:r>
          </a:p>
          <a:p>
            <a:pPr marL="0" indent="0">
              <a:buNone/>
            </a:pPr>
            <a:r>
              <a:rPr lang="en-US" dirty="0"/>
              <a:t>  class.</a:t>
            </a:r>
          </a:p>
          <a:p>
            <a:pPr marL="0" indent="0">
              <a:buNone/>
            </a:pPr>
            <a:endParaRPr lang="en-US" dirty="0"/>
          </a:p>
          <a:p>
            <a:endParaRPr lang="en-US" dirty="0"/>
          </a:p>
          <a:p>
            <a:endParaRPr lang="en-US" dirty="0"/>
          </a:p>
        </p:txBody>
      </p:sp>
      <p:pic>
        <p:nvPicPr>
          <p:cNvPr id="4" name="Picture 3" descr="Diagram&#10;&#10;Description automatically generated">
            <a:extLst>
              <a:ext uri="{FF2B5EF4-FFF2-40B4-BE49-F238E27FC236}">
                <a16:creationId xmlns:a16="http://schemas.microsoft.com/office/drawing/2014/main" id="{1BA9259E-71A9-45D6-8F9B-E4ECB2EB2DBA}"/>
              </a:ext>
            </a:extLst>
          </p:cNvPr>
          <p:cNvPicPr/>
          <p:nvPr/>
        </p:nvPicPr>
        <p:blipFill>
          <a:blip r:embed="rId2"/>
          <a:stretch>
            <a:fillRect/>
          </a:stretch>
        </p:blipFill>
        <p:spPr>
          <a:xfrm>
            <a:off x="8182899" y="746164"/>
            <a:ext cx="3582857" cy="2134280"/>
          </a:xfrm>
          <a:prstGeom prst="rect">
            <a:avLst/>
          </a:prstGeom>
        </p:spPr>
      </p:pic>
      <p:pic>
        <p:nvPicPr>
          <p:cNvPr id="5" name="Picture 4">
            <a:extLst>
              <a:ext uri="{FF2B5EF4-FFF2-40B4-BE49-F238E27FC236}">
                <a16:creationId xmlns:a16="http://schemas.microsoft.com/office/drawing/2014/main" id="{F2856DBB-5FD0-4BF8-9090-4CDDE73220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8049" y="3261483"/>
            <a:ext cx="5075901" cy="2634609"/>
          </a:xfrm>
          <a:prstGeom prst="rect">
            <a:avLst/>
          </a:prstGeom>
          <a:noFill/>
          <a:ln>
            <a:noFill/>
          </a:ln>
        </p:spPr>
      </p:pic>
    </p:spTree>
    <p:extLst>
      <p:ext uri="{BB962C8B-B14F-4D97-AF65-F5344CB8AC3E}">
        <p14:creationId xmlns:p14="http://schemas.microsoft.com/office/powerpoint/2010/main" val="284191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F785-EB1C-4E02-AD36-EA4F8EF1B378}"/>
              </a:ext>
            </a:extLst>
          </p:cNvPr>
          <p:cNvSpPr>
            <a:spLocks noGrp="1"/>
          </p:cNvSpPr>
          <p:nvPr>
            <p:ph type="title"/>
          </p:nvPr>
        </p:nvSpPr>
        <p:spPr/>
        <p:txBody>
          <a:bodyPr>
            <a:normAutofit/>
          </a:bodyPr>
          <a:lstStyle/>
          <a:p>
            <a:r>
              <a:rPr lang="en-US" sz="3600" b="1" i="1" dirty="0">
                <a:solidFill>
                  <a:schemeClr val="accent5"/>
                </a:solidFill>
                <a:effectLst/>
                <a:latin typeface="Times New Roman" panose="02020603050405020304" pitchFamily="18" charset="0"/>
                <a:ea typeface="Calibri" panose="020F0502020204030204" pitchFamily="34" charset="0"/>
              </a:rPr>
              <a:t>Economic Indicators </a:t>
            </a:r>
            <a:endParaRPr lang="en-US" sz="7200" b="1" i="1" dirty="0">
              <a:solidFill>
                <a:schemeClr val="accent5"/>
              </a:solidFill>
            </a:endParaRPr>
          </a:p>
        </p:txBody>
      </p:sp>
      <p:sp>
        <p:nvSpPr>
          <p:cNvPr id="3" name="Content Placeholder 2">
            <a:extLst>
              <a:ext uri="{FF2B5EF4-FFF2-40B4-BE49-F238E27FC236}">
                <a16:creationId xmlns:a16="http://schemas.microsoft.com/office/drawing/2014/main" id="{233F227F-8406-4DBA-8590-78700910CFC0}"/>
              </a:ext>
            </a:extLst>
          </p:cNvPr>
          <p:cNvSpPr>
            <a:spLocks noGrp="1"/>
          </p:cNvSpPr>
          <p:nvPr>
            <p:ph idx="1"/>
          </p:nvPr>
        </p:nvSpPr>
        <p:spPr>
          <a:xfrm>
            <a:off x="838200" y="1825625"/>
            <a:ext cx="10515600" cy="3831597"/>
          </a:xfrm>
        </p:spPr>
        <p:txBody>
          <a:bodyPr>
            <a:normAutofit/>
          </a:bodyPr>
          <a:lstStyle/>
          <a:p>
            <a:endParaRPr lang="en-US" sz="2400" dirty="0">
              <a:effectLst/>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Unemployment Rate </a:t>
            </a:r>
          </a:p>
          <a:p>
            <a:endParaRPr lang="en-US" sz="2400" dirty="0">
              <a:latin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Price index per Month </a:t>
            </a:r>
          </a:p>
          <a:p>
            <a:endParaRPr lang="en-US" sz="2400" dirty="0">
              <a:latin typeface="Times New Roman" panose="02020603050405020304" pitchFamily="18" charset="0"/>
            </a:endParaRPr>
          </a:p>
          <a:p>
            <a:r>
              <a:rPr lang="en-US" sz="2400" dirty="0">
                <a:latin typeface="Times New Roman" panose="02020603050405020304" pitchFamily="18" charset="0"/>
              </a:rPr>
              <a:t>We believe these indicators to influence the long-term investment (long-term forecasting methods)</a:t>
            </a:r>
            <a:endParaRPr lang="en-US" sz="2400" dirty="0"/>
          </a:p>
        </p:txBody>
      </p:sp>
    </p:spTree>
    <p:extLst>
      <p:ext uri="{BB962C8B-B14F-4D97-AF65-F5344CB8AC3E}">
        <p14:creationId xmlns:p14="http://schemas.microsoft.com/office/powerpoint/2010/main" val="3653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C6906D97-EAFC-7547-B3D9-1D299263364D}" vid="{981300C0-2744-AD44-8210-10A7977D4D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1613</Words>
  <Application>Microsoft Office PowerPoint</Application>
  <PresentationFormat>Widescreen</PresentationFormat>
  <Paragraphs>436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Garamond</vt:lpstr>
      <vt:lpstr>Times New Roman</vt:lpstr>
      <vt:lpstr>Office Theme</vt:lpstr>
      <vt:lpstr>  Stock Market Forecasting Analysis Using Different Probabilistic  and Machine Learning Models </vt:lpstr>
      <vt:lpstr>Outline </vt:lpstr>
      <vt:lpstr>Introduction</vt:lpstr>
      <vt:lpstr>Data selection </vt:lpstr>
      <vt:lpstr>Data preprocessing </vt:lpstr>
      <vt:lpstr>Bayesian Model</vt:lpstr>
      <vt:lpstr>Model Results </vt:lpstr>
      <vt:lpstr>Hidden Markovian Model</vt:lpstr>
      <vt:lpstr>Economic Indicators </vt:lpstr>
      <vt:lpstr>Stock News Sentiment Analysis</vt:lpstr>
      <vt:lpstr>Stock News Sentiment Analysis</vt:lpstr>
      <vt:lpstr>Investment Portfolio Analyzation and Optimization</vt:lpstr>
      <vt:lpstr>Investment Portfolio Analyzation and Optimization</vt:lpstr>
      <vt:lpstr>Investment Portfolio Analyzation and Optimization</vt:lpstr>
      <vt:lpstr>Investment Portfolio Analyzation and Optimization</vt:lpstr>
      <vt:lpstr>Investment Portfolio Analyzation and Optimization</vt:lpstr>
      <vt:lpstr>Investment Portfolio Analyzation and Optimization</vt:lpstr>
      <vt:lpstr>Investment Portfolio Analyzation and Optimization</vt:lpstr>
      <vt:lpstr>Stock Prediction Using Machine Learning Algorithms </vt:lpstr>
      <vt:lpstr>Stock Prediction Using Machine Learning Algorithms </vt:lpstr>
      <vt:lpstr>Stock Prediction Using Machine Learning Algorithms</vt:lpstr>
      <vt:lpstr>Stock Prediction Using Machine Learning Algorithms</vt:lpstr>
      <vt:lpstr>Stock Prediction Using Machine Learning Algorithms</vt:lpstr>
      <vt:lpstr>Stock Prediction Analysis using LSTM and GRU </vt:lpstr>
      <vt:lpstr>Stock Prediction Analysis using LSTM and GRU</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Market Forecasting Analysis Using Different Probabilistic  and Machine Learning Models </dc:title>
  <dc:creator>mohamedeafify1@outlook.com</dc:creator>
  <cp:lastModifiedBy>mohamedeafify1@outlook.com</cp:lastModifiedBy>
  <cp:revision>3</cp:revision>
  <dcterms:created xsi:type="dcterms:W3CDTF">2020-12-17T04:11:20Z</dcterms:created>
  <dcterms:modified xsi:type="dcterms:W3CDTF">2020-12-17T04:50:25Z</dcterms:modified>
</cp:coreProperties>
</file>