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31"/>
  </p:normalViewPr>
  <p:slideViewPr>
    <p:cSldViewPr snapToGrid="0" snapToObjects="1">
      <p:cViewPr varScale="1">
        <p:scale>
          <a:sx n="76" d="100"/>
          <a:sy n="76" d="100"/>
        </p:scale>
        <p:origin x="11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F66D5-18CC-B041-9CD2-9A3A5090F0D4}"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6CF2-31C1-204C-891C-F3F3D4A56AAC}" type="slidenum">
              <a:rPr lang="en-US" smtClean="0"/>
              <a:t>‹#›</a:t>
            </a:fld>
            <a:endParaRPr lang="en-US"/>
          </a:p>
        </p:txBody>
      </p:sp>
    </p:spTree>
    <p:extLst>
      <p:ext uri="{BB962C8B-B14F-4D97-AF65-F5344CB8AC3E}">
        <p14:creationId xmlns:p14="http://schemas.microsoft.com/office/powerpoint/2010/main" val="213390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99E2-7090-BA49-8B13-F54F0AF25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625D6-6F0B-7944-AED1-6BB7236F8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B8AE38-D2C7-D740-8711-C6D2DC463F82}"/>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600F319E-FD77-D14D-ACB3-7FEF2C389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C1C78-E97F-BC44-B46D-4582A5A12C2D}"/>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5882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0E99-1310-6F44-A064-8A5B5CBDC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1C316-1173-CD43-8DFD-27E6456E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B0A1-3BA9-2E40-89B7-74F080F7A0AA}"/>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658F6ABF-D78F-E445-8ACA-E2CBC9FDE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4746-E766-354D-85ED-AA1889012E6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752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7E185-6F23-154D-8122-E27AAEDD0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0DD38-6363-4E4B-8FF0-E9BB7BBD7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4B2BC-9B17-8E48-ACB2-4A355BEC6A03}"/>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50DC8D4B-7C9C-894D-879F-866C24F45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29470-10B3-4349-AD79-3F743A6186A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02127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3FE-C8D6-C942-AD41-563DEB8B8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28F-8A19-7E43-9AA6-0D22EE211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CEB11-43CF-E549-8540-D06BAC651DF1}"/>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A3CB2FE0-3028-E54F-BCDF-248252F01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480ED-B119-A442-8A02-E15C00B3C7B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31714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AF11-8D05-F742-A82D-D37AECC5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4B81E-A2DD-E946-87C8-334361B8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42150-D091-3F45-B434-673A46A1D748}"/>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CCB47B87-1203-5045-9443-2E0B9B1DF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35C81-70C4-9640-BD23-BF2A2E69456E}"/>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355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C6BB-E1E9-844A-8DF4-5076709BC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662A2-90C8-294A-929E-6636A8FC5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983D8-3E63-1743-A13E-5F7E60536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6D09C-7853-E248-9EE0-C1D059CEAA79}"/>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6" name="Footer Placeholder 5">
            <a:extLst>
              <a:ext uri="{FF2B5EF4-FFF2-40B4-BE49-F238E27FC236}">
                <a16:creationId xmlns:a16="http://schemas.microsoft.com/office/drawing/2014/main" id="{6494BE43-2060-604A-99D4-5957819D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F47F3-32A5-4C4F-BC70-654B2642981B}"/>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29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C82B-A805-7C46-9602-0B8A0CAB6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964C3-1B06-4D43-86B3-025034EBB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01E48-2277-D446-AAA5-A42CDAA04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4D928-8EAF-D843-9BBF-4CBFCA654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7E662-54FF-5C4E-A2A9-5894A8ECA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B7BE7-AF3D-8C4F-A766-8DE5B8FE6169}"/>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8" name="Footer Placeholder 7">
            <a:extLst>
              <a:ext uri="{FF2B5EF4-FFF2-40B4-BE49-F238E27FC236}">
                <a16:creationId xmlns:a16="http://schemas.microsoft.com/office/drawing/2014/main" id="{372FF9A7-0946-A649-AB41-319EFBCBF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53A7E7-9B4F-C24A-8D24-444D229E3CD0}"/>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0592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BFA-153D-C348-BAC8-49DF841B7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8E797-7AB6-3443-9A6D-913E7971C2CC}"/>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4" name="Footer Placeholder 3">
            <a:extLst>
              <a:ext uri="{FF2B5EF4-FFF2-40B4-BE49-F238E27FC236}">
                <a16:creationId xmlns:a16="http://schemas.microsoft.com/office/drawing/2014/main" id="{02E6F545-BFDC-0E40-8223-B612D3FC4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D5F41-18D5-A946-B88C-7D71FCCDBD06}"/>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7601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DE33B-9238-B848-9F0B-46204810A41A}"/>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3" name="Footer Placeholder 2">
            <a:extLst>
              <a:ext uri="{FF2B5EF4-FFF2-40B4-BE49-F238E27FC236}">
                <a16:creationId xmlns:a16="http://schemas.microsoft.com/office/drawing/2014/main" id="{BCB619CD-4590-C442-A436-79505B3B7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954D4-28B4-174B-9C61-DDF7FA68C92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23745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F525-08C5-4D42-9E85-FE9392744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FD410-EC5C-A842-9A61-83262047B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43C51-F60A-4441-A612-C9FE49764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2866B-16E0-4545-ABC0-975CDD265D92}"/>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6" name="Footer Placeholder 5">
            <a:extLst>
              <a:ext uri="{FF2B5EF4-FFF2-40B4-BE49-F238E27FC236}">
                <a16:creationId xmlns:a16="http://schemas.microsoft.com/office/drawing/2014/main" id="{756AF31B-749F-494D-A11A-E5A7B3296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15FC-F4AA-E846-9C40-95820750CF0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8802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D87E-2D6C-AB46-BA88-75F1882DB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A36492-51DE-7246-93A6-A1E88C16C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90277DB-8166-DB40-BCDA-3BFB553B4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2174D-1B7D-6B43-8D6E-968D48D96A8C}"/>
              </a:ext>
            </a:extLst>
          </p:cNvPr>
          <p:cNvSpPr>
            <a:spLocks noGrp="1"/>
          </p:cNvSpPr>
          <p:nvPr>
            <p:ph type="dt" sz="half" idx="10"/>
          </p:nvPr>
        </p:nvSpPr>
        <p:spPr/>
        <p:txBody>
          <a:bodyPr/>
          <a:lstStyle/>
          <a:p>
            <a:fld id="{861CB097-BDEF-9040-914B-BBB5BB5D49E8}" type="datetimeFigureOut">
              <a:rPr lang="en-US" smtClean="0"/>
              <a:t>12/16/2020</a:t>
            </a:fld>
            <a:endParaRPr lang="en-US"/>
          </a:p>
        </p:txBody>
      </p:sp>
      <p:sp>
        <p:nvSpPr>
          <p:cNvPr id="6" name="Footer Placeholder 5">
            <a:extLst>
              <a:ext uri="{FF2B5EF4-FFF2-40B4-BE49-F238E27FC236}">
                <a16:creationId xmlns:a16="http://schemas.microsoft.com/office/drawing/2014/main" id="{0E00240A-25D1-6D42-870A-C4F2E4670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578C3-0A84-2B4C-AD78-CCA97E38814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15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69542-156B-A548-823D-B3C9846CB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56EB73-21F2-C643-A64D-5B1FF6A4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45E9A01-501E-444F-96EA-6159F56C5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B097-BDEF-9040-914B-BBB5BB5D49E8}" type="datetimeFigureOut">
              <a:rPr lang="en-US" smtClean="0"/>
              <a:t>12/16/2020</a:t>
            </a:fld>
            <a:endParaRPr lang="en-US"/>
          </a:p>
        </p:txBody>
      </p:sp>
      <p:sp>
        <p:nvSpPr>
          <p:cNvPr id="5" name="Footer Placeholder 4">
            <a:extLst>
              <a:ext uri="{FF2B5EF4-FFF2-40B4-BE49-F238E27FC236}">
                <a16:creationId xmlns:a16="http://schemas.microsoft.com/office/drawing/2014/main" id="{24EDB9B5-6C11-0045-B00F-6FC20525A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69362-CD4F-B54A-887D-9932AE3E3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86F3C-2D7F-E241-BC06-0FCF8C623F5F}" type="slidenum">
              <a:rPr lang="en-US" smtClean="0"/>
              <a:t>‹#›</a:t>
            </a:fld>
            <a:endParaRPr lang="en-US"/>
          </a:p>
        </p:txBody>
      </p:sp>
      <p:pic>
        <p:nvPicPr>
          <p:cNvPr id="7" name="Picture 6">
            <a:extLst>
              <a:ext uri="{FF2B5EF4-FFF2-40B4-BE49-F238E27FC236}">
                <a16:creationId xmlns:a16="http://schemas.microsoft.com/office/drawing/2014/main" id="{46A63C7B-1480-A043-987E-33ABAC5581B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59480" y="4918921"/>
            <a:ext cx="4473039" cy="2516084"/>
          </a:xfrm>
          <a:prstGeom prst="rect">
            <a:avLst/>
          </a:prstGeom>
        </p:spPr>
      </p:pic>
    </p:spTree>
    <p:extLst>
      <p:ext uri="{BB962C8B-B14F-4D97-AF65-F5344CB8AC3E}">
        <p14:creationId xmlns:p14="http://schemas.microsoft.com/office/powerpoint/2010/main" val="333701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lumMod val="75000"/>
              <a:lumOff val="2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inviz.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D469-2BB1-9946-B63E-E9CFAE8CF188}"/>
              </a:ext>
            </a:extLst>
          </p:cNvPr>
          <p:cNvSpPr>
            <a:spLocks noGrp="1"/>
          </p:cNvSpPr>
          <p:nvPr>
            <p:ph type="ctrTitle"/>
          </p:nvPr>
        </p:nvSpPr>
        <p:spPr>
          <a:xfrm>
            <a:off x="1524000" y="1226867"/>
            <a:ext cx="9478945" cy="1655762"/>
          </a:xfrm>
        </p:spPr>
        <p:txBody>
          <a:bodyPr>
            <a:noAutofit/>
          </a:bodyPr>
          <a:lstStyle/>
          <a:p>
            <a:br>
              <a:rPr lang="en-US" sz="3200" b="0" i="0" u="none" strike="noStrike" baseline="0" dirty="0">
                <a:solidFill>
                  <a:srgbClr val="000000"/>
                </a:solidFill>
                <a:latin typeface="Times New Roman" panose="02020603050405020304" pitchFamily="18" charset="0"/>
              </a:rPr>
            </a:br>
            <a:r>
              <a:rPr lang="en-US" sz="3200" b="0" i="0" u="none" strike="noStrike" baseline="0" dirty="0">
                <a:solidFill>
                  <a:srgbClr val="000000"/>
                </a:solidFill>
                <a:latin typeface="Times New Roman" panose="02020603050405020304" pitchFamily="18" charset="0"/>
              </a:rPr>
              <a:t> </a:t>
            </a:r>
            <a:r>
              <a:rPr lang="en-US" sz="3200" b="1" i="0" u="none" strike="noStrike" baseline="0" dirty="0">
                <a:solidFill>
                  <a:srgbClr val="000000"/>
                </a:solidFill>
                <a:latin typeface="Times New Roman" panose="02020603050405020304" pitchFamily="18" charset="0"/>
              </a:rPr>
              <a:t>Stock Market Forecasting Analysis Using Different Probabilistic </a:t>
            </a:r>
            <a:br>
              <a:rPr lang="en-US" sz="3200" b="0" i="0" u="none" strike="noStrike" baseline="0" dirty="0">
                <a:solidFill>
                  <a:srgbClr val="000000"/>
                </a:solidFill>
                <a:latin typeface="Times New Roman" panose="02020603050405020304" pitchFamily="18" charset="0"/>
              </a:rPr>
            </a:br>
            <a:r>
              <a:rPr lang="en-US" sz="3200" b="1" i="0" u="none" strike="noStrike" baseline="0" dirty="0">
                <a:solidFill>
                  <a:srgbClr val="000000"/>
                </a:solidFill>
                <a:latin typeface="Times New Roman" panose="02020603050405020304" pitchFamily="18" charset="0"/>
              </a:rPr>
              <a:t>and Machine Learning Models </a:t>
            </a:r>
            <a:endParaRPr lang="en-US" sz="3200" dirty="0"/>
          </a:p>
        </p:txBody>
      </p:sp>
      <p:sp>
        <p:nvSpPr>
          <p:cNvPr id="3" name="Subtitle 2">
            <a:extLst>
              <a:ext uri="{FF2B5EF4-FFF2-40B4-BE49-F238E27FC236}">
                <a16:creationId xmlns:a16="http://schemas.microsoft.com/office/drawing/2014/main" id="{D1BC20F8-DB05-1444-AF07-F477439FBE12}"/>
              </a:ext>
            </a:extLst>
          </p:cNvPr>
          <p:cNvSpPr>
            <a:spLocks noGrp="1"/>
          </p:cNvSpPr>
          <p:nvPr>
            <p:ph type="subTitle" idx="1"/>
          </p:nvPr>
        </p:nvSpPr>
        <p:spPr/>
        <p:txBody>
          <a:bodyPr>
            <a:normAutofit/>
          </a:bodyPr>
          <a:lstStyle/>
          <a:p>
            <a:pPr algn="l"/>
            <a:endParaRPr lang="en-US" b="0" i="0" u="none" strike="noStrike" baseline="0" dirty="0">
              <a:solidFill>
                <a:schemeClr val="accent5"/>
              </a:solidFill>
              <a:latin typeface="Times New Roman" panose="02020603050405020304" pitchFamily="18" charset="0"/>
            </a:endParaRPr>
          </a:p>
          <a:p>
            <a:r>
              <a:rPr lang="en-US" b="0" i="1" u="none" strike="noStrike" baseline="0" dirty="0">
                <a:solidFill>
                  <a:schemeClr val="accent5"/>
                </a:solidFill>
                <a:latin typeface="Times New Roman" panose="02020603050405020304" pitchFamily="18" charset="0"/>
              </a:rPr>
              <a:t>Mohamed Afify </a:t>
            </a:r>
            <a:endParaRPr lang="en-US" b="0" i="0" u="none" strike="noStrike" baseline="0" dirty="0">
              <a:solidFill>
                <a:schemeClr val="accent5"/>
              </a:solidFill>
              <a:latin typeface="Times New Roman" panose="02020603050405020304" pitchFamily="18" charset="0"/>
            </a:endParaRPr>
          </a:p>
          <a:p>
            <a:r>
              <a:rPr lang="en-US" dirty="0">
                <a:solidFill>
                  <a:schemeClr val="accent5"/>
                </a:solidFill>
                <a:latin typeface="Times New Roman" panose="02020603050405020304" pitchFamily="18" charset="0"/>
              </a:rPr>
              <a:t>  </a:t>
            </a:r>
            <a:r>
              <a:rPr lang="en-US" b="0" i="0" u="none" strike="noStrike" baseline="0" dirty="0">
                <a:solidFill>
                  <a:schemeClr val="accent5"/>
                </a:solidFill>
                <a:latin typeface="Times New Roman" panose="02020603050405020304" pitchFamily="18" charset="0"/>
              </a:rPr>
              <a:t>Abdullah Mousselli </a:t>
            </a:r>
            <a:endParaRPr lang="en-US" dirty="0">
              <a:solidFill>
                <a:schemeClr val="accent5"/>
              </a:solidFill>
            </a:endParaRPr>
          </a:p>
        </p:txBody>
      </p:sp>
    </p:spTree>
    <p:extLst>
      <p:ext uri="{BB962C8B-B14F-4D97-AF65-F5344CB8AC3E}">
        <p14:creationId xmlns:p14="http://schemas.microsoft.com/office/powerpoint/2010/main" val="218338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4C03-3595-4E8F-9F50-964127598FAC}"/>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pic>
        <p:nvPicPr>
          <p:cNvPr id="4" name="Content Placeholder 3">
            <a:extLst>
              <a:ext uri="{FF2B5EF4-FFF2-40B4-BE49-F238E27FC236}">
                <a16:creationId xmlns:a16="http://schemas.microsoft.com/office/drawing/2014/main" id="{2ECA01E5-BC3D-4581-B7D2-863896E54FB0}"/>
              </a:ext>
            </a:extLst>
          </p:cNvPr>
          <p:cNvPicPr>
            <a:picLocks noGrp="1"/>
          </p:cNvPicPr>
          <p:nvPr>
            <p:ph idx="1"/>
          </p:nvPr>
        </p:nvPicPr>
        <p:blipFill>
          <a:blip r:embed="rId2"/>
          <a:stretch>
            <a:fillRect/>
          </a:stretch>
        </p:blipFill>
        <p:spPr>
          <a:xfrm>
            <a:off x="838200" y="1574416"/>
            <a:ext cx="9913536" cy="4504838"/>
          </a:xfrm>
          <a:prstGeom prst="rect">
            <a:avLst/>
          </a:prstGeom>
        </p:spPr>
      </p:pic>
    </p:spTree>
    <p:extLst>
      <p:ext uri="{BB962C8B-B14F-4D97-AF65-F5344CB8AC3E}">
        <p14:creationId xmlns:p14="http://schemas.microsoft.com/office/powerpoint/2010/main" val="372082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9F3B-AA47-42E8-9FA6-006D58AF2D7B}"/>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0C80660F-E7C7-492C-8F89-FA4423EC306B}"/>
              </a:ext>
            </a:extLst>
          </p:cNvPr>
          <p:cNvSpPr>
            <a:spLocks noGrp="1"/>
          </p:cNvSpPr>
          <p:nvPr>
            <p:ph idx="1"/>
          </p:nvPr>
        </p:nvSpPr>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Monte-Carlo simulation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we loop through 50000 possible portfolio and pick the one most suitable to the optimization preference (Minimum Volatility or Maximum Sharpe Ratio).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E3245AB-4615-46A7-9896-77F340B06C78}"/>
              </a:ext>
            </a:extLst>
          </p:cNvPr>
          <p:cNvPicPr/>
          <p:nvPr/>
        </p:nvPicPr>
        <p:blipFill>
          <a:blip r:embed="rId2"/>
          <a:stretch>
            <a:fillRect/>
          </a:stretch>
        </p:blipFill>
        <p:spPr>
          <a:xfrm>
            <a:off x="2249993" y="2907309"/>
            <a:ext cx="6632749" cy="3736340"/>
          </a:xfrm>
          <a:prstGeom prst="rect">
            <a:avLst/>
          </a:prstGeom>
        </p:spPr>
      </p:pic>
    </p:spTree>
    <p:extLst>
      <p:ext uri="{BB962C8B-B14F-4D97-AF65-F5344CB8AC3E}">
        <p14:creationId xmlns:p14="http://schemas.microsoft.com/office/powerpoint/2010/main" val="243436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6B3D-D4FF-4BAC-9600-FADAD7B787C9}"/>
              </a:ext>
            </a:extLst>
          </p:cNvPr>
          <p:cNvSpPr>
            <a:spLocks noGrp="1"/>
          </p:cNvSpPr>
          <p:nvPr>
            <p:ph type="title"/>
          </p:nvPr>
        </p:nvSpPr>
        <p:spPr>
          <a:xfrm>
            <a:off x="838200" y="365125"/>
            <a:ext cx="10515600" cy="1242611"/>
          </a:xfrm>
        </p:spPr>
        <p:txBody>
          <a:bodyPr>
            <a:normAutofit fontScale="90000"/>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05E578-8A77-4F06-8A13-ACB4A00CB506}"/>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each ticker that has 21 different features such as volume, macd, boll-up and other indicators that we produced in the Data preprocessing section to predict the trend of the stock as up “1” or down “0”</a:t>
            </a:r>
          </a:p>
          <a:p>
            <a:r>
              <a:rPr lang="en-US" sz="2400" dirty="0">
                <a:effectLst/>
                <a:latin typeface="Times New Roman" panose="02020603050405020304" pitchFamily="18" charset="0"/>
                <a:ea typeface="Calibri" panose="020F0502020204030204" pitchFamily="34" charset="0"/>
              </a:rPr>
              <a:t>Naïve Bayes, Support Vector Machine, Logistic Regression, Neural Network, Nearest Neighbors, Gradient Boosting Classifier, Decision Tree and Random Forest. </a:t>
            </a:r>
          </a:p>
          <a:p>
            <a:r>
              <a:rPr lang="en-US" sz="2400" dirty="0">
                <a:effectLst/>
                <a:latin typeface="Times New Roman" panose="02020603050405020304" pitchFamily="18" charset="0"/>
                <a:ea typeface="Calibri" panose="020F0502020204030204" pitchFamily="34" charset="0"/>
              </a:rPr>
              <a:t>check the correlation between the features. </a:t>
            </a:r>
            <a:endParaRPr lang="en-US" sz="2400" dirty="0"/>
          </a:p>
        </p:txBody>
      </p:sp>
    </p:spTree>
    <p:extLst>
      <p:ext uri="{BB962C8B-B14F-4D97-AF65-F5344CB8AC3E}">
        <p14:creationId xmlns:p14="http://schemas.microsoft.com/office/powerpoint/2010/main" val="288159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24C0-C9E5-4A8B-91D0-611699B7A602}"/>
              </a:ext>
            </a:extLst>
          </p:cNvPr>
          <p:cNvSpPr>
            <a:spLocks noGrp="1"/>
          </p:cNvSpPr>
          <p:nvPr>
            <p:ph type="title"/>
          </p:nvPr>
        </p:nvSpPr>
        <p:spPr/>
        <p:txBody>
          <a:bodyPr>
            <a:normAutofit fontScale="90000"/>
          </a:bodyPr>
          <a:lstStyle/>
          <a:p>
            <a:r>
              <a:rPr lang="en-US" sz="40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E10FC8C3-CD24-433F-8E06-A15A869C1958}"/>
              </a:ext>
            </a:extLst>
          </p:cNvPr>
          <p:cNvPicPr>
            <a:picLocks noGrp="1"/>
          </p:cNvPicPr>
          <p:nvPr>
            <p:ph idx="1"/>
          </p:nvPr>
        </p:nvPicPr>
        <p:blipFill>
          <a:blip r:embed="rId2"/>
          <a:stretch>
            <a:fillRect/>
          </a:stretch>
        </p:blipFill>
        <p:spPr>
          <a:xfrm>
            <a:off x="2369027" y="1383497"/>
            <a:ext cx="6945795" cy="4886673"/>
          </a:xfrm>
          <a:prstGeom prst="rect">
            <a:avLst/>
          </a:prstGeom>
        </p:spPr>
      </p:pic>
    </p:spTree>
    <p:extLst>
      <p:ext uri="{BB962C8B-B14F-4D97-AF65-F5344CB8AC3E}">
        <p14:creationId xmlns:p14="http://schemas.microsoft.com/office/powerpoint/2010/main" val="254411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090B-33EA-40FB-ACC1-F34EABD82F7C}"/>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endParaRPr lang="en-US" sz="3600" dirty="0"/>
          </a:p>
        </p:txBody>
      </p:sp>
      <p:graphicFrame>
        <p:nvGraphicFramePr>
          <p:cNvPr id="4" name="Content Placeholder 3">
            <a:extLst>
              <a:ext uri="{FF2B5EF4-FFF2-40B4-BE49-F238E27FC236}">
                <a16:creationId xmlns:a16="http://schemas.microsoft.com/office/drawing/2014/main" id="{56B185BD-9E53-4C6A-A523-21755D42DC05}"/>
              </a:ext>
            </a:extLst>
          </p:cNvPr>
          <p:cNvGraphicFramePr>
            <a:graphicFrameLocks noGrp="1"/>
          </p:cNvGraphicFramePr>
          <p:nvPr>
            <p:ph idx="1"/>
            <p:extLst>
              <p:ext uri="{D42A27DB-BD31-4B8C-83A1-F6EECF244321}">
                <p14:modId xmlns:p14="http://schemas.microsoft.com/office/powerpoint/2010/main" val="1526804729"/>
              </p:ext>
            </p:extLst>
          </p:nvPr>
        </p:nvGraphicFramePr>
        <p:xfrm>
          <a:off x="1537398" y="1858945"/>
          <a:ext cx="7527228" cy="3293920"/>
        </p:xfrm>
        <a:graphic>
          <a:graphicData uri="http://schemas.openxmlformats.org/drawingml/2006/table">
            <a:tbl>
              <a:tblPr firstRow="1" firstCol="1" bandRow="1">
                <a:tableStyleId>{5C22544A-7EE6-4342-B048-85BDC9FD1C3A}</a:tableStyleId>
              </a:tblPr>
              <a:tblGrid>
                <a:gridCol w="3763614">
                  <a:extLst>
                    <a:ext uri="{9D8B030D-6E8A-4147-A177-3AD203B41FA5}">
                      <a16:colId xmlns:a16="http://schemas.microsoft.com/office/drawing/2014/main" val="4201099736"/>
                    </a:ext>
                  </a:extLst>
                </a:gridCol>
                <a:gridCol w="3763614">
                  <a:extLst>
                    <a:ext uri="{9D8B030D-6E8A-4147-A177-3AD203B41FA5}">
                      <a16:colId xmlns:a16="http://schemas.microsoft.com/office/drawing/2014/main" val="124225227"/>
                    </a:ext>
                  </a:extLst>
                </a:gridCol>
              </a:tblGrid>
              <a:tr h="366899">
                <a:tc>
                  <a:txBody>
                    <a:bodyPr/>
                    <a:lstStyle/>
                    <a:p>
                      <a:pPr marL="0" marR="0" algn="just">
                        <a:lnSpc>
                          <a:spcPct val="107000"/>
                        </a:lnSpc>
                        <a:spcBef>
                          <a:spcPts val="0"/>
                        </a:spcBef>
                        <a:spcAft>
                          <a:spcPts val="0"/>
                        </a:spcAft>
                      </a:pPr>
                      <a:r>
                        <a:rPr lang="en-US" sz="1200">
                          <a:effectLst/>
                        </a:rPr>
                        <a:t>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Cross Validation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162677"/>
                  </a:ext>
                </a:extLst>
              </a:tr>
              <a:tr h="350552">
                <a:tc>
                  <a:txBody>
                    <a:bodyPr/>
                    <a:lstStyle/>
                    <a:p>
                      <a:pPr marL="0" marR="0" algn="just">
                        <a:lnSpc>
                          <a:spcPct val="107000"/>
                        </a:lnSpc>
                        <a:spcBef>
                          <a:spcPts val="0"/>
                        </a:spcBef>
                        <a:spcAft>
                          <a:spcPts val="0"/>
                        </a:spcAft>
                      </a:pPr>
                      <a:r>
                        <a:rPr lang="en-US" sz="12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7447387"/>
                  </a:ext>
                </a:extLst>
              </a:tr>
              <a:tr h="342379">
                <a:tc>
                  <a:txBody>
                    <a:bodyPr/>
                    <a:lstStyle/>
                    <a:p>
                      <a:pPr marL="0" marR="0" algn="just">
                        <a:lnSpc>
                          <a:spcPct val="107000"/>
                        </a:lnSpc>
                        <a:spcBef>
                          <a:spcPts val="0"/>
                        </a:spcBef>
                        <a:spcAft>
                          <a:spcPts val="0"/>
                        </a:spcAft>
                      </a:pPr>
                      <a:r>
                        <a:rPr lang="en-US" sz="1200">
                          <a:effectLst/>
                        </a:rPr>
                        <a:t>LR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5280817"/>
                  </a:ext>
                </a:extLst>
              </a:tr>
              <a:tr h="326032">
                <a:tc>
                  <a:txBody>
                    <a:bodyPr/>
                    <a:lstStyle/>
                    <a:p>
                      <a:pPr marL="0" marR="0" algn="just">
                        <a:lnSpc>
                          <a:spcPct val="107000"/>
                        </a:lnSpc>
                        <a:spcBef>
                          <a:spcPts val="0"/>
                        </a:spcBef>
                        <a:spcAft>
                          <a:spcPts val="0"/>
                        </a:spcAft>
                      </a:pPr>
                      <a:r>
                        <a:rPr lang="en-US" sz="1200">
                          <a:effectLst/>
                        </a:rPr>
                        <a:t>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015671"/>
                  </a:ext>
                </a:extLst>
              </a:tr>
              <a:tr h="391420">
                <a:tc>
                  <a:txBody>
                    <a:bodyPr/>
                    <a:lstStyle/>
                    <a:p>
                      <a:pPr marL="0" marR="0" algn="just">
                        <a:lnSpc>
                          <a:spcPct val="107000"/>
                        </a:lnSpc>
                        <a:spcBef>
                          <a:spcPts val="0"/>
                        </a:spcBef>
                        <a:spcAft>
                          <a:spcPts val="0"/>
                        </a:spcAft>
                      </a:pPr>
                      <a:r>
                        <a:rPr lang="en-US" sz="1200">
                          <a:effectLst/>
                        </a:rPr>
                        <a:t>Naïve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8076741"/>
                  </a:ext>
                </a:extLst>
              </a:tr>
              <a:tr h="301511">
                <a:tc>
                  <a:txBody>
                    <a:bodyPr/>
                    <a:lstStyle/>
                    <a:p>
                      <a:pPr marL="0" marR="0" algn="just">
                        <a:lnSpc>
                          <a:spcPct val="107000"/>
                        </a:lnSpc>
                        <a:spcBef>
                          <a:spcPts val="0"/>
                        </a:spcBef>
                        <a:spcAft>
                          <a:spcPts val="0"/>
                        </a:spcAft>
                      </a:pPr>
                      <a:r>
                        <a:rPr lang="en-US" sz="12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1195300"/>
                  </a:ext>
                </a:extLst>
              </a:tr>
              <a:tr h="366899">
                <a:tc>
                  <a:txBody>
                    <a:bodyPr/>
                    <a:lstStyle/>
                    <a:p>
                      <a:pPr marL="0" marR="0" algn="just">
                        <a:lnSpc>
                          <a:spcPct val="107000"/>
                        </a:lnSpc>
                        <a:spcBef>
                          <a:spcPts val="0"/>
                        </a:spcBef>
                        <a:spcAft>
                          <a:spcPts val="0"/>
                        </a:spcAft>
                      </a:pPr>
                      <a:r>
                        <a:rPr lang="en-US" sz="1200">
                          <a:effectLst/>
                        </a:rPr>
                        <a:t>Random Forest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5907570"/>
                  </a:ext>
                </a:extLst>
              </a:tr>
              <a:tr h="424114">
                <a:tc>
                  <a:txBody>
                    <a:bodyPr/>
                    <a:lstStyle/>
                    <a:p>
                      <a:pPr marL="0" marR="0" algn="just">
                        <a:lnSpc>
                          <a:spcPct val="107000"/>
                        </a:lnSpc>
                        <a:spcBef>
                          <a:spcPts val="0"/>
                        </a:spcBef>
                        <a:spcAft>
                          <a:spcPts val="0"/>
                        </a:spcAft>
                      </a:pPr>
                      <a:r>
                        <a:rPr lang="en-US" sz="1200">
                          <a:effectLst/>
                        </a:rPr>
                        <a:t>Gradient Boosting Classifier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4968010"/>
                  </a:ext>
                </a:extLst>
              </a:tr>
              <a:tr h="424114">
                <a:tc>
                  <a:txBody>
                    <a:bodyPr/>
                    <a:lstStyle/>
                    <a:p>
                      <a:pPr marL="0" marR="0" algn="just">
                        <a:lnSpc>
                          <a:spcPct val="107000"/>
                        </a:lnSpc>
                        <a:spcBef>
                          <a:spcPts val="0"/>
                        </a:spcBef>
                        <a:spcAft>
                          <a:spcPts val="0"/>
                        </a:spcAft>
                      </a:pPr>
                      <a:r>
                        <a:rPr lang="en-US" sz="1200">
                          <a:effectLst/>
                        </a:rPr>
                        <a:t>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987974"/>
                  </a:ext>
                </a:extLst>
              </a:tr>
            </a:tbl>
          </a:graphicData>
        </a:graphic>
      </p:graphicFrame>
    </p:spTree>
    <p:extLst>
      <p:ext uri="{BB962C8B-B14F-4D97-AF65-F5344CB8AC3E}">
        <p14:creationId xmlns:p14="http://schemas.microsoft.com/office/powerpoint/2010/main" val="417021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4921-FF4D-413C-8262-F6FE3656C69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endParaRPr lang="en-US" sz="3600" dirty="0"/>
          </a:p>
        </p:txBody>
      </p:sp>
      <p:sp>
        <p:nvSpPr>
          <p:cNvPr id="3" name="Content Placeholder 2">
            <a:extLst>
              <a:ext uri="{FF2B5EF4-FFF2-40B4-BE49-F238E27FC236}">
                <a16:creationId xmlns:a16="http://schemas.microsoft.com/office/drawing/2014/main" id="{035F1451-A798-41A2-A489-8505548EA66F}"/>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we can see from the table above all classifiers performed poorly with SVM being the best with 51% score.</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can be due to the fact that some of the features used are much less important (very smaller coefficient value compared to others). A study should be conducted to analyze the effects of each feature and determine the weights for each feature or maybe some features were not correlated correctly further investigation for improvement is required. </a:t>
            </a:r>
          </a:p>
          <a:p>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12470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25A3-D1DE-488B-BDD1-25DCFD09591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Using Machine Learning Algorithms</a:t>
            </a:r>
            <a:endParaRPr lang="en-US" sz="3600" dirty="0"/>
          </a:p>
        </p:txBody>
      </p:sp>
      <p:pic>
        <p:nvPicPr>
          <p:cNvPr id="4" name="Content Placeholder 3">
            <a:extLst>
              <a:ext uri="{FF2B5EF4-FFF2-40B4-BE49-F238E27FC236}">
                <a16:creationId xmlns:a16="http://schemas.microsoft.com/office/drawing/2014/main" id="{8B341C22-3EC9-4F4F-BE53-F7326D761B26}"/>
              </a:ext>
            </a:extLst>
          </p:cNvPr>
          <p:cNvPicPr>
            <a:picLocks noGrp="1"/>
          </p:cNvPicPr>
          <p:nvPr>
            <p:ph idx="1"/>
          </p:nvPr>
        </p:nvPicPr>
        <p:blipFill>
          <a:blip r:embed="rId2"/>
          <a:stretch>
            <a:fillRect/>
          </a:stretch>
        </p:blipFill>
        <p:spPr>
          <a:xfrm>
            <a:off x="1986488" y="1690688"/>
            <a:ext cx="6906303" cy="4599580"/>
          </a:xfrm>
          <a:prstGeom prst="rect">
            <a:avLst/>
          </a:prstGeom>
        </p:spPr>
      </p:pic>
    </p:spTree>
    <p:extLst>
      <p:ext uri="{BB962C8B-B14F-4D97-AF65-F5344CB8AC3E}">
        <p14:creationId xmlns:p14="http://schemas.microsoft.com/office/powerpoint/2010/main" val="3132595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7970-177C-4ECC-83C4-A2AC70489EB2}"/>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Analysis using LSTM and GRU</a:t>
            </a:r>
            <a:br>
              <a:rPr lang="en-US" sz="36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52AA37-89EC-4302-973B-C0C19C42B0A9}"/>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time-series problem where we look back to a period of time in our case, we tried many and settled with the best result (60 days). </a:t>
            </a:r>
          </a:p>
          <a:p>
            <a:r>
              <a:rPr lang="en-US" sz="2400" dirty="0">
                <a:effectLst/>
                <a:latin typeface="Times New Roman" panose="02020603050405020304" pitchFamily="18" charset="0"/>
                <a:ea typeface="Calibri" panose="020F0502020204030204" pitchFamily="34" charset="0"/>
              </a:rPr>
              <a:t>Each time series has 18 features we dropped the (close, adj close, volume) to avoid overfitting where the model basically looks at the value (Data leakage) a problem that most of the LSTM stock prediction models online suffers from.</a:t>
            </a:r>
          </a:p>
          <a:p>
            <a:r>
              <a:rPr lang="en-US" sz="2400" dirty="0">
                <a:effectLst/>
                <a:latin typeface="Times New Roman" panose="02020603050405020304" pitchFamily="18" charset="0"/>
                <a:ea typeface="Calibri" panose="020F0502020204030204" pitchFamily="34" charset="0"/>
              </a:rPr>
              <a:t>Using this approach, we were able to achieve accuracy around 70% for all tickers and was the most 76% for LSTM model on Apple stock. While we applied cross validation to check for overfitting and data leakage it is premature to say that the accuracy is 100% correct as more investigation is required to confirm this percentage</a:t>
            </a:r>
            <a:r>
              <a:rPr lang="en-US" sz="2400" dirty="0">
                <a:latin typeface="Times New Roman" panose="02020603050405020304" pitchFamily="18" charset="0"/>
                <a:ea typeface="Calibri" panose="020F0502020204030204" pitchFamily="34" charset="0"/>
              </a:rPr>
              <a:t>.</a:t>
            </a:r>
            <a:endParaRPr lang="en-US" sz="2400" dirty="0"/>
          </a:p>
        </p:txBody>
      </p:sp>
    </p:spTree>
    <p:extLst>
      <p:ext uri="{BB962C8B-B14F-4D97-AF65-F5344CB8AC3E}">
        <p14:creationId xmlns:p14="http://schemas.microsoft.com/office/powerpoint/2010/main" val="197593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0630-7A6F-4F9F-9D94-DEF4552F5CFC}"/>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Stock Prediction Analysis using LSTM and GRU</a:t>
            </a:r>
            <a:endParaRPr lang="en-US" sz="3600" dirty="0"/>
          </a:p>
        </p:txBody>
      </p:sp>
      <p:pic>
        <p:nvPicPr>
          <p:cNvPr id="4" name="Content Placeholder 3">
            <a:extLst>
              <a:ext uri="{FF2B5EF4-FFF2-40B4-BE49-F238E27FC236}">
                <a16:creationId xmlns:a16="http://schemas.microsoft.com/office/drawing/2014/main" id="{FB3E3842-8757-43EC-8D26-845F7FF60B44}"/>
              </a:ext>
            </a:extLst>
          </p:cNvPr>
          <p:cNvPicPr>
            <a:picLocks noGrp="1"/>
          </p:cNvPicPr>
          <p:nvPr>
            <p:ph idx="1"/>
          </p:nvPr>
        </p:nvPicPr>
        <p:blipFill>
          <a:blip r:embed="rId2"/>
          <a:stretch>
            <a:fillRect/>
          </a:stretch>
        </p:blipFill>
        <p:spPr>
          <a:xfrm>
            <a:off x="1977846" y="1690688"/>
            <a:ext cx="8532730" cy="4802187"/>
          </a:xfrm>
          <a:prstGeom prst="rect">
            <a:avLst/>
          </a:prstGeom>
        </p:spPr>
      </p:pic>
    </p:spTree>
    <p:extLst>
      <p:ext uri="{BB962C8B-B14F-4D97-AF65-F5344CB8AC3E}">
        <p14:creationId xmlns:p14="http://schemas.microsoft.com/office/powerpoint/2010/main" val="51296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FB7F-CA23-403F-AFFA-365CD8091029}"/>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Conclusion</a:t>
            </a:r>
            <a:endParaRPr lang="en-US" sz="3600" dirty="0">
              <a:solidFill>
                <a:schemeClr val="accent5"/>
              </a:solidFill>
            </a:endParaRPr>
          </a:p>
        </p:txBody>
      </p:sp>
      <p:sp>
        <p:nvSpPr>
          <p:cNvPr id="3" name="Content Placeholder 2">
            <a:extLst>
              <a:ext uri="{FF2B5EF4-FFF2-40B4-BE49-F238E27FC236}">
                <a16:creationId xmlns:a16="http://schemas.microsoft.com/office/drawing/2014/main" id="{F26DDD90-8BB2-4075-BA92-8B7A32FF06C3}"/>
              </a:ext>
            </a:extLst>
          </p:cNvPr>
          <p:cNvSpPr>
            <a:spLocks noGrp="1"/>
          </p:cNvSpPr>
          <p:nvPr>
            <p:ph idx="1"/>
          </p:nvPr>
        </p:nvSpPr>
        <p:spPr/>
        <p:txBody>
          <a:bodyPr>
            <a:normAutofit/>
          </a:bodyPr>
          <a:lstStyle/>
          <a:p>
            <a:r>
              <a:rPr lang="en-US" sz="2400" dirty="0">
                <a:solidFill>
                  <a:srgbClr val="000000"/>
                </a:solidFill>
                <a:latin typeface="Times New Roman" panose="02020603050405020304" pitchFamily="18" charset="0"/>
                <a:ea typeface="Calibri" panose="020F0502020204030204" pitchFamily="34" charset="0"/>
              </a:rPr>
              <a:t>R</a:t>
            </a:r>
            <a:r>
              <a:rPr lang="en-US" sz="2400" dirty="0">
                <a:solidFill>
                  <a:srgbClr val="000000"/>
                </a:solidFill>
                <a:effectLst/>
                <a:latin typeface="Times New Roman" panose="02020603050405020304" pitchFamily="18" charset="0"/>
                <a:ea typeface="Calibri" panose="020F0502020204030204" pitchFamily="34" charset="0"/>
              </a:rPr>
              <a:t>eal-time stock news sentiment trend analysis model showed </a:t>
            </a:r>
            <a:r>
              <a:rPr lang="en-US" sz="2400" dirty="0">
                <a:effectLst/>
                <a:latin typeface="Times New Roman" panose="02020603050405020304" pitchFamily="18" charset="0"/>
                <a:ea typeface="Calibri" panose="020F0502020204030204" pitchFamily="34" charset="0"/>
              </a:rPr>
              <a:t>that the model performed good on mostly all the suggested tickers.</a:t>
            </a:r>
          </a:p>
          <a:p>
            <a:r>
              <a:rPr lang="en-US" sz="2400" dirty="0">
                <a:effectLst/>
                <a:latin typeface="Times New Roman" panose="02020603050405020304" pitchFamily="18" charset="0"/>
                <a:ea typeface="Calibri" panose="020F0502020204030204" pitchFamily="34" charset="0"/>
              </a:rPr>
              <a:t> Preformed significantly better for companies that run on news (specially bio companies with small market capital).</a:t>
            </a:r>
          </a:p>
          <a:p>
            <a:r>
              <a:rPr lang="en-US" sz="2400" dirty="0">
                <a:effectLst/>
                <a:latin typeface="Times New Roman" panose="02020603050405020304" pitchFamily="18" charset="0"/>
                <a:ea typeface="Calibri" panose="020F0502020204030204" pitchFamily="34" charset="0"/>
              </a:rPr>
              <a:t>The model performed bad on companies that have low amount of daily news which is understandable as the news headlines are the only feature the model is basing its predictions on.</a:t>
            </a:r>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This project also showcased the importance of analyzing and optimizing the investment portfolio using optimization methods like Efficient Frontier and Monte-Carlo simulation to pick the best investment portfolios based on historical information.</a:t>
            </a:r>
            <a:endParaRPr lang="en-US" sz="2400" dirty="0"/>
          </a:p>
        </p:txBody>
      </p:sp>
    </p:spTree>
    <p:extLst>
      <p:ext uri="{BB962C8B-B14F-4D97-AF65-F5344CB8AC3E}">
        <p14:creationId xmlns:p14="http://schemas.microsoft.com/office/powerpoint/2010/main" val="69822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F785-EB1C-4E02-AD36-EA4F8EF1B378}"/>
              </a:ext>
            </a:extLst>
          </p:cNvPr>
          <p:cNvSpPr>
            <a:spLocks noGrp="1"/>
          </p:cNvSpPr>
          <p:nvPr>
            <p:ph type="title"/>
          </p:nvPr>
        </p:nvSpPr>
        <p:spPr/>
        <p:txBody>
          <a:bodyPr>
            <a:normAutofit/>
          </a:bodyPr>
          <a:lstStyle/>
          <a:p>
            <a:r>
              <a:rPr lang="en-US" sz="3600" b="1" i="1" dirty="0">
                <a:solidFill>
                  <a:schemeClr val="accent5"/>
                </a:solidFill>
                <a:effectLst/>
                <a:latin typeface="Times New Roman" panose="02020603050405020304" pitchFamily="18" charset="0"/>
                <a:ea typeface="Calibri" panose="020F0502020204030204" pitchFamily="34" charset="0"/>
              </a:rPr>
              <a:t>Economic Indicators </a:t>
            </a:r>
            <a:endParaRPr lang="en-US" sz="7200" b="1" i="1" dirty="0">
              <a:solidFill>
                <a:schemeClr val="accent5"/>
              </a:solidFill>
            </a:endParaRPr>
          </a:p>
        </p:txBody>
      </p:sp>
      <p:sp>
        <p:nvSpPr>
          <p:cNvPr id="3" name="Content Placeholder 2">
            <a:extLst>
              <a:ext uri="{FF2B5EF4-FFF2-40B4-BE49-F238E27FC236}">
                <a16:creationId xmlns:a16="http://schemas.microsoft.com/office/drawing/2014/main" id="{233F227F-8406-4DBA-8590-78700910CFC0}"/>
              </a:ext>
            </a:extLst>
          </p:cNvPr>
          <p:cNvSpPr>
            <a:spLocks noGrp="1"/>
          </p:cNvSpPr>
          <p:nvPr>
            <p:ph idx="1"/>
          </p:nvPr>
        </p:nvSpPr>
        <p:spPr>
          <a:xfrm>
            <a:off x="838200" y="1825625"/>
            <a:ext cx="10515600" cy="3831597"/>
          </a:xfrm>
        </p:spPr>
        <p:txBody>
          <a:bodyPr>
            <a:normAutofit/>
          </a:bodyPr>
          <a:lstStyle/>
          <a:p>
            <a:endParaRPr lang="en-US" sz="2400" dirty="0">
              <a:effectLst/>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Unemployment Rate </a:t>
            </a:r>
          </a:p>
          <a:p>
            <a:endParaRPr lang="en-US" sz="2400" dirty="0">
              <a:latin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Price index per Month </a:t>
            </a:r>
          </a:p>
          <a:p>
            <a:endParaRPr lang="en-US" sz="2400" dirty="0">
              <a:latin typeface="Times New Roman" panose="02020603050405020304" pitchFamily="18" charset="0"/>
            </a:endParaRPr>
          </a:p>
          <a:p>
            <a:r>
              <a:rPr lang="en-US" sz="2400" dirty="0">
                <a:latin typeface="Times New Roman" panose="02020603050405020304" pitchFamily="18" charset="0"/>
              </a:rPr>
              <a:t>We believe these indicators to influence the long-term investment (long-term forecasting methods)</a:t>
            </a:r>
            <a:endParaRPr lang="en-US" sz="2400" dirty="0"/>
          </a:p>
        </p:txBody>
      </p:sp>
    </p:spTree>
    <p:extLst>
      <p:ext uri="{BB962C8B-B14F-4D97-AF65-F5344CB8AC3E}">
        <p14:creationId xmlns:p14="http://schemas.microsoft.com/office/powerpoint/2010/main" val="3653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3649-E10D-42C5-8DAD-77C984211427}"/>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Conclusion</a:t>
            </a:r>
            <a:endParaRPr lang="en-US" sz="3600" dirty="0"/>
          </a:p>
        </p:txBody>
      </p:sp>
      <p:sp>
        <p:nvSpPr>
          <p:cNvPr id="3" name="Content Placeholder 2">
            <a:extLst>
              <a:ext uri="{FF2B5EF4-FFF2-40B4-BE49-F238E27FC236}">
                <a16:creationId xmlns:a16="http://schemas.microsoft.com/office/drawing/2014/main" id="{9B83D6C2-01B5-4A2C-BD96-9E47E05BE416}"/>
              </a:ext>
            </a:extLst>
          </p:cNvPr>
          <p:cNvSpPr>
            <a:spLocks noGrp="1"/>
          </p:cNvSpPr>
          <p:nvPr>
            <p:ph idx="1"/>
          </p:nvPr>
        </p:nvSpPr>
        <p:spPr/>
        <p:txBody>
          <a:bodyPr/>
          <a:lstStyle/>
          <a:p>
            <a:r>
              <a:rPr lang="en-US" sz="2400" dirty="0">
                <a:latin typeface="Times New Roman" panose="02020603050405020304" pitchFamily="18" charset="0"/>
                <a:ea typeface="Calibri" panose="020F0502020204030204" pitchFamily="34" charset="0"/>
              </a:rPr>
              <a:t>Cl</a:t>
            </a:r>
            <a:r>
              <a:rPr lang="en-US" sz="2400" dirty="0">
                <a:effectLst/>
                <a:latin typeface="Times New Roman" panose="02020603050405020304" pitchFamily="18" charset="0"/>
                <a:ea typeface="Calibri" panose="020F0502020204030204" pitchFamily="34" charset="0"/>
              </a:rPr>
              <a:t>assifying the stock trend using Machine learning methods were significantly worse than using the probabilistic modeling techniques. </a:t>
            </a:r>
          </a:p>
          <a:p>
            <a:r>
              <a:rPr lang="en-US" sz="2400" dirty="0">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his can be either due to feature correlation as pre-training weights needs to be assigned or it can mean that these algorithms are not suitable for stock trend classification.</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we approached this problem as a time-series model with LSTM and GRU we were able to significantly improve the results. However, it is premature to determine that this improvement was accurate only based on the experiments we conducted.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512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6D2E-269F-4540-96D0-0DDD612BB52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Stock News Sentiment Analysis</a:t>
            </a:r>
            <a:endParaRPr lang="en-US" sz="3600" dirty="0">
              <a:solidFill>
                <a:schemeClr val="accent5"/>
              </a:solidFill>
            </a:endParaRPr>
          </a:p>
        </p:txBody>
      </p:sp>
      <p:sp>
        <p:nvSpPr>
          <p:cNvPr id="3" name="Content Placeholder 2">
            <a:extLst>
              <a:ext uri="{FF2B5EF4-FFF2-40B4-BE49-F238E27FC236}">
                <a16:creationId xmlns:a16="http://schemas.microsoft.com/office/drawing/2014/main" id="{55A814EA-7410-4E81-8596-31567A2FF41A}"/>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forecast future trends of a certain stock indicator by using news headlines. </a:t>
            </a:r>
          </a:p>
          <a:p>
            <a:r>
              <a:rPr lang="en-US" sz="2400" dirty="0">
                <a:effectLst/>
                <a:latin typeface="Times New Roman" panose="02020603050405020304" pitchFamily="18" charset="0"/>
                <a:ea typeface="Calibri" panose="020F0502020204030204" pitchFamily="34" charset="0"/>
              </a:rPr>
              <a:t> Each headline is classified as either Negative (Bad), Zero (Neutral) or Positive (Good)</a:t>
            </a:r>
            <a:r>
              <a:rPr lang="en-US" sz="2400" dirty="0">
                <a:latin typeface="Times New Roman" panose="02020603050405020304" pitchFamily="18" charset="0"/>
                <a:ea typeface="Calibri" panose="020F0502020204030204" pitchFamily="34" charset="0"/>
              </a:rPr>
              <a:t>.</a:t>
            </a:r>
          </a:p>
          <a:p>
            <a:r>
              <a:rPr lang="en-US" sz="2400" dirty="0">
                <a:effectLst/>
                <a:latin typeface="Times New Roman" panose="02020603050405020304" pitchFamily="18" charset="0"/>
                <a:ea typeface="Calibri" panose="020F0502020204030204" pitchFamily="34" charset="0"/>
              </a:rPr>
              <a:t>news headline from Finaviz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[Link]</a:t>
            </a:r>
            <a:r>
              <a:rPr lang="en-US" sz="2400" dirty="0">
                <a:effectLst/>
                <a:latin typeface="Times New Roman" panose="02020603050405020304" pitchFamily="18" charset="0"/>
                <a:ea typeface="Calibri" panose="020F0502020204030204" pitchFamily="34" charset="0"/>
              </a:rPr>
              <a:t>. The free account provides access to the last 100 news headline of each selected stocks.</a:t>
            </a:r>
          </a:p>
          <a:p>
            <a:r>
              <a:rPr lang="en-US" sz="2400" dirty="0">
                <a:effectLst/>
                <a:latin typeface="Times New Roman" panose="02020603050405020304" pitchFamily="18" charset="0"/>
                <a:ea typeface="Calibri" panose="020F0502020204030204" pitchFamily="34" charset="0"/>
              </a:rPr>
              <a:t>Each headline was then analyzed using VADER (</a:t>
            </a:r>
            <a:r>
              <a:rPr lang="en-US" sz="2400" spc="-5" dirty="0">
                <a:solidFill>
                  <a:srgbClr val="292929"/>
                </a:solidFill>
                <a:effectLst/>
                <a:latin typeface="Times New Roman" panose="02020603050405020304" pitchFamily="18" charset="0"/>
                <a:ea typeface="Calibri" panose="020F0502020204030204" pitchFamily="34" charset="0"/>
              </a:rPr>
              <a:t>Valence Aware Dictionary for Sentiment Reasoning) </a:t>
            </a:r>
          </a:p>
          <a:p>
            <a:r>
              <a:rPr lang="en-US" sz="2400" spc="-5" dirty="0">
                <a:solidFill>
                  <a:srgbClr val="292929"/>
                </a:solidFill>
                <a:effectLst/>
                <a:latin typeface="Times New Roman" panose="02020603050405020304" pitchFamily="18" charset="0"/>
                <a:ea typeface="Calibri" panose="020F0502020204030204" pitchFamily="34" charset="0"/>
              </a:rPr>
              <a:t>VADER sentimental analysis relies on a dictionary that maps lexical features to emotion intensities known as sentiment scores. </a:t>
            </a:r>
            <a:endParaRPr lang="en-US" sz="2400" dirty="0"/>
          </a:p>
        </p:txBody>
      </p:sp>
    </p:spTree>
    <p:extLst>
      <p:ext uri="{BB962C8B-B14F-4D97-AF65-F5344CB8AC3E}">
        <p14:creationId xmlns:p14="http://schemas.microsoft.com/office/powerpoint/2010/main" val="121184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E841-9ED8-4925-8554-B7E0FA956659}"/>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rPr>
              <a:t>Stock News Sentiment Analysis</a:t>
            </a:r>
            <a:endParaRPr lang="en-US" sz="3600" dirty="0"/>
          </a:p>
        </p:txBody>
      </p:sp>
      <p:sp>
        <p:nvSpPr>
          <p:cNvPr id="3" name="Content Placeholder 2">
            <a:extLst>
              <a:ext uri="{FF2B5EF4-FFF2-40B4-BE49-F238E27FC236}">
                <a16:creationId xmlns:a16="http://schemas.microsoft.com/office/drawing/2014/main" id="{0F7A37B7-6170-4A1E-84FB-546585CAF247}"/>
              </a:ext>
            </a:extLst>
          </p:cNvPr>
          <p:cNvSpPr>
            <a:spLocks noGrp="1"/>
          </p:cNvSpPr>
          <p:nvPr>
            <p:ph idx="1"/>
          </p:nvPr>
        </p:nvSpPr>
        <p:spPr/>
        <p:txBody>
          <a:bodyPr/>
          <a:lstStyle/>
          <a:p>
            <a:r>
              <a:rPr lang="en-US" sz="2400" spc="-5" dirty="0">
                <a:solidFill>
                  <a:srgbClr val="292929"/>
                </a:solidFill>
                <a:effectLst/>
                <a:latin typeface="Times New Roman" panose="02020603050405020304" pitchFamily="18" charset="0"/>
                <a:ea typeface="Calibri" panose="020F0502020204030204" pitchFamily="34" charset="0"/>
              </a:rPr>
              <a:t>The sentiment score of a text can be obtained by summing up the intensity of each word in the text</a:t>
            </a:r>
          </a:p>
          <a:p>
            <a:r>
              <a:rPr lang="en-US" sz="2400" spc="-5" dirty="0">
                <a:solidFill>
                  <a:srgbClr val="292929"/>
                </a:solidFill>
                <a:effectLst/>
                <a:latin typeface="Times New Roman" panose="02020603050405020304" pitchFamily="18" charset="0"/>
                <a:ea typeface="Calibri" panose="020F0502020204030204" pitchFamily="34" charset="0"/>
              </a:rPr>
              <a:t>VADER dictionary contains words for Stock news, and it is easy to update the library with new words as we needed to include words.</a:t>
            </a:r>
          </a:p>
          <a:p>
            <a:endParaRPr lang="en-US" dirty="0"/>
          </a:p>
        </p:txBody>
      </p:sp>
      <p:pic>
        <p:nvPicPr>
          <p:cNvPr id="4" name="Picture 3">
            <a:extLst>
              <a:ext uri="{FF2B5EF4-FFF2-40B4-BE49-F238E27FC236}">
                <a16:creationId xmlns:a16="http://schemas.microsoft.com/office/drawing/2014/main" id="{81B26AA6-DABE-4C95-B88B-5A4DF87F9D04}"/>
              </a:ext>
            </a:extLst>
          </p:cNvPr>
          <p:cNvPicPr/>
          <p:nvPr/>
        </p:nvPicPr>
        <p:blipFill>
          <a:blip r:embed="rId2"/>
          <a:stretch>
            <a:fillRect/>
          </a:stretch>
        </p:blipFill>
        <p:spPr>
          <a:xfrm>
            <a:off x="838200" y="3429000"/>
            <a:ext cx="4670244" cy="2647849"/>
          </a:xfrm>
          <a:prstGeom prst="rect">
            <a:avLst/>
          </a:prstGeom>
        </p:spPr>
      </p:pic>
      <p:pic>
        <p:nvPicPr>
          <p:cNvPr id="5" name="Picture 4">
            <a:extLst>
              <a:ext uri="{FF2B5EF4-FFF2-40B4-BE49-F238E27FC236}">
                <a16:creationId xmlns:a16="http://schemas.microsoft.com/office/drawing/2014/main" id="{BB73D815-22C9-42E7-B23E-AC2C23F197B0}"/>
              </a:ext>
            </a:extLst>
          </p:cNvPr>
          <p:cNvPicPr/>
          <p:nvPr/>
        </p:nvPicPr>
        <p:blipFill>
          <a:blip r:embed="rId3"/>
          <a:stretch>
            <a:fillRect/>
          </a:stretch>
        </p:blipFill>
        <p:spPr>
          <a:xfrm>
            <a:off x="5952586" y="3428999"/>
            <a:ext cx="5713549" cy="2647849"/>
          </a:xfrm>
          <a:prstGeom prst="rect">
            <a:avLst/>
          </a:prstGeom>
        </p:spPr>
      </p:pic>
    </p:spTree>
    <p:extLst>
      <p:ext uri="{BB962C8B-B14F-4D97-AF65-F5344CB8AC3E}">
        <p14:creationId xmlns:p14="http://schemas.microsoft.com/office/powerpoint/2010/main" val="5297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2244-4B80-4EEF-9C56-77CF7361D100}"/>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solidFill>
                <a:schemeClr val="accent5"/>
              </a:solidFill>
            </a:endParaRPr>
          </a:p>
        </p:txBody>
      </p:sp>
      <p:sp>
        <p:nvSpPr>
          <p:cNvPr id="3" name="Content Placeholder 2">
            <a:extLst>
              <a:ext uri="{FF2B5EF4-FFF2-40B4-BE49-F238E27FC236}">
                <a16:creationId xmlns:a16="http://schemas.microsoft.com/office/drawing/2014/main" id="{3A1665A1-FB09-437A-BAE1-BAC83665EC03}"/>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Analyzing stock data for the last two years (starting from January 2018 up to December 2020) to determine the optimal percentage for each ticker in the investment portfolio.</a:t>
            </a:r>
          </a:p>
          <a:p>
            <a:endParaRPr lang="en-US" sz="2400" dirty="0">
              <a:latin typeface="Times New Roman" panose="02020603050405020304" pitchFamily="18" charset="0"/>
              <a:ea typeface="Calibri" panose="020F0502020204030204" pitchFamily="34" charset="0"/>
            </a:endParaRPr>
          </a:p>
          <a:p>
            <a:pPr marL="0" indent="0">
              <a:buNone/>
            </a:pPr>
            <a:endParaRPr lang="en-US" sz="2400" dirty="0">
              <a:effectLst/>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 We created a portfolio consisting of the 10 suggested companies (tickers) with equal percentages for each ticker and equals to 10%. </a:t>
            </a:r>
          </a:p>
          <a:p>
            <a:endParaRPr lang="en-US" sz="2400" dirty="0"/>
          </a:p>
        </p:txBody>
      </p:sp>
    </p:spTree>
    <p:extLst>
      <p:ext uri="{BB962C8B-B14F-4D97-AF65-F5344CB8AC3E}">
        <p14:creationId xmlns:p14="http://schemas.microsoft.com/office/powerpoint/2010/main" val="72356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1771-8112-4998-A992-AE75B794027A}"/>
              </a:ext>
            </a:extLst>
          </p:cNvPr>
          <p:cNvSpPr>
            <a:spLocks noGrp="1"/>
          </p:cNvSpPr>
          <p:nvPr>
            <p:ph type="title"/>
          </p:nvPr>
        </p:nvSpPr>
        <p:spPr/>
        <p:txBody>
          <a:bodyPr>
            <a:normAutofit/>
          </a:bodyPr>
          <a:lstStyle/>
          <a:p>
            <a:r>
              <a:rPr lang="en-US" sz="3600" b="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12E388D3-5B6C-457E-9A91-222348A8C300}"/>
              </a:ext>
            </a:extLst>
          </p:cNvPr>
          <p:cNvSpPr>
            <a:spLocks noGrp="1"/>
          </p:cNvSpPr>
          <p:nvPr>
            <p:ph idx="1"/>
          </p:nvPr>
        </p:nvSpPr>
        <p:spPr/>
        <p:txBody>
          <a:bodyPr>
            <a:normAutofit/>
          </a:bodyPr>
          <a:lstStyle/>
          <a:p>
            <a:r>
              <a:rPr lang="en-US" sz="2400" b="1" dirty="0">
                <a:effectLst/>
                <a:latin typeface="Times New Roman" panose="02020603050405020304" pitchFamily="18" charset="0"/>
                <a:ea typeface="Calibri" panose="020F0502020204030204" pitchFamily="34" charset="0"/>
              </a:rPr>
              <a:t>Expected Return: </a:t>
            </a:r>
            <a:r>
              <a:rPr lang="en-US" sz="2400" dirty="0">
                <a:effectLst/>
                <a:latin typeface="Times New Roman" panose="02020603050405020304" pitchFamily="18" charset="0"/>
                <a:ea typeface="Calibri" panose="020F0502020204030204" pitchFamily="34" charset="0"/>
              </a:rPr>
              <a:t>which is</a:t>
            </a:r>
            <a:r>
              <a:rPr lang="en-US" sz="2400" dirty="0">
                <a:solidFill>
                  <a:srgbClr val="000000"/>
                </a:solidFill>
                <a:effectLst/>
                <a:latin typeface="Times New Roman" panose="02020603050405020304" pitchFamily="18" charset="0"/>
                <a:ea typeface="Calibri" panose="020F0502020204030204" pitchFamily="34" charset="0"/>
              </a:rPr>
              <a:t> a measure of the center of the distribution of the random variable that is the return.</a:t>
            </a:r>
          </a:p>
          <a:p>
            <a:r>
              <a:rPr lang="en-US" sz="2400" b="1" dirty="0">
                <a:solidFill>
                  <a:srgbClr val="000000"/>
                </a:solidFill>
                <a:effectLst/>
                <a:latin typeface="Times New Roman" panose="02020603050405020304" pitchFamily="18" charset="0"/>
                <a:ea typeface="Calibri" panose="020F0502020204030204" pitchFamily="34" charset="0"/>
              </a:rPr>
              <a:t>Portfolio. </a:t>
            </a:r>
            <a:r>
              <a:rPr lang="en-US" sz="2400" b="1" dirty="0">
                <a:solidFill>
                  <a:srgbClr val="000000"/>
                </a:solidFill>
                <a:latin typeface="Times New Roman" panose="02020603050405020304" pitchFamily="18" charset="0"/>
                <a:ea typeface="Calibri" panose="020F0502020204030204" pitchFamily="34" charset="0"/>
              </a:rPr>
              <a:t>V</a:t>
            </a:r>
            <a:r>
              <a:rPr lang="en-US" sz="2400" b="1" dirty="0">
                <a:solidFill>
                  <a:srgbClr val="000000"/>
                </a:solidFill>
                <a:effectLst/>
                <a:latin typeface="Times New Roman" panose="02020603050405020304" pitchFamily="18" charset="0"/>
                <a:ea typeface="Calibri" panose="020F0502020204030204" pitchFamily="34" charset="0"/>
              </a:rPr>
              <a:t>olatility: </a:t>
            </a:r>
            <a:r>
              <a:rPr lang="en-US" sz="2400" dirty="0">
                <a:solidFill>
                  <a:srgbClr val="000000"/>
                </a:solidFill>
                <a:effectLst/>
                <a:latin typeface="Times New Roman" panose="02020603050405020304" pitchFamily="18" charset="0"/>
                <a:ea typeface="Calibri" panose="020F0502020204030204" pitchFamily="34" charset="0"/>
              </a:rPr>
              <a:t>which is the degree of variation of a trading price series over time.</a:t>
            </a:r>
          </a:p>
          <a:p>
            <a:r>
              <a:rPr lang="en-US" sz="2400" b="1" dirty="0">
                <a:solidFill>
                  <a:srgbClr val="000000"/>
                </a:solidFill>
                <a:effectLst/>
                <a:latin typeface="Times New Roman" panose="02020603050405020304" pitchFamily="18" charset="0"/>
                <a:ea typeface="Calibri" panose="020F0502020204030204" pitchFamily="34" charset="0"/>
              </a:rPr>
              <a:t>Sharpe Ratio: </a:t>
            </a:r>
            <a:r>
              <a:rPr lang="en-US" sz="2400" dirty="0">
                <a:solidFill>
                  <a:srgbClr val="000000"/>
                </a:solidFill>
                <a:effectLst/>
                <a:latin typeface="Times New Roman" panose="02020603050405020304" pitchFamily="18" charset="0"/>
                <a:ea typeface="Calibri" panose="020F0502020204030204" pitchFamily="34" charset="0"/>
              </a:rPr>
              <a:t>used to help understand the return of an investment compared to its risk. The ratio is the average return earned in excess of the risk-free rate per unit of volatility or total risk.</a:t>
            </a:r>
          </a:p>
          <a:p>
            <a:endParaRPr lang="en-US" sz="2400" dirty="0"/>
          </a:p>
        </p:txBody>
      </p:sp>
      <p:graphicFrame>
        <p:nvGraphicFramePr>
          <p:cNvPr id="4" name="Table 3">
            <a:extLst>
              <a:ext uri="{FF2B5EF4-FFF2-40B4-BE49-F238E27FC236}">
                <a16:creationId xmlns:a16="http://schemas.microsoft.com/office/drawing/2014/main" id="{1523374D-099D-4484-BBDA-54D1C4DE74C4}"/>
              </a:ext>
            </a:extLst>
          </p:cNvPr>
          <p:cNvGraphicFramePr>
            <a:graphicFrameLocks noGrp="1"/>
          </p:cNvGraphicFramePr>
          <p:nvPr>
            <p:extLst>
              <p:ext uri="{D42A27DB-BD31-4B8C-83A1-F6EECF244321}">
                <p14:modId xmlns:p14="http://schemas.microsoft.com/office/powerpoint/2010/main" val="1219073379"/>
              </p:ext>
            </p:extLst>
          </p:nvPr>
        </p:nvGraphicFramePr>
        <p:xfrm>
          <a:off x="4394769" y="4172797"/>
          <a:ext cx="4981348" cy="1725585"/>
        </p:xfrm>
        <a:graphic>
          <a:graphicData uri="http://schemas.openxmlformats.org/drawingml/2006/table">
            <a:tbl>
              <a:tblPr firstRow="1" firstCol="1" bandRow="1">
                <a:tableStyleId>{5C22544A-7EE6-4342-B048-85BDC9FD1C3A}</a:tableStyleId>
              </a:tblPr>
              <a:tblGrid>
                <a:gridCol w="3274708">
                  <a:extLst>
                    <a:ext uri="{9D8B030D-6E8A-4147-A177-3AD203B41FA5}">
                      <a16:colId xmlns:a16="http://schemas.microsoft.com/office/drawing/2014/main" val="1460925791"/>
                    </a:ext>
                  </a:extLst>
                </a:gridCol>
                <a:gridCol w="1706640">
                  <a:extLst>
                    <a:ext uri="{9D8B030D-6E8A-4147-A177-3AD203B41FA5}">
                      <a16:colId xmlns:a16="http://schemas.microsoft.com/office/drawing/2014/main" val="1637305846"/>
                    </a:ext>
                  </a:extLst>
                </a:gridCol>
              </a:tblGrid>
              <a:tr h="575195">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Expected return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0.911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530950"/>
                  </a:ext>
                </a:extLst>
              </a:tr>
              <a:tr h="575195">
                <a:tc>
                  <a:txBody>
                    <a:bodyPr/>
                    <a:lstStyle/>
                    <a:p>
                      <a:pPr marL="0" marR="0" algn="just">
                        <a:lnSpc>
                          <a:spcPct val="107000"/>
                        </a:lnSpc>
                        <a:spcBef>
                          <a:spcPts val="0"/>
                        </a:spcBef>
                        <a:spcAft>
                          <a:spcPts val="0"/>
                        </a:spcAft>
                      </a:pPr>
                      <a:r>
                        <a:rPr lang="en-US" sz="1200">
                          <a:effectLst/>
                        </a:rPr>
                        <a:t>Volatility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0.462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6534534"/>
                  </a:ext>
                </a:extLst>
              </a:tr>
              <a:tr h="575195">
                <a:tc>
                  <a:txBody>
                    <a:bodyPr/>
                    <a:lstStyle/>
                    <a:p>
                      <a:pPr marL="0" marR="0" algn="just">
                        <a:lnSpc>
                          <a:spcPct val="107000"/>
                        </a:lnSpc>
                        <a:spcBef>
                          <a:spcPts val="0"/>
                        </a:spcBef>
                        <a:spcAft>
                          <a:spcPts val="0"/>
                        </a:spcAft>
                      </a:pPr>
                      <a:r>
                        <a:rPr lang="en-US" sz="1200">
                          <a:effectLst/>
                        </a:rPr>
                        <a:t>Sharpe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1.797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868855"/>
                  </a:ext>
                </a:extLst>
              </a:tr>
            </a:tbl>
          </a:graphicData>
        </a:graphic>
      </p:graphicFrame>
    </p:spTree>
    <p:extLst>
      <p:ext uri="{BB962C8B-B14F-4D97-AF65-F5344CB8AC3E}">
        <p14:creationId xmlns:p14="http://schemas.microsoft.com/office/powerpoint/2010/main" val="326216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094-7BDC-4A2B-93D6-23036CCA9132}"/>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9F67E43E-6B5A-4676-BF52-C0C1444F8FC3}"/>
              </a:ext>
            </a:extLst>
          </p:cNvPr>
          <p:cNvSpPr>
            <a:spLocks noGrp="1"/>
          </p:cNvSpPr>
          <p:nvPr>
            <p:ph idx="1"/>
          </p:nvPr>
        </p:nvSpPr>
        <p:spPr/>
        <p:txBody>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uy-sell signals for each ticker based on the moving averages (5-day, 10-day, 50-day, 100-day).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0D87002-56E8-4F66-93C5-AE5CDD7F42D5}"/>
              </a:ext>
            </a:extLst>
          </p:cNvPr>
          <p:cNvPicPr/>
          <p:nvPr/>
        </p:nvPicPr>
        <p:blipFill>
          <a:blip r:embed="rId2"/>
          <a:stretch>
            <a:fillRect/>
          </a:stretch>
        </p:blipFill>
        <p:spPr>
          <a:xfrm>
            <a:off x="3009697" y="2419311"/>
            <a:ext cx="6656817" cy="3348443"/>
          </a:xfrm>
          <a:prstGeom prst="rect">
            <a:avLst/>
          </a:prstGeom>
        </p:spPr>
      </p:pic>
    </p:spTree>
    <p:extLst>
      <p:ext uri="{BB962C8B-B14F-4D97-AF65-F5344CB8AC3E}">
        <p14:creationId xmlns:p14="http://schemas.microsoft.com/office/powerpoint/2010/main" val="22581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0955-B2A7-4550-AA60-112BF6E59418}"/>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sp>
        <p:nvSpPr>
          <p:cNvPr id="3" name="Content Placeholder 2">
            <a:extLst>
              <a:ext uri="{FF2B5EF4-FFF2-40B4-BE49-F238E27FC236}">
                <a16:creationId xmlns:a16="http://schemas.microsoft.com/office/drawing/2014/main" id="{9650FBB5-15DA-4CB7-BEEC-6A01A4C5CBF2}"/>
              </a:ext>
            </a:extLst>
          </p:cNvPr>
          <p:cNvSpPr>
            <a:spLocks noGrp="1"/>
          </p:cNvSpPr>
          <p:nvPr>
            <p:ph idx="1"/>
          </p:nvPr>
        </p:nvSpPr>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Efficient Frontier: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the set of optimal portfolios that offer the highest expected return for a defined level of risk or the lowest risk for a given level of expected return.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Portfolios that lie below the efficient frontier are sub-optimal because they do not provide enough return for the level of risk.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Portfolios that cluster to the right of the efficient frontier are sub-optimal because they have a higher level of risk for the defined rate of return.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C4EA9CED-A462-4DA1-A577-BF3332F5AA66}"/>
              </a:ext>
            </a:extLst>
          </p:cNvPr>
          <p:cNvGraphicFramePr>
            <a:graphicFrameLocks noGrp="1"/>
          </p:cNvGraphicFramePr>
          <p:nvPr>
            <p:extLst>
              <p:ext uri="{D42A27DB-BD31-4B8C-83A1-F6EECF244321}">
                <p14:modId xmlns:p14="http://schemas.microsoft.com/office/powerpoint/2010/main" val="4278062142"/>
              </p:ext>
            </p:extLst>
          </p:nvPr>
        </p:nvGraphicFramePr>
        <p:xfrm>
          <a:off x="1194305" y="4641005"/>
          <a:ext cx="4060983" cy="1851870"/>
        </p:xfrm>
        <a:graphic>
          <a:graphicData uri="http://schemas.openxmlformats.org/drawingml/2006/table">
            <a:tbl>
              <a:tblPr firstRow="1" firstCol="1" bandRow="1">
                <a:tableStyleId>{5C22544A-7EE6-4342-B048-85BDC9FD1C3A}</a:tableStyleId>
              </a:tblPr>
              <a:tblGrid>
                <a:gridCol w="2886360">
                  <a:extLst>
                    <a:ext uri="{9D8B030D-6E8A-4147-A177-3AD203B41FA5}">
                      <a16:colId xmlns:a16="http://schemas.microsoft.com/office/drawing/2014/main" val="657372896"/>
                    </a:ext>
                  </a:extLst>
                </a:gridCol>
                <a:gridCol w="1174623">
                  <a:extLst>
                    <a:ext uri="{9D8B030D-6E8A-4147-A177-3AD203B41FA5}">
                      <a16:colId xmlns:a16="http://schemas.microsoft.com/office/drawing/2014/main" val="211598489"/>
                    </a:ext>
                  </a:extLst>
                </a:gridCol>
              </a:tblGrid>
              <a:tr h="370374">
                <a:tc>
                  <a:txBody>
                    <a:bodyPr/>
                    <a:lstStyle/>
                    <a:p>
                      <a:r>
                        <a:rPr lang="en-US" sz="1200" dirty="0">
                          <a:effectLst/>
                        </a:rPr>
                        <a:t>Time window/frequency</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734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138238"/>
                  </a:ext>
                </a:extLst>
              </a:tr>
              <a:tr h="370374">
                <a:tc>
                  <a:txBody>
                    <a:bodyPr/>
                    <a:lstStyle/>
                    <a:p>
                      <a:r>
                        <a:rPr lang="en-US" sz="1200">
                          <a:effectLst/>
                        </a:rPr>
                        <a:t>Risk free rate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0.08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1687153"/>
                  </a:ext>
                </a:extLst>
              </a:tr>
              <a:tr h="370374">
                <a:tc>
                  <a:txBody>
                    <a:bodyPr/>
                    <a:lstStyle/>
                    <a:p>
                      <a:r>
                        <a:rPr lang="en-US" sz="1200">
                          <a:effectLst/>
                        </a:rPr>
                        <a:t>Expected annual Return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0.514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56391"/>
                  </a:ext>
                </a:extLst>
              </a:tr>
              <a:tr h="370374">
                <a:tc>
                  <a:txBody>
                    <a:bodyPr/>
                    <a:lstStyle/>
                    <a:p>
                      <a:r>
                        <a:rPr lang="en-US" sz="1200">
                          <a:effectLst/>
                        </a:rPr>
                        <a:t>Annual Volatility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0.332</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8533779"/>
                  </a:ext>
                </a:extLst>
              </a:tr>
              <a:tr h="370374">
                <a:tc>
                  <a:txBody>
                    <a:bodyPr/>
                    <a:lstStyle/>
                    <a:p>
                      <a:r>
                        <a:rPr lang="en-US" sz="1200">
                          <a:effectLst/>
                        </a:rPr>
                        <a:t>Sharpe Ratio</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1.308</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9454807"/>
                  </a:ext>
                </a:extLst>
              </a:tr>
            </a:tbl>
          </a:graphicData>
        </a:graphic>
      </p:graphicFrame>
      <p:graphicFrame>
        <p:nvGraphicFramePr>
          <p:cNvPr id="6" name="Table 5">
            <a:extLst>
              <a:ext uri="{FF2B5EF4-FFF2-40B4-BE49-F238E27FC236}">
                <a16:creationId xmlns:a16="http://schemas.microsoft.com/office/drawing/2014/main" id="{7C1C0108-8302-4A30-840B-7C7048FC365D}"/>
              </a:ext>
            </a:extLst>
          </p:cNvPr>
          <p:cNvGraphicFramePr>
            <a:graphicFrameLocks noGrp="1"/>
          </p:cNvGraphicFramePr>
          <p:nvPr>
            <p:extLst>
              <p:ext uri="{D42A27DB-BD31-4B8C-83A1-F6EECF244321}">
                <p14:modId xmlns:p14="http://schemas.microsoft.com/office/powerpoint/2010/main" val="2021858324"/>
              </p:ext>
            </p:extLst>
          </p:nvPr>
        </p:nvGraphicFramePr>
        <p:xfrm>
          <a:off x="5344274" y="4641005"/>
          <a:ext cx="4523207" cy="1851870"/>
        </p:xfrm>
        <a:graphic>
          <a:graphicData uri="http://schemas.openxmlformats.org/drawingml/2006/table">
            <a:tbl>
              <a:tblPr firstRow="1" firstCol="1" bandRow="1">
                <a:tableStyleId>{5C22544A-7EE6-4342-B048-85BDC9FD1C3A}</a:tableStyleId>
              </a:tblPr>
              <a:tblGrid>
                <a:gridCol w="3214887">
                  <a:extLst>
                    <a:ext uri="{9D8B030D-6E8A-4147-A177-3AD203B41FA5}">
                      <a16:colId xmlns:a16="http://schemas.microsoft.com/office/drawing/2014/main" val="3217915416"/>
                    </a:ext>
                  </a:extLst>
                </a:gridCol>
                <a:gridCol w="1308320">
                  <a:extLst>
                    <a:ext uri="{9D8B030D-6E8A-4147-A177-3AD203B41FA5}">
                      <a16:colId xmlns:a16="http://schemas.microsoft.com/office/drawing/2014/main" val="88154611"/>
                    </a:ext>
                  </a:extLst>
                </a:gridCol>
              </a:tblGrid>
              <a:tr h="370374">
                <a:tc>
                  <a:txBody>
                    <a:bodyPr/>
                    <a:lstStyle/>
                    <a:p>
                      <a:pPr algn="l"/>
                      <a:r>
                        <a:rPr lang="en-US" sz="1200">
                          <a:effectLst/>
                        </a:rPr>
                        <a:t>Time window/frequency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734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592031"/>
                  </a:ext>
                </a:extLst>
              </a:tr>
              <a:tr h="370374">
                <a:tc>
                  <a:txBody>
                    <a:bodyPr/>
                    <a:lstStyle/>
                    <a:p>
                      <a:pPr algn="l"/>
                      <a:r>
                        <a:rPr lang="en-US" sz="1200">
                          <a:effectLst/>
                        </a:rPr>
                        <a:t>Risk free rate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326693"/>
                  </a:ext>
                </a:extLst>
              </a:tr>
              <a:tr h="370374">
                <a:tc>
                  <a:txBody>
                    <a:bodyPr/>
                    <a:lstStyle/>
                    <a:p>
                      <a:pPr algn="l"/>
                      <a:r>
                        <a:rPr lang="en-US" sz="1200">
                          <a:effectLst/>
                        </a:rPr>
                        <a:t>Expected annual Return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1.943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682513"/>
                  </a:ext>
                </a:extLst>
              </a:tr>
              <a:tr h="370374">
                <a:tc>
                  <a:txBody>
                    <a:bodyPr/>
                    <a:lstStyle/>
                    <a:p>
                      <a:pPr algn="l"/>
                      <a:r>
                        <a:rPr lang="en-US" sz="1200">
                          <a:effectLst/>
                        </a:rPr>
                        <a:t>Annual Volatility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0.713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9391088"/>
                  </a:ext>
                </a:extLst>
              </a:tr>
              <a:tr h="370374">
                <a:tc>
                  <a:txBody>
                    <a:bodyPr/>
                    <a:lstStyle/>
                    <a:p>
                      <a:pPr algn="l"/>
                      <a:r>
                        <a:rPr lang="en-US" sz="1200">
                          <a:effectLst/>
                        </a:rPr>
                        <a:t>Sharpe Ratio</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dirty="0">
                          <a:effectLst/>
                        </a:rPr>
                        <a:t>1.615</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5920"/>
                  </a:ext>
                </a:extLst>
              </a:tr>
            </a:tbl>
          </a:graphicData>
        </a:graphic>
      </p:graphicFrame>
    </p:spTree>
    <p:extLst>
      <p:ext uri="{BB962C8B-B14F-4D97-AF65-F5344CB8AC3E}">
        <p14:creationId xmlns:p14="http://schemas.microsoft.com/office/powerpoint/2010/main" val="128884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E7D1-9FE3-4509-B8EF-FFC285FBC18B}"/>
              </a:ext>
            </a:extLst>
          </p:cNvPr>
          <p:cNvSpPr>
            <a:spLocks noGrp="1"/>
          </p:cNvSpPr>
          <p:nvPr>
            <p:ph type="title"/>
          </p:nvPr>
        </p:nvSpPr>
        <p:spPr/>
        <p:txBody>
          <a:bodyPr>
            <a:normAutofit/>
          </a:bodyPr>
          <a:lstStyle/>
          <a:p>
            <a:r>
              <a:rPr lang="en-US" sz="3600" b="1"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Investment Portfolio Analyzation and Optimization</a:t>
            </a:r>
            <a:endParaRPr lang="en-US" sz="3600" dirty="0"/>
          </a:p>
        </p:txBody>
      </p:sp>
      <p:graphicFrame>
        <p:nvGraphicFramePr>
          <p:cNvPr id="4" name="Content Placeholder 3">
            <a:extLst>
              <a:ext uri="{FF2B5EF4-FFF2-40B4-BE49-F238E27FC236}">
                <a16:creationId xmlns:a16="http://schemas.microsoft.com/office/drawing/2014/main" id="{E9DF23F5-D063-4E0F-B8E0-EEE778660B0E}"/>
              </a:ext>
            </a:extLst>
          </p:cNvPr>
          <p:cNvGraphicFramePr>
            <a:graphicFrameLocks noGrp="1"/>
          </p:cNvGraphicFramePr>
          <p:nvPr>
            <p:ph idx="1"/>
            <p:extLst>
              <p:ext uri="{D42A27DB-BD31-4B8C-83A1-F6EECF244321}">
                <p14:modId xmlns:p14="http://schemas.microsoft.com/office/powerpoint/2010/main" val="1227814376"/>
              </p:ext>
            </p:extLst>
          </p:nvPr>
        </p:nvGraphicFramePr>
        <p:xfrm>
          <a:off x="1143120" y="1690687"/>
          <a:ext cx="3308299" cy="3665082"/>
        </p:xfrm>
        <a:graphic>
          <a:graphicData uri="http://schemas.openxmlformats.org/drawingml/2006/table">
            <a:tbl>
              <a:tblPr firstRow="1" firstCol="1" bandRow="1">
                <a:tableStyleId>{5C22544A-7EE6-4342-B048-85BDC9FD1C3A}</a:tableStyleId>
              </a:tblPr>
              <a:tblGrid>
                <a:gridCol w="1564539">
                  <a:extLst>
                    <a:ext uri="{9D8B030D-6E8A-4147-A177-3AD203B41FA5}">
                      <a16:colId xmlns:a16="http://schemas.microsoft.com/office/drawing/2014/main" val="2251031563"/>
                    </a:ext>
                  </a:extLst>
                </a:gridCol>
                <a:gridCol w="1743760">
                  <a:extLst>
                    <a:ext uri="{9D8B030D-6E8A-4147-A177-3AD203B41FA5}">
                      <a16:colId xmlns:a16="http://schemas.microsoft.com/office/drawing/2014/main" val="2267992180"/>
                    </a:ext>
                  </a:extLst>
                </a:gridCol>
              </a:tblGrid>
              <a:tr h="378620">
                <a:tc>
                  <a:txBody>
                    <a:bodyPr/>
                    <a:lstStyle/>
                    <a:p>
                      <a:pPr algn="l"/>
                      <a:r>
                        <a:rPr lang="en-US" sz="1200">
                          <a:effectLst/>
                        </a:rPr>
                        <a:t>AZN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0.272357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860263"/>
                  </a:ext>
                </a:extLst>
              </a:tr>
              <a:tr h="409411">
                <a:tc>
                  <a:txBody>
                    <a:bodyPr/>
                    <a:lstStyle/>
                    <a:p>
                      <a:pPr algn="l"/>
                      <a:r>
                        <a:rPr lang="en-US" sz="1200">
                          <a:effectLst/>
                        </a:rPr>
                        <a:t>PFE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0.236112</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368085"/>
                  </a:ext>
                </a:extLst>
              </a:tr>
              <a:tr h="412832">
                <a:tc>
                  <a:txBody>
                    <a:bodyPr/>
                    <a:lstStyle/>
                    <a:p>
                      <a:pPr algn="l"/>
                      <a:r>
                        <a:rPr lang="en-US" sz="1200">
                          <a:effectLst/>
                        </a:rPr>
                        <a:t>AAPL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52208"/>
                  </a:ext>
                </a:extLst>
              </a:tr>
              <a:tr h="347828">
                <a:tc>
                  <a:txBody>
                    <a:bodyPr/>
                    <a:lstStyle/>
                    <a:p>
                      <a:pPr algn="l"/>
                      <a:r>
                        <a:rPr lang="en-US" sz="1200">
                          <a:effectLst/>
                        </a:rPr>
                        <a:t>NVDA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3.469447e-18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295523"/>
                  </a:ext>
                </a:extLst>
              </a:tr>
              <a:tr h="335967">
                <a:tc>
                  <a:txBody>
                    <a:bodyPr/>
                    <a:lstStyle/>
                    <a:p>
                      <a:pPr marL="0" marR="0" algn="just">
                        <a:lnSpc>
                          <a:spcPct val="107000"/>
                        </a:lnSpc>
                        <a:spcBef>
                          <a:spcPts val="0"/>
                        </a:spcBef>
                        <a:spcAft>
                          <a:spcPts val="0"/>
                        </a:spcAft>
                      </a:pPr>
                      <a:r>
                        <a:rPr lang="en-US" sz="1200">
                          <a:effectLst/>
                        </a:rPr>
                        <a:t>MSFT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5.854692e-18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928638"/>
                  </a:ext>
                </a:extLst>
              </a:tr>
              <a:tr h="335967">
                <a:tc>
                  <a:txBody>
                    <a:bodyPr/>
                    <a:lstStyle/>
                    <a:p>
                      <a:pPr marL="0" marR="0" algn="just">
                        <a:lnSpc>
                          <a:spcPct val="107000"/>
                        </a:lnSpc>
                        <a:spcBef>
                          <a:spcPts val="0"/>
                        </a:spcBef>
                        <a:spcAft>
                          <a:spcPts val="0"/>
                        </a:spcAft>
                      </a:pPr>
                      <a:r>
                        <a:rPr lang="en-US" sz="1200">
                          <a:effectLst/>
                        </a:rPr>
                        <a:t>TSLA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0.000958</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665889"/>
                  </a:ext>
                </a:extLst>
              </a:tr>
              <a:tr h="378620">
                <a:tc>
                  <a:txBody>
                    <a:bodyPr/>
                    <a:lstStyle/>
                    <a:p>
                      <a:pPr marL="0" marR="0" algn="just">
                        <a:lnSpc>
                          <a:spcPct val="107000"/>
                        </a:lnSpc>
                        <a:spcBef>
                          <a:spcPts val="0"/>
                        </a:spcBef>
                        <a:spcAft>
                          <a:spcPts val="0"/>
                        </a:spcAft>
                      </a:pPr>
                      <a:r>
                        <a:rPr lang="en-US" sz="1200">
                          <a:effectLst/>
                        </a:rPr>
                        <a:t>JPM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1320710"/>
                  </a:ext>
                </a:extLst>
              </a:tr>
              <a:tr h="364935">
                <a:tc>
                  <a:txBody>
                    <a:bodyPr/>
                    <a:lstStyle/>
                    <a:p>
                      <a:pPr marL="0" marR="0" algn="just">
                        <a:lnSpc>
                          <a:spcPct val="107000"/>
                        </a:lnSpc>
                        <a:spcBef>
                          <a:spcPts val="0"/>
                        </a:spcBef>
                        <a:spcAft>
                          <a:spcPts val="0"/>
                        </a:spcAft>
                      </a:pPr>
                      <a:r>
                        <a:rPr lang="en-US" sz="1200">
                          <a:effectLst/>
                        </a:rPr>
                        <a:t>BA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1.322727e-17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2340172"/>
                  </a:ext>
                </a:extLst>
              </a:tr>
              <a:tr h="364935">
                <a:tc>
                  <a:txBody>
                    <a:bodyPr/>
                    <a:lstStyle/>
                    <a:p>
                      <a:pPr marL="0" marR="0" algn="just">
                        <a:lnSpc>
                          <a:spcPct val="107000"/>
                        </a:lnSpc>
                        <a:spcBef>
                          <a:spcPts val="0"/>
                        </a:spcBef>
                        <a:spcAft>
                          <a:spcPts val="0"/>
                        </a:spcAft>
                      </a:pPr>
                      <a:r>
                        <a:rPr lang="en-US" sz="1200">
                          <a:effectLst/>
                        </a:rPr>
                        <a:t>WMT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0.372915</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3475383"/>
                  </a:ext>
                </a:extLst>
              </a:tr>
              <a:tr h="335967">
                <a:tc>
                  <a:txBody>
                    <a:bodyPr/>
                    <a:lstStyle/>
                    <a:p>
                      <a:pPr marL="0" marR="0" algn="just">
                        <a:lnSpc>
                          <a:spcPct val="107000"/>
                        </a:lnSpc>
                        <a:spcBef>
                          <a:spcPts val="0"/>
                        </a:spcBef>
                        <a:spcAft>
                          <a:spcPts val="0"/>
                        </a:spcAft>
                      </a:pPr>
                      <a:r>
                        <a:rPr lang="en-US" sz="1200">
                          <a:effectLst/>
                        </a:rPr>
                        <a:t>DIS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dirty="0">
                          <a:effectLst/>
                        </a:rPr>
                        <a:t>0.117658</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770838"/>
                  </a:ext>
                </a:extLst>
              </a:tr>
            </a:tbl>
          </a:graphicData>
        </a:graphic>
      </p:graphicFrame>
      <p:graphicFrame>
        <p:nvGraphicFramePr>
          <p:cNvPr id="5" name="Table 4">
            <a:extLst>
              <a:ext uri="{FF2B5EF4-FFF2-40B4-BE49-F238E27FC236}">
                <a16:creationId xmlns:a16="http://schemas.microsoft.com/office/drawing/2014/main" id="{5940B8FA-CBE5-40F5-9B53-06CE93EB64E1}"/>
              </a:ext>
            </a:extLst>
          </p:cNvPr>
          <p:cNvGraphicFramePr>
            <a:graphicFrameLocks noGrp="1"/>
          </p:cNvGraphicFramePr>
          <p:nvPr>
            <p:extLst>
              <p:ext uri="{D42A27DB-BD31-4B8C-83A1-F6EECF244321}">
                <p14:modId xmlns:p14="http://schemas.microsoft.com/office/powerpoint/2010/main" val="1370245065"/>
              </p:ext>
            </p:extLst>
          </p:nvPr>
        </p:nvGraphicFramePr>
        <p:xfrm>
          <a:off x="5828794" y="1690688"/>
          <a:ext cx="4159268" cy="3665081"/>
        </p:xfrm>
        <a:graphic>
          <a:graphicData uri="http://schemas.openxmlformats.org/drawingml/2006/table">
            <a:tbl>
              <a:tblPr firstRow="1" firstCol="1" bandRow="1">
                <a:tableStyleId>{5C22544A-7EE6-4342-B048-85BDC9FD1C3A}</a:tableStyleId>
              </a:tblPr>
              <a:tblGrid>
                <a:gridCol w="1868489">
                  <a:extLst>
                    <a:ext uri="{9D8B030D-6E8A-4147-A177-3AD203B41FA5}">
                      <a16:colId xmlns:a16="http://schemas.microsoft.com/office/drawing/2014/main" val="827357245"/>
                    </a:ext>
                  </a:extLst>
                </a:gridCol>
                <a:gridCol w="2290779">
                  <a:extLst>
                    <a:ext uri="{9D8B030D-6E8A-4147-A177-3AD203B41FA5}">
                      <a16:colId xmlns:a16="http://schemas.microsoft.com/office/drawing/2014/main" val="1714898506"/>
                    </a:ext>
                  </a:extLst>
                </a:gridCol>
              </a:tblGrid>
              <a:tr h="378619">
                <a:tc>
                  <a:txBody>
                    <a:bodyPr/>
                    <a:lstStyle/>
                    <a:p>
                      <a:pPr algn="l"/>
                      <a:r>
                        <a:rPr lang="en-US" sz="1200">
                          <a:effectLst/>
                        </a:rPr>
                        <a:t>AZN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0.006855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726271"/>
                  </a:ext>
                </a:extLst>
              </a:tr>
              <a:tr h="409411">
                <a:tc>
                  <a:txBody>
                    <a:bodyPr/>
                    <a:lstStyle/>
                    <a:p>
                      <a:pPr algn="l"/>
                      <a:r>
                        <a:rPr lang="en-US" sz="1200">
                          <a:effectLst/>
                        </a:rPr>
                        <a:t>PFE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524565"/>
                  </a:ext>
                </a:extLst>
              </a:tr>
              <a:tr h="412832">
                <a:tc>
                  <a:txBody>
                    <a:bodyPr/>
                    <a:lstStyle/>
                    <a:p>
                      <a:pPr algn="l"/>
                      <a:r>
                        <a:rPr lang="en-US" sz="1200">
                          <a:effectLst/>
                        </a:rPr>
                        <a:t>AAPL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0.395786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0273403"/>
                  </a:ext>
                </a:extLst>
              </a:tr>
              <a:tr h="347828">
                <a:tc>
                  <a:txBody>
                    <a:bodyPr/>
                    <a:lstStyle/>
                    <a:p>
                      <a:pPr algn="l"/>
                      <a:r>
                        <a:rPr lang="en-US" sz="1200">
                          <a:effectLst/>
                        </a:rPr>
                        <a:t>NVDA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8.147779e-17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4433009"/>
                  </a:ext>
                </a:extLst>
              </a:tr>
              <a:tr h="335968">
                <a:tc>
                  <a:txBody>
                    <a:bodyPr/>
                    <a:lstStyle/>
                    <a:p>
                      <a:pPr marL="0" marR="0" algn="just">
                        <a:lnSpc>
                          <a:spcPct val="107000"/>
                        </a:lnSpc>
                        <a:spcBef>
                          <a:spcPts val="0"/>
                        </a:spcBef>
                        <a:spcAft>
                          <a:spcPts val="0"/>
                        </a:spcAft>
                      </a:pPr>
                      <a:r>
                        <a:rPr lang="en-US" sz="1200">
                          <a:effectLst/>
                        </a:rPr>
                        <a:t>MSFT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0.019397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6214947"/>
                  </a:ext>
                </a:extLst>
              </a:tr>
              <a:tr h="335968">
                <a:tc>
                  <a:txBody>
                    <a:bodyPr/>
                    <a:lstStyle/>
                    <a:p>
                      <a:pPr marL="0" marR="0" algn="just">
                        <a:lnSpc>
                          <a:spcPct val="107000"/>
                        </a:lnSpc>
                        <a:spcBef>
                          <a:spcPts val="0"/>
                        </a:spcBef>
                        <a:spcAft>
                          <a:spcPts val="0"/>
                        </a:spcAft>
                      </a:pPr>
                      <a:r>
                        <a:rPr lang="en-US" sz="1200">
                          <a:effectLst/>
                        </a:rPr>
                        <a:t>TSLA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0.475793</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696340"/>
                  </a:ext>
                </a:extLst>
              </a:tr>
              <a:tr h="378619">
                <a:tc>
                  <a:txBody>
                    <a:bodyPr/>
                    <a:lstStyle/>
                    <a:p>
                      <a:pPr marL="0" marR="0" algn="just">
                        <a:lnSpc>
                          <a:spcPct val="107000"/>
                        </a:lnSpc>
                        <a:spcBef>
                          <a:spcPts val="0"/>
                        </a:spcBef>
                        <a:spcAft>
                          <a:spcPts val="0"/>
                        </a:spcAft>
                      </a:pPr>
                      <a:r>
                        <a:rPr lang="en-US" sz="1200">
                          <a:effectLst/>
                        </a:rPr>
                        <a:t>JPM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441757"/>
                  </a:ext>
                </a:extLst>
              </a:tr>
              <a:tr h="364934">
                <a:tc>
                  <a:txBody>
                    <a:bodyPr/>
                    <a:lstStyle/>
                    <a:p>
                      <a:pPr marL="0" marR="0" algn="just">
                        <a:lnSpc>
                          <a:spcPct val="107000"/>
                        </a:lnSpc>
                        <a:spcBef>
                          <a:spcPts val="0"/>
                        </a:spcBef>
                        <a:spcAft>
                          <a:spcPts val="0"/>
                        </a:spcAft>
                      </a:pPr>
                      <a:r>
                        <a:rPr lang="en-US" sz="1200">
                          <a:effectLst/>
                        </a:rPr>
                        <a:t>BA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82308"/>
                  </a:ext>
                </a:extLst>
              </a:tr>
              <a:tr h="364934">
                <a:tc>
                  <a:txBody>
                    <a:bodyPr/>
                    <a:lstStyle/>
                    <a:p>
                      <a:pPr marL="0" marR="0" algn="just">
                        <a:lnSpc>
                          <a:spcPct val="107000"/>
                        </a:lnSpc>
                        <a:spcBef>
                          <a:spcPts val="0"/>
                        </a:spcBef>
                        <a:spcAft>
                          <a:spcPts val="0"/>
                        </a:spcAft>
                      </a:pPr>
                      <a:r>
                        <a:rPr lang="en-US" sz="1200">
                          <a:effectLst/>
                        </a:rPr>
                        <a:t>WMT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a:effectLst/>
                        </a:rPr>
                        <a:t>0.102168 </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259145"/>
                  </a:ext>
                </a:extLst>
              </a:tr>
              <a:tr h="335968">
                <a:tc>
                  <a:txBody>
                    <a:bodyPr/>
                    <a:lstStyle/>
                    <a:p>
                      <a:pPr marL="0" marR="0" algn="just">
                        <a:lnSpc>
                          <a:spcPct val="107000"/>
                        </a:lnSpc>
                        <a:spcBef>
                          <a:spcPts val="0"/>
                        </a:spcBef>
                        <a:spcAft>
                          <a:spcPts val="0"/>
                        </a:spcAft>
                      </a:pPr>
                      <a:r>
                        <a:rPr lang="en-US" sz="1200">
                          <a:effectLst/>
                        </a:rPr>
                        <a:t>DIS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r>
                        <a:rPr lang="en-US" sz="1200" dirty="0">
                          <a:effectLst/>
                        </a:rPr>
                        <a:t>0.0</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0896"/>
                  </a:ext>
                </a:extLst>
              </a:tr>
            </a:tbl>
          </a:graphicData>
        </a:graphic>
      </p:graphicFrame>
    </p:spTree>
    <p:extLst>
      <p:ext uri="{BB962C8B-B14F-4D97-AF65-F5344CB8AC3E}">
        <p14:creationId xmlns:p14="http://schemas.microsoft.com/office/powerpoint/2010/main" val="30657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C6906D97-EAFC-7547-B3D9-1D299263364D}" vid="{981300C0-2744-AD44-8210-10A7977D4D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project</Template>
  <TotalTime>38</TotalTime>
  <Words>1139</Words>
  <Application>Microsoft Office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Times New Roman</vt:lpstr>
      <vt:lpstr>Office Theme</vt:lpstr>
      <vt:lpstr>  Stock Market Forecasting Analysis Using Different Probabilistic  and Machine Learning Models </vt:lpstr>
      <vt:lpstr>Economic Indicators </vt:lpstr>
      <vt:lpstr>Stock News Sentiment Analysis</vt:lpstr>
      <vt:lpstr>Stock News Sentiment Analysis</vt:lpstr>
      <vt:lpstr>Investment Portfolio Analyzation and Optimization</vt:lpstr>
      <vt:lpstr>Investment Portfolio Analyzation and Optimization</vt:lpstr>
      <vt:lpstr>Investment Portfolio Analyzation and Optimization</vt:lpstr>
      <vt:lpstr>Investment Portfolio Analyzation and Optimization</vt:lpstr>
      <vt:lpstr>Investment Portfolio Analyzation and Optimization</vt:lpstr>
      <vt:lpstr>Investment Portfolio Analyzation and Optimization</vt:lpstr>
      <vt:lpstr>Investment Portfolio Analyzation and Optimization</vt:lpstr>
      <vt:lpstr>Stock Prediction Using Machine Learning Algorithms </vt:lpstr>
      <vt:lpstr>Stock Prediction Using Machine Learning Algorithms </vt:lpstr>
      <vt:lpstr>Stock Prediction Using Machine Learning Algorithms</vt:lpstr>
      <vt:lpstr>Stock Prediction Using Machine Learning Algorithms</vt:lpstr>
      <vt:lpstr>Stock Prediction Using Machine Learning Algorithms</vt:lpstr>
      <vt:lpstr>Stock Prediction Analysis using LSTM and GRU </vt:lpstr>
      <vt:lpstr>Stock Prediction Analysis using LSTM and GRU</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Mousselli, Daniel</dc:creator>
  <cp:lastModifiedBy>Mousselli, Daniel</cp:lastModifiedBy>
  <cp:revision>44</cp:revision>
  <dcterms:created xsi:type="dcterms:W3CDTF">2020-12-17T00:48:19Z</dcterms:created>
  <dcterms:modified xsi:type="dcterms:W3CDTF">2020-12-17T01:28:31Z</dcterms:modified>
</cp:coreProperties>
</file>