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6" r:id="rId3"/>
    <p:sldId id="277" r:id="rId4"/>
    <p:sldId id="257" r:id="rId5"/>
    <p:sldId id="278" r:id="rId6"/>
    <p:sldId id="259" r:id="rId7"/>
    <p:sldId id="258" r:id="rId8"/>
    <p:sldId id="260" r:id="rId9"/>
    <p:sldId id="261" r:id="rId10"/>
    <p:sldId id="262" r:id="rId11"/>
    <p:sldId id="263" r:id="rId12"/>
    <p:sldId id="264" r:id="rId13"/>
    <p:sldId id="265" r:id="rId14"/>
    <p:sldId id="279" r:id="rId15"/>
    <p:sldId id="280" r:id="rId16"/>
    <p:sldId id="267" r:id="rId17"/>
    <p:sldId id="281" r:id="rId18"/>
    <p:sldId id="283" r:id="rId19"/>
    <p:sldId id="282" r:id="rId20"/>
    <p:sldId id="284" r:id="rId21"/>
    <p:sldId id="266" r:id="rId22"/>
    <p:sldId id="268" r:id="rId23"/>
    <p:sldId id="272" r:id="rId24"/>
    <p:sldId id="273"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31"/>
  </p:normalViewPr>
  <p:slideViewPr>
    <p:cSldViewPr snapToGrid="0" snapToObjects="1">
      <p:cViewPr>
        <p:scale>
          <a:sx n="125" d="100"/>
          <a:sy n="125"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F66D5-18CC-B041-9CD2-9A3A5090F0D4}"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6CF2-31C1-204C-891C-F3F3D4A56AAC}" type="slidenum">
              <a:rPr lang="en-US" smtClean="0"/>
              <a:t>‹#›</a:t>
            </a:fld>
            <a:endParaRPr lang="en-US"/>
          </a:p>
        </p:txBody>
      </p:sp>
    </p:spTree>
    <p:extLst>
      <p:ext uri="{BB962C8B-B14F-4D97-AF65-F5344CB8AC3E}">
        <p14:creationId xmlns:p14="http://schemas.microsoft.com/office/powerpoint/2010/main" val="213390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99E2-7090-BA49-8B13-F54F0AF25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625D6-6F0B-7944-AED1-6BB7236F8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B8AE38-D2C7-D740-8711-C6D2DC463F82}"/>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5" name="Footer Placeholder 4">
            <a:extLst>
              <a:ext uri="{FF2B5EF4-FFF2-40B4-BE49-F238E27FC236}">
                <a16:creationId xmlns:a16="http://schemas.microsoft.com/office/drawing/2014/main" id="{600F319E-FD77-D14D-ACB3-7FEF2C389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C1C78-E97F-BC44-B46D-4582A5A12C2D}"/>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5882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0E99-1310-6F44-A064-8A5B5CBDC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1C316-1173-CD43-8DFD-27E6456E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B0A1-3BA9-2E40-89B7-74F080F7A0AA}"/>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5" name="Footer Placeholder 4">
            <a:extLst>
              <a:ext uri="{FF2B5EF4-FFF2-40B4-BE49-F238E27FC236}">
                <a16:creationId xmlns:a16="http://schemas.microsoft.com/office/drawing/2014/main" id="{658F6ABF-D78F-E445-8ACA-E2CBC9FDE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4746-E766-354D-85ED-AA1889012E6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752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7E185-6F23-154D-8122-E27AAEDD0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0DD38-6363-4E4B-8FF0-E9BB7BBD7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4B2BC-9B17-8E48-ACB2-4A355BEC6A03}"/>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5" name="Footer Placeholder 4">
            <a:extLst>
              <a:ext uri="{FF2B5EF4-FFF2-40B4-BE49-F238E27FC236}">
                <a16:creationId xmlns:a16="http://schemas.microsoft.com/office/drawing/2014/main" id="{50DC8D4B-7C9C-894D-879F-866C24F45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29470-10B3-4349-AD79-3F743A6186A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02127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3FE-C8D6-C942-AD41-563DEB8B8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28F-8A19-7E43-9AA6-0D22EE211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CEB11-43CF-E549-8540-D06BAC651DF1}"/>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5" name="Footer Placeholder 4">
            <a:extLst>
              <a:ext uri="{FF2B5EF4-FFF2-40B4-BE49-F238E27FC236}">
                <a16:creationId xmlns:a16="http://schemas.microsoft.com/office/drawing/2014/main" id="{A3CB2FE0-3028-E54F-BCDF-248252F01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480ED-B119-A442-8A02-E15C00B3C7B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31714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AF11-8D05-F742-A82D-D37AECC5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4B81E-A2DD-E946-87C8-334361B8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42150-D091-3F45-B434-673A46A1D748}"/>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5" name="Footer Placeholder 4">
            <a:extLst>
              <a:ext uri="{FF2B5EF4-FFF2-40B4-BE49-F238E27FC236}">
                <a16:creationId xmlns:a16="http://schemas.microsoft.com/office/drawing/2014/main" id="{CCB47B87-1203-5045-9443-2E0B9B1DF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35C81-70C4-9640-BD23-BF2A2E69456E}"/>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355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C6BB-E1E9-844A-8DF4-5076709BC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662A2-90C8-294A-929E-6636A8FC5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983D8-3E63-1743-A13E-5F7E60536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6D09C-7853-E248-9EE0-C1D059CEAA79}"/>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6" name="Footer Placeholder 5">
            <a:extLst>
              <a:ext uri="{FF2B5EF4-FFF2-40B4-BE49-F238E27FC236}">
                <a16:creationId xmlns:a16="http://schemas.microsoft.com/office/drawing/2014/main" id="{6494BE43-2060-604A-99D4-5957819D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F47F3-32A5-4C4F-BC70-654B2642981B}"/>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29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C82B-A805-7C46-9602-0B8A0CAB6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964C3-1B06-4D43-86B3-025034EBBE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01E48-2277-D446-AAA5-A42CDAA04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4D928-8EAF-D843-9BBF-4CBFCA654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7E662-54FF-5C4E-A2A9-5894A8ECA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B7BE7-AF3D-8C4F-A766-8DE5B8FE6169}"/>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8" name="Footer Placeholder 7">
            <a:extLst>
              <a:ext uri="{FF2B5EF4-FFF2-40B4-BE49-F238E27FC236}">
                <a16:creationId xmlns:a16="http://schemas.microsoft.com/office/drawing/2014/main" id="{372FF9A7-0946-A649-AB41-319EFBCBF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53A7E7-9B4F-C24A-8D24-444D229E3CD0}"/>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0592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BFA-153D-C348-BAC8-49DF841B7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8E797-7AB6-3443-9A6D-913E7971C2CC}"/>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4" name="Footer Placeholder 3">
            <a:extLst>
              <a:ext uri="{FF2B5EF4-FFF2-40B4-BE49-F238E27FC236}">
                <a16:creationId xmlns:a16="http://schemas.microsoft.com/office/drawing/2014/main" id="{02E6F545-BFDC-0E40-8223-B612D3FC4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D5F41-18D5-A946-B88C-7D71FCCDBD06}"/>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7601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DE33B-9238-B848-9F0B-46204810A41A}"/>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3" name="Footer Placeholder 2">
            <a:extLst>
              <a:ext uri="{FF2B5EF4-FFF2-40B4-BE49-F238E27FC236}">
                <a16:creationId xmlns:a16="http://schemas.microsoft.com/office/drawing/2014/main" id="{BCB619CD-4590-C442-A436-79505B3B7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954D4-28B4-174B-9C61-DDF7FA68C92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23745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F525-08C5-4D42-9E85-FE9392744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FD410-EC5C-A842-9A61-83262047B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43C51-F60A-4441-A612-C9FE49764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2866B-16E0-4545-ABC0-975CDD265D92}"/>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6" name="Footer Placeholder 5">
            <a:extLst>
              <a:ext uri="{FF2B5EF4-FFF2-40B4-BE49-F238E27FC236}">
                <a16:creationId xmlns:a16="http://schemas.microsoft.com/office/drawing/2014/main" id="{756AF31B-749F-494D-A11A-E5A7B3296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15FC-F4AA-E846-9C40-95820750CF0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8802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D87E-2D6C-AB46-BA88-75F1882DB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A36492-51DE-7246-93A6-A1E88C16C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90277DB-8166-DB40-BCDA-3BFB553B4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2174D-1B7D-6B43-8D6E-968D48D96A8C}"/>
              </a:ext>
            </a:extLst>
          </p:cNvPr>
          <p:cNvSpPr>
            <a:spLocks noGrp="1"/>
          </p:cNvSpPr>
          <p:nvPr>
            <p:ph type="dt" sz="half" idx="10"/>
          </p:nvPr>
        </p:nvSpPr>
        <p:spPr/>
        <p:txBody>
          <a:bodyPr/>
          <a:lstStyle/>
          <a:p>
            <a:fld id="{861CB097-BDEF-9040-914B-BBB5BB5D49E8}" type="datetimeFigureOut">
              <a:rPr lang="en-US" smtClean="0"/>
              <a:t>9/29/2020</a:t>
            </a:fld>
            <a:endParaRPr lang="en-US"/>
          </a:p>
        </p:txBody>
      </p:sp>
      <p:sp>
        <p:nvSpPr>
          <p:cNvPr id="6" name="Footer Placeholder 5">
            <a:extLst>
              <a:ext uri="{FF2B5EF4-FFF2-40B4-BE49-F238E27FC236}">
                <a16:creationId xmlns:a16="http://schemas.microsoft.com/office/drawing/2014/main" id="{0E00240A-25D1-6D42-870A-C4F2E4670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578C3-0A84-2B4C-AD78-CCA97E38814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15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69542-156B-A548-823D-B3C9846CB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56EB73-21F2-C643-A64D-5B1FF6A4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45E9A01-501E-444F-96EA-6159F56C5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CB097-BDEF-9040-914B-BBB5BB5D49E8}" type="datetimeFigureOut">
              <a:rPr lang="en-US" smtClean="0"/>
              <a:t>9/29/2020</a:t>
            </a:fld>
            <a:endParaRPr lang="en-US"/>
          </a:p>
        </p:txBody>
      </p:sp>
      <p:sp>
        <p:nvSpPr>
          <p:cNvPr id="5" name="Footer Placeholder 4">
            <a:extLst>
              <a:ext uri="{FF2B5EF4-FFF2-40B4-BE49-F238E27FC236}">
                <a16:creationId xmlns:a16="http://schemas.microsoft.com/office/drawing/2014/main" id="{24EDB9B5-6C11-0045-B00F-6FC20525A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69362-CD4F-B54A-887D-9932AE3E3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86F3C-2D7F-E241-BC06-0FCF8C623F5F}" type="slidenum">
              <a:rPr lang="en-US" smtClean="0"/>
              <a:t>‹#›</a:t>
            </a:fld>
            <a:endParaRPr lang="en-US"/>
          </a:p>
        </p:txBody>
      </p:sp>
      <p:pic>
        <p:nvPicPr>
          <p:cNvPr id="7" name="Picture 6">
            <a:extLst>
              <a:ext uri="{FF2B5EF4-FFF2-40B4-BE49-F238E27FC236}">
                <a16:creationId xmlns:a16="http://schemas.microsoft.com/office/drawing/2014/main" id="{46A63C7B-1480-A043-987E-33ABAC5581B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59480" y="4918921"/>
            <a:ext cx="4473039" cy="2516084"/>
          </a:xfrm>
          <a:prstGeom prst="rect">
            <a:avLst/>
          </a:prstGeom>
        </p:spPr>
      </p:pic>
    </p:spTree>
    <p:extLst>
      <p:ext uri="{BB962C8B-B14F-4D97-AF65-F5344CB8AC3E}">
        <p14:creationId xmlns:p14="http://schemas.microsoft.com/office/powerpoint/2010/main" val="333701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lumMod val="75000"/>
              <a:lumOff val="2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D469-2BB1-9946-B63E-E9CFAE8CF188}"/>
              </a:ext>
            </a:extLst>
          </p:cNvPr>
          <p:cNvSpPr>
            <a:spLocks noGrp="1"/>
          </p:cNvSpPr>
          <p:nvPr>
            <p:ph type="ctrTitle"/>
          </p:nvPr>
        </p:nvSpPr>
        <p:spPr>
          <a:xfrm>
            <a:off x="1524000" y="406400"/>
            <a:ext cx="9144000" cy="2387600"/>
          </a:xfrm>
        </p:spPr>
        <p:txBody>
          <a:bodyPr>
            <a:normAutofit fontScale="90000"/>
          </a:bodyPr>
          <a:lstStyle/>
          <a:p>
            <a:r>
              <a:rPr lang="en-US" dirty="0">
                <a:solidFill>
                  <a:srgbClr val="00B0F0"/>
                </a:solidFill>
              </a:rPr>
              <a:t>The Influence of Pressure Force on Vibration and Muscle Activation</a:t>
            </a:r>
            <a:endParaRPr lang="en-US" dirty="0">
              <a:solidFill>
                <a:schemeClr val="accent5"/>
              </a:solidFill>
            </a:endParaRPr>
          </a:p>
        </p:txBody>
      </p:sp>
      <p:sp>
        <p:nvSpPr>
          <p:cNvPr id="3" name="Subtitle 2">
            <a:extLst>
              <a:ext uri="{FF2B5EF4-FFF2-40B4-BE49-F238E27FC236}">
                <a16:creationId xmlns:a16="http://schemas.microsoft.com/office/drawing/2014/main" id="{D1BC20F8-DB05-1444-AF07-F477439FBE12}"/>
              </a:ext>
            </a:extLst>
          </p:cNvPr>
          <p:cNvSpPr>
            <a:spLocks noGrp="1"/>
          </p:cNvSpPr>
          <p:nvPr>
            <p:ph type="subTitle" idx="1"/>
          </p:nvPr>
        </p:nvSpPr>
        <p:spPr>
          <a:xfrm>
            <a:off x="1498600" y="3721100"/>
            <a:ext cx="9144000" cy="1117600"/>
          </a:xfrm>
        </p:spPr>
        <p:txBody>
          <a:bodyPr/>
          <a:lstStyle/>
          <a:p>
            <a:r>
              <a:rPr lang="en-US" dirty="0">
                <a:latin typeface="Times New Roman" panose="02020603050405020304" pitchFamily="18" charset="0"/>
                <a:cs typeface="Times New Roman" panose="02020603050405020304" pitchFamily="18" charset="0"/>
              </a:rPr>
              <a:t>Presented By: Abdullah MOUSSELLI</a:t>
            </a:r>
          </a:p>
        </p:txBody>
      </p:sp>
    </p:spTree>
    <p:extLst>
      <p:ext uri="{BB962C8B-B14F-4D97-AF65-F5344CB8AC3E}">
        <p14:creationId xmlns:p14="http://schemas.microsoft.com/office/powerpoint/2010/main" val="218338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7620-F29B-467A-8D52-C50510113942}"/>
              </a:ext>
            </a:extLst>
          </p:cNvPr>
          <p:cNvSpPr>
            <a:spLocks noGrp="1"/>
          </p:cNvSpPr>
          <p:nvPr>
            <p:ph type="title"/>
          </p:nvPr>
        </p:nvSpPr>
        <p:spPr/>
        <p:txBody>
          <a:bodyPr/>
          <a:lstStyle/>
          <a:p>
            <a:pPr algn="ctr"/>
            <a:r>
              <a:rPr lang="en-US" dirty="0">
                <a:solidFill>
                  <a:srgbClr val="00B0F0"/>
                </a:solidFill>
              </a:rPr>
              <a:t>Observations and Findings	</a:t>
            </a:r>
            <a:endParaRPr lang="en-US" dirty="0"/>
          </a:p>
        </p:txBody>
      </p:sp>
      <p:sp>
        <p:nvSpPr>
          <p:cNvPr id="3" name="Content Placeholder 2">
            <a:extLst>
              <a:ext uri="{FF2B5EF4-FFF2-40B4-BE49-F238E27FC236}">
                <a16:creationId xmlns:a16="http://schemas.microsoft.com/office/drawing/2014/main" id="{D0F67675-4BF2-4230-AB97-322298D3A97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Pressure values are measured by 200g force less than actual when the vibrator is turned on. This was noted for pressure tested between 200 and 1,500g.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Picture 4" descr="A close up of a map&#10;&#10;Description automatically generated">
            <a:extLst>
              <a:ext uri="{FF2B5EF4-FFF2-40B4-BE49-F238E27FC236}">
                <a16:creationId xmlns:a16="http://schemas.microsoft.com/office/drawing/2014/main" id="{DC1EE852-7B6A-4141-B0E0-828A8CFBD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2490787"/>
            <a:ext cx="8686800" cy="3324225"/>
          </a:xfrm>
          <a:prstGeom prst="rect">
            <a:avLst/>
          </a:prstGeom>
        </p:spPr>
      </p:pic>
    </p:spTree>
    <p:extLst>
      <p:ext uri="{BB962C8B-B14F-4D97-AF65-F5344CB8AC3E}">
        <p14:creationId xmlns:p14="http://schemas.microsoft.com/office/powerpoint/2010/main" val="71836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0960-AD4A-4E30-97DA-5C180E51A384}"/>
              </a:ext>
            </a:extLst>
          </p:cNvPr>
          <p:cNvSpPr>
            <a:spLocks noGrp="1"/>
          </p:cNvSpPr>
          <p:nvPr>
            <p:ph type="title"/>
          </p:nvPr>
        </p:nvSpPr>
        <p:spPr/>
        <p:txBody>
          <a:bodyPr/>
          <a:lstStyle/>
          <a:p>
            <a:pPr algn="ctr"/>
            <a:r>
              <a:rPr lang="en-US" dirty="0">
                <a:solidFill>
                  <a:srgbClr val="00B0F0"/>
                </a:solidFill>
              </a:rPr>
              <a:t>Observations and Findings	</a:t>
            </a:r>
            <a:endParaRPr lang="en-US" dirty="0"/>
          </a:p>
        </p:txBody>
      </p:sp>
      <p:sp>
        <p:nvSpPr>
          <p:cNvPr id="3" name="Content Placeholder 2">
            <a:extLst>
              <a:ext uri="{FF2B5EF4-FFF2-40B4-BE49-F238E27FC236}">
                <a16:creationId xmlns:a16="http://schemas.microsoft.com/office/drawing/2014/main" id="{88DD4DD0-4193-41E5-A5BF-DF3383636F30}"/>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Above 1,500g  force, pressures measurements were nearly matching initial pressure applied.</a:t>
            </a:r>
          </a:p>
          <a:p>
            <a:pPr marL="0" indent="0">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1800" dirty="0"/>
          </a:p>
        </p:txBody>
      </p:sp>
      <p:pic>
        <p:nvPicPr>
          <p:cNvPr id="5" name="Picture 4" descr="A close up of a map&#10;&#10;Description automatically generated">
            <a:extLst>
              <a:ext uri="{FF2B5EF4-FFF2-40B4-BE49-F238E27FC236}">
                <a16:creationId xmlns:a16="http://schemas.microsoft.com/office/drawing/2014/main" id="{3A3E627C-9957-49E0-94B8-46AACFC16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2309019"/>
            <a:ext cx="7862731" cy="3647281"/>
          </a:xfrm>
          <a:prstGeom prst="rect">
            <a:avLst/>
          </a:prstGeom>
        </p:spPr>
      </p:pic>
    </p:spTree>
    <p:extLst>
      <p:ext uri="{BB962C8B-B14F-4D97-AF65-F5344CB8AC3E}">
        <p14:creationId xmlns:p14="http://schemas.microsoft.com/office/powerpoint/2010/main" val="40830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33D4-46AA-4A49-AA19-71E1513A5CCF}"/>
              </a:ext>
            </a:extLst>
          </p:cNvPr>
          <p:cNvSpPr>
            <a:spLocks noGrp="1"/>
          </p:cNvSpPr>
          <p:nvPr>
            <p:ph type="title"/>
          </p:nvPr>
        </p:nvSpPr>
        <p:spPr/>
        <p:txBody>
          <a:bodyPr/>
          <a:lstStyle/>
          <a:p>
            <a:pPr algn="ctr"/>
            <a:r>
              <a:rPr lang="en-US" dirty="0">
                <a:solidFill>
                  <a:srgbClr val="00B0F0"/>
                </a:solidFill>
              </a:rPr>
              <a:t>Observations and Findings</a:t>
            </a:r>
            <a:endParaRPr lang="en-US" dirty="0"/>
          </a:p>
        </p:txBody>
      </p:sp>
      <p:sp>
        <p:nvSpPr>
          <p:cNvPr id="3" name="Content Placeholder 2">
            <a:extLst>
              <a:ext uri="{FF2B5EF4-FFF2-40B4-BE49-F238E27FC236}">
                <a16:creationId xmlns:a16="http://schemas.microsoft.com/office/drawing/2014/main" id="{62F0A54A-80EA-4B4D-9AC1-C5E14F64312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some resemblance between pressure signals and vibration mode was observed.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4" name="Picture 3">
            <a:extLst>
              <a:ext uri="{FF2B5EF4-FFF2-40B4-BE49-F238E27FC236}">
                <a16:creationId xmlns:a16="http://schemas.microsoft.com/office/drawing/2014/main" id="{A6BA3C43-EA27-4AA9-A28A-CD76AE33419B}"/>
              </a:ext>
            </a:extLst>
          </p:cNvPr>
          <p:cNvPicPr/>
          <p:nvPr/>
        </p:nvPicPr>
        <p:blipFill>
          <a:blip r:embed="rId2">
            <a:extLst>
              <a:ext uri="{28A0092B-C50C-407E-A947-70E740481C1C}">
                <a14:useLocalDpi xmlns:a14="http://schemas.microsoft.com/office/drawing/2010/main" val="0"/>
              </a:ext>
            </a:extLst>
          </a:blip>
          <a:stretch>
            <a:fillRect/>
          </a:stretch>
        </p:blipFill>
        <p:spPr>
          <a:xfrm>
            <a:off x="2231706" y="2326799"/>
            <a:ext cx="2038985" cy="2978150"/>
          </a:xfrm>
          <a:prstGeom prst="rect">
            <a:avLst/>
          </a:prstGeom>
        </p:spPr>
      </p:pic>
      <p:pic>
        <p:nvPicPr>
          <p:cNvPr id="5" name="Picture 4">
            <a:extLst>
              <a:ext uri="{FF2B5EF4-FFF2-40B4-BE49-F238E27FC236}">
                <a16:creationId xmlns:a16="http://schemas.microsoft.com/office/drawing/2014/main" id="{DAC4DC5D-82D8-49C6-9E41-43C19EA0689B}"/>
              </a:ext>
            </a:extLst>
          </p:cNvPr>
          <p:cNvPicPr/>
          <p:nvPr/>
        </p:nvPicPr>
        <p:blipFill>
          <a:blip r:embed="rId3">
            <a:extLst>
              <a:ext uri="{28A0092B-C50C-407E-A947-70E740481C1C}">
                <a14:useLocalDpi xmlns:a14="http://schemas.microsoft.com/office/drawing/2010/main" val="0"/>
              </a:ext>
            </a:extLst>
          </a:blip>
          <a:stretch>
            <a:fillRect/>
          </a:stretch>
        </p:blipFill>
        <p:spPr>
          <a:xfrm>
            <a:off x="5303837" y="2376805"/>
            <a:ext cx="2524125" cy="2715895"/>
          </a:xfrm>
          <a:prstGeom prst="rect">
            <a:avLst/>
          </a:prstGeom>
        </p:spPr>
      </p:pic>
      <p:sp>
        <p:nvSpPr>
          <p:cNvPr id="8" name="TextBox 7">
            <a:extLst>
              <a:ext uri="{FF2B5EF4-FFF2-40B4-BE49-F238E27FC236}">
                <a16:creationId xmlns:a16="http://schemas.microsoft.com/office/drawing/2014/main" id="{0931079D-B757-4C9A-AD16-0EC18F74D75C}"/>
              </a:ext>
            </a:extLst>
          </p:cNvPr>
          <p:cNvSpPr txBox="1"/>
          <p:nvPr/>
        </p:nvSpPr>
        <p:spPr>
          <a:xfrm>
            <a:off x="2374900" y="5304949"/>
            <a:ext cx="5651500" cy="646331"/>
          </a:xfrm>
          <a:prstGeom prst="rect">
            <a:avLst/>
          </a:prstGeom>
          <a:noFill/>
        </p:spPr>
        <p:txBody>
          <a:bodyPr wrap="square" rtlCol="0">
            <a:spAutoFit/>
          </a:bodyPr>
          <a:lstStyle/>
          <a:p>
            <a:pPr marL="0" indent="0">
              <a:buNone/>
            </a:pPr>
            <a:r>
              <a:rPr lang="en-US" sz="1800" i="1"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comparison between vibration signal and pressure sign al for 1500-gram force mode 2</a:t>
            </a:r>
            <a:endParaRPr lang="en-US"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418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3AE5-AB90-468D-A476-A572E716B81C}"/>
              </a:ext>
            </a:extLst>
          </p:cNvPr>
          <p:cNvSpPr>
            <a:spLocks noGrp="1"/>
          </p:cNvSpPr>
          <p:nvPr>
            <p:ph type="title"/>
          </p:nvPr>
        </p:nvSpPr>
        <p:spPr/>
        <p:txBody>
          <a:bodyPr/>
          <a:lstStyle/>
          <a:p>
            <a:pPr algn="ctr"/>
            <a:r>
              <a:rPr lang="en-US" dirty="0">
                <a:solidFill>
                  <a:srgbClr val="00B0F0"/>
                </a:solidFill>
              </a:rPr>
              <a:t>Observations and Findings</a:t>
            </a:r>
            <a:endParaRPr lang="en-US" dirty="0"/>
          </a:p>
        </p:txBody>
      </p:sp>
      <p:sp>
        <p:nvSpPr>
          <p:cNvPr id="3" name="Content Placeholder 2">
            <a:extLst>
              <a:ext uri="{FF2B5EF4-FFF2-40B4-BE49-F238E27FC236}">
                <a16:creationId xmlns:a16="http://schemas.microsoft.com/office/drawing/2014/main" id="{79FADBA7-405C-492E-BE94-A36205A11A83}"/>
              </a:ext>
            </a:extLst>
          </p:cNvPr>
          <p:cNvSpPr>
            <a:spLocks noGrp="1"/>
          </p:cNvSpPr>
          <p:nvPr>
            <p:ph idx="1"/>
          </p:nvPr>
        </p:nvSpPr>
        <p:spPr/>
        <p:txBody>
          <a:bodyPr/>
          <a:lstStyle/>
          <a:p>
            <a:pPr marR="0" lvl="0" rtl="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 Amplitude of acceleration is reduced when applied pressures is increased. </a:t>
            </a:r>
          </a:p>
          <a:p>
            <a:pPr marR="0" lvl="0">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Similar effect has been observed in frequency domain specially for mode 3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993A45A5-83F7-463F-AFE0-FFCACF8D5762}"/>
              </a:ext>
            </a:extLst>
          </p:cNvPr>
          <p:cNvPicPr/>
          <p:nvPr/>
        </p:nvPicPr>
        <p:blipFill>
          <a:blip r:embed="rId2">
            <a:extLst>
              <a:ext uri="{28A0092B-C50C-407E-A947-70E740481C1C}">
                <a14:useLocalDpi xmlns:a14="http://schemas.microsoft.com/office/drawing/2010/main" val="0"/>
              </a:ext>
            </a:extLst>
          </a:blip>
          <a:stretch>
            <a:fillRect/>
          </a:stretch>
        </p:blipFill>
        <p:spPr>
          <a:xfrm>
            <a:off x="2693035" y="2463483"/>
            <a:ext cx="2607310" cy="3459480"/>
          </a:xfrm>
          <a:prstGeom prst="rect">
            <a:avLst/>
          </a:prstGeom>
        </p:spPr>
      </p:pic>
      <p:pic>
        <p:nvPicPr>
          <p:cNvPr id="5" name="Picture 4">
            <a:extLst>
              <a:ext uri="{FF2B5EF4-FFF2-40B4-BE49-F238E27FC236}">
                <a16:creationId xmlns:a16="http://schemas.microsoft.com/office/drawing/2014/main" id="{C3362FE2-E4CC-4878-980D-3DBB92E1F174}"/>
              </a:ext>
            </a:extLst>
          </p:cNvPr>
          <p:cNvPicPr/>
          <p:nvPr/>
        </p:nvPicPr>
        <p:blipFill>
          <a:blip r:embed="rId3">
            <a:extLst>
              <a:ext uri="{28A0092B-C50C-407E-A947-70E740481C1C}">
                <a14:useLocalDpi xmlns:a14="http://schemas.microsoft.com/office/drawing/2010/main" val="0"/>
              </a:ext>
            </a:extLst>
          </a:blip>
          <a:stretch>
            <a:fillRect/>
          </a:stretch>
        </p:blipFill>
        <p:spPr>
          <a:xfrm>
            <a:off x="5173345" y="2463483"/>
            <a:ext cx="2632710" cy="3475990"/>
          </a:xfrm>
          <a:prstGeom prst="rect">
            <a:avLst/>
          </a:prstGeom>
        </p:spPr>
      </p:pic>
      <p:sp>
        <p:nvSpPr>
          <p:cNvPr id="6" name="TextBox 5">
            <a:extLst>
              <a:ext uri="{FF2B5EF4-FFF2-40B4-BE49-F238E27FC236}">
                <a16:creationId xmlns:a16="http://schemas.microsoft.com/office/drawing/2014/main" id="{E7C8E8BB-4CFF-4969-98D8-A56F391DDBEB}"/>
              </a:ext>
            </a:extLst>
          </p:cNvPr>
          <p:cNvSpPr txBox="1"/>
          <p:nvPr/>
        </p:nvSpPr>
        <p:spPr>
          <a:xfrm>
            <a:off x="8171815" y="3022600"/>
            <a:ext cx="2425700" cy="1754326"/>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comparison between two vibration signals in frequency domain the left figure is 400g the right figure is 2000g mode 3</a:t>
            </a:r>
            <a:endParaRPr lang="en-US" dirty="0"/>
          </a:p>
        </p:txBody>
      </p:sp>
    </p:spTree>
    <p:extLst>
      <p:ext uri="{BB962C8B-B14F-4D97-AF65-F5344CB8AC3E}">
        <p14:creationId xmlns:p14="http://schemas.microsoft.com/office/powerpoint/2010/main" val="368894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2CE3-C983-442E-B6F5-B1A51BA0699F}"/>
              </a:ext>
            </a:extLst>
          </p:cNvPr>
          <p:cNvSpPr>
            <a:spLocks noGrp="1"/>
          </p:cNvSpPr>
          <p:nvPr>
            <p:ph type="title"/>
          </p:nvPr>
        </p:nvSpPr>
        <p:spPr/>
        <p:txBody>
          <a:bodyPr/>
          <a:lstStyle/>
          <a:p>
            <a:pPr algn="ctr"/>
            <a:r>
              <a:rPr lang="en-US" dirty="0">
                <a:solidFill>
                  <a:srgbClr val="00B0F0"/>
                </a:solidFill>
              </a:rPr>
              <a:t>Environment Setup</a:t>
            </a:r>
            <a:endParaRPr lang="en-US" dirty="0"/>
          </a:p>
        </p:txBody>
      </p:sp>
      <p:sp>
        <p:nvSpPr>
          <p:cNvPr id="3" name="Content Placeholder 2">
            <a:extLst>
              <a:ext uri="{FF2B5EF4-FFF2-40B4-BE49-F238E27FC236}">
                <a16:creationId xmlns:a16="http://schemas.microsoft.com/office/drawing/2014/main" id="{25468875-F207-4C44-AFC2-D399E730D319}"/>
              </a:ext>
            </a:extLst>
          </p:cNvPr>
          <p:cNvSpPr>
            <a:spLocks noGrp="1"/>
          </p:cNvSpPr>
          <p:nvPr>
            <p:ph idx="1"/>
          </p:nvPr>
        </p:nvSpPr>
        <p:spPr/>
        <p:txBody>
          <a:bodyPr/>
          <a:lstStyle/>
          <a:p>
            <a:r>
              <a:rPr lang="en-US" dirty="0"/>
              <a:t>Body Pressure mapping </a:t>
            </a:r>
          </a:p>
          <a:p>
            <a:pPr marL="0" indent="0">
              <a:buNone/>
            </a:pPr>
            <a:endParaRPr lang="en-US" dirty="0"/>
          </a:p>
        </p:txBody>
      </p:sp>
      <p:pic>
        <p:nvPicPr>
          <p:cNvPr id="4" name="Picture 3">
            <a:extLst>
              <a:ext uri="{FF2B5EF4-FFF2-40B4-BE49-F238E27FC236}">
                <a16:creationId xmlns:a16="http://schemas.microsoft.com/office/drawing/2014/main" id="{4D537536-E7DA-423C-A1AF-7A5F947C5765}"/>
              </a:ext>
            </a:extLst>
          </p:cNvPr>
          <p:cNvPicPr>
            <a:picLocks noChangeAspect="1"/>
          </p:cNvPicPr>
          <p:nvPr/>
        </p:nvPicPr>
        <p:blipFill>
          <a:blip r:embed="rId2"/>
          <a:stretch>
            <a:fillRect/>
          </a:stretch>
        </p:blipFill>
        <p:spPr>
          <a:xfrm>
            <a:off x="1311043" y="2503709"/>
            <a:ext cx="4618809" cy="2049667"/>
          </a:xfrm>
          <a:prstGeom prst="rect">
            <a:avLst/>
          </a:prstGeom>
        </p:spPr>
      </p:pic>
      <p:pic>
        <p:nvPicPr>
          <p:cNvPr id="5" name="Picture 4">
            <a:extLst>
              <a:ext uri="{FF2B5EF4-FFF2-40B4-BE49-F238E27FC236}">
                <a16:creationId xmlns:a16="http://schemas.microsoft.com/office/drawing/2014/main" id="{E8F01B76-7329-4627-8E37-801C9BAC57AD}"/>
              </a:ext>
            </a:extLst>
          </p:cNvPr>
          <p:cNvPicPr>
            <a:picLocks noChangeAspect="1"/>
          </p:cNvPicPr>
          <p:nvPr/>
        </p:nvPicPr>
        <p:blipFill>
          <a:blip r:embed="rId3"/>
          <a:stretch>
            <a:fillRect/>
          </a:stretch>
        </p:blipFill>
        <p:spPr>
          <a:xfrm>
            <a:off x="6960154" y="2404165"/>
            <a:ext cx="1778350" cy="2248753"/>
          </a:xfrm>
          <a:prstGeom prst="rect">
            <a:avLst/>
          </a:prstGeom>
        </p:spPr>
      </p:pic>
    </p:spTree>
    <p:extLst>
      <p:ext uri="{BB962C8B-B14F-4D97-AF65-F5344CB8AC3E}">
        <p14:creationId xmlns:p14="http://schemas.microsoft.com/office/powerpoint/2010/main" val="360493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E89E-85B6-4158-8F70-8EE06A7A90E0}"/>
              </a:ext>
            </a:extLst>
          </p:cNvPr>
          <p:cNvSpPr>
            <a:spLocks noGrp="1"/>
          </p:cNvSpPr>
          <p:nvPr>
            <p:ph type="title"/>
          </p:nvPr>
        </p:nvSpPr>
        <p:spPr/>
        <p:txBody>
          <a:bodyPr/>
          <a:lstStyle/>
          <a:p>
            <a:pPr algn="ctr"/>
            <a:r>
              <a:rPr lang="en-US" dirty="0">
                <a:solidFill>
                  <a:srgbClr val="00B0F0"/>
                </a:solidFill>
              </a:rPr>
              <a:t>Environment Setup</a:t>
            </a:r>
            <a:endParaRPr lang="en-US" dirty="0"/>
          </a:p>
        </p:txBody>
      </p:sp>
      <p:pic>
        <p:nvPicPr>
          <p:cNvPr id="11" name="Content Placeholder 10">
            <a:extLst>
              <a:ext uri="{FF2B5EF4-FFF2-40B4-BE49-F238E27FC236}">
                <a16:creationId xmlns:a16="http://schemas.microsoft.com/office/drawing/2014/main" id="{A3FA3A25-E9B8-474E-A40E-1B57117464C2}"/>
              </a:ext>
            </a:extLst>
          </p:cNvPr>
          <p:cNvPicPr>
            <a:picLocks noGrp="1" noChangeAspect="1"/>
          </p:cNvPicPr>
          <p:nvPr>
            <p:ph idx="1"/>
          </p:nvPr>
        </p:nvPicPr>
        <p:blipFill>
          <a:blip r:embed="rId2"/>
          <a:stretch>
            <a:fillRect/>
          </a:stretch>
        </p:blipFill>
        <p:spPr>
          <a:xfrm>
            <a:off x="7296149" y="2887536"/>
            <a:ext cx="2648393" cy="1714943"/>
          </a:xfrm>
          <a:prstGeom prst="rect">
            <a:avLst/>
          </a:prstGeom>
        </p:spPr>
      </p:pic>
      <p:pic>
        <p:nvPicPr>
          <p:cNvPr id="7" name="Picture 6">
            <a:extLst>
              <a:ext uri="{FF2B5EF4-FFF2-40B4-BE49-F238E27FC236}">
                <a16:creationId xmlns:a16="http://schemas.microsoft.com/office/drawing/2014/main" id="{B73728E5-8C20-4D2B-9526-3094D2A84DD0}"/>
              </a:ext>
            </a:extLst>
          </p:cNvPr>
          <p:cNvPicPr>
            <a:picLocks noChangeAspect="1"/>
          </p:cNvPicPr>
          <p:nvPr/>
        </p:nvPicPr>
        <p:blipFill>
          <a:blip r:embed="rId3"/>
          <a:stretch>
            <a:fillRect/>
          </a:stretch>
        </p:blipFill>
        <p:spPr>
          <a:xfrm>
            <a:off x="912208" y="1901075"/>
            <a:ext cx="3393092" cy="3613015"/>
          </a:xfrm>
          <a:prstGeom prst="rect">
            <a:avLst/>
          </a:prstGeom>
        </p:spPr>
      </p:pic>
      <p:pic>
        <p:nvPicPr>
          <p:cNvPr id="9" name="Picture 8">
            <a:extLst>
              <a:ext uri="{FF2B5EF4-FFF2-40B4-BE49-F238E27FC236}">
                <a16:creationId xmlns:a16="http://schemas.microsoft.com/office/drawing/2014/main" id="{824A059A-870F-44F3-B04C-EC392DAB253E}"/>
              </a:ext>
            </a:extLst>
          </p:cNvPr>
          <p:cNvPicPr>
            <a:picLocks noChangeAspect="1"/>
          </p:cNvPicPr>
          <p:nvPr/>
        </p:nvPicPr>
        <p:blipFill>
          <a:blip r:embed="rId4"/>
          <a:stretch>
            <a:fillRect/>
          </a:stretch>
        </p:blipFill>
        <p:spPr>
          <a:xfrm>
            <a:off x="4444264" y="1901075"/>
            <a:ext cx="2712921" cy="3477875"/>
          </a:xfrm>
          <a:prstGeom prst="rect">
            <a:avLst/>
          </a:prstGeom>
        </p:spPr>
      </p:pic>
    </p:spTree>
    <p:extLst>
      <p:ext uri="{BB962C8B-B14F-4D97-AF65-F5344CB8AC3E}">
        <p14:creationId xmlns:p14="http://schemas.microsoft.com/office/powerpoint/2010/main" val="5899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4905-9992-483F-BEAF-1AD4FE86BC0D}"/>
              </a:ext>
            </a:extLst>
          </p:cNvPr>
          <p:cNvSpPr>
            <a:spLocks noGrp="1"/>
          </p:cNvSpPr>
          <p:nvPr>
            <p:ph type="title"/>
          </p:nvPr>
        </p:nvSpPr>
        <p:spPr/>
        <p:txBody>
          <a:bodyPr/>
          <a:lstStyle/>
          <a:p>
            <a:pPr algn="ctr"/>
            <a:r>
              <a:rPr lang="en-US" dirty="0">
                <a:solidFill>
                  <a:srgbClr val="00B0F0"/>
                </a:solidFill>
              </a:rPr>
              <a:t>Device worn on body </a:t>
            </a:r>
            <a:endParaRPr lang="en-US" dirty="0"/>
          </a:p>
        </p:txBody>
      </p:sp>
      <p:sp>
        <p:nvSpPr>
          <p:cNvPr id="3" name="Content Placeholder 2">
            <a:extLst>
              <a:ext uri="{FF2B5EF4-FFF2-40B4-BE49-F238E27FC236}">
                <a16:creationId xmlns:a16="http://schemas.microsoft.com/office/drawing/2014/main" id="{112BBCF4-7B0B-48C5-B70F-B6B758008B1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Pressure signals were very noisy, and no matching response was detected to the vibrating signal. </a:t>
            </a:r>
            <a:r>
              <a:rPr lang="en-US" sz="1800" dirty="0">
                <a:effectLst/>
                <a:latin typeface="Times New Roman" panose="02020603050405020304" pitchFamily="18" charset="0"/>
                <a:ea typeface="Calibri" panose="020F0502020204030204" pitchFamily="34" charset="0"/>
                <a:cs typeface="Arial" panose="020B0604020202020204" pitchFamily="34" charset="0"/>
              </a:rPr>
              <a:t>The red plot represents the pressure signal. </a:t>
            </a:r>
            <a:endParaRPr lang="en-US" sz="1800" dirty="0">
              <a:effectLst/>
              <a:latin typeface="Times New Roman" panose="02020603050405020304" pitchFamily="18" charset="0"/>
              <a:ea typeface="Calibri" panose="020F0502020204030204" pitchFamily="34" charset="0"/>
            </a:endParaRPr>
          </a:p>
        </p:txBody>
      </p:sp>
      <p:pic>
        <p:nvPicPr>
          <p:cNvPr id="13" name="Picture 12">
            <a:extLst>
              <a:ext uri="{FF2B5EF4-FFF2-40B4-BE49-F238E27FC236}">
                <a16:creationId xmlns:a16="http://schemas.microsoft.com/office/drawing/2014/main" id="{A1491706-8F05-41F5-AEBE-17C68C9A32AB}"/>
              </a:ext>
            </a:extLst>
          </p:cNvPr>
          <p:cNvPicPr>
            <a:picLocks noChangeAspect="1"/>
          </p:cNvPicPr>
          <p:nvPr/>
        </p:nvPicPr>
        <p:blipFill>
          <a:blip r:embed="rId2"/>
          <a:stretch>
            <a:fillRect/>
          </a:stretch>
        </p:blipFill>
        <p:spPr>
          <a:xfrm>
            <a:off x="2323888" y="2414971"/>
            <a:ext cx="2428109" cy="2707892"/>
          </a:xfrm>
          <a:prstGeom prst="rect">
            <a:avLst/>
          </a:prstGeom>
        </p:spPr>
      </p:pic>
      <p:pic>
        <p:nvPicPr>
          <p:cNvPr id="14" name="Picture 13">
            <a:extLst>
              <a:ext uri="{FF2B5EF4-FFF2-40B4-BE49-F238E27FC236}">
                <a16:creationId xmlns:a16="http://schemas.microsoft.com/office/drawing/2014/main" id="{3CE30ECE-A56B-4C67-9488-7A7C8FD48D64}"/>
              </a:ext>
            </a:extLst>
          </p:cNvPr>
          <p:cNvPicPr>
            <a:picLocks noChangeAspect="1"/>
          </p:cNvPicPr>
          <p:nvPr/>
        </p:nvPicPr>
        <p:blipFill>
          <a:blip r:embed="rId3"/>
          <a:stretch>
            <a:fillRect/>
          </a:stretch>
        </p:blipFill>
        <p:spPr>
          <a:xfrm>
            <a:off x="5410117" y="2456881"/>
            <a:ext cx="2447828" cy="2624072"/>
          </a:xfrm>
          <a:prstGeom prst="rect">
            <a:avLst/>
          </a:prstGeom>
        </p:spPr>
      </p:pic>
      <p:sp>
        <p:nvSpPr>
          <p:cNvPr id="17" name="TextBox 16">
            <a:extLst>
              <a:ext uri="{FF2B5EF4-FFF2-40B4-BE49-F238E27FC236}">
                <a16:creationId xmlns:a16="http://schemas.microsoft.com/office/drawing/2014/main" id="{08FC0D34-1081-4BEE-A9A6-D71642341234}"/>
              </a:ext>
            </a:extLst>
          </p:cNvPr>
          <p:cNvSpPr txBox="1"/>
          <p:nvPr/>
        </p:nvSpPr>
        <p:spPr>
          <a:xfrm>
            <a:off x="1363980" y="5257800"/>
            <a:ext cx="10325100"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To further investigate this EMG readings were recorded and analyzed in both time and frequency domains.</a:t>
            </a:r>
          </a:p>
          <a:p>
            <a:endParaRPr lang="en-US" dirty="0"/>
          </a:p>
        </p:txBody>
      </p:sp>
    </p:spTree>
    <p:extLst>
      <p:ext uri="{BB962C8B-B14F-4D97-AF65-F5344CB8AC3E}">
        <p14:creationId xmlns:p14="http://schemas.microsoft.com/office/powerpoint/2010/main" val="114816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693C-4869-4245-86E0-52988C153B46}"/>
              </a:ext>
            </a:extLst>
          </p:cNvPr>
          <p:cNvSpPr>
            <a:spLocks noGrp="1"/>
          </p:cNvSpPr>
          <p:nvPr>
            <p:ph type="title"/>
          </p:nvPr>
        </p:nvSpPr>
        <p:spPr/>
        <p:txBody>
          <a:bodyPr/>
          <a:lstStyle/>
          <a:p>
            <a:pPr algn="ctr"/>
            <a:r>
              <a:rPr lang="en-US" dirty="0">
                <a:solidFill>
                  <a:srgbClr val="00B0F0"/>
                </a:solidFill>
              </a:rPr>
              <a:t>Electromyography EMG</a:t>
            </a:r>
            <a:endParaRPr lang="en-US" dirty="0"/>
          </a:p>
        </p:txBody>
      </p:sp>
      <p:sp>
        <p:nvSpPr>
          <p:cNvPr id="3" name="Content Placeholder 2">
            <a:extLst>
              <a:ext uri="{FF2B5EF4-FFF2-40B4-BE49-F238E27FC236}">
                <a16:creationId xmlns:a16="http://schemas.microsoft.com/office/drawing/2014/main" id="{034B7339-AEBF-429C-A6DF-396ECE538554}"/>
              </a:ext>
            </a:extLst>
          </p:cNvPr>
          <p:cNvSpPr>
            <a:spLocks noGrp="1"/>
          </p:cNvSpPr>
          <p:nvPr>
            <p:ph idx="1"/>
          </p:nvPr>
        </p:nvSpPr>
        <p:spPr/>
        <p:txBody>
          <a:bodyPr>
            <a:normAutofit/>
          </a:bodyPr>
          <a:lstStyle/>
          <a:p>
            <a:r>
              <a:rPr lang="en-US" sz="1800" b="0" i="0" u="none" strike="noStrike" baseline="0" dirty="0">
                <a:solidFill>
                  <a:srgbClr val="000000"/>
                </a:solidFill>
                <a:latin typeface="Calibri" panose="020F0502020204030204" pitchFamily="34" charset="0"/>
              </a:rPr>
              <a:t> A technique for evaluating &amp; recording the electrical activity produced by muscles.</a:t>
            </a:r>
          </a:p>
          <a:p>
            <a:r>
              <a:rPr lang="en-US" sz="1800" dirty="0">
                <a:solidFill>
                  <a:srgbClr val="000000"/>
                </a:solidFill>
                <a:latin typeface="Calibri" panose="020F0502020204030204" pitchFamily="34" charset="0"/>
              </a:rPr>
              <a:t>Applications:</a:t>
            </a:r>
          </a:p>
          <a:p>
            <a:pPr marL="0" indent="0">
              <a:buNone/>
            </a:pPr>
            <a:r>
              <a:rPr lang="en-US" sz="1800" b="0" i="0" u="none" strike="noStrike" baseline="0" dirty="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Postural control.</a:t>
            </a:r>
          </a:p>
          <a:p>
            <a:pPr marL="0" indent="0">
              <a:buNone/>
            </a:pPr>
            <a:r>
              <a:rPr lang="en-US" sz="1800" b="0" i="0" u="none" strike="noStrike" baseline="0" dirty="0">
                <a:solidFill>
                  <a:srgbClr val="000000"/>
                </a:solidFill>
                <a:latin typeface="Calibri" panose="020F0502020204030204" pitchFamily="34" charset="0"/>
              </a:rPr>
              <a:t>     - Physical therapy. </a:t>
            </a:r>
          </a:p>
          <a:p>
            <a:pPr marL="0" indent="0">
              <a:buNone/>
            </a:pPr>
            <a:r>
              <a:rPr lang="en-US" sz="1800" dirty="0">
                <a:solidFill>
                  <a:srgbClr val="000000"/>
                </a:solidFill>
                <a:latin typeface="Calibri" panose="020F0502020204030204" pitchFamily="34" charset="0"/>
              </a:rPr>
              <a:t>     - Gesture detection. </a:t>
            </a:r>
            <a:endParaRPr lang="en-US" sz="1800" b="0" i="0" u="none" strike="noStrike" baseline="0" dirty="0">
              <a:solidFill>
                <a:srgbClr val="000000"/>
              </a:solidFill>
              <a:latin typeface="Calibri" panose="020F0502020204030204" pitchFamily="34" charset="0"/>
            </a:endParaRPr>
          </a:p>
          <a:p>
            <a:pPr marL="0" indent="0">
              <a:buNone/>
            </a:pPr>
            <a:r>
              <a:rPr lang="en-US" sz="1800" dirty="0"/>
              <a:t>    - Fatigue detection.</a:t>
            </a:r>
          </a:p>
          <a:p>
            <a:pPr marL="0" indent="0">
              <a:buNone/>
            </a:pPr>
            <a:r>
              <a:rPr lang="en-US" sz="1800" dirty="0"/>
              <a:t> Two types categorized by Electrode</a:t>
            </a:r>
          </a:p>
          <a:p>
            <a:pPr>
              <a:buFontTx/>
              <a:buChar char="-"/>
            </a:pPr>
            <a:r>
              <a:rPr lang="en-US" sz="1800" dirty="0"/>
              <a:t>Inserted (fine wire or needle)</a:t>
            </a:r>
          </a:p>
          <a:p>
            <a:pPr>
              <a:buFontTx/>
              <a:buChar char="-"/>
            </a:pPr>
            <a:r>
              <a:rPr lang="en-US" sz="1800" dirty="0"/>
              <a:t>Surface. </a:t>
            </a:r>
          </a:p>
        </p:txBody>
      </p:sp>
    </p:spTree>
    <p:extLst>
      <p:ext uri="{BB962C8B-B14F-4D97-AF65-F5344CB8AC3E}">
        <p14:creationId xmlns:p14="http://schemas.microsoft.com/office/powerpoint/2010/main" val="150478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B907-8CCD-4ED4-BA91-6BDC3D6FDD59}"/>
              </a:ext>
            </a:extLst>
          </p:cNvPr>
          <p:cNvSpPr>
            <a:spLocks noGrp="1"/>
          </p:cNvSpPr>
          <p:nvPr>
            <p:ph type="title"/>
          </p:nvPr>
        </p:nvSpPr>
        <p:spPr/>
        <p:txBody>
          <a:bodyPr/>
          <a:lstStyle/>
          <a:p>
            <a:pPr algn="ctr"/>
            <a:r>
              <a:rPr lang="en-US" dirty="0">
                <a:solidFill>
                  <a:srgbClr val="00B0F0"/>
                </a:solidFill>
              </a:rPr>
              <a:t>Characteristics of EMG signal </a:t>
            </a:r>
            <a:endParaRPr lang="en-US" dirty="0"/>
          </a:p>
        </p:txBody>
      </p:sp>
      <p:pic>
        <p:nvPicPr>
          <p:cNvPr id="4" name="Picture 4">
            <a:extLst>
              <a:ext uri="{FF2B5EF4-FFF2-40B4-BE49-F238E27FC236}">
                <a16:creationId xmlns:a16="http://schemas.microsoft.com/office/drawing/2014/main" id="{CECCFD28-128B-4298-A41F-E22B5A7C67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92935" y="2505671"/>
            <a:ext cx="3479765" cy="2456305"/>
          </a:xfrm>
          <a:noFill/>
          <a:ln/>
        </p:spPr>
      </p:pic>
      <p:sp>
        <p:nvSpPr>
          <p:cNvPr id="6" name="TextBox 5">
            <a:extLst>
              <a:ext uri="{FF2B5EF4-FFF2-40B4-BE49-F238E27FC236}">
                <a16:creationId xmlns:a16="http://schemas.microsoft.com/office/drawing/2014/main" id="{796FD458-BA7E-4473-939F-C07F0B1C9239}"/>
              </a:ext>
            </a:extLst>
          </p:cNvPr>
          <p:cNvSpPr txBox="1"/>
          <p:nvPr/>
        </p:nvSpPr>
        <p:spPr>
          <a:xfrm>
            <a:off x="838200" y="3162254"/>
            <a:ext cx="6096000" cy="923330"/>
          </a:xfrm>
          <a:prstGeom prst="rect">
            <a:avLst/>
          </a:prstGeom>
          <a:noFill/>
        </p:spPr>
        <p:txBody>
          <a:bodyPr wrap="square">
            <a:spAutoFit/>
          </a:bodyPr>
          <a:lstStyle/>
          <a:p>
            <a:pPr marL="400050" indent="-400050">
              <a:buFont typeface="+mj-lt"/>
              <a:buAutoNum type="romanUcPeriod"/>
            </a:pPr>
            <a:r>
              <a:rPr lang="en-US" altLang="en-US" sz="1800" dirty="0"/>
              <a:t>Amplitude range: 0–10 mV (+5 to -5) prior to amplification</a:t>
            </a:r>
          </a:p>
          <a:p>
            <a:pPr marL="400050" indent="-400050">
              <a:buFont typeface="+mj-lt"/>
              <a:buAutoNum type="romanUcPeriod"/>
            </a:pPr>
            <a:r>
              <a:rPr lang="en-US" altLang="en-US" sz="1800" dirty="0"/>
              <a:t>Useable energy: Range of 0 - 500 Hz </a:t>
            </a:r>
          </a:p>
          <a:p>
            <a:pPr marL="400050" indent="-400050">
              <a:buFont typeface="+mj-lt"/>
              <a:buAutoNum type="romanUcPeriod"/>
            </a:pPr>
            <a:r>
              <a:rPr lang="en-US" altLang="en-US" sz="1800" dirty="0"/>
              <a:t>Dominant energy: 50 – 150 Hz</a:t>
            </a:r>
          </a:p>
        </p:txBody>
      </p:sp>
    </p:spTree>
    <p:extLst>
      <p:ext uri="{BB962C8B-B14F-4D97-AF65-F5344CB8AC3E}">
        <p14:creationId xmlns:p14="http://schemas.microsoft.com/office/powerpoint/2010/main" val="2835239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D734-3E6E-46F0-AC86-2D83072FB0DB}"/>
              </a:ext>
            </a:extLst>
          </p:cNvPr>
          <p:cNvSpPr>
            <a:spLocks noGrp="1"/>
          </p:cNvSpPr>
          <p:nvPr>
            <p:ph type="title"/>
          </p:nvPr>
        </p:nvSpPr>
        <p:spPr/>
        <p:txBody>
          <a:bodyPr/>
          <a:lstStyle/>
          <a:p>
            <a:pPr algn="ctr"/>
            <a:r>
              <a:rPr lang="en-US" dirty="0">
                <a:solidFill>
                  <a:srgbClr val="00B0F0"/>
                </a:solidFill>
              </a:rPr>
              <a:t>General Concerns About EMG</a:t>
            </a:r>
            <a:endParaRPr lang="en-US" dirty="0"/>
          </a:p>
        </p:txBody>
      </p:sp>
      <p:sp>
        <p:nvSpPr>
          <p:cNvPr id="3" name="Content Placeholder 2">
            <a:extLst>
              <a:ext uri="{FF2B5EF4-FFF2-40B4-BE49-F238E27FC236}">
                <a16:creationId xmlns:a16="http://schemas.microsoft.com/office/drawing/2014/main" id="{0EE54397-5C71-40BA-853C-EBAE1558762B}"/>
              </a:ext>
            </a:extLst>
          </p:cNvPr>
          <p:cNvSpPr>
            <a:spLocks noGrp="1"/>
          </p:cNvSpPr>
          <p:nvPr>
            <p:ph idx="1"/>
          </p:nvPr>
        </p:nvSpPr>
        <p:spPr>
          <a:xfrm>
            <a:off x="830580" y="1414145"/>
            <a:ext cx="10515600" cy="4351338"/>
          </a:xfrm>
        </p:spPr>
        <p:txBody>
          <a:bodyPr/>
          <a:lstStyle/>
          <a:p>
            <a:r>
              <a:rPr lang="en-US" sz="1800" dirty="0">
                <a:latin typeface="Times New Roman" panose="02020603050405020304" pitchFamily="18" charset="0"/>
                <a:cs typeface="Times New Roman" panose="02020603050405020304" pitchFamily="18" charset="0"/>
              </a:rPr>
              <a:t>Noise and distortion can be categorized as follows:</a:t>
            </a:r>
          </a:p>
          <a:p>
            <a:pPr marL="0" indent="0">
              <a:buNone/>
            </a:pPr>
            <a:r>
              <a:rPr 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Inherent noise in electronics equipment</a:t>
            </a:r>
          </a:p>
          <a:p>
            <a:pPr marL="0" indent="0">
              <a:buNone/>
            </a:pPr>
            <a:r>
              <a:rPr lang="en-US" altLang="en-US" sz="1800" dirty="0">
                <a:latin typeface="Times New Roman" panose="02020603050405020304" pitchFamily="18" charset="0"/>
                <a:cs typeface="Times New Roman" panose="02020603050405020304" pitchFamily="18" charset="0"/>
              </a:rPr>
              <a:t>     -Ambient noise</a:t>
            </a:r>
          </a:p>
          <a:p>
            <a:pPr marL="0" indent="0">
              <a:buNone/>
            </a:pPr>
            <a:r>
              <a:rPr lang="en-US" altLang="en-US" sz="1800" dirty="0">
                <a:latin typeface="Times New Roman" panose="02020603050405020304" pitchFamily="18" charset="0"/>
                <a:cs typeface="Times New Roman" panose="02020603050405020304" pitchFamily="18" charset="0"/>
              </a:rPr>
              <a:t>     -Motion artifact</a:t>
            </a:r>
          </a:p>
          <a:p>
            <a:pPr marL="0" indent="0">
              <a:buNone/>
            </a:pPr>
            <a:r>
              <a:rPr lang="en-US" altLang="en-US" sz="1800" dirty="0">
                <a:latin typeface="Times New Roman" panose="02020603050405020304" pitchFamily="18" charset="0"/>
                <a:cs typeface="Times New Roman" panose="02020603050405020304" pitchFamily="18" charset="0"/>
              </a:rPr>
              <a:t>     -Inherent instability of signal</a:t>
            </a:r>
          </a:p>
          <a:p>
            <a:pPr marL="0" indent="0">
              <a:buNone/>
            </a:pPr>
            <a:r>
              <a:rPr lang="en-US" altLang="en-US" sz="1800" dirty="0">
                <a:latin typeface="Times New Roman" panose="02020603050405020304" pitchFamily="18" charset="0"/>
                <a:cs typeface="Times New Roman" panose="02020603050405020304" pitchFamily="18" charset="0"/>
              </a:rPr>
              <a:t>1-Inherent noise in electronics equipment: Frequency range: 0 – several thousand Hz depending on the device reduced by filtering and using high quality components</a:t>
            </a:r>
          </a:p>
          <a:p>
            <a:pPr marL="0" indent="0">
              <a:buNone/>
            </a:pPr>
            <a:r>
              <a:rPr lang="en-US" altLang="en-US" sz="1800" dirty="0">
                <a:latin typeface="Times New Roman" panose="02020603050405020304" pitchFamily="18" charset="0"/>
                <a:cs typeface="Times New Roman" panose="02020603050405020304" pitchFamily="18" charset="0"/>
              </a:rPr>
              <a:t>2-Ambient Noise: produced by electromagnetic radiation sources (electrical wires).Dominant frequency: 60 Hz. Amplitude: 1 – 3x EMG signal.</a:t>
            </a:r>
          </a:p>
          <a:p>
            <a:pPr marL="0" indent="0">
              <a:buNone/>
            </a:pPr>
            <a:r>
              <a:rPr lang="en-US" altLang="en-US" sz="1800" dirty="0">
                <a:latin typeface="Times New Roman" panose="02020603050405020304" pitchFamily="18" charset="0"/>
                <a:cs typeface="Times New Roman" panose="02020603050405020304" pitchFamily="18" charset="0"/>
              </a:rPr>
              <a:t>3- Motion artifact: two main sources; electrode/skin interface and electrode cables. Frequency range: 0-20 Hz can be eliminated with filtering. </a:t>
            </a:r>
          </a:p>
          <a:p>
            <a:pPr marL="0" indent="0">
              <a:buNone/>
            </a:pPr>
            <a:r>
              <a:rPr lang="en-US" altLang="en-US" sz="1800" dirty="0">
                <a:latin typeface="Times New Roman" panose="02020603050405020304" pitchFamily="18" charset="0"/>
                <a:cs typeface="Times New Roman" panose="02020603050405020304" pitchFamily="18" charset="0"/>
              </a:rPr>
              <a:t>4-Inherent instability of signal: Frequency range of 0 – 20 Hz is especially unstable can be eliminated with filtering. </a:t>
            </a:r>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p>
          <a:p>
            <a:endParaRPr lang="en-US" altLang="en-US" sz="2000" dirty="0"/>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7462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4178-D87D-4F87-BEAA-854535802362}"/>
              </a:ext>
            </a:extLst>
          </p:cNvPr>
          <p:cNvSpPr>
            <a:spLocks noGrp="1"/>
          </p:cNvSpPr>
          <p:nvPr>
            <p:ph type="title"/>
          </p:nvPr>
        </p:nvSpPr>
        <p:spPr/>
        <p:txBody>
          <a:bodyPr/>
          <a:lstStyle/>
          <a:p>
            <a:pPr algn="ctr"/>
            <a:r>
              <a:rPr lang="en-US" dirty="0">
                <a:solidFill>
                  <a:srgbClr val="00B0F0"/>
                </a:solidFill>
              </a:rPr>
              <a:t>Introduction</a:t>
            </a:r>
            <a:endParaRPr lang="en-US" dirty="0"/>
          </a:p>
        </p:txBody>
      </p:sp>
      <p:sp>
        <p:nvSpPr>
          <p:cNvPr id="3" name="Content Placeholder 2">
            <a:extLst>
              <a:ext uri="{FF2B5EF4-FFF2-40B4-BE49-F238E27FC236}">
                <a16:creationId xmlns:a16="http://schemas.microsoft.com/office/drawing/2014/main" id="{8A0EF691-9ED5-490A-B41C-38FA40853D50}"/>
              </a:ext>
            </a:extLst>
          </p:cNvPr>
          <p:cNvSpPr>
            <a:spLocks noGrp="1"/>
          </p:cNvSpPr>
          <p:nvPr>
            <p:ph idx="1"/>
          </p:nvPr>
        </p:nvSpPr>
        <p:spPr>
          <a:xfrm>
            <a:off x="838200" y="2298065"/>
            <a:ext cx="10515600" cy="2510155"/>
          </a:xfrm>
        </p:spPr>
        <p:txBody>
          <a:bodyPr>
            <a:normAutofit/>
          </a:bodyPr>
          <a:lstStyle/>
          <a:p>
            <a:r>
              <a:rPr lang="en-US" sz="1800" dirty="0">
                <a:latin typeface="Times New Roman" panose="02020603050405020304" pitchFamily="18" charset="0"/>
                <a:cs typeface="Times New Roman" panose="02020603050405020304" pitchFamily="18" charset="0"/>
              </a:rPr>
              <a:t>A research study conducted with OU-HSC</a:t>
            </a:r>
          </a:p>
          <a:p>
            <a:r>
              <a:rPr lang="en-US" sz="1800" dirty="0">
                <a:latin typeface="Times New Roman" panose="02020603050405020304" pitchFamily="18" charset="0"/>
                <a:cs typeface="Times New Roman" panose="02020603050405020304" pitchFamily="18" charset="0"/>
              </a:rPr>
              <a:t>The goal of this study is to analyze the physical characteristics of vibration devices used for physical therapy. </a:t>
            </a:r>
          </a:p>
          <a:p>
            <a:r>
              <a:rPr lang="en-US" sz="1800" dirty="0">
                <a:latin typeface="Times New Roman" panose="02020603050405020304" pitchFamily="18" charset="0"/>
                <a:cs typeface="Times New Roman" panose="02020603050405020304" pitchFamily="18" charset="0"/>
              </a:rPr>
              <a:t>This study consists of two parts mainly:</a:t>
            </a:r>
          </a:p>
          <a:p>
            <a:pPr marL="0" indent="0">
              <a:buNone/>
            </a:pPr>
            <a:r>
              <a:rPr lang="en-US" sz="1800" dirty="0">
                <a:latin typeface="Times New Roman" panose="02020603050405020304" pitchFamily="18" charset="0"/>
                <a:cs typeface="Times New Roman" panose="02020603050405020304" pitchFamily="18" charset="0"/>
              </a:rPr>
              <a:t>   - study and analyze the effects of pressure force on the characteristics of vibration.</a:t>
            </a:r>
          </a:p>
          <a:p>
            <a:pPr marL="0" indent="0">
              <a:buNone/>
            </a:pPr>
            <a:r>
              <a:rPr lang="en-US" sz="1800" dirty="0">
                <a:latin typeface="Times New Roman" panose="02020603050405020304" pitchFamily="18" charset="0"/>
                <a:cs typeface="Times New Roman" panose="02020603050405020304" pitchFamily="18" charset="0"/>
              </a:rPr>
              <a:t>   -  monitor the muscle activity while applying different levels of pressure.</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09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67F2-82E5-45B3-A15C-C520D8E9D831}"/>
              </a:ext>
            </a:extLst>
          </p:cNvPr>
          <p:cNvSpPr>
            <a:spLocks noGrp="1"/>
          </p:cNvSpPr>
          <p:nvPr>
            <p:ph type="title"/>
          </p:nvPr>
        </p:nvSpPr>
        <p:spPr/>
        <p:txBody>
          <a:bodyPr/>
          <a:lstStyle/>
          <a:p>
            <a:pPr algn="ctr"/>
            <a:r>
              <a:rPr lang="en-US" dirty="0">
                <a:solidFill>
                  <a:srgbClr val="00B0F0"/>
                </a:solidFill>
              </a:rPr>
              <a:t>General Concerns About EMG</a:t>
            </a:r>
            <a:endParaRPr lang="en-US" dirty="0"/>
          </a:p>
        </p:txBody>
      </p:sp>
      <p:sp>
        <p:nvSpPr>
          <p:cNvPr id="3" name="Content Placeholder 2">
            <a:extLst>
              <a:ext uri="{FF2B5EF4-FFF2-40B4-BE49-F238E27FC236}">
                <a16:creationId xmlns:a16="http://schemas.microsoft.com/office/drawing/2014/main" id="{312A6DEB-D88A-4002-91B7-E7C911C279B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Electrodes placement</a:t>
            </a:r>
          </a:p>
        </p:txBody>
      </p:sp>
      <p:pic>
        <p:nvPicPr>
          <p:cNvPr id="4" name="Picture 3">
            <a:extLst>
              <a:ext uri="{FF2B5EF4-FFF2-40B4-BE49-F238E27FC236}">
                <a16:creationId xmlns:a16="http://schemas.microsoft.com/office/drawing/2014/main" id="{BCBF355D-237F-4C48-A089-A8BAD4EA1C37}"/>
              </a:ext>
            </a:extLst>
          </p:cNvPr>
          <p:cNvPicPr>
            <a:picLocks noChangeAspect="1"/>
          </p:cNvPicPr>
          <p:nvPr/>
        </p:nvPicPr>
        <p:blipFill>
          <a:blip r:embed="rId2"/>
          <a:stretch>
            <a:fillRect/>
          </a:stretch>
        </p:blipFill>
        <p:spPr>
          <a:xfrm>
            <a:off x="5772150" y="2753519"/>
            <a:ext cx="4301490" cy="2377617"/>
          </a:xfrm>
          <a:prstGeom prst="rect">
            <a:avLst/>
          </a:prstGeom>
        </p:spPr>
      </p:pic>
      <p:pic>
        <p:nvPicPr>
          <p:cNvPr id="6" name="Picture 5">
            <a:extLst>
              <a:ext uri="{FF2B5EF4-FFF2-40B4-BE49-F238E27FC236}">
                <a16:creationId xmlns:a16="http://schemas.microsoft.com/office/drawing/2014/main" id="{F281B163-66D5-4DF2-BC02-24B91CE7486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322560" y="2753519"/>
            <a:ext cx="782320" cy="2173605"/>
          </a:xfrm>
          <a:prstGeom prst="rect">
            <a:avLst/>
          </a:prstGeom>
        </p:spPr>
      </p:pic>
      <p:sp>
        <p:nvSpPr>
          <p:cNvPr id="8" name="TextBox 7">
            <a:extLst>
              <a:ext uri="{FF2B5EF4-FFF2-40B4-BE49-F238E27FC236}">
                <a16:creationId xmlns:a16="http://schemas.microsoft.com/office/drawing/2014/main" id="{140F456A-19E5-4763-9F6E-87F9BB25681A}"/>
              </a:ext>
            </a:extLst>
          </p:cNvPr>
          <p:cNvSpPr txBox="1"/>
          <p:nvPr/>
        </p:nvSpPr>
        <p:spPr>
          <a:xfrm>
            <a:off x="1150620" y="3390778"/>
            <a:ext cx="6096000" cy="840230"/>
          </a:xfrm>
          <a:prstGeom prst="rect">
            <a:avLst/>
          </a:prstGeom>
          <a:noFill/>
        </p:spPr>
        <p:txBody>
          <a:bodyPr wrap="square">
            <a:spAutoFit/>
          </a:bodyPr>
          <a:lstStyle/>
          <a:p>
            <a:pPr marL="400050" indent="-400050">
              <a:lnSpc>
                <a:spcPct val="90000"/>
              </a:lnSpc>
              <a:buFont typeface="+mj-lt"/>
              <a:buAutoNum type="romanLcPeriod"/>
            </a:pPr>
            <a:r>
              <a:rPr lang="en-US" altLang="en-US" dirty="0">
                <a:latin typeface="Times New Roman" panose="02020603050405020304" pitchFamily="18" charset="0"/>
                <a:cs typeface="Times New Roman" panose="02020603050405020304" pitchFamily="18" charset="0"/>
              </a:rPr>
              <a:t>Away from tendon</a:t>
            </a:r>
          </a:p>
          <a:p>
            <a:pPr marL="400050" indent="-400050">
              <a:lnSpc>
                <a:spcPct val="90000"/>
              </a:lnSpc>
              <a:buFont typeface="+mj-lt"/>
              <a:buAutoNum type="romanLcPeriod"/>
            </a:pPr>
            <a:r>
              <a:rPr lang="en-US" altLang="en-US" dirty="0">
                <a:latin typeface="Times New Roman" panose="02020603050405020304" pitchFamily="18" charset="0"/>
                <a:cs typeface="Times New Roman" panose="02020603050405020304" pitchFamily="18" charset="0"/>
              </a:rPr>
              <a:t>Away from outer edge of muscle</a:t>
            </a:r>
          </a:p>
          <a:p>
            <a:pPr marL="400050" indent="-400050">
              <a:lnSpc>
                <a:spcPct val="90000"/>
              </a:lnSpc>
              <a:buFont typeface="+mj-lt"/>
              <a:buAutoNum type="romanLcPeriod"/>
            </a:pPr>
            <a:r>
              <a:rPr lang="en-US" altLang="en-US" dirty="0">
                <a:latin typeface="Times New Roman" panose="02020603050405020304" pitchFamily="18" charset="0"/>
                <a:cs typeface="Times New Roman" panose="02020603050405020304" pitchFamily="18" charset="0"/>
              </a:rPr>
              <a:t>Orientation parallel to muscle fibers</a:t>
            </a:r>
          </a:p>
        </p:txBody>
      </p:sp>
    </p:spTree>
    <p:extLst>
      <p:ext uri="{BB962C8B-B14F-4D97-AF65-F5344CB8AC3E}">
        <p14:creationId xmlns:p14="http://schemas.microsoft.com/office/powerpoint/2010/main" val="153018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19AC-1157-4340-B364-FDF8E0CF1E83}"/>
              </a:ext>
            </a:extLst>
          </p:cNvPr>
          <p:cNvSpPr>
            <a:spLocks noGrp="1"/>
          </p:cNvSpPr>
          <p:nvPr>
            <p:ph type="title"/>
          </p:nvPr>
        </p:nvSpPr>
        <p:spPr/>
        <p:txBody>
          <a:bodyPr/>
          <a:lstStyle/>
          <a:p>
            <a:pPr algn="ctr"/>
            <a:r>
              <a:rPr lang="en-US" dirty="0">
                <a:solidFill>
                  <a:srgbClr val="00B0F0"/>
                </a:solidFill>
              </a:rPr>
              <a:t>Environment Setup</a:t>
            </a:r>
            <a:endParaRPr lang="en-US" dirty="0"/>
          </a:p>
        </p:txBody>
      </p:sp>
      <p:sp>
        <p:nvSpPr>
          <p:cNvPr id="3" name="Content Placeholder 2">
            <a:extLst>
              <a:ext uri="{FF2B5EF4-FFF2-40B4-BE49-F238E27FC236}">
                <a16:creationId xmlns:a16="http://schemas.microsoft.com/office/drawing/2014/main" id="{D8D86C51-856B-45EA-8C4E-20B4040563F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Analysis performed on the vibration device strapped to left arm.</a:t>
            </a:r>
          </a:p>
          <a:p>
            <a:pPr marL="0" indent="0">
              <a:buNone/>
            </a:pPr>
            <a:endParaRPr lang="en-US" dirty="0"/>
          </a:p>
        </p:txBody>
      </p:sp>
      <p:pic>
        <p:nvPicPr>
          <p:cNvPr id="5" name="Picture 4" descr="A picture containing game, playing, video, computer&#10;&#10;Description automatically generated">
            <a:extLst>
              <a:ext uri="{FF2B5EF4-FFF2-40B4-BE49-F238E27FC236}">
                <a16:creationId xmlns:a16="http://schemas.microsoft.com/office/drawing/2014/main" id="{114C4652-43E5-4512-920D-BF52F0833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003" y="2181600"/>
            <a:ext cx="3232785" cy="4373286"/>
          </a:xfrm>
          <a:prstGeom prst="rect">
            <a:avLst/>
          </a:prstGeom>
        </p:spPr>
      </p:pic>
      <p:pic>
        <p:nvPicPr>
          <p:cNvPr id="6" name="Picture 5">
            <a:extLst>
              <a:ext uri="{FF2B5EF4-FFF2-40B4-BE49-F238E27FC236}">
                <a16:creationId xmlns:a16="http://schemas.microsoft.com/office/drawing/2014/main" id="{40ADAB0E-06C3-43CE-81F0-4F1315F693BF}"/>
              </a:ext>
            </a:extLst>
          </p:cNvPr>
          <p:cNvPicPr>
            <a:picLocks noChangeAspect="1"/>
          </p:cNvPicPr>
          <p:nvPr/>
        </p:nvPicPr>
        <p:blipFill>
          <a:blip r:embed="rId3"/>
          <a:stretch>
            <a:fillRect/>
          </a:stretch>
        </p:blipFill>
        <p:spPr>
          <a:xfrm>
            <a:off x="5657682" y="2190658"/>
            <a:ext cx="3340952" cy="4364228"/>
          </a:xfrm>
          <a:prstGeom prst="rect">
            <a:avLst/>
          </a:prstGeom>
        </p:spPr>
      </p:pic>
    </p:spTree>
    <p:extLst>
      <p:ext uri="{BB962C8B-B14F-4D97-AF65-F5344CB8AC3E}">
        <p14:creationId xmlns:p14="http://schemas.microsoft.com/office/powerpoint/2010/main" val="353666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7191-650C-47CB-8CB0-C6AFFA813291}"/>
              </a:ext>
            </a:extLst>
          </p:cNvPr>
          <p:cNvSpPr>
            <a:spLocks noGrp="1"/>
          </p:cNvSpPr>
          <p:nvPr>
            <p:ph type="title"/>
          </p:nvPr>
        </p:nvSpPr>
        <p:spPr>
          <a:xfrm>
            <a:off x="838200" y="365125"/>
            <a:ext cx="10515600" cy="1325563"/>
          </a:xfrm>
        </p:spPr>
        <p:txBody>
          <a:bodyPr anchor="ctr">
            <a:normAutofit/>
          </a:bodyPr>
          <a:lstStyle/>
          <a:p>
            <a:pPr algn="ctr"/>
            <a:r>
              <a:rPr lang="en-US" dirty="0">
                <a:solidFill>
                  <a:srgbClr val="00B0F0"/>
                </a:solidFill>
              </a:rPr>
              <a:t>Observations and Findings</a:t>
            </a:r>
          </a:p>
        </p:txBody>
      </p:sp>
      <p:sp>
        <p:nvSpPr>
          <p:cNvPr id="3" name="Content Placeholder 2">
            <a:extLst>
              <a:ext uri="{FF2B5EF4-FFF2-40B4-BE49-F238E27FC236}">
                <a16:creationId xmlns:a16="http://schemas.microsoft.com/office/drawing/2014/main" id="{A13CD4CF-9B21-4946-AA61-DCE1D927A06C}"/>
              </a:ext>
            </a:extLst>
          </p:cNvPr>
          <p:cNvSpPr>
            <a:spLocks noGrp="1"/>
          </p:cNvSpPr>
          <p:nvPr>
            <p:ph sz="half" idx="1"/>
          </p:nvPr>
        </p:nvSpPr>
        <p:spPr>
          <a:xfrm>
            <a:off x="838200" y="2564765"/>
            <a:ext cx="5181600" cy="2205355"/>
          </a:xfrm>
        </p:spPr>
        <p:txBody>
          <a:bodyPr>
            <a:normAutofit/>
          </a:bodyPr>
          <a:lstStyle/>
          <a:p>
            <a:r>
              <a:rPr lang="en-US" sz="1800" dirty="0">
                <a:effectLst/>
                <a:latin typeface="Times New Roman" panose="02020603050405020304" pitchFamily="18" charset="0"/>
                <a:cs typeface="Times New Roman" panose="02020603050405020304" pitchFamily="18" charset="0"/>
              </a:rPr>
              <a:t>By analyzing the signals in frequency spectrum, we can determine more clearly how the muscle is responding to the vibration signal. It is observed that the EMG signal resembles the vibration signal emitted from the Myovolt3 for the three vibration modes.</a:t>
            </a:r>
          </a:p>
          <a:p>
            <a:pPr marL="0" indent="0">
              <a:buNone/>
            </a:pPr>
            <a:endParaRPr lang="en-US" dirty="0"/>
          </a:p>
        </p:txBody>
      </p:sp>
      <p:pic>
        <p:nvPicPr>
          <p:cNvPr id="5" name="Picture 4" descr="A close up of a piece of paper&#10;&#10;Description automatically generated">
            <a:extLst>
              <a:ext uri="{FF2B5EF4-FFF2-40B4-BE49-F238E27FC236}">
                <a16:creationId xmlns:a16="http://schemas.microsoft.com/office/drawing/2014/main" id="{E3D8E43A-C115-4343-B9A8-66B6CD38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896269"/>
            <a:ext cx="5181600" cy="4210050"/>
          </a:xfrm>
          <a:prstGeom prst="rect">
            <a:avLst/>
          </a:prstGeom>
          <a:noFill/>
        </p:spPr>
      </p:pic>
    </p:spTree>
    <p:extLst>
      <p:ext uri="{BB962C8B-B14F-4D97-AF65-F5344CB8AC3E}">
        <p14:creationId xmlns:p14="http://schemas.microsoft.com/office/powerpoint/2010/main" val="411912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D686-8B80-42B9-90A9-2F75916731E4}"/>
              </a:ext>
            </a:extLst>
          </p:cNvPr>
          <p:cNvSpPr>
            <a:spLocks noGrp="1"/>
          </p:cNvSpPr>
          <p:nvPr>
            <p:ph type="title"/>
          </p:nvPr>
        </p:nvSpPr>
        <p:spPr>
          <a:xfrm>
            <a:off x="373380" y="365126"/>
            <a:ext cx="10980420" cy="1155936"/>
          </a:xfrm>
        </p:spPr>
        <p:txBody>
          <a:bodyPr>
            <a:normAutofit fontScale="90000"/>
          </a:bodyPr>
          <a:lstStyle/>
          <a:p>
            <a:pPr algn="ctr"/>
            <a:r>
              <a:rPr lang="en-US" dirty="0">
                <a:solidFill>
                  <a:srgbClr val="00B0F0"/>
                </a:solidFill>
              </a:rPr>
              <a:t>Analyzing The EMG Signal Noise</a:t>
            </a:r>
            <a:br>
              <a:rPr lang="en-US" dirty="0">
                <a:solidFill>
                  <a:srgbClr val="00B0F0"/>
                </a:solidFill>
              </a:rPr>
            </a:br>
            <a:r>
              <a:rPr lang="en-US" dirty="0">
                <a:solidFill>
                  <a:srgbClr val="00B0F0"/>
                </a:solidFill>
              </a:rPr>
              <a:t>In Frequency Spectrum</a:t>
            </a:r>
            <a:endParaRPr lang="en-US" dirty="0"/>
          </a:p>
        </p:txBody>
      </p:sp>
      <p:pic>
        <p:nvPicPr>
          <p:cNvPr id="3" name="Picture 2">
            <a:extLst>
              <a:ext uri="{FF2B5EF4-FFF2-40B4-BE49-F238E27FC236}">
                <a16:creationId xmlns:a16="http://schemas.microsoft.com/office/drawing/2014/main" id="{2CD61D49-98E7-40A9-9A1C-EA0CE7D56D0C}"/>
              </a:ext>
            </a:extLst>
          </p:cNvPr>
          <p:cNvPicPr>
            <a:picLocks noChangeAspect="1"/>
          </p:cNvPicPr>
          <p:nvPr/>
        </p:nvPicPr>
        <p:blipFill>
          <a:blip r:embed="rId2"/>
          <a:stretch>
            <a:fillRect/>
          </a:stretch>
        </p:blipFill>
        <p:spPr>
          <a:xfrm>
            <a:off x="5364267" y="1744910"/>
            <a:ext cx="4907705" cy="1615580"/>
          </a:xfrm>
          <a:prstGeom prst="rect">
            <a:avLst/>
          </a:prstGeom>
        </p:spPr>
      </p:pic>
      <p:sp>
        <p:nvSpPr>
          <p:cNvPr id="4" name="TextBox 3">
            <a:extLst>
              <a:ext uri="{FF2B5EF4-FFF2-40B4-BE49-F238E27FC236}">
                <a16:creationId xmlns:a16="http://schemas.microsoft.com/office/drawing/2014/main" id="{56BE10AF-E1F4-4480-ACEF-10415F1619ED}"/>
              </a:ext>
            </a:extLst>
          </p:cNvPr>
          <p:cNvSpPr txBox="1"/>
          <p:nvPr/>
        </p:nvSpPr>
        <p:spPr>
          <a:xfrm>
            <a:off x="1478280" y="2297052"/>
            <a:ext cx="3550920" cy="369332"/>
          </a:xfrm>
          <a:prstGeom prst="rect">
            <a:avLst/>
          </a:prstGeom>
          <a:noFill/>
        </p:spPr>
        <p:txBody>
          <a:bodyPr wrap="square" rtlCol="0">
            <a:spAutoFit/>
          </a:bodyPr>
          <a:lstStyle/>
          <a:p>
            <a:r>
              <a:rPr lang="en-US" dirty="0"/>
              <a:t>- Device off </a:t>
            </a:r>
          </a:p>
        </p:txBody>
      </p:sp>
      <p:pic>
        <p:nvPicPr>
          <p:cNvPr id="5" name="Picture 4">
            <a:extLst>
              <a:ext uri="{FF2B5EF4-FFF2-40B4-BE49-F238E27FC236}">
                <a16:creationId xmlns:a16="http://schemas.microsoft.com/office/drawing/2014/main" id="{41AAD59D-26F9-4CE4-993D-55E56CB651AA}"/>
              </a:ext>
            </a:extLst>
          </p:cNvPr>
          <p:cNvPicPr>
            <a:picLocks noChangeAspect="1"/>
          </p:cNvPicPr>
          <p:nvPr/>
        </p:nvPicPr>
        <p:blipFill>
          <a:blip r:embed="rId3"/>
          <a:stretch>
            <a:fillRect/>
          </a:stretch>
        </p:blipFill>
        <p:spPr>
          <a:xfrm>
            <a:off x="5318542" y="3756586"/>
            <a:ext cx="4999153" cy="1691787"/>
          </a:xfrm>
          <a:prstGeom prst="rect">
            <a:avLst/>
          </a:prstGeom>
        </p:spPr>
      </p:pic>
      <p:sp>
        <p:nvSpPr>
          <p:cNvPr id="6" name="TextBox 5">
            <a:extLst>
              <a:ext uri="{FF2B5EF4-FFF2-40B4-BE49-F238E27FC236}">
                <a16:creationId xmlns:a16="http://schemas.microsoft.com/office/drawing/2014/main" id="{7B30D403-0FDB-4569-AA38-AD361C6009F9}"/>
              </a:ext>
            </a:extLst>
          </p:cNvPr>
          <p:cNvSpPr txBox="1"/>
          <p:nvPr/>
        </p:nvSpPr>
        <p:spPr>
          <a:xfrm>
            <a:off x="1478280" y="4417813"/>
            <a:ext cx="3550920" cy="369332"/>
          </a:xfrm>
          <a:prstGeom prst="rect">
            <a:avLst/>
          </a:prstGeom>
          <a:noFill/>
        </p:spPr>
        <p:txBody>
          <a:bodyPr wrap="square" rtlCol="0">
            <a:spAutoFit/>
          </a:bodyPr>
          <a:lstStyle/>
          <a:p>
            <a:r>
              <a:rPr lang="en-US" dirty="0"/>
              <a:t>- Sinusoidal mode </a:t>
            </a:r>
          </a:p>
        </p:txBody>
      </p:sp>
    </p:spTree>
    <p:extLst>
      <p:ext uri="{BB962C8B-B14F-4D97-AF65-F5344CB8AC3E}">
        <p14:creationId xmlns:p14="http://schemas.microsoft.com/office/powerpoint/2010/main" val="209990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63D5-8412-440F-8F42-2C6741C59F65}"/>
              </a:ext>
            </a:extLst>
          </p:cNvPr>
          <p:cNvSpPr>
            <a:spLocks noGrp="1"/>
          </p:cNvSpPr>
          <p:nvPr>
            <p:ph type="title"/>
          </p:nvPr>
        </p:nvSpPr>
        <p:spPr/>
        <p:txBody>
          <a:bodyPr/>
          <a:lstStyle/>
          <a:p>
            <a:pPr algn="ctr"/>
            <a:r>
              <a:rPr lang="en-US" dirty="0">
                <a:solidFill>
                  <a:srgbClr val="00B0F0"/>
                </a:solidFill>
              </a:rPr>
              <a:t>Analyzing The EMG Signal Noise</a:t>
            </a:r>
            <a:br>
              <a:rPr lang="en-US" dirty="0">
                <a:solidFill>
                  <a:srgbClr val="00B0F0"/>
                </a:solidFill>
              </a:rPr>
            </a:br>
            <a:r>
              <a:rPr lang="en-US" dirty="0">
                <a:solidFill>
                  <a:srgbClr val="00B0F0"/>
                </a:solidFill>
              </a:rPr>
              <a:t>In Frequency Spectrum</a:t>
            </a:r>
            <a:endParaRPr lang="en-US" dirty="0"/>
          </a:p>
        </p:txBody>
      </p:sp>
      <p:pic>
        <p:nvPicPr>
          <p:cNvPr id="6" name="Picture 5">
            <a:extLst>
              <a:ext uri="{FF2B5EF4-FFF2-40B4-BE49-F238E27FC236}">
                <a16:creationId xmlns:a16="http://schemas.microsoft.com/office/drawing/2014/main" id="{4D4C3AF0-1683-4587-AF20-4A6E152610D3}"/>
              </a:ext>
            </a:extLst>
          </p:cNvPr>
          <p:cNvPicPr>
            <a:picLocks noChangeAspect="1"/>
          </p:cNvPicPr>
          <p:nvPr/>
        </p:nvPicPr>
        <p:blipFill>
          <a:blip r:embed="rId2"/>
          <a:stretch>
            <a:fillRect/>
          </a:stretch>
        </p:blipFill>
        <p:spPr>
          <a:xfrm>
            <a:off x="5497614" y="1855394"/>
            <a:ext cx="4976291" cy="1745131"/>
          </a:xfrm>
          <a:prstGeom prst="rect">
            <a:avLst/>
          </a:prstGeom>
        </p:spPr>
      </p:pic>
      <p:sp>
        <p:nvSpPr>
          <p:cNvPr id="8" name="TextBox 7">
            <a:extLst>
              <a:ext uri="{FF2B5EF4-FFF2-40B4-BE49-F238E27FC236}">
                <a16:creationId xmlns:a16="http://schemas.microsoft.com/office/drawing/2014/main" id="{5F3D6A82-4A4F-4B8D-8926-9A19DC217A57}"/>
              </a:ext>
            </a:extLst>
          </p:cNvPr>
          <p:cNvSpPr txBox="1"/>
          <p:nvPr/>
        </p:nvSpPr>
        <p:spPr>
          <a:xfrm>
            <a:off x="1546860" y="2543293"/>
            <a:ext cx="3550920" cy="369332"/>
          </a:xfrm>
          <a:prstGeom prst="rect">
            <a:avLst/>
          </a:prstGeom>
          <a:noFill/>
        </p:spPr>
        <p:txBody>
          <a:bodyPr wrap="square" rtlCol="0">
            <a:spAutoFit/>
          </a:bodyPr>
          <a:lstStyle/>
          <a:p>
            <a:r>
              <a:rPr lang="en-US" dirty="0"/>
              <a:t>- Pulsing mode </a:t>
            </a:r>
          </a:p>
        </p:txBody>
      </p:sp>
      <p:pic>
        <p:nvPicPr>
          <p:cNvPr id="9" name="Picture 8">
            <a:extLst>
              <a:ext uri="{FF2B5EF4-FFF2-40B4-BE49-F238E27FC236}">
                <a16:creationId xmlns:a16="http://schemas.microsoft.com/office/drawing/2014/main" id="{3C8601C9-B3CE-4A50-8419-8DB0B526B9BA}"/>
              </a:ext>
            </a:extLst>
          </p:cNvPr>
          <p:cNvPicPr>
            <a:picLocks noChangeAspect="1"/>
          </p:cNvPicPr>
          <p:nvPr/>
        </p:nvPicPr>
        <p:blipFill>
          <a:blip r:embed="rId3"/>
          <a:stretch>
            <a:fillRect/>
          </a:stretch>
        </p:blipFill>
        <p:spPr>
          <a:xfrm>
            <a:off x="5409976" y="3840403"/>
            <a:ext cx="5151566" cy="1767993"/>
          </a:xfrm>
          <a:prstGeom prst="rect">
            <a:avLst/>
          </a:prstGeom>
        </p:spPr>
      </p:pic>
      <p:sp>
        <p:nvSpPr>
          <p:cNvPr id="11" name="TextBox 10">
            <a:extLst>
              <a:ext uri="{FF2B5EF4-FFF2-40B4-BE49-F238E27FC236}">
                <a16:creationId xmlns:a16="http://schemas.microsoft.com/office/drawing/2014/main" id="{2BF613AE-529A-4769-A08C-727C4211FD01}"/>
              </a:ext>
            </a:extLst>
          </p:cNvPr>
          <p:cNvSpPr txBox="1"/>
          <p:nvPr/>
        </p:nvSpPr>
        <p:spPr>
          <a:xfrm>
            <a:off x="1546860" y="4539733"/>
            <a:ext cx="3550920" cy="369332"/>
          </a:xfrm>
          <a:prstGeom prst="rect">
            <a:avLst/>
          </a:prstGeom>
          <a:noFill/>
        </p:spPr>
        <p:txBody>
          <a:bodyPr wrap="square" rtlCol="0">
            <a:spAutoFit/>
          </a:bodyPr>
          <a:lstStyle/>
          <a:p>
            <a:r>
              <a:rPr lang="en-US" dirty="0"/>
              <a:t>- Continuous mode </a:t>
            </a:r>
          </a:p>
        </p:txBody>
      </p:sp>
    </p:spTree>
    <p:extLst>
      <p:ext uri="{BB962C8B-B14F-4D97-AF65-F5344CB8AC3E}">
        <p14:creationId xmlns:p14="http://schemas.microsoft.com/office/powerpoint/2010/main" val="2200930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0B0E-9266-4371-B241-19ACE6D86008}"/>
              </a:ext>
            </a:extLst>
          </p:cNvPr>
          <p:cNvSpPr>
            <a:spLocks noGrp="1"/>
          </p:cNvSpPr>
          <p:nvPr>
            <p:ph type="title"/>
          </p:nvPr>
        </p:nvSpPr>
        <p:spPr>
          <a:xfrm>
            <a:off x="563880" y="365125"/>
            <a:ext cx="10789920" cy="1036955"/>
          </a:xfrm>
        </p:spPr>
        <p:txBody>
          <a:bodyPr>
            <a:normAutofit fontScale="90000"/>
          </a:bodyPr>
          <a:lstStyle/>
          <a:p>
            <a:pPr algn="ctr"/>
            <a:r>
              <a:rPr lang="en-US" dirty="0">
                <a:solidFill>
                  <a:srgbClr val="00B0F0"/>
                </a:solidFill>
              </a:rPr>
              <a:t>Reducing The EMG Signal Noise</a:t>
            </a:r>
            <a:br>
              <a:rPr lang="en-US" dirty="0">
                <a:solidFill>
                  <a:srgbClr val="00B0F0"/>
                </a:solidFill>
              </a:rPr>
            </a:br>
            <a:endParaRPr lang="en-US" dirty="0"/>
          </a:p>
        </p:txBody>
      </p:sp>
      <p:sp>
        <p:nvSpPr>
          <p:cNvPr id="3" name="Content Placeholder 2">
            <a:extLst>
              <a:ext uri="{FF2B5EF4-FFF2-40B4-BE49-F238E27FC236}">
                <a16:creationId xmlns:a16="http://schemas.microsoft.com/office/drawing/2014/main" id="{51FD1FFE-4E34-4BE9-BB4C-46B37AFC712A}"/>
              </a:ext>
            </a:extLst>
          </p:cNvPr>
          <p:cNvSpPr>
            <a:spLocks noGrp="1"/>
          </p:cNvSpPr>
          <p:nvPr>
            <p:ph sz="half" idx="1"/>
          </p:nvPr>
        </p:nvSpPr>
        <p:spPr>
          <a:xfrm>
            <a:off x="937260" y="1253331"/>
            <a:ext cx="10454640" cy="4351338"/>
          </a:xfrm>
        </p:spPr>
        <p:txBody>
          <a:bodyPr/>
          <a:lstStyle/>
          <a:p>
            <a:r>
              <a:rPr lang="en-US" sz="1800" b="0" i="0" dirty="0">
                <a:solidFill>
                  <a:srgbClr val="24292E"/>
                </a:solidFill>
                <a:effectLst/>
                <a:latin typeface="Times New Roman" panose="02020603050405020304" pitchFamily="18" charset="0"/>
                <a:cs typeface="Times New Roman" panose="02020603050405020304" pitchFamily="18" charset="0"/>
              </a:rPr>
              <a:t>Filter high frequency noise from signal, and subtract a reference signal from the actual signal </a:t>
            </a:r>
          </a:p>
          <a:p>
            <a:r>
              <a:rPr lang="en-US" sz="1800" b="0" i="0" dirty="0">
                <a:solidFill>
                  <a:srgbClr val="24292E"/>
                </a:solidFill>
                <a:effectLst/>
                <a:latin typeface="Times New Roman" panose="02020603050405020304" pitchFamily="18" charset="0"/>
                <a:cs typeface="Times New Roman" panose="02020603050405020304" pitchFamily="18" charset="0"/>
              </a:rPr>
              <a:t>Filter low frequency noise from signal and normalize signal </a:t>
            </a:r>
            <a:endParaRPr lang="en-US" sz="1800" dirty="0">
              <a:solidFill>
                <a:srgbClr val="24292E"/>
              </a:solidFill>
              <a:latin typeface="Times New Roman" panose="02020603050405020304" pitchFamily="18" charset="0"/>
              <a:cs typeface="Times New Roman" panose="02020603050405020304" pitchFamily="18" charset="0"/>
            </a:endParaRPr>
          </a:p>
          <a:p>
            <a:r>
              <a:rPr lang="en-US" sz="1800" b="0" i="0" dirty="0">
                <a:solidFill>
                  <a:srgbClr val="24292E"/>
                </a:solidFill>
                <a:effectLst/>
                <a:latin typeface="Times New Roman" panose="02020603050405020304" pitchFamily="18" charset="0"/>
                <a:cs typeface="Times New Roman" panose="02020603050405020304" pitchFamily="18" charset="0"/>
              </a:rPr>
              <a:t>Rectify the signal</a:t>
            </a:r>
          </a:p>
          <a:p>
            <a:r>
              <a:rPr lang="en-US" sz="1800" b="0" i="0" dirty="0">
                <a:solidFill>
                  <a:srgbClr val="24292E"/>
                </a:solidFill>
                <a:effectLst/>
                <a:latin typeface="Times New Roman" panose="02020603050405020304" pitchFamily="18" charset="0"/>
                <a:cs typeface="Times New Roman" panose="02020603050405020304" pitchFamily="18" charset="0"/>
              </a:rPr>
              <a:t>Take a moving average of the signal</a:t>
            </a:r>
          </a:p>
          <a:p>
            <a:pPr marL="0" indent="0">
              <a:buNone/>
            </a:pPr>
            <a:endParaRPr lang="en-US" sz="1800" b="0" i="0" dirty="0">
              <a:solidFill>
                <a:srgbClr val="24292E"/>
              </a:solidFill>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Raw EMG (time over frequency)</a:t>
            </a:r>
          </a:p>
        </p:txBody>
      </p:sp>
      <p:pic>
        <p:nvPicPr>
          <p:cNvPr id="6" name="Picture 5">
            <a:extLst>
              <a:ext uri="{FF2B5EF4-FFF2-40B4-BE49-F238E27FC236}">
                <a16:creationId xmlns:a16="http://schemas.microsoft.com/office/drawing/2014/main" id="{41DA7E96-4626-4D07-988C-2EE054DA325F}"/>
              </a:ext>
            </a:extLst>
          </p:cNvPr>
          <p:cNvPicPr>
            <a:picLocks noChangeAspect="1"/>
          </p:cNvPicPr>
          <p:nvPr/>
        </p:nvPicPr>
        <p:blipFill>
          <a:blip r:embed="rId2"/>
          <a:stretch>
            <a:fillRect/>
          </a:stretch>
        </p:blipFill>
        <p:spPr>
          <a:xfrm>
            <a:off x="4708208" y="2742565"/>
            <a:ext cx="5448300" cy="1584960"/>
          </a:xfrm>
          <a:prstGeom prst="rect">
            <a:avLst/>
          </a:prstGeom>
        </p:spPr>
      </p:pic>
      <p:pic>
        <p:nvPicPr>
          <p:cNvPr id="7" name="Picture 6">
            <a:extLst>
              <a:ext uri="{FF2B5EF4-FFF2-40B4-BE49-F238E27FC236}">
                <a16:creationId xmlns:a16="http://schemas.microsoft.com/office/drawing/2014/main" id="{F024CAC3-F239-4F92-8D5A-209E9DECE611}"/>
              </a:ext>
            </a:extLst>
          </p:cNvPr>
          <p:cNvPicPr>
            <a:picLocks noChangeAspect="1"/>
          </p:cNvPicPr>
          <p:nvPr/>
        </p:nvPicPr>
        <p:blipFill>
          <a:blip r:embed="rId3"/>
          <a:stretch>
            <a:fillRect/>
          </a:stretch>
        </p:blipFill>
        <p:spPr>
          <a:xfrm>
            <a:off x="4708208" y="4441586"/>
            <a:ext cx="5448299" cy="1226424"/>
          </a:xfrm>
          <a:prstGeom prst="rect">
            <a:avLst/>
          </a:prstGeom>
        </p:spPr>
      </p:pic>
      <p:sp>
        <p:nvSpPr>
          <p:cNvPr id="10" name="TextBox 9">
            <a:extLst>
              <a:ext uri="{FF2B5EF4-FFF2-40B4-BE49-F238E27FC236}">
                <a16:creationId xmlns:a16="http://schemas.microsoft.com/office/drawing/2014/main" id="{4757BE23-3A39-4B57-A788-F78A38C87207}"/>
              </a:ext>
            </a:extLst>
          </p:cNvPr>
          <p:cNvSpPr txBox="1"/>
          <p:nvPr/>
        </p:nvSpPr>
        <p:spPr>
          <a:xfrm>
            <a:off x="1143000" y="4724400"/>
            <a:ext cx="3002280" cy="369332"/>
          </a:xfrm>
          <a:prstGeom prst="rect">
            <a:avLst/>
          </a:prstGeom>
          <a:noFill/>
        </p:spPr>
        <p:txBody>
          <a:bodyPr wrap="square" rtlCol="0">
            <a:spAutoFit/>
          </a:bodyPr>
          <a:lstStyle/>
          <a:p>
            <a:r>
              <a:rPr lang="en-US" dirty="0"/>
              <a:t>Filtered EMG signal</a:t>
            </a:r>
          </a:p>
        </p:txBody>
      </p:sp>
    </p:spTree>
    <p:extLst>
      <p:ext uri="{BB962C8B-B14F-4D97-AF65-F5344CB8AC3E}">
        <p14:creationId xmlns:p14="http://schemas.microsoft.com/office/powerpoint/2010/main" val="209078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CA2F2-FBB5-4C35-A68E-DD8D6DD0E352}"/>
              </a:ext>
            </a:extLst>
          </p:cNvPr>
          <p:cNvSpPr txBox="1"/>
          <p:nvPr/>
        </p:nvSpPr>
        <p:spPr>
          <a:xfrm>
            <a:off x="2823210" y="2834640"/>
            <a:ext cx="6545580" cy="769441"/>
          </a:xfrm>
          <a:prstGeom prst="rect">
            <a:avLst/>
          </a:prstGeom>
          <a:noFill/>
        </p:spPr>
        <p:txBody>
          <a:bodyPr wrap="square" rtlCol="0">
            <a:spAutoFit/>
          </a:bodyPr>
          <a:lstStyle/>
          <a:p>
            <a:pPr algn="ctr"/>
            <a:r>
              <a:rPr lang="en-US" sz="4400" dirty="0">
                <a:solidFill>
                  <a:schemeClr val="accent1"/>
                </a:solidFill>
              </a:rPr>
              <a:t>Thank you </a:t>
            </a:r>
            <a:r>
              <a:rPr lang="en-US" sz="4400" dirty="0">
                <a:solidFill>
                  <a:schemeClr val="accent1"/>
                </a:solidFill>
                <a:sym typeface="Wingdings" panose="05000000000000000000" pitchFamily="2" charset="2"/>
              </a:rPr>
              <a:t> </a:t>
            </a:r>
            <a:endParaRPr lang="en-US" sz="4400" dirty="0">
              <a:solidFill>
                <a:schemeClr val="accent1"/>
              </a:solidFill>
            </a:endParaRPr>
          </a:p>
        </p:txBody>
      </p:sp>
    </p:spTree>
    <p:extLst>
      <p:ext uri="{BB962C8B-B14F-4D97-AF65-F5344CB8AC3E}">
        <p14:creationId xmlns:p14="http://schemas.microsoft.com/office/powerpoint/2010/main" val="245820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E431-BD4F-4569-B04D-D916BC2B6530}"/>
              </a:ext>
            </a:extLst>
          </p:cNvPr>
          <p:cNvSpPr>
            <a:spLocks noGrp="1"/>
          </p:cNvSpPr>
          <p:nvPr>
            <p:ph type="title"/>
          </p:nvPr>
        </p:nvSpPr>
        <p:spPr/>
        <p:txBody>
          <a:bodyPr/>
          <a:lstStyle/>
          <a:p>
            <a:pPr algn="ctr"/>
            <a:r>
              <a:rPr lang="en-US" dirty="0">
                <a:solidFill>
                  <a:srgbClr val="00B0F0"/>
                </a:solidFill>
              </a:rPr>
              <a:t>Environment Setup</a:t>
            </a:r>
            <a:endParaRPr lang="en-US" dirty="0"/>
          </a:p>
        </p:txBody>
      </p:sp>
      <p:sp>
        <p:nvSpPr>
          <p:cNvPr id="3" name="Content Placeholder 2">
            <a:extLst>
              <a:ext uri="{FF2B5EF4-FFF2-40B4-BE49-F238E27FC236}">
                <a16:creationId xmlns:a16="http://schemas.microsoft.com/office/drawing/2014/main" id="{0671B27B-865F-484C-9F8D-5AD532E1AE0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Experiments in this study were conducted on the Myovolt3 vibration device elbow and wrist kit.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Three vibration modes: </a:t>
            </a:r>
          </a:p>
          <a:p>
            <a:pPr marL="0" indent="0">
              <a:buNone/>
            </a:pPr>
            <a:r>
              <a:rPr lang="en-US" sz="1800" dirty="0">
                <a:latin typeface="Times New Roman" panose="02020603050405020304" pitchFamily="18" charset="0"/>
                <a:cs typeface="Times New Roman" panose="02020603050405020304" pitchFamily="18" charset="0"/>
              </a:rPr>
              <a:t>      - sinusoidal  </a:t>
            </a:r>
          </a:p>
          <a:p>
            <a:pPr marL="0" indent="0">
              <a:buNone/>
            </a:pPr>
            <a:r>
              <a:rPr lang="en-US" sz="1800" dirty="0">
                <a:latin typeface="Times New Roman" panose="02020603050405020304" pitchFamily="18" charset="0"/>
                <a:cs typeface="Times New Roman" panose="02020603050405020304" pitchFamily="18" charset="0"/>
              </a:rPr>
              <a:t>      - pulse</a:t>
            </a:r>
          </a:p>
          <a:p>
            <a:pPr marL="0" indent="0">
              <a:buNone/>
            </a:pPr>
            <a:r>
              <a:rPr lang="en-US" sz="1800" dirty="0">
                <a:latin typeface="Times New Roman" panose="02020603050405020304" pitchFamily="18" charset="0"/>
                <a:cs typeface="Times New Roman" panose="02020603050405020304" pitchFamily="18" charset="0"/>
              </a:rPr>
              <a:t>      - continuous </a:t>
            </a:r>
          </a:p>
        </p:txBody>
      </p:sp>
      <p:pic>
        <p:nvPicPr>
          <p:cNvPr id="4" name="Picture 3">
            <a:extLst>
              <a:ext uri="{FF2B5EF4-FFF2-40B4-BE49-F238E27FC236}">
                <a16:creationId xmlns:a16="http://schemas.microsoft.com/office/drawing/2014/main" id="{BE0152C9-1C82-461D-8020-0B1141CD2D0F}"/>
              </a:ext>
            </a:extLst>
          </p:cNvPr>
          <p:cNvPicPr>
            <a:picLocks noChangeAspect="1"/>
          </p:cNvPicPr>
          <p:nvPr/>
        </p:nvPicPr>
        <p:blipFill>
          <a:blip r:embed="rId2"/>
          <a:stretch>
            <a:fillRect/>
          </a:stretch>
        </p:blipFill>
        <p:spPr>
          <a:xfrm>
            <a:off x="7129039" y="2647018"/>
            <a:ext cx="2971376" cy="2708552"/>
          </a:xfrm>
          <a:prstGeom prst="rect">
            <a:avLst/>
          </a:prstGeom>
        </p:spPr>
      </p:pic>
    </p:spTree>
    <p:extLst>
      <p:ext uri="{BB962C8B-B14F-4D97-AF65-F5344CB8AC3E}">
        <p14:creationId xmlns:p14="http://schemas.microsoft.com/office/powerpoint/2010/main" val="391791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D94D-872E-49FB-BFDB-E312D3BA508C}"/>
              </a:ext>
            </a:extLst>
          </p:cNvPr>
          <p:cNvSpPr>
            <a:spLocks noGrp="1"/>
          </p:cNvSpPr>
          <p:nvPr>
            <p:ph type="title"/>
          </p:nvPr>
        </p:nvSpPr>
        <p:spPr/>
        <p:txBody>
          <a:bodyPr/>
          <a:lstStyle/>
          <a:p>
            <a:pPr algn="ctr"/>
            <a:r>
              <a:rPr lang="en-US" dirty="0">
                <a:solidFill>
                  <a:srgbClr val="00B0F0"/>
                </a:solidFill>
              </a:rPr>
              <a:t>Environment Setup</a:t>
            </a:r>
            <a:endParaRPr lang="en-US" dirty="0"/>
          </a:p>
        </p:txBody>
      </p:sp>
      <p:sp>
        <p:nvSpPr>
          <p:cNvPr id="3" name="Content Placeholder 2">
            <a:extLst>
              <a:ext uri="{FF2B5EF4-FFF2-40B4-BE49-F238E27FC236}">
                <a16:creationId xmlns:a16="http://schemas.microsoft.com/office/drawing/2014/main" id="{5A482000-CA2D-480A-971B-55B9B7CFB3F0}"/>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Two testing environments :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Pinned to table</a:t>
            </a:r>
          </a:p>
          <a:p>
            <a:pPr marL="0" indent="0">
              <a:buNone/>
            </a:pPr>
            <a:r>
              <a:rPr lang="en-US" dirty="0"/>
              <a:t>	</a:t>
            </a:r>
          </a:p>
          <a:p>
            <a:endParaRPr lang="en-US" dirty="0"/>
          </a:p>
        </p:txBody>
      </p:sp>
      <p:pic>
        <p:nvPicPr>
          <p:cNvPr id="5" name="Picture 4" descr="A close up of a logo&#10;&#10;Description automatically generated">
            <a:extLst>
              <a:ext uri="{FF2B5EF4-FFF2-40B4-BE49-F238E27FC236}">
                <a16:creationId xmlns:a16="http://schemas.microsoft.com/office/drawing/2014/main" id="{8E1EA186-1077-49DD-9981-9E25134F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140" y="3060666"/>
            <a:ext cx="1963456" cy="2617941"/>
          </a:xfrm>
          <a:prstGeom prst="rect">
            <a:avLst/>
          </a:prstGeom>
        </p:spPr>
      </p:pic>
      <p:pic>
        <p:nvPicPr>
          <p:cNvPr id="7" name="Picture 6">
            <a:extLst>
              <a:ext uri="{FF2B5EF4-FFF2-40B4-BE49-F238E27FC236}">
                <a16:creationId xmlns:a16="http://schemas.microsoft.com/office/drawing/2014/main" id="{B74AF601-F72D-4046-94FD-37405DADD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314" y="3060666"/>
            <a:ext cx="6294991" cy="1159914"/>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EA018C3C-C29B-4A76-870B-16F553ED6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13" y="4459407"/>
            <a:ext cx="6294991" cy="1219200"/>
          </a:xfrm>
          <a:prstGeom prst="rect">
            <a:avLst/>
          </a:prstGeom>
        </p:spPr>
      </p:pic>
    </p:spTree>
    <p:extLst>
      <p:ext uri="{BB962C8B-B14F-4D97-AF65-F5344CB8AC3E}">
        <p14:creationId xmlns:p14="http://schemas.microsoft.com/office/powerpoint/2010/main" val="400767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AAD8-D2D5-45C4-884A-638D0E0A6F6D}"/>
              </a:ext>
            </a:extLst>
          </p:cNvPr>
          <p:cNvSpPr>
            <a:spLocks noGrp="1"/>
          </p:cNvSpPr>
          <p:nvPr>
            <p:ph type="title"/>
          </p:nvPr>
        </p:nvSpPr>
        <p:spPr/>
        <p:txBody>
          <a:bodyPr/>
          <a:lstStyle/>
          <a:p>
            <a:pPr algn="ctr"/>
            <a:r>
              <a:rPr lang="en-US" dirty="0">
                <a:solidFill>
                  <a:srgbClr val="00B0F0"/>
                </a:solidFill>
              </a:rPr>
              <a:t>Environment Setup</a:t>
            </a:r>
            <a:endParaRPr lang="en-US" dirty="0"/>
          </a:p>
        </p:txBody>
      </p:sp>
      <p:sp>
        <p:nvSpPr>
          <p:cNvPr id="3" name="Content Placeholder 2">
            <a:extLst>
              <a:ext uri="{FF2B5EF4-FFF2-40B4-BE49-F238E27FC236}">
                <a16:creationId xmlns:a16="http://schemas.microsoft.com/office/drawing/2014/main" id="{6581A863-1AB1-4D80-B9DA-D2AF53269D8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LSM9DS1 9-DOF Accelerometer          </a:t>
            </a:r>
            <a:r>
              <a:rPr lang="en-US" sz="1800" dirty="0">
                <a:latin typeface="Times New Roman" panose="02020603050405020304" pitchFamily="18" charset="0"/>
              </a:rPr>
              <a:t>                  		sensor calibration</a:t>
            </a:r>
            <a:endParaRPr lang="en-US" sz="1800" dirty="0"/>
          </a:p>
          <a:p>
            <a:endParaRPr lang="en-US" sz="1800" dirty="0">
              <a:effectLst/>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effectLst/>
                <a:latin typeface="Times New Roman" panose="02020603050405020304" pitchFamily="18" charset="0"/>
                <a:ea typeface="Calibri" panose="020F0502020204030204" pitchFamily="34" charset="0"/>
              </a:rPr>
              <a:t> </a:t>
            </a:r>
          </a:p>
        </p:txBody>
      </p:sp>
      <p:pic>
        <p:nvPicPr>
          <p:cNvPr id="4" name="Picture 3">
            <a:extLst>
              <a:ext uri="{FF2B5EF4-FFF2-40B4-BE49-F238E27FC236}">
                <a16:creationId xmlns:a16="http://schemas.microsoft.com/office/drawing/2014/main" id="{756B802A-2CD9-4304-BB01-3626B865DC1A}"/>
              </a:ext>
            </a:extLst>
          </p:cNvPr>
          <p:cNvPicPr>
            <a:picLocks noChangeAspect="1"/>
          </p:cNvPicPr>
          <p:nvPr/>
        </p:nvPicPr>
        <p:blipFill>
          <a:blip r:embed="rId2"/>
          <a:stretch>
            <a:fillRect/>
          </a:stretch>
        </p:blipFill>
        <p:spPr>
          <a:xfrm>
            <a:off x="1473143" y="2398843"/>
            <a:ext cx="2325100" cy="1776727"/>
          </a:xfrm>
          <a:prstGeom prst="rect">
            <a:avLst/>
          </a:prstGeom>
        </p:spPr>
      </p:pic>
      <p:pic>
        <p:nvPicPr>
          <p:cNvPr id="5" name="Picture 4">
            <a:extLst>
              <a:ext uri="{FF2B5EF4-FFF2-40B4-BE49-F238E27FC236}">
                <a16:creationId xmlns:a16="http://schemas.microsoft.com/office/drawing/2014/main" id="{DF4DAA22-E3A8-4233-8366-3B4285DB8317}"/>
              </a:ext>
            </a:extLst>
          </p:cNvPr>
          <p:cNvPicPr/>
          <p:nvPr/>
        </p:nvPicPr>
        <p:blipFill>
          <a:blip r:embed="rId3">
            <a:extLst>
              <a:ext uri="{28A0092B-C50C-407E-A947-70E740481C1C}">
                <a14:useLocalDpi xmlns:a14="http://schemas.microsoft.com/office/drawing/2010/main" val="0"/>
              </a:ext>
            </a:extLst>
          </a:blip>
          <a:stretch>
            <a:fillRect/>
          </a:stretch>
        </p:blipFill>
        <p:spPr>
          <a:xfrm>
            <a:off x="5779386" y="2224567"/>
            <a:ext cx="1539240" cy="2447925"/>
          </a:xfrm>
          <a:prstGeom prst="rect">
            <a:avLst/>
          </a:prstGeom>
        </p:spPr>
      </p:pic>
      <p:pic>
        <p:nvPicPr>
          <p:cNvPr id="6" name="Picture 5">
            <a:extLst>
              <a:ext uri="{FF2B5EF4-FFF2-40B4-BE49-F238E27FC236}">
                <a16:creationId xmlns:a16="http://schemas.microsoft.com/office/drawing/2014/main" id="{86A862CB-970F-4708-87E7-133A5793C924}"/>
              </a:ext>
            </a:extLst>
          </p:cNvPr>
          <p:cNvPicPr/>
          <p:nvPr/>
        </p:nvPicPr>
        <p:blipFill>
          <a:blip r:embed="rId4">
            <a:extLst>
              <a:ext uri="{28A0092B-C50C-407E-A947-70E740481C1C}">
                <a14:useLocalDpi xmlns:a14="http://schemas.microsoft.com/office/drawing/2010/main" val="0"/>
              </a:ext>
            </a:extLst>
          </a:blip>
          <a:stretch>
            <a:fillRect/>
          </a:stretch>
        </p:blipFill>
        <p:spPr>
          <a:xfrm>
            <a:off x="8066288" y="2338229"/>
            <a:ext cx="1981200" cy="1663065"/>
          </a:xfrm>
          <a:prstGeom prst="rect">
            <a:avLst/>
          </a:prstGeom>
        </p:spPr>
      </p:pic>
      <p:pic>
        <p:nvPicPr>
          <p:cNvPr id="7" name="Picture 6">
            <a:extLst>
              <a:ext uri="{FF2B5EF4-FFF2-40B4-BE49-F238E27FC236}">
                <a16:creationId xmlns:a16="http://schemas.microsoft.com/office/drawing/2014/main" id="{49A863A5-F9B1-4015-BF24-9A5EE4061EC5}"/>
              </a:ext>
            </a:extLst>
          </p:cNvPr>
          <p:cNvPicPr/>
          <p:nvPr/>
        </p:nvPicPr>
        <p:blipFill>
          <a:blip r:embed="rId5">
            <a:extLst>
              <a:ext uri="{28A0092B-C50C-407E-A947-70E740481C1C}">
                <a14:useLocalDpi xmlns:a14="http://schemas.microsoft.com/office/drawing/2010/main" val="0"/>
              </a:ext>
            </a:extLst>
          </a:blip>
          <a:stretch>
            <a:fillRect/>
          </a:stretch>
        </p:blipFill>
        <p:spPr>
          <a:xfrm>
            <a:off x="7547493" y="4375312"/>
            <a:ext cx="3018790" cy="297180"/>
          </a:xfrm>
          <a:prstGeom prst="rect">
            <a:avLst/>
          </a:prstGeom>
        </p:spPr>
      </p:pic>
      <p:sp>
        <p:nvSpPr>
          <p:cNvPr id="9" name="TextBox 8">
            <a:extLst>
              <a:ext uri="{FF2B5EF4-FFF2-40B4-BE49-F238E27FC236}">
                <a16:creationId xmlns:a16="http://schemas.microsoft.com/office/drawing/2014/main" id="{40B48668-987B-4A61-825B-A48FEB6A67AB}"/>
              </a:ext>
            </a:extLst>
          </p:cNvPr>
          <p:cNvSpPr txBox="1"/>
          <p:nvPr/>
        </p:nvSpPr>
        <p:spPr>
          <a:xfrm>
            <a:off x="958441" y="5012233"/>
            <a:ext cx="10005969"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 Accelerometer was set to the highest available sampling rate by adjusting the Linear acceleration sensor Control Register 6.</a:t>
            </a:r>
            <a:endParaRPr lang="en-US" dirty="0"/>
          </a:p>
        </p:txBody>
      </p:sp>
    </p:spTree>
    <p:extLst>
      <p:ext uri="{BB962C8B-B14F-4D97-AF65-F5344CB8AC3E}">
        <p14:creationId xmlns:p14="http://schemas.microsoft.com/office/powerpoint/2010/main" val="363331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BE79-A29D-410B-9AAA-36B5E17A5ED5}"/>
              </a:ext>
            </a:extLst>
          </p:cNvPr>
          <p:cNvSpPr>
            <a:spLocks noGrp="1"/>
          </p:cNvSpPr>
          <p:nvPr>
            <p:ph type="title"/>
          </p:nvPr>
        </p:nvSpPr>
        <p:spPr/>
        <p:txBody>
          <a:bodyPr/>
          <a:lstStyle/>
          <a:p>
            <a:pPr algn="ctr"/>
            <a:r>
              <a:rPr lang="en-US" dirty="0">
                <a:solidFill>
                  <a:srgbClr val="00B0F0"/>
                </a:solidFill>
              </a:rPr>
              <a:t>Pressure Sensors</a:t>
            </a:r>
            <a:endParaRPr lang="en-US" dirty="0"/>
          </a:p>
        </p:txBody>
      </p:sp>
      <p:graphicFrame>
        <p:nvGraphicFramePr>
          <p:cNvPr id="4" name="Table 4">
            <a:extLst>
              <a:ext uri="{FF2B5EF4-FFF2-40B4-BE49-F238E27FC236}">
                <a16:creationId xmlns:a16="http://schemas.microsoft.com/office/drawing/2014/main" id="{A6F0352A-947E-434F-AC19-DD8A35409F08}"/>
              </a:ext>
            </a:extLst>
          </p:cNvPr>
          <p:cNvGraphicFramePr>
            <a:graphicFrameLocks noGrp="1"/>
          </p:cNvGraphicFramePr>
          <p:nvPr>
            <p:ph idx="1"/>
            <p:extLst>
              <p:ext uri="{D42A27DB-BD31-4B8C-83A1-F6EECF244321}">
                <p14:modId xmlns:p14="http://schemas.microsoft.com/office/powerpoint/2010/main" val="2610524985"/>
              </p:ext>
            </p:extLst>
          </p:nvPr>
        </p:nvGraphicFramePr>
        <p:xfrm>
          <a:off x="838200" y="1825624"/>
          <a:ext cx="10515596" cy="406978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036100419"/>
                    </a:ext>
                  </a:extLst>
                </a:gridCol>
                <a:gridCol w="1502228">
                  <a:extLst>
                    <a:ext uri="{9D8B030D-6E8A-4147-A177-3AD203B41FA5}">
                      <a16:colId xmlns:a16="http://schemas.microsoft.com/office/drawing/2014/main" val="3396529348"/>
                    </a:ext>
                  </a:extLst>
                </a:gridCol>
                <a:gridCol w="1502228">
                  <a:extLst>
                    <a:ext uri="{9D8B030D-6E8A-4147-A177-3AD203B41FA5}">
                      <a16:colId xmlns:a16="http://schemas.microsoft.com/office/drawing/2014/main" val="1021100032"/>
                    </a:ext>
                  </a:extLst>
                </a:gridCol>
                <a:gridCol w="1502228">
                  <a:extLst>
                    <a:ext uri="{9D8B030D-6E8A-4147-A177-3AD203B41FA5}">
                      <a16:colId xmlns:a16="http://schemas.microsoft.com/office/drawing/2014/main" val="1203962465"/>
                    </a:ext>
                  </a:extLst>
                </a:gridCol>
                <a:gridCol w="1502228">
                  <a:extLst>
                    <a:ext uri="{9D8B030D-6E8A-4147-A177-3AD203B41FA5}">
                      <a16:colId xmlns:a16="http://schemas.microsoft.com/office/drawing/2014/main" val="241447193"/>
                    </a:ext>
                  </a:extLst>
                </a:gridCol>
                <a:gridCol w="1502228">
                  <a:extLst>
                    <a:ext uri="{9D8B030D-6E8A-4147-A177-3AD203B41FA5}">
                      <a16:colId xmlns:a16="http://schemas.microsoft.com/office/drawing/2014/main" val="583468852"/>
                    </a:ext>
                  </a:extLst>
                </a:gridCol>
                <a:gridCol w="1502228">
                  <a:extLst>
                    <a:ext uri="{9D8B030D-6E8A-4147-A177-3AD203B41FA5}">
                      <a16:colId xmlns:a16="http://schemas.microsoft.com/office/drawing/2014/main" val="892492530"/>
                    </a:ext>
                  </a:extLst>
                </a:gridCol>
              </a:tblGrid>
              <a:tr h="1004094">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Device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Arial" panose="020B0604020202020204" pitchFamily="34" charset="0"/>
                        </a:rPr>
                        <a:t>Force Range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Arial" panose="020B0604020202020204" pitchFamily="34" charset="0"/>
                        </a:rPr>
                        <a:t>Area of Sensing Diameter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Arial" panose="020B0604020202020204" pitchFamily="34" charset="0"/>
                        </a:rPr>
                        <a:t>Repeatability Error Rate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Linearity Error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Arial" panose="020B0604020202020204" pitchFamily="34" charset="0"/>
                        </a:rPr>
                        <a:t>Drift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Hysteresis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2864401"/>
                  </a:ext>
                </a:extLst>
              </a:tr>
              <a:tr h="1004094">
                <a:tc>
                  <a:txBody>
                    <a:bodyPr/>
                    <a:lstStyle/>
                    <a:p>
                      <a:pPr marL="0" marR="0" algn="ctr">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Arial" panose="020B0604020202020204" pitchFamily="34" charset="0"/>
                        </a:rPr>
                        <a:t>SingleTact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2.2 lbs. (can go up to 5 lbs.)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0.31 inch</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&lt;1.5%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&lt;2.0%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2% in 1 min, 4% in 10 min, at 50% FSR load</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&lt; 4.0%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0199630"/>
                  </a:ext>
                </a:extLst>
              </a:tr>
              <a:tr h="1004094">
                <a:tc>
                  <a:txBody>
                    <a:bodyPr/>
                    <a:lstStyle/>
                    <a:p>
                      <a:pPr marL="0" marR="0" algn="ctr">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Arial" panose="020B0604020202020204" pitchFamily="34" charset="0"/>
                        </a:rPr>
                        <a:t>FlexiForce</a:t>
                      </a:r>
                      <a:r>
                        <a:rPr lang="en-US" sz="1600" dirty="0">
                          <a:effectLst/>
                          <a:latin typeface="Times New Roman" panose="02020603050405020304" pitchFamily="18" charset="0"/>
                          <a:ea typeface="Calibri" panose="020F0502020204030204" pitchFamily="34" charset="0"/>
                          <a:cs typeface="Arial" panose="020B0604020202020204" pitchFamily="34" charset="0"/>
                        </a:rPr>
                        <a:t> (0.375”)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0-25 lbs. (varies with the value of the Reference resistor)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0.375 inch</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&lt;2.0%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&lt;3.0%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AvenirLTStd-Book"/>
                          <a:cs typeface="Arial" panose="020B0604020202020204" pitchFamily="34" charset="0"/>
                        </a:rPr>
                        <a:t>&lt; 5% per logarithmic time scale</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AvenirLTStd-Book"/>
                          <a:cs typeface="Arial" panose="020B0604020202020204" pitchFamily="34" charset="0"/>
                        </a:rPr>
                        <a:t>&lt; 4.5 %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2720470"/>
                  </a:ext>
                </a:extLst>
              </a:tr>
              <a:tr h="1004094">
                <a:tc>
                  <a:txBody>
                    <a:bodyPr/>
                    <a:lstStyle/>
                    <a:p>
                      <a:pPr marL="0" marR="0" algn="ctr">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Arial" panose="020B0604020202020204" pitchFamily="34" charset="0"/>
                        </a:rPr>
                        <a:t>FlexiForce</a:t>
                      </a:r>
                      <a:r>
                        <a:rPr lang="en-US" sz="1600" dirty="0">
                          <a:effectLst/>
                          <a:latin typeface="Times New Roman" panose="02020603050405020304" pitchFamily="18" charset="0"/>
                          <a:ea typeface="Calibri" panose="020F0502020204030204" pitchFamily="34" charset="0"/>
                          <a:cs typeface="Arial" panose="020B0604020202020204" pitchFamily="34" charset="0"/>
                        </a:rPr>
                        <a:t> (1”)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0-25 lbs. (varies with the value of the Reference resistor)</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 inch</a:t>
                      </a:r>
                      <a:endPar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&lt;2.0%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Arial" panose="020B0604020202020204" pitchFamily="34" charset="0"/>
                        </a:rPr>
                        <a:t>&lt;3.0%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AvenirLTStd-Book"/>
                          <a:cs typeface="Arial" panose="020B0604020202020204" pitchFamily="34" charset="0"/>
                        </a:rPr>
                        <a:t>&lt; 5% per logarithmic time scale</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AvenirLTStd-Book"/>
                          <a:cs typeface="Arial" panose="020B0604020202020204" pitchFamily="34" charset="0"/>
                        </a:rPr>
                        <a:t>&lt; 4.5 %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0094964"/>
                  </a:ext>
                </a:extLst>
              </a:tr>
            </a:tbl>
          </a:graphicData>
        </a:graphic>
      </p:graphicFrame>
    </p:spTree>
    <p:extLst>
      <p:ext uri="{BB962C8B-B14F-4D97-AF65-F5344CB8AC3E}">
        <p14:creationId xmlns:p14="http://schemas.microsoft.com/office/powerpoint/2010/main" val="102853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7EC0-32F6-47A5-B7CB-E0C9AE60B6B6}"/>
              </a:ext>
            </a:extLst>
          </p:cNvPr>
          <p:cNvSpPr>
            <a:spLocks noGrp="1"/>
          </p:cNvSpPr>
          <p:nvPr>
            <p:ph type="title"/>
          </p:nvPr>
        </p:nvSpPr>
        <p:spPr/>
        <p:txBody>
          <a:bodyPr/>
          <a:lstStyle/>
          <a:p>
            <a:pPr algn="ctr"/>
            <a:r>
              <a:rPr lang="en-US" dirty="0">
                <a:solidFill>
                  <a:srgbClr val="00B0F0"/>
                </a:solidFill>
              </a:rPr>
              <a:t>Pressure Sensors</a:t>
            </a:r>
            <a:endParaRPr lang="en-US" dirty="0"/>
          </a:p>
        </p:txBody>
      </p:sp>
      <p:sp>
        <p:nvSpPr>
          <p:cNvPr id="3" name="Content Placeholder 2">
            <a:extLst>
              <a:ext uri="{FF2B5EF4-FFF2-40B4-BE49-F238E27FC236}">
                <a16:creationId xmlns:a16="http://schemas.microsoft.com/office/drawing/2014/main" id="{5B3B1C7D-9647-4F80-BE68-9E0C835BB0A0}"/>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Three pressure sensors were tested and compared: </a:t>
            </a:r>
          </a:p>
          <a:p>
            <a:pPr marL="0" indent="0">
              <a:buNone/>
            </a:pPr>
            <a:endParaRPr lang="en-US" dirty="0"/>
          </a:p>
          <a:p>
            <a:pPr marL="0" indent="0">
              <a:buNone/>
            </a:pPr>
            <a:endParaRPr lang="en-US" dirty="0"/>
          </a:p>
        </p:txBody>
      </p:sp>
      <p:pic>
        <p:nvPicPr>
          <p:cNvPr id="5" name="Picture 4" descr="A picture containing building, small&#10;&#10;Description automatically generated">
            <a:extLst>
              <a:ext uri="{FF2B5EF4-FFF2-40B4-BE49-F238E27FC236}">
                <a16:creationId xmlns:a16="http://schemas.microsoft.com/office/drawing/2014/main" id="{98E889C1-4ED3-4710-9368-E9D9164FF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49" y="2264456"/>
            <a:ext cx="4948101" cy="3711076"/>
          </a:xfrm>
          <a:prstGeom prst="rect">
            <a:avLst/>
          </a:prstGeom>
        </p:spPr>
      </p:pic>
    </p:spTree>
    <p:extLst>
      <p:ext uri="{BB962C8B-B14F-4D97-AF65-F5344CB8AC3E}">
        <p14:creationId xmlns:p14="http://schemas.microsoft.com/office/powerpoint/2010/main" val="80004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4EA5-8604-4CC3-9CF8-FB2ED4FA28E8}"/>
              </a:ext>
            </a:extLst>
          </p:cNvPr>
          <p:cNvSpPr>
            <a:spLocks noGrp="1"/>
          </p:cNvSpPr>
          <p:nvPr>
            <p:ph type="title"/>
          </p:nvPr>
        </p:nvSpPr>
        <p:spPr/>
        <p:txBody>
          <a:bodyPr/>
          <a:lstStyle/>
          <a:p>
            <a:pPr algn="ctr"/>
            <a:r>
              <a:rPr lang="en-US" dirty="0">
                <a:solidFill>
                  <a:srgbClr val="00B0F0"/>
                </a:solidFill>
              </a:rPr>
              <a:t>Observations and Findings		</a:t>
            </a:r>
            <a:endParaRPr lang="en-US" dirty="0"/>
          </a:p>
        </p:txBody>
      </p:sp>
      <p:sp>
        <p:nvSpPr>
          <p:cNvPr id="3" name="Content Placeholder 2">
            <a:extLst>
              <a:ext uri="{FF2B5EF4-FFF2-40B4-BE49-F238E27FC236}">
                <a16:creationId xmlns:a16="http://schemas.microsoft.com/office/drawing/2014/main" id="{23A69677-B205-4F29-A386-6255999304D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When applying pressure lesser than 400 gram-force a significant noise is measured specially for sinusoidal vibration mode </a:t>
            </a:r>
          </a:p>
          <a:p>
            <a:endParaRPr lang="en-US" dirty="0"/>
          </a:p>
        </p:txBody>
      </p:sp>
      <p:pic>
        <p:nvPicPr>
          <p:cNvPr id="5" name="Picture 4" descr="A close up of a map&#10;&#10;Description automatically generated">
            <a:extLst>
              <a:ext uri="{FF2B5EF4-FFF2-40B4-BE49-F238E27FC236}">
                <a16:creationId xmlns:a16="http://schemas.microsoft.com/office/drawing/2014/main" id="{7CC534B7-F224-4848-A454-97C697DA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438400"/>
            <a:ext cx="8253866" cy="3187700"/>
          </a:xfrm>
          <a:prstGeom prst="rect">
            <a:avLst/>
          </a:prstGeom>
        </p:spPr>
      </p:pic>
    </p:spTree>
    <p:extLst>
      <p:ext uri="{BB962C8B-B14F-4D97-AF65-F5344CB8AC3E}">
        <p14:creationId xmlns:p14="http://schemas.microsoft.com/office/powerpoint/2010/main" val="14272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69D0-EC67-4504-A7AA-2AE5707134F4}"/>
              </a:ext>
            </a:extLst>
          </p:cNvPr>
          <p:cNvSpPr>
            <a:spLocks noGrp="1"/>
          </p:cNvSpPr>
          <p:nvPr>
            <p:ph type="title"/>
          </p:nvPr>
        </p:nvSpPr>
        <p:spPr/>
        <p:txBody>
          <a:bodyPr/>
          <a:lstStyle/>
          <a:p>
            <a:pPr algn="ctr"/>
            <a:r>
              <a:rPr lang="en-US" dirty="0">
                <a:solidFill>
                  <a:srgbClr val="00B0F0"/>
                </a:solidFill>
              </a:rPr>
              <a:t>Observations and Findings		</a:t>
            </a:r>
            <a:endParaRPr lang="en-US" dirty="0"/>
          </a:p>
        </p:txBody>
      </p:sp>
      <p:sp>
        <p:nvSpPr>
          <p:cNvPr id="3" name="Content Placeholder 2">
            <a:extLst>
              <a:ext uri="{FF2B5EF4-FFF2-40B4-BE49-F238E27FC236}">
                <a16:creationId xmlns:a16="http://schemas.microsoft.com/office/drawing/2014/main" id="{90999625-CB6F-4AD9-AF96-ADC0B6713AD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As the pressuring weight being applied increases (around 600 gram-force) , the signal became stable and nearly noise-free.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7" name="Picture 6" descr="A close up of a map&#10;&#10;Description automatically generated">
            <a:extLst>
              <a:ext uri="{FF2B5EF4-FFF2-40B4-BE49-F238E27FC236}">
                <a16:creationId xmlns:a16="http://schemas.microsoft.com/office/drawing/2014/main" id="{ADCEA969-F5DC-4BA8-8AE1-FF7AD6927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2549525"/>
            <a:ext cx="8134350" cy="3627438"/>
          </a:xfrm>
          <a:prstGeom prst="rect">
            <a:avLst/>
          </a:prstGeom>
        </p:spPr>
      </p:pic>
    </p:spTree>
    <p:extLst>
      <p:ext uri="{BB962C8B-B14F-4D97-AF65-F5344CB8AC3E}">
        <p14:creationId xmlns:p14="http://schemas.microsoft.com/office/powerpoint/2010/main" val="314637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C6906D97-EAFC-7547-B3D9-1D299263364D}" vid="{981300C0-2744-AD44-8210-10A7977D4D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898</Words>
  <Application>Microsoft Office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Garamond</vt:lpstr>
      <vt:lpstr>Times New Roman</vt:lpstr>
      <vt:lpstr>Wingdings</vt:lpstr>
      <vt:lpstr>Office Theme</vt:lpstr>
      <vt:lpstr>The Influence of Pressure Force on Vibration and Muscle Activation</vt:lpstr>
      <vt:lpstr>Introduction</vt:lpstr>
      <vt:lpstr>Environment Setup</vt:lpstr>
      <vt:lpstr>Environment Setup</vt:lpstr>
      <vt:lpstr>Environment Setup</vt:lpstr>
      <vt:lpstr>Pressure Sensors</vt:lpstr>
      <vt:lpstr>Pressure Sensors</vt:lpstr>
      <vt:lpstr>Observations and Findings  </vt:lpstr>
      <vt:lpstr>Observations and Findings  </vt:lpstr>
      <vt:lpstr>Observations and Findings </vt:lpstr>
      <vt:lpstr>Observations and Findings </vt:lpstr>
      <vt:lpstr>Observations and Findings</vt:lpstr>
      <vt:lpstr>Observations and Findings</vt:lpstr>
      <vt:lpstr>Environment Setup</vt:lpstr>
      <vt:lpstr>Environment Setup</vt:lpstr>
      <vt:lpstr>Device worn on body </vt:lpstr>
      <vt:lpstr>Electromyography EMG</vt:lpstr>
      <vt:lpstr>Characteristics of EMG signal </vt:lpstr>
      <vt:lpstr>General Concerns About EMG</vt:lpstr>
      <vt:lpstr>General Concerns About EMG</vt:lpstr>
      <vt:lpstr>Environment Setup</vt:lpstr>
      <vt:lpstr>Observations and Findings</vt:lpstr>
      <vt:lpstr>Analyzing The EMG Signal Noise In Frequency Spectrum</vt:lpstr>
      <vt:lpstr>Analyzing The EMG Signal Noise In Frequency Spectrum</vt:lpstr>
      <vt:lpstr>Reducing The EMG Signal Noise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Vibration Characteristics Analysis </dc:title>
  <dc:creator>Mousselli, Daniel</dc:creator>
  <cp:lastModifiedBy>Mousselli, Daniel</cp:lastModifiedBy>
  <cp:revision>127</cp:revision>
  <dcterms:created xsi:type="dcterms:W3CDTF">2020-08-06T18:55:09Z</dcterms:created>
  <dcterms:modified xsi:type="dcterms:W3CDTF">2020-09-29T12:56:51Z</dcterms:modified>
</cp:coreProperties>
</file>