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family\Desktop\AAA\New folder\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99" y="1"/>
            <a:ext cx="92202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14400" y="838200"/>
            <a:ext cx="7315200" cy="4572000"/>
          </a:xfrm>
        </p:spPr>
        <p:txBody>
          <a:bodyPr>
            <a:normAutofit fontScale="90000"/>
          </a:bodyPr>
          <a:lstStyle/>
          <a:p>
            <a:r>
              <a:rPr lang="ar-SA" dirty="0" smtClean="0">
                <a:latin typeface="Aldhabi" panose="01000000000000000000" pitchFamily="2" charset="-78"/>
                <a:cs typeface="Aldhabi" panose="01000000000000000000" pitchFamily="2" charset="-78"/>
              </a:rPr>
              <a:t>موقع لغة الإشارة العربية تم تنفيذه ضمن مبادرة المليون مبرمج عربي</a:t>
            </a:r>
            <a:br>
              <a:rPr lang="ar-SA" dirty="0" smtClean="0">
                <a:latin typeface="Aldhabi" panose="01000000000000000000" pitchFamily="2" charset="-78"/>
                <a:cs typeface="Aldhabi" panose="01000000000000000000" pitchFamily="2" charset="-78"/>
              </a:rPr>
            </a:br>
            <a:r>
              <a:rPr lang="ar-SA" dirty="0" smtClean="0">
                <a:latin typeface="Aldhabi" panose="01000000000000000000" pitchFamily="2" charset="-78"/>
                <a:cs typeface="Aldhabi" panose="01000000000000000000" pitchFamily="2" charset="-78"/>
              </a:rPr>
              <a:t>جزيل الشكر</a:t>
            </a:r>
            <a:r>
              <a:rPr lang="ar-SA" dirty="0">
                <a:latin typeface="Aldhabi" panose="01000000000000000000" pitchFamily="2" charset="-78"/>
                <a:cs typeface="Aldhabi" panose="01000000000000000000" pitchFamily="2" charset="-78"/>
              </a:rPr>
              <a:t> </a:t>
            </a:r>
            <a:r>
              <a:rPr lang="ar-SA" dirty="0" smtClean="0">
                <a:latin typeface="Aldhabi" panose="01000000000000000000" pitchFamily="2" charset="-78"/>
                <a:cs typeface="Aldhabi" panose="01000000000000000000" pitchFamily="2" charset="-78"/>
              </a:rPr>
              <a:t>والامتنان</a:t>
            </a:r>
            <a:r>
              <a:rPr lang="ar-SA" dirty="0">
                <a:latin typeface="Aldhabi" panose="01000000000000000000" pitchFamily="2" charset="-78"/>
                <a:cs typeface="Aldhabi" panose="01000000000000000000" pitchFamily="2" charset="-78"/>
              </a:rPr>
              <a:t> </a:t>
            </a:r>
            <a:r>
              <a:rPr lang="ar-SA" dirty="0" smtClean="0">
                <a:latin typeface="Aldhabi" panose="01000000000000000000" pitchFamily="2" charset="-78"/>
                <a:cs typeface="Aldhabi" panose="01000000000000000000" pitchFamily="2" charset="-78"/>
              </a:rPr>
              <a:t>لسمو الشيخ محمد بن راشد على</a:t>
            </a:r>
            <a:r>
              <a:rPr lang="ar-SA" dirty="0">
                <a:latin typeface="Aldhabi" panose="01000000000000000000" pitchFamily="2" charset="-78"/>
                <a:cs typeface="Aldhabi" panose="01000000000000000000" pitchFamily="2" charset="-78"/>
              </a:rPr>
              <a:t> هذه المبادرة التي أتاحت لي كأم المشاركة </a:t>
            </a:r>
            <a:r>
              <a:rPr lang="ar-SA" dirty="0" smtClean="0">
                <a:latin typeface="Aldhabi" panose="01000000000000000000" pitchFamily="2" charset="-78"/>
                <a:cs typeface="Aldhabi" panose="01000000000000000000" pitchFamily="2" charset="-78"/>
              </a:rPr>
              <a:t>بلا</a:t>
            </a:r>
            <a:br>
              <a:rPr lang="ar-SA" dirty="0" smtClean="0">
                <a:latin typeface="Aldhabi" panose="01000000000000000000" pitchFamily="2" charset="-78"/>
                <a:cs typeface="Aldhabi" panose="01000000000000000000" pitchFamily="2" charset="-78"/>
              </a:rPr>
            </a:br>
            <a:r>
              <a:rPr lang="ar-SA" dirty="0">
                <a:latin typeface="Aldhabi" panose="01000000000000000000" pitchFamily="2" charset="-78"/>
                <a:cs typeface="Aldhabi" panose="01000000000000000000" pitchFamily="2" charset="-78"/>
              </a:rPr>
              <a:t> قيود مادية أو مكانيةأو زمانية </a:t>
            </a:r>
            <a:r>
              <a:rPr lang="ar-SA" dirty="0">
                <a:latin typeface="Aldhabi" panose="01000000000000000000" pitchFamily="2" charset="-78"/>
                <a:cs typeface="Aldhabi" panose="01000000000000000000" pitchFamily="2" charset="-78"/>
              </a:rPr>
              <a:t/>
            </a:r>
            <a:br>
              <a:rPr lang="ar-SA" dirty="0">
                <a:latin typeface="Aldhabi" panose="01000000000000000000" pitchFamily="2" charset="-78"/>
                <a:cs typeface="Aldhabi" panose="01000000000000000000" pitchFamily="2" charset="-78"/>
              </a:rPr>
            </a:br>
            <a:r>
              <a:rPr lang="ar-SA" dirty="0" smtClean="0">
                <a:latin typeface="Aldhabi" panose="01000000000000000000" pitchFamily="2" charset="-78"/>
                <a:cs typeface="Aldhabi" panose="01000000000000000000" pitchFamily="2" charset="-78"/>
              </a:rPr>
              <a:t>وشكر</a:t>
            </a:r>
            <a:r>
              <a:rPr lang="ar-SA" dirty="0">
                <a:latin typeface="Aldhabi" panose="01000000000000000000" pitchFamily="2" charset="-78"/>
                <a:cs typeface="Aldhabi" panose="01000000000000000000" pitchFamily="2" charset="-78"/>
              </a:rPr>
              <a:t> لجميع القائمين على </a:t>
            </a:r>
            <a:r>
              <a:rPr lang="ar-SA" dirty="0" smtClean="0">
                <a:latin typeface="Aldhabi" panose="01000000000000000000" pitchFamily="2" charset="-78"/>
                <a:cs typeface="Aldhabi" panose="01000000000000000000" pitchFamily="2" charset="-78"/>
              </a:rPr>
              <a:t>موقع يوداستي-</a:t>
            </a:r>
            <a:r>
              <a:rPr lang="ar-SA" dirty="0">
                <a:latin typeface="Aldhabi" panose="01000000000000000000" pitchFamily="2" charset="-78"/>
                <a:cs typeface="Aldhabi" panose="01000000000000000000" pitchFamily="2" charset="-78"/>
              </a:rPr>
              <a:t> معلمين </a:t>
            </a:r>
            <a:r>
              <a:rPr lang="ar-SA" dirty="0" smtClean="0">
                <a:latin typeface="Aldhabi" panose="01000000000000000000" pitchFamily="2" charset="-78"/>
                <a:cs typeface="Aldhabi" panose="01000000000000000000" pitchFamily="2" charset="-78"/>
              </a:rPr>
              <a:t>ومشرفين-</a:t>
            </a:r>
            <a:r>
              <a:rPr lang="ar-SA" dirty="0">
                <a:latin typeface="Aldhabi" panose="01000000000000000000" pitchFamily="2" charset="-78"/>
                <a:cs typeface="Aldhabi" panose="01000000000000000000" pitchFamily="2" charset="-78"/>
              </a:rPr>
              <a:t> على المعلومات القيمة التي قدموهالنا والرد المباشر على </a:t>
            </a:r>
            <a:r>
              <a:rPr lang="ar-SA" dirty="0" smtClean="0">
                <a:latin typeface="Aldhabi" panose="01000000000000000000" pitchFamily="2" charset="-78"/>
                <a:cs typeface="Aldhabi" panose="01000000000000000000" pitchFamily="2" charset="-78"/>
              </a:rPr>
              <a:t>استفساراتنا…</a:t>
            </a:r>
            <a:endParaRPr lang="en-US" dirty="0">
              <a:latin typeface="Aldhabi" panose="01000000000000000000" pitchFamily="2" charset="-78"/>
              <a:cs typeface="Aldhabi" panose="01000000000000000000" pitchFamily="2" charset="-78"/>
            </a:endParaRPr>
          </a:p>
        </p:txBody>
      </p:sp>
      <p:sp>
        <p:nvSpPr>
          <p:cNvPr id="3" name="Subtitle 2"/>
          <p:cNvSpPr>
            <a:spLocks noGrp="1"/>
          </p:cNvSpPr>
          <p:nvPr>
            <p:ph type="subTitle" idx="1"/>
          </p:nvPr>
        </p:nvSpPr>
        <p:spPr>
          <a:xfrm>
            <a:off x="914400" y="5416550"/>
            <a:ext cx="3962400" cy="762000"/>
          </a:xfrm>
        </p:spPr>
        <p:txBody>
          <a:bodyPr>
            <a:normAutofit/>
          </a:bodyPr>
          <a:lstStyle/>
          <a:p>
            <a:pPr algn="l"/>
            <a:r>
              <a:rPr lang="ar-SA" i="1" dirty="0" smtClean="0">
                <a:solidFill>
                  <a:schemeClr val="tx2"/>
                </a:solidFill>
                <a:latin typeface="Andalus" panose="02020603050405020304" pitchFamily="18" charset="-78"/>
                <a:cs typeface="Andalus" panose="02020603050405020304" pitchFamily="18" charset="-78"/>
              </a:rPr>
              <a:t>برمجة وتصميم: دانيا حمودة</a:t>
            </a:r>
            <a:endParaRPr lang="en-US" i="1" dirty="0">
              <a:solidFill>
                <a:schemeClr val="tx2"/>
              </a:solidFill>
              <a:latin typeface="Andalus" panose="02020603050405020304" pitchFamily="18" charset="-78"/>
              <a:cs typeface="Andalus" panose="02020603050405020304" pitchFamily="18" charset="-78"/>
            </a:endParaRPr>
          </a:p>
        </p:txBody>
      </p:sp>
      <p:pic>
        <p:nvPicPr>
          <p:cNvPr id="2050" name="Picture 2" descr="C:\Users\family\Desktop\AAA\New folder\OMAC-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5105400"/>
            <a:ext cx="2543175" cy="107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06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family\Desktop\AAA\New folder\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99" y="0"/>
            <a:ext cx="9220200"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6"/>
          <p:cNvSpPr>
            <a:spLocks noGrp="1"/>
          </p:cNvSpPr>
          <p:nvPr>
            <p:ph type="subTitle" idx="1"/>
          </p:nvPr>
        </p:nvSpPr>
        <p:spPr>
          <a:xfrm>
            <a:off x="876301" y="876299"/>
            <a:ext cx="7315200" cy="5105400"/>
          </a:xfrm>
          <a:noFill/>
          <a:extLst>
            <a:ext uri="{909E8E84-426E-40DD-AFC4-6F175D3DCCD1}">
              <a14:hiddenFill xmlns:a14="http://schemas.microsoft.com/office/drawing/2010/main">
                <a:solidFill>
                  <a:srgbClr val="FFFFFF"/>
                </a:solidFill>
              </a14:hiddenFill>
            </a:ext>
          </a:extLst>
        </p:spPr>
        <p:txBody>
          <a:bodyPr>
            <a:normAutofit/>
          </a:bodyPr>
          <a:lstStyle/>
          <a:p>
            <a:r>
              <a:rPr lang="ar-SA" i="1" dirty="0">
                <a:solidFill>
                  <a:schemeClr val="tx2"/>
                </a:solidFill>
                <a:latin typeface="Aldhabi" panose="01000000000000000000" pitchFamily="2" charset="-78"/>
                <a:cs typeface="Aldhabi" panose="01000000000000000000" pitchFamily="2" charset="-78"/>
              </a:rPr>
              <a:t>عن فكرة الموقع:</a:t>
            </a:r>
          </a:p>
          <a:p>
            <a:r>
              <a:rPr lang="ar-SA" dirty="0">
                <a:solidFill>
                  <a:schemeClr val="tx1"/>
                </a:solidFill>
                <a:latin typeface="Aldhabi" panose="01000000000000000000" pitchFamily="2" charset="-78"/>
                <a:cs typeface="Aldhabi" panose="01000000000000000000" pitchFamily="2" charset="-78"/>
              </a:rPr>
              <a:t>ف</a:t>
            </a:r>
            <a:r>
              <a:rPr lang="ar-SA" dirty="0" smtClean="0">
                <a:solidFill>
                  <a:schemeClr val="tx1"/>
                </a:solidFill>
                <a:latin typeface="Arabic Typesetting" panose="03020402040406030203" pitchFamily="66" charset="-78"/>
                <a:cs typeface="Arabic Typesetting" panose="03020402040406030203" pitchFamily="66" charset="-78"/>
              </a:rPr>
              <a:t>ي</a:t>
            </a:r>
            <a:r>
              <a:rPr lang="ar-SA" dirty="0">
                <a:solidFill>
                  <a:schemeClr val="tx1"/>
                </a:solidFill>
                <a:latin typeface="Arabic Typesetting" panose="03020402040406030203" pitchFamily="66" charset="-78"/>
                <a:cs typeface="Arabic Typesetting" panose="03020402040406030203" pitchFamily="66" charset="-78"/>
              </a:rPr>
              <a:t> بداية المبادرة وجه سمو الشيخ محمد بن </a:t>
            </a:r>
            <a:r>
              <a:rPr lang="ar-SA" dirty="0" smtClean="0">
                <a:solidFill>
                  <a:schemeClr val="tx1"/>
                </a:solidFill>
                <a:latin typeface="Arabic Typesetting" panose="03020402040406030203" pitchFamily="66" charset="-78"/>
                <a:cs typeface="Arabic Typesetting" panose="03020402040406030203" pitchFamily="66" charset="-78"/>
              </a:rPr>
              <a:t>راشد</a:t>
            </a:r>
          </a:p>
          <a:p>
            <a:r>
              <a:rPr lang="ar-SA" dirty="0">
                <a:solidFill>
                  <a:schemeClr val="tx1"/>
                </a:solidFill>
                <a:latin typeface="Arabic Typesetting" panose="03020402040406030203" pitchFamily="66" charset="-78"/>
                <a:cs typeface="Arabic Typesetting" panose="03020402040406030203" pitchFamily="66" charset="-78"/>
              </a:rPr>
              <a:t>  المشاركين للاهتمام بعدة مجالات منها أصحاب الهمم ، فكرت كثيرا بأداة أو </a:t>
            </a:r>
            <a:r>
              <a:rPr lang="ar-SA" dirty="0" smtClean="0">
                <a:solidFill>
                  <a:schemeClr val="tx1"/>
                </a:solidFill>
                <a:latin typeface="Arabic Typesetting" panose="03020402040406030203" pitchFamily="66" charset="-78"/>
                <a:cs typeface="Arabic Typesetting" panose="03020402040406030203" pitchFamily="66" charset="-78"/>
              </a:rPr>
              <a:t>تطبيق لدعم</a:t>
            </a:r>
            <a:r>
              <a:rPr lang="ar-SA" dirty="0">
                <a:solidFill>
                  <a:schemeClr val="tx1"/>
                </a:solidFill>
                <a:latin typeface="Arabic Typesetting" panose="03020402040406030203" pitchFamily="66" charset="-78"/>
                <a:cs typeface="Arabic Typesetting" panose="03020402040406030203" pitchFamily="66" charset="-78"/>
              </a:rPr>
              <a:t> تواصل أصحاب لغة الإشارة مع </a:t>
            </a:r>
            <a:r>
              <a:rPr lang="ar-SA" dirty="0" smtClean="0">
                <a:solidFill>
                  <a:schemeClr val="tx1"/>
                </a:solidFill>
                <a:latin typeface="Arabic Typesetting" panose="03020402040406030203" pitchFamily="66" charset="-78"/>
                <a:cs typeface="Arabic Typesetting" panose="03020402040406030203" pitchFamily="66" charset="-78"/>
              </a:rPr>
              <a:t>مجتمعهم دون تقييد</a:t>
            </a:r>
            <a:r>
              <a:rPr lang="ar-SA" dirty="0">
                <a:solidFill>
                  <a:schemeClr val="tx1"/>
                </a:solidFill>
                <a:latin typeface="Arabic Typesetting" panose="03020402040406030203" pitchFamily="66" charset="-78"/>
                <a:cs typeface="Arabic Typesetting" panose="03020402040406030203" pitchFamily="66" charset="-78"/>
              </a:rPr>
              <a:t> </a:t>
            </a:r>
            <a:r>
              <a:rPr lang="ar-SA" dirty="0" smtClean="0">
                <a:solidFill>
                  <a:schemeClr val="tx1"/>
                </a:solidFill>
                <a:latin typeface="Arabic Typesetting" panose="03020402040406030203" pitchFamily="66" charset="-78"/>
                <a:cs typeface="Arabic Typesetting" panose="03020402040406030203" pitchFamily="66" charset="-78"/>
              </a:rPr>
              <a:t>.</a:t>
            </a:r>
          </a:p>
          <a:p>
            <a:r>
              <a:rPr lang="ar-SA" dirty="0" smtClean="0">
                <a:solidFill>
                  <a:schemeClr val="tx1"/>
                </a:solidFill>
                <a:latin typeface="Arabic Typesetting" panose="03020402040406030203" pitchFamily="66" charset="-78"/>
                <a:cs typeface="Arabic Typesetting" panose="03020402040406030203" pitchFamily="66" charset="-78"/>
              </a:rPr>
              <a:t>ثم خطرت لي فكرة توجيه أطفالنا في سن التأسيس لتعلم لغة الإشارة</a:t>
            </a:r>
          </a:p>
          <a:p>
            <a:pPr rtl="1"/>
            <a:r>
              <a:rPr lang="ar-SA" dirty="0" smtClean="0">
                <a:solidFill>
                  <a:schemeClr val="tx1"/>
                </a:solidFill>
                <a:latin typeface="Arabic Typesetting" panose="03020402040406030203" pitchFamily="66" charset="-78"/>
                <a:cs typeface="Arabic Typesetting" panose="03020402040406030203" pitchFamily="66" charset="-78"/>
              </a:rPr>
              <a:t>التواصل</a:t>
            </a:r>
            <a:r>
              <a:rPr lang="ar-SA" dirty="0">
                <a:solidFill>
                  <a:schemeClr val="tx1"/>
                </a:solidFill>
                <a:latin typeface="Arabic Typesetting" panose="03020402040406030203" pitchFamily="66" charset="-78"/>
                <a:cs typeface="Arabic Typesetting" panose="03020402040406030203" pitchFamily="66" charset="-78"/>
              </a:rPr>
              <a:t> يحتاج </a:t>
            </a:r>
            <a:r>
              <a:rPr lang="ar-SA" dirty="0" smtClean="0">
                <a:solidFill>
                  <a:schemeClr val="tx1"/>
                </a:solidFill>
                <a:latin typeface="Arabic Typesetting" panose="03020402040406030203" pitchFamily="66" charset="-78"/>
                <a:cs typeface="Arabic Typesetting" panose="03020402040406030203" pitchFamily="66" charset="-78"/>
              </a:rPr>
              <a:t>لغة</a:t>
            </a:r>
            <a:r>
              <a:rPr lang="ar-SA" dirty="0">
                <a:solidFill>
                  <a:schemeClr val="tx1"/>
                </a:solidFill>
                <a:latin typeface="Arabic Typesetting" panose="03020402040406030203" pitchFamily="66" charset="-78"/>
                <a:cs typeface="Arabic Typesetting" panose="03020402040406030203" pitchFamily="66" charset="-78"/>
              </a:rPr>
              <a:t> ولغتهم لغة الإشارة لايكفي دعمهم ببرامج وأدوات تعليمية </a:t>
            </a:r>
            <a:r>
              <a:rPr lang="ar-SA" dirty="0" smtClean="0">
                <a:solidFill>
                  <a:schemeClr val="tx1"/>
                </a:solidFill>
                <a:latin typeface="Arabic Typesetting" panose="03020402040406030203" pitchFamily="66" charset="-78"/>
                <a:cs typeface="Arabic Typesetting" panose="03020402040406030203" pitchFamily="66" charset="-78"/>
              </a:rPr>
              <a:t>لهم</a:t>
            </a:r>
          </a:p>
          <a:p>
            <a:pPr rtl="1"/>
            <a:r>
              <a:rPr lang="ar-SA" dirty="0">
                <a:solidFill>
                  <a:schemeClr val="tx1"/>
                </a:solidFill>
                <a:latin typeface="Arabic Typesetting" panose="03020402040406030203" pitchFamily="66" charset="-78"/>
                <a:cs typeface="Arabic Typesetting" panose="03020402040406030203" pitchFamily="66" charset="-78"/>
              </a:rPr>
              <a:t> وحدهم بل يحتاجون منا أن </a:t>
            </a:r>
            <a:r>
              <a:rPr lang="ar-SA" dirty="0" smtClean="0">
                <a:solidFill>
                  <a:schemeClr val="tx1"/>
                </a:solidFill>
                <a:latin typeface="Arabic Typesetting" panose="03020402040406030203" pitchFamily="66" charset="-78"/>
                <a:cs typeface="Arabic Typesetting" panose="03020402040406030203" pitchFamily="66" charset="-78"/>
              </a:rPr>
              <a:t>نتعلم لغتهم</a:t>
            </a:r>
            <a:r>
              <a:rPr lang="ar-SA" dirty="0">
                <a:solidFill>
                  <a:schemeClr val="tx1"/>
                </a:solidFill>
                <a:latin typeface="Arabic Typesetting" panose="03020402040406030203" pitchFamily="66" charset="-78"/>
                <a:cs typeface="Arabic Typesetting" panose="03020402040406030203" pitchFamily="66" charset="-78"/>
              </a:rPr>
              <a:t> ليندمجو بطلاقة في المجتمع.</a:t>
            </a:r>
          </a:p>
          <a:p>
            <a:pPr rtl="1"/>
            <a:r>
              <a:rPr lang="ar-SA" dirty="0">
                <a:solidFill>
                  <a:schemeClr val="tx1"/>
                </a:solidFill>
                <a:latin typeface="Arabic Typesetting" panose="03020402040406030203" pitchFamily="66" charset="-78"/>
                <a:cs typeface="Arabic Typesetting" panose="03020402040406030203" pitchFamily="66" charset="-78"/>
              </a:rPr>
              <a:t>رأيت أن توجيه الأطفال بعمر التأسيس لتعلم لغة الإشارة هو أفضل مايمكنني تقديمه وقررت بناء موقع للأطفال لتعلم لغة الإشارة</a:t>
            </a:r>
          </a:p>
          <a:p>
            <a:endParaRPr lang="ar-SA" dirty="0" smtClean="0">
              <a:solidFill>
                <a:schemeClr val="tx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76102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family\Desktop\AAA\New folder\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99" y="0"/>
            <a:ext cx="9220200"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6"/>
          <p:cNvSpPr>
            <a:spLocks noGrp="1"/>
          </p:cNvSpPr>
          <p:nvPr>
            <p:ph type="subTitle" idx="1"/>
          </p:nvPr>
        </p:nvSpPr>
        <p:spPr>
          <a:xfrm>
            <a:off x="1333501" y="1447800"/>
            <a:ext cx="6400800" cy="4419600"/>
          </a:xfrm>
          <a:noFill/>
          <a:extLst>
            <a:ext uri="{909E8E84-426E-40DD-AFC4-6F175D3DCCD1}">
              <a14:hiddenFill xmlns:a14="http://schemas.microsoft.com/office/drawing/2010/main">
                <a:solidFill>
                  <a:srgbClr val="FFFFFF"/>
                </a:solidFill>
              </a14:hiddenFill>
            </a:ext>
          </a:extLst>
        </p:spPr>
        <p:txBody>
          <a:bodyPr>
            <a:normAutofit fontScale="70000" lnSpcReduction="20000"/>
          </a:bodyPr>
          <a:lstStyle/>
          <a:p>
            <a:pPr rtl="1"/>
            <a:r>
              <a:rPr lang="ar-SA" sz="4100" dirty="0">
                <a:solidFill>
                  <a:schemeClr val="tx1"/>
                </a:solidFill>
                <a:latin typeface="Arabic Typesetting" panose="03020402040406030203" pitchFamily="66" charset="-78"/>
                <a:cs typeface="Arabic Typesetting" panose="03020402040406030203" pitchFamily="66" charset="-78"/>
              </a:rPr>
              <a:t>و من</a:t>
            </a:r>
            <a:r>
              <a:rPr lang="ar-SA" dirty="0"/>
              <a:t> </a:t>
            </a:r>
            <a:r>
              <a:rPr lang="ar-SA" sz="4100" dirty="0">
                <a:solidFill>
                  <a:schemeClr val="tx1"/>
                </a:solidFill>
                <a:latin typeface="Arabic Typesetting" panose="03020402040406030203" pitchFamily="66" charset="-78"/>
                <a:cs typeface="Arabic Typesetting" panose="03020402040406030203" pitchFamily="66" charset="-78"/>
              </a:rPr>
              <a:t>وجهة نظري وقناعتي لا أحد يستطيع مساعدة أصحاب لغة الإشارة </a:t>
            </a:r>
            <a:r>
              <a:rPr lang="ar-SA" sz="4100" dirty="0" smtClean="0">
                <a:solidFill>
                  <a:schemeClr val="tx1"/>
                </a:solidFill>
                <a:latin typeface="Arabic Typesetting" panose="03020402040406030203" pitchFamily="66" charset="-78"/>
                <a:cs typeface="Arabic Typesetting" panose="03020402040406030203" pitchFamily="66" charset="-78"/>
              </a:rPr>
              <a:t>في</a:t>
            </a:r>
          </a:p>
          <a:p>
            <a:pPr rtl="1"/>
            <a:r>
              <a:rPr lang="ar-SA" sz="4100" dirty="0">
                <a:solidFill>
                  <a:schemeClr val="tx1"/>
                </a:solidFill>
                <a:latin typeface="Arabic Typesetting" panose="03020402040406030203" pitchFamily="66" charset="-78"/>
                <a:cs typeface="Arabic Typesetting" panose="03020402040406030203" pitchFamily="66" charset="-78"/>
              </a:rPr>
              <a:t> مجتمعنا العربي أكثر من سمو الشيخ محمد بن راشد  التغييرالجذري الكبير </a:t>
            </a:r>
            <a:r>
              <a:rPr lang="ar-SA" sz="4100" dirty="0" smtClean="0">
                <a:solidFill>
                  <a:schemeClr val="tx1"/>
                </a:solidFill>
                <a:latin typeface="Arabic Typesetting" panose="03020402040406030203" pitchFamily="66" charset="-78"/>
                <a:cs typeface="Arabic Typesetting" panose="03020402040406030203" pitchFamily="66" charset="-78"/>
              </a:rPr>
              <a:t>في</a:t>
            </a:r>
          </a:p>
          <a:p>
            <a:pPr rtl="1"/>
            <a:r>
              <a:rPr lang="ar-SA" sz="4100" dirty="0">
                <a:solidFill>
                  <a:schemeClr val="tx1"/>
                </a:solidFill>
                <a:latin typeface="Arabic Typesetting" panose="03020402040406030203" pitchFamily="66" charset="-78"/>
                <a:cs typeface="Arabic Typesetting" panose="03020402040406030203" pitchFamily="66" charset="-78"/>
              </a:rPr>
              <a:t> وقت مثالي لا يحدث إلا على يد قائد مؤثر على مستوى الوطن العربي ….</a:t>
            </a:r>
          </a:p>
          <a:p>
            <a:pPr rtl="1"/>
            <a:r>
              <a:rPr lang="ar-SA" sz="4100" dirty="0">
                <a:solidFill>
                  <a:schemeClr val="tx1"/>
                </a:solidFill>
                <a:latin typeface="Arabic Typesetting" panose="03020402040406030203" pitchFamily="66" charset="-78"/>
                <a:cs typeface="Arabic Typesetting" panose="03020402040406030203" pitchFamily="66" charset="-78"/>
              </a:rPr>
              <a:t> نرجو من سموّه النظر في إمكانية إطلاق تحدي لتعلم لغة الإشارة العربية على </a:t>
            </a:r>
            <a:endParaRPr lang="ar-SA" sz="4100" dirty="0" smtClean="0">
              <a:solidFill>
                <a:schemeClr val="tx1"/>
              </a:solidFill>
              <a:latin typeface="Arabic Typesetting" panose="03020402040406030203" pitchFamily="66" charset="-78"/>
              <a:cs typeface="Arabic Typesetting" panose="03020402040406030203" pitchFamily="66" charset="-78"/>
            </a:endParaRPr>
          </a:p>
          <a:p>
            <a:pPr rtl="1"/>
            <a:r>
              <a:rPr lang="ar-SA" sz="4100" dirty="0" smtClean="0">
                <a:solidFill>
                  <a:schemeClr val="tx1"/>
                </a:solidFill>
                <a:latin typeface="Arabic Typesetting" panose="03020402040406030203" pitchFamily="66" charset="-78"/>
                <a:cs typeface="Arabic Typesetting" panose="03020402040406030203" pitchFamily="66" charset="-78"/>
              </a:rPr>
              <a:t>غرار</a:t>
            </a:r>
            <a:r>
              <a:rPr lang="ar-SA" sz="4100" dirty="0">
                <a:solidFill>
                  <a:schemeClr val="tx1"/>
                </a:solidFill>
                <a:latin typeface="Arabic Typesetting" panose="03020402040406030203" pitchFamily="66" charset="-78"/>
                <a:cs typeface="Arabic Typesetting" panose="03020402040406030203" pitchFamily="66" charset="-78"/>
              </a:rPr>
              <a:t> جميع التحديات والمبادرات التي يتكرم دائما </a:t>
            </a:r>
            <a:r>
              <a:rPr lang="ar-SA" sz="4100" dirty="0" smtClean="0">
                <a:solidFill>
                  <a:schemeClr val="tx1"/>
                </a:solidFill>
                <a:latin typeface="Arabic Typesetting" panose="03020402040406030203" pitchFamily="66" charset="-78"/>
                <a:cs typeface="Arabic Typesetting" panose="03020402040406030203" pitchFamily="66" charset="-78"/>
              </a:rPr>
              <a:t>بإطلاقها ودعمها</a:t>
            </a:r>
          </a:p>
          <a:p>
            <a:pPr rtl="1"/>
            <a:r>
              <a:rPr lang="ar-SA" sz="4100" dirty="0">
                <a:solidFill>
                  <a:schemeClr val="tx1"/>
                </a:solidFill>
                <a:latin typeface="Arabic Typesetting" panose="03020402040406030203" pitchFamily="66" charset="-78"/>
                <a:cs typeface="Arabic Typesetting" panose="03020402040406030203" pitchFamily="66" charset="-78"/>
              </a:rPr>
              <a:t>  والتي تلقى إقبالا كبيراًونجاحا ملفتاً واستمراراً </a:t>
            </a:r>
            <a:r>
              <a:rPr lang="ar-SA" sz="4100" dirty="0" smtClean="0">
                <a:solidFill>
                  <a:schemeClr val="tx1"/>
                </a:solidFill>
                <a:latin typeface="Arabic Typesetting" panose="03020402040406030203" pitchFamily="66" charset="-78"/>
                <a:cs typeface="Arabic Typesetting" panose="03020402040406030203" pitchFamily="66" charset="-78"/>
              </a:rPr>
              <a:t>دائماً</a:t>
            </a:r>
            <a:r>
              <a:rPr lang="ar-SA" sz="4100" dirty="0">
                <a:solidFill>
                  <a:schemeClr val="tx1"/>
                </a:solidFill>
                <a:latin typeface="Arabic Typesetting" panose="03020402040406030203" pitchFamily="66" charset="-78"/>
                <a:cs typeface="Arabic Typesetting" panose="03020402040406030203" pitchFamily="66" charset="-78"/>
              </a:rPr>
              <a:t> على مستوى الوطن العربي.</a:t>
            </a:r>
          </a:p>
          <a:p>
            <a:pPr rtl="1"/>
            <a:r>
              <a:rPr lang="ar-SA" sz="4100" dirty="0">
                <a:solidFill>
                  <a:schemeClr val="tx1"/>
                </a:solidFill>
                <a:latin typeface="Arabic Typesetting" panose="03020402040406030203" pitchFamily="66" charset="-78"/>
                <a:cs typeface="Arabic Typesetting" panose="03020402040406030203" pitchFamily="66" charset="-78"/>
              </a:rPr>
              <a:t>أرجو أن يفيد موقعي أصحاب لغة الإشارة  وأن يحدث تأثيراً ولو بسيطا في </a:t>
            </a:r>
            <a:endParaRPr lang="ar-SA" sz="4100" dirty="0" smtClean="0">
              <a:solidFill>
                <a:schemeClr val="tx1"/>
              </a:solidFill>
              <a:latin typeface="Arabic Typesetting" panose="03020402040406030203" pitchFamily="66" charset="-78"/>
              <a:cs typeface="Arabic Typesetting" panose="03020402040406030203" pitchFamily="66" charset="-78"/>
            </a:endParaRPr>
          </a:p>
          <a:p>
            <a:pPr rtl="1"/>
            <a:r>
              <a:rPr lang="ar-SA" sz="4100" dirty="0" smtClean="0">
                <a:solidFill>
                  <a:schemeClr val="tx1"/>
                </a:solidFill>
                <a:latin typeface="Arabic Typesetting" panose="03020402040406030203" pitchFamily="66" charset="-78"/>
                <a:cs typeface="Arabic Typesetting" panose="03020402040406030203" pitchFamily="66" charset="-78"/>
              </a:rPr>
              <a:t>حياتهم</a:t>
            </a:r>
            <a:r>
              <a:rPr lang="ar-SA" sz="4100" dirty="0">
                <a:solidFill>
                  <a:schemeClr val="tx1"/>
                </a:solidFill>
                <a:latin typeface="Arabic Typesetting" panose="03020402040406030203" pitchFamily="66" charset="-78"/>
                <a:cs typeface="Arabic Typesetting" panose="03020402040406030203" pitchFamily="66" charset="-78"/>
              </a:rPr>
              <a:t> </a:t>
            </a:r>
            <a:endParaRPr lang="ar-SA" sz="4100" dirty="0" smtClean="0">
              <a:solidFill>
                <a:schemeClr val="tx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92732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family\Desktop\AAA\New folder\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99" y="0"/>
            <a:ext cx="9220200"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6"/>
          <p:cNvSpPr>
            <a:spLocks noGrp="1"/>
          </p:cNvSpPr>
          <p:nvPr>
            <p:ph type="subTitle" idx="1"/>
          </p:nvPr>
        </p:nvSpPr>
        <p:spPr>
          <a:xfrm>
            <a:off x="1333501" y="1219200"/>
            <a:ext cx="6400800" cy="4495800"/>
          </a:xfrm>
        </p:spPr>
        <p:txBody>
          <a:bodyPr>
            <a:normAutofit/>
          </a:bodyPr>
          <a:lstStyle/>
          <a:p>
            <a:r>
              <a:rPr lang="ar-SA" dirty="0" smtClean="0">
                <a:solidFill>
                  <a:schemeClr val="tx1"/>
                </a:solidFill>
                <a:latin typeface="Arabic Typesetting" panose="03020402040406030203" pitchFamily="66" charset="-78"/>
                <a:cs typeface="Arabic Typesetting" panose="03020402040406030203" pitchFamily="66" charset="-78"/>
              </a:rPr>
              <a:t>عن الموقع :</a:t>
            </a:r>
          </a:p>
          <a:p>
            <a:r>
              <a:rPr lang="ar-SA" dirty="0" smtClean="0">
                <a:solidFill>
                  <a:schemeClr val="tx1"/>
                </a:solidFill>
                <a:latin typeface="Arabic Typesetting" panose="03020402040406030203" pitchFamily="66" charset="-78"/>
                <a:cs typeface="Arabic Typesetting" panose="03020402040406030203" pitchFamily="66" charset="-78"/>
              </a:rPr>
              <a:t>صممت الواجهات بحيث تكون واضحة و سهلة الاستخدام للأطفال </a:t>
            </a:r>
          </a:p>
          <a:p>
            <a:r>
              <a:rPr lang="ar-SA" dirty="0" smtClean="0">
                <a:solidFill>
                  <a:schemeClr val="tx1"/>
                </a:solidFill>
                <a:latin typeface="Arabic Typesetting" panose="03020402040406030203" pitchFamily="66" charset="-78"/>
                <a:cs typeface="Arabic Typesetting" panose="03020402040406030203" pitchFamily="66" charset="-78"/>
              </a:rPr>
              <a:t>وقمت بتخفيض حجم الصور المستخدمة قدر المستطاع حيث استبدلت </a:t>
            </a:r>
          </a:p>
          <a:p>
            <a:r>
              <a:rPr lang="ar-SA" dirty="0" smtClean="0">
                <a:solidFill>
                  <a:schemeClr val="tx1"/>
                </a:solidFill>
                <a:latin typeface="Arabic Typesetting" panose="03020402040406030203" pitchFamily="66" charset="-78"/>
                <a:cs typeface="Arabic Typesetting" panose="03020402040406030203" pitchFamily="66" charset="-78"/>
              </a:rPr>
              <a:t>بعض الخلفيات المتحركة بصور ثابتة لتخفيف الحجم</a:t>
            </a:r>
            <a:endParaRPr lang="ar-SA" dirty="0">
              <a:solidFill>
                <a:schemeClr val="tx1"/>
              </a:solidFill>
              <a:latin typeface="Arabic Typesetting" panose="03020402040406030203" pitchFamily="66" charset="-78"/>
              <a:cs typeface="Arabic Typesetting" panose="03020402040406030203" pitchFamily="66" charset="-78"/>
            </a:endParaRPr>
          </a:p>
          <a:p>
            <a:r>
              <a:rPr lang="ar-SA" dirty="0" smtClean="0">
                <a:solidFill>
                  <a:schemeClr val="tx1"/>
                </a:solidFill>
                <a:latin typeface="Arabic Typesetting" panose="03020402040406030203" pitchFamily="66" charset="-78"/>
                <a:cs typeface="Arabic Typesetting" panose="03020402040406030203" pitchFamily="66" charset="-78"/>
              </a:rPr>
              <a:t>استعنت بموقع </a:t>
            </a:r>
            <a:endParaRPr lang="en-US" dirty="0">
              <a:solidFill>
                <a:schemeClr val="tx1"/>
              </a:solidFill>
              <a:latin typeface="Arabic Typesetting" panose="03020402040406030203" pitchFamily="66" charset="-78"/>
              <a:cs typeface="Arabic Typesetting" panose="03020402040406030203" pitchFamily="66" charset="-78"/>
            </a:endParaRPr>
          </a:p>
          <a:p>
            <a:r>
              <a:rPr lang="en-US" dirty="0" err="1" smtClean="0">
                <a:solidFill>
                  <a:schemeClr val="tx1"/>
                </a:solidFill>
                <a:latin typeface="Arabic Typesetting" panose="03020402040406030203" pitchFamily="66" charset="-78"/>
                <a:cs typeface="Arabic Typesetting" panose="03020402040406030203" pitchFamily="66" charset="-78"/>
              </a:rPr>
              <a:t>Freepic</a:t>
            </a:r>
            <a:endParaRPr lang="en-US" dirty="0" smtClean="0">
              <a:solidFill>
                <a:schemeClr val="tx1"/>
              </a:solidFill>
              <a:latin typeface="Arabic Typesetting" panose="03020402040406030203" pitchFamily="66" charset="-78"/>
              <a:cs typeface="Arabic Typesetting" panose="03020402040406030203" pitchFamily="66" charset="-78"/>
            </a:endParaRPr>
          </a:p>
          <a:p>
            <a:r>
              <a:rPr lang="ar-SA" dirty="0" smtClean="0">
                <a:solidFill>
                  <a:schemeClr val="tx1"/>
                </a:solidFill>
                <a:latin typeface="Arabic Typesetting" panose="03020402040406030203" pitchFamily="66" charset="-78"/>
                <a:cs typeface="Arabic Typesetting" panose="03020402040406030203" pitchFamily="66" charset="-78"/>
              </a:rPr>
              <a:t>الذي ساعدني بشكل كبير في أمور التصميم</a:t>
            </a:r>
            <a:endParaRPr lang="ar-SA" dirty="0">
              <a:solidFill>
                <a:schemeClr val="tx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42445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family\Desktop\AAA\New folder\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99" y="0"/>
            <a:ext cx="9220200"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6"/>
          <p:cNvSpPr>
            <a:spLocks noGrp="1"/>
          </p:cNvSpPr>
          <p:nvPr>
            <p:ph type="subTitle" idx="1"/>
          </p:nvPr>
        </p:nvSpPr>
        <p:spPr>
          <a:xfrm>
            <a:off x="1447800" y="1828800"/>
            <a:ext cx="6400800" cy="3962400"/>
          </a:xfrm>
        </p:spPr>
        <p:txBody>
          <a:bodyPr>
            <a:normAutofit/>
          </a:bodyPr>
          <a:lstStyle/>
          <a:p>
            <a:r>
              <a:rPr lang="ar-SA" dirty="0" smtClean="0">
                <a:solidFill>
                  <a:schemeClr val="tx1"/>
                </a:solidFill>
                <a:latin typeface="Arabic Typesetting" panose="03020402040406030203" pitchFamily="66" charset="-78"/>
                <a:cs typeface="Arabic Typesetting" panose="03020402040406030203" pitchFamily="66" charset="-78"/>
              </a:rPr>
              <a:t>أحببت التنويه لتصميم إشارات الأرقام:</a:t>
            </a:r>
          </a:p>
          <a:p>
            <a:r>
              <a:rPr lang="ar-SA" dirty="0" smtClean="0">
                <a:solidFill>
                  <a:schemeClr val="tx1"/>
                </a:solidFill>
                <a:latin typeface="Arabic Typesetting" panose="03020402040406030203" pitchFamily="66" charset="-78"/>
                <a:cs typeface="Arabic Typesetting" panose="03020402040406030203" pitchFamily="66" charset="-78"/>
              </a:rPr>
              <a:t> اخترت تصميم الأرقام بالشكل (1.2.3......)</a:t>
            </a:r>
          </a:p>
          <a:p>
            <a:r>
              <a:rPr lang="ar-SA" dirty="0" smtClean="0">
                <a:solidFill>
                  <a:schemeClr val="tx1"/>
                </a:solidFill>
                <a:latin typeface="Arabic Typesetting" panose="03020402040406030203" pitchFamily="66" charset="-78"/>
                <a:cs typeface="Arabic Typesetting" panose="03020402040406030203" pitchFamily="66" charset="-78"/>
              </a:rPr>
              <a:t>لأن هذا الشكل الذي يتعلمه أطفالنا حاليا في المدارس (عربي وانكليزي)</a:t>
            </a:r>
          </a:p>
          <a:p>
            <a:r>
              <a:rPr lang="ar-SA" dirty="0" smtClean="0">
                <a:solidFill>
                  <a:schemeClr val="tx1"/>
                </a:solidFill>
                <a:latin typeface="Arabic Typesetting" panose="03020402040406030203" pitchFamily="66" charset="-78"/>
                <a:cs typeface="Arabic Typesetting" panose="03020402040406030203" pitchFamily="66" charset="-78"/>
              </a:rPr>
              <a:t>وعمدت لترتيبه من اليسار لليمين لأنها الطريقة التي يتعلموها في كتابة الأرقام في اللغتين على حد سواء</a:t>
            </a:r>
          </a:p>
          <a:p>
            <a:endParaRPr lang="ar-SA" dirty="0" smtClean="0">
              <a:solidFill>
                <a:schemeClr val="tx1"/>
              </a:solidFill>
              <a:latin typeface="Arabic Typesetting" panose="03020402040406030203" pitchFamily="66" charset="-78"/>
              <a:cs typeface="Arabic Typesetting" panose="03020402040406030203" pitchFamily="66" charset="-78"/>
            </a:endParaRPr>
          </a:p>
          <a:p>
            <a:endParaRPr lang="ar-SA" dirty="0">
              <a:solidFill>
                <a:schemeClr val="tx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50730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family\Desktop\AAA\New folder\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99" y="0"/>
            <a:ext cx="9220200"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6"/>
          <p:cNvSpPr>
            <a:spLocks noGrp="1"/>
          </p:cNvSpPr>
          <p:nvPr>
            <p:ph type="subTitle" idx="1"/>
          </p:nvPr>
        </p:nvSpPr>
        <p:spPr>
          <a:xfrm>
            <a:off x="1447800" y="1981200"/>
            <a:ext cx="6400800" cy="3124200"/>
          </a:xfrm>
        </p:spPr>
        <p:txBody>
          <a:bodyPr>
            <a:normAutofit/>
          </a:bodyPr>
          <a:lstStyle/>
          <a:p>
            <a:r>
              <a:rPr lang="ar-SA" sz="5400" dirty="0" smtClean="0">
                <a:solidFill>
                  <a:schemeClr val="tx1"/>
                </a:solidFill>
                <a:latin typeface="Aldhabi" panose="01000000000000000000" pitchFamily="2" charset="-78"/>
                <a:cs typeface="Aldhabi" panose="01000000000000000000" pitchFamily="2" charset="-78"/>
              </a:rPr>
              <a:t>أرجو أن أكون قد وفقت لما فيه الخير لي ولهم</a:t>
            </a:r>
          </a:p>
          <a:p>
            <a:r>
              <a:rPr lang="ar-SA" sz="5400" dirty="0" smtClean="0">
                <a:solidFill>
                  <a:schemeClr val="tx1"/>
                </a:solidFill>
                <a:latin typeface="Aldhabi" panose="01000000000000000000" pitchFamily="2" charset="-78"/>
                <a:cs typeface="Aldhabi" panose="01000000000000000000" pitchFamily="2" charset="-78"/>
              </a:rPr>
              <a:t>والله ولي التوفيق</a:t>
            </a:r>
            <a:endParaRPr lang="ar-SA" sz="5400" dirty="0">
              <a:solidFill>
                <a:schemeClr val="tx1"/>
              </a:solidFill>
              <a:latin typeface="Aldhabi" panose="01000000000000000000" pitchFamily="2" charset="-78"/>
              <a:cs typeface="Aldhabi" panose="01000000000000000000" pitchFamily="2"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496" y="3124200"/>
            <a:ext cx="2543175" cy="120491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528543">
            <a:off x="1724328" y="3082274"/>
            <a:ext cx="1735910" cy="1579276"/>
          </a:xfrm>
          <a:prstGeom prst="rect">
            <a:avLst/>
          </a:prstGeom>
        </p:spPr>
      </p:pic>
    </p:spTree>
    <p:extLst>
      <p:ext uri="{BB962C8B-B14F-4D97-AF65-F5344CB8AC3E}">
        <p14:creationId xmlns:p14="http://schemas.microsoft.com/office/powerpoint/2010/main" val="3462572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117</Words>
  <Application>Microsoft Office PowerPoint</Application>
  <PresentationFormat>On-screen Show (4:3)</PresentationFormat>
  <Paragraphs>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موقع لغة الإشارة العربية تم تنفيذه ضمن مبادرة المليون مبرمج عربي جزيل الشكر والامتنان لسمو الشيخ محمد بن راشد على هذه المبادرة التي أتاحت لي كأم المشاركة بلا  قيود مادية أو مكانيةأو زمانية  وشكر لجميع القائمين على موقع يوداستي- معلمين ومشرفين- على المعلومات القيمة التي قدموهالنا والرد المباشر على استفساراتنا…</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موقع لغة الإشارة العربية تم تنفيذه ضمن مبادرة المليون مبرمج عربي</dc:title>
  <dc:creator>family</dc:creator>
  <cp:lastModifiedBy>family</cp:lastModifiedBy>
  <cp:revision>11</cp:revision>
  <dcterms:created xsi:type="dcterms:W3CDTF">2006-08-16T00:00:00Z</dcterms:created>
  <dcterms:modified xsi:type="dcterms:W3CDTF">2021-11-14T19:08:57Z</dcterms:modified>
</cp:coreProperties>
</file>