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5" r:id="rId5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0101" y="545554"/>
            <a:ext cx="6318197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6009" y="1206914"/>
            <a:ext cx="7956550" cy="301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9086" y="2965457"/>
            <a:ext cx="42506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0" dirty="0"/>
              <a:t>2-Sayı</a:t>
            </a:r>
            <a:r>
              <a:rPr sz="4400" spc="-5" dirty="0"/>
              <a:t> </a:t>
            </a:r>
            <a:r>
              <a:rPr sz="4400" spc="-10" dirty="0"/>
              <a:t>Sistemleri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569" y="911279"/>
            <a:ext cx="8007984" cy="51187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Sekiz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Tabanlı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(Octal)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Sayı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Sistemi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Arial"/>
              <a:cs typeface="Arial"/>
            </a:endParaRPr>
          </a:p>
          <a:p>
            <a:pPr marL="393065" marR="43180" indent="-342900">
              <a:lnSpc>
                <a:spcPct val="100000"/>
              </a:lnSpc>
              <a:buChar char="•"/>
              <a:tabLst>
                <a:tab pos="393065" algn="l"/>
                <a:tab pos="393700" algn="l"/>
              </a:tabLst>
            </a:pPr>
            <a:r>
              <a:rPr sz="2800" dirty="0">
                <a:latin typeface="Microsoft Sans Serif"/>
                <a:cs typeface="Microsoft Sans Serif"/>
              </a:rPr>
              <a:t>8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tabanlı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35" dirty="0">
                <a:latin typeface="Microsoft Sans Serif"/>
                <a:cs typeface="Microsoft Sans Serif"/>
              </a:rPr>
              <a:t>sayı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sisteminde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kullanılabilen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rakamlar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0,1,2,3,4,5,6,7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‘dir.</a:t>
            </a:r>
            <a:endParaRPr sz="2800" dirty="0">
              <a:latin typeface="Microsoft Sans Serif"/>
              <a:cs typeface="Microsoft Sans Serif"/>
            </a:endParaRPr>
          </a:p>
          <a:p>
            <a:pPr marL="393065" marR="283210" indent="-342900">
              <a:lnSpc>
                <a:spcPct val="100299"/>
              </a:lnSpc>
              <a:spcBef>
                <a:spcPts val="665"/>
              </a:spcBef>
              <a:buChar char="•"/>
              <a:tabLst>
                <a:tab pos="393065" algn="l"/>
                <a:tab pos="393700" algn="l"/>
              </a:tabLst>
            </a:pPr>
            <a:r>
              <a:rPr sz="2800" spc="30" dirty="0">
                <a:latin typeface="Microsoft Sans Serif"/>
                <a:cs typeface="Microsoft Sans Serif"/>
              </a:rPr>
              <a:t>Sayı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oluşumu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D.1’e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göredir.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Tam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kodlamalı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bir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sistem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olduğu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için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önemlidir.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Örnek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olarak;</a:t>
            </a:r>
            <a:endParaRPr sz="2800" dirty="0">
              <a:latin typeface="Microsoft Sans Serif"/>
              <a:cs typeface="Microsoft Sans Serif"/>
            </a:endParaRPr>
          </a:p>
          <a:p>
            <a:pPr marL="3930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93065" algn="l"/>
                <a:tab pos="393700" algn="l"/>
              </a:tabLst>
            </a:pPr>
            <a:r>
              <a:rPr sz="2800" dirty="0">
                <a:latin typeface="Microsoft Sans Serif"/>
                <a:cs typeface="Microsoft Sans Serif"/>
              </a:rPr>
              <a:t>S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176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)</a:t>
            </a:r>
            <a:r>
              <a:rPr sz="2850" baseline="-20467" dirty="0">
                <a:latin typeface="Microsoft Sans Serif"/>
                <a:cs typeface="Microsoft Sans Serif"/>
              </a:rPr>
              <a:t>8</a:t>
            </a:r>
            <a:r>
              <a:rPr sz="2850" spc="405" baseline="-20467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sayısının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oluşumu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aşağıdaki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gibidir.</a:t>
            </a:r>
            <a:endParaRPr sz="2800" dirty="0">
              <a:latin typeface="Microsoft Sans Serif"/>
              <a:cs typeface="Microsoft Sans Serif"/>
            </a:endParaRPr>
          </a:p>
          <a:p>
            <a:pPr marL="393065" indent="-342900">
              <a:lnSpc>
                <a:spcPct val="100000"/>
              </a:lnSpc>
              <a:spcBef>
                <a:spcPts val="685"/>
              </a:spcBef>
              <a:buFont typeface="Microsoft Sans Serif"/>
              <a:buChar char="•"/>
              <a:tabLst>
                <a:tab pos="393065" algn="l"/>
                <a:tab pos="393700" algn="l"/>
              </a:tabLst>
            </a:pPr>
            <a:r>
              <a:rPr sz="2800" b="1" dirty="0">
                <a:latin typeface="Arial"/>
                <a:cs typeface="Arial"/>
              </a:rPr>
              <a:t>S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=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1x8</a:t>
            </a:r>
            <a:r>
              <a:rPr sz="2850" b="1" baseline="23391" dirty="0">
                <a:latin typeface="Arial"/>
                <a:cs typeface="Arial"/>
              </a:rPr>
              <a:t>2</a:t>
            </a:r>
            <a:r>
              <a:rPr sz="2850" b="1" spc="382" baseline="2339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7x8</a:t>
            </a:r>
            <a:r>
              <a:rPr sz="2850" b="1" baseline="23391" dirty="0">
                <a:latin typeface="Arial"/>
                <a:cs typeface="Arial"/>
              </a:rPr>
              <a:t>1</a:t>
            </a:r>
            <a:r>
              <a:rPr sz="2850" b="1" spc="367" baseline="2339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6x8</a:t>
            </a:r>
            <a:r>
              <a:rPr sz="2850" b="1" baseline="23391" dirty="0">
                <a:latin typeface="Arial"/>
                <a:cs typeface="Arial"/>
              </a:rPr>
              <a:t>0</a:t>
            </a:r>
            <a:r>
              <a:rPr sz="2850" b="1" spc="367" baseline="2339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=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64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56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6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=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126)</a:t>
            </a:r>
            <a:r>
              <a:rPr sz="2850" b="1" baseline="-20467" dirty="0">
                <a:latin typeface="Arial"/>
                <a:cs typeface="Arial"/>
              </a:rPr>
              <a:t>10</a:t>
            </a:r>
            <a:endParaRPr sz="2850" baseline="-20467" dirty="0">
              <a:latin typeface="Arial"/>
              <a:cs typeface="Arial"/>
            </a:endParaRPr>
          </a:p>
          <a:p>
            <a:pPr marL="393065" marR="140335" indent="-342900" algn="just">
              <a:lnSpc>
                <a:spcPct val="100000"/>
              </a:lnSpc>
              <a:spcBef>
                <a:spcPts val="670"/>
              </a:spcBef>
              <a:buChar char="•"/>
              <a:tabLst>
                <a:tab pos="393065" algn="l"/>
                <a:tab pos="393700" algn="l"/>
              </a:tabLst>
            </a:pPr>
            <a:r>
              <a:rPr lang="tr-TR" sz="2800" spc="35" dirty="0" smtClean="0">
                <a:latin typeface="Microsoft Sans Serif"/>
                <a:cs typeface="Microsoft Sans Serif"/>
              </a:rPr>
              <a:t>İlk </a:t>
            </a:r>
            <a:r>
              <a:rPr sz="2800" dirty="0" err="1" smtClean="0">
                <a:latin typeface="Microsoft Sans Serif"/>
                <a:cs typeface="Microsoft Sans Serif"/>
              </a:rPr>
              <a:t>o</a:t>
            </a:r>
            <a:r>
              <a:rPr sz="2800" spc="-20" dirty="0" err="1" smtClean="0">
                <a:latin typeface="Microsoft Sans Serif"/>
                <a:cs typeface="Microsoft Sans Serif"/>
              </a:rPr>
              <a:t>l</a:t>
            </a:r>
            <a:r>
              <a:rPr sz="2800" dirty="0" err="1" smtClean="0">
                <a:latin typeface="Microsoft Sans Serif"/>
                <a:cs typeface="Microsoft Sans Serif"/>
              </a:rPr>
              <a:t>uştu</a:t>
            </a:r>
            <a:r>
              <a:rPr sz="2800" spc="-10" dirty="0" err="1" smtClean="0">
                <a:latin typeface="Microsoft Sans Serif"/>
                <a:cs typeface="Microsoft Sans Serif"/>
              </a:rPr>
              <a:t>r</a:t>
            </a:r>
            <a:r>
              <a:rPr sz="2800" dirty="0" err="1" smtClean="0">
                <a:latin typeface="Microsoft Sans Serif"/>
                <a:cs typeface="Microsoft Sans Serif"/>
              </a:rPr>
              <a:t>u</a:t>
            </a:r>
            <a:r>
              <a:rPr sz="2800" spc="-20" dirty="0" err="1" smtClean="0">
                <a:latin typeface="Microsoft Sans Serif"/>
                <a:cs typeface="Microsoft Sans Serif"/>
              </a:rPr>
              <a:t>l</a:t>
            </a:r>
            <a:r>
              <a:rPr sz="2800" dirty="0" err="1" smtClean="0">
                <a:latin typeface="Microsoft Sans Serif"/>
                <a:cs typeface="Microsoft Sans Serif"/>
              </a:rPr>
              <a:t>an</a:t>
            </a:r>
            <a:r>
              <a:rPr sz="2800" spc="35" dirty="0" smtClean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say</a:t>
            </a:r>
            <a:r>
              <a:rPr sz="2800" spc="125" dirty="0">
                <a:latin typeface="Microsoft Sans Serif"/>
                <a:cs typeface="Microsoft Sans Serif"/>
              </a:rPr>
              <a:t>ı</a:t>
            </a:r>
            <a:r>
              <a:rPr sz="2800" dirty="0">
                <a:latin typeface="Microsoft Sans Serif"/>
                <a:cs typeface="Microsoft Sans Serif"/>
              </a:rPr>
              <a:t>sa</a:t>
            </a:r>
            <a:r>
              <a:rPr sz="2800" spc="-20" dirty="0">
                <a:latin typeface="Microsoft Sans Serif"/>
                <a:cs typeface="Microsoft Sans Serif"/>
              </a:rPr>
              <a:t>l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</a:t>
            </a:r>
            <a:r>
              <a:rPr sz="2800" spc="-20" dirty="0">
                <a:latin typeface="Microsoft Sans Serif"/>
                <a:cs typeface="Microsoft Sans Serif"/>
              </a:rPr>
              <a:t>i</a:t>
            </a:r>
            <a:r>
              <a:rPr sz="2800" dirty="0">
                <a:latin typeface="Microsoft Sans Serif"/>
                <a:cs typeface="Microsoft Sans Serif"/>
              </a:rPr>
              <a:t>te</a:t>
            </a:r>
            <a:r>
              <a:rPr sz="2800" spc="-10" dirty="0">
                <a:latin typeface="Microsoft Sans Serif"/>
                <a:cs typeface="Microsoft Sans Serif"/>
              </a:rPr>
              <a:t>m</a:t>
            </a:r>
            <a:r>
              <a:rPr sz="2800" spc="-20" dirty="0">
                <a:latin typeface="Microsoft Sans Serif"/>
                <a:cs typeface="Microsoft Sans Serif"/>
              </a:rPr>
              <a:t>l</a:t>
            </a:r>
            <a:r>
              <a:rPr sz="2800" dirty="0">
                <a:latin typeface="Microsoft Sans Serif"/>
                <a:cs typeface="Microsoft Sans Serif"/>
              </a:rPr>
              <a:t>erde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ve  </a:t>
            </a:r>
            <a:r>
              <a:rPr sz="2800" spc="-5" dirty="0">
                <a:latin typeface="Microsoft Sans Serif"/>
                <a:cs typeface="Microsoft Sans Serif"/>
              </a:rPr>
              <a:t>bilgisayarlarda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kullanılmasına</a:t>
            </a:r>
            <a:r>
              <a:rPr sz="2800" spc="30" dirty="0">
                <a:latin typeface="Microsoft Sans Serif"/>
                <a:cs typeface="Microsoft Sans Serif"/>
              </a:rPr>
              <a:t> karşılık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günümüz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sistemlerinde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terkedilmiştir.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1881" y="769564"/>
            <a:ext cx="7084059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Onaltı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Tabanlı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(Hexadecimal)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Sayı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Sistemi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269" y="1612260"/>
            <a:ext cx="7927975" cy="4605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0365" marR="96520" indent="-342900">
              <a:lnSpc>
                <a:spcPct val="99800"/>
              </a:lnSpc>
              <a:spcBef>
                <a:spcPts val="110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latin typeface="Microsoft Sans Serif"/>
                <a:cs typeface="Microsoft Sans Serif"/>
              </a:rPr>
              <a:t>16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10" dirty="0">
                <a:latin typeface="Microsoft Sans Serif"/>
                <a:cs typeface="Microsoft Sans Serif"/>
              </a:rPr>
              <a:t>tabanlı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40" dirty="0">
                <a:latin typeface="Microsoft Sans Serif"/>
                <a:cs typeface="Microsoft Sans Serif"/>
              </a:rPr>
              <a:t>sayı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sisteminde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kullanılabilen 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rakamlar;</a:t>
            </a:r>
            <a:r>
              <a:rPr sz="3200" spc="100" dirty="0">
                <a:latin typeface="Microsoft Sans Serif"/>
                <a:cs typeface="Microsoft Sans Serif"/>
              </a:rPr>
              <a:t> </a:t>
            </a:r>
            <a:r>
              <a:rPr sz="3200" b="1" spc="-10" dirty="0">
                <a:latin typeface="Arial"/>
                <a:cs typeface="Arial"/>
              </a:rPr>
              <a:t>0,1,2,3,4,5,6,7,8,9,A,B,C,D,E,F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şeklindedir.</a:t>
            </a:r>
            <a:endParaRPr sz="3200">
              <a:latin typeface="Microsoft Sans Serif"/>
              <a:cs typeface="Microsoft Sans Serif"/>
            </a:endParaRPr>
          </a:p>
          <a:p>
            <a:pPr marL="380365" marR="3048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Microsoft Sans Serif"/>
                <a:cs typeface="Microsoft Sans Serif"/>
              </a:rPr>
              <a:t>Tam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5" dirty="0">
                <a:latin typeface="Microsoft Sans Serif"/>
                <a:cs typeface="Microsoft Sans Serif"/>
              </a:rPr>
              <a:t>kodlamalı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bir</a:t>
            </a:r>
            <a:r>
              <a:rPr sz="3200" spc="35" dirty="0">
                <a:latin typeface="Microsoft Sans Serif"/>
                <a:cs typeface="Microsoft Sans Serif"/>
              </a:rPr>
              <a:t> sayı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sistemi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olduğu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için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önemlidir.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Bu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tabandaki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b="1" spc="-5" dirty="0">
                <a:latin typeface="Arial"/>
                <a:cs typeface="Arial"/>
              </a:rPr>
              <a:t>S=(1AC7)</a:t>
            </a:r>
            <a:r>
              <a:rPr sz="3150" b="1" spc="-7" baseline="-21164" dirty="0">
                <a:latin typeface="Arial"/>
                <a:cs typeface="Arial"/>
              </a:rPr>
              <a:t>16 </a:t>
            </a:r>
            <a:r>
              <a:rPr sz="3150" b="1" baseline="-21164" dirty="0">
                <a:latin typeface="Arial"/>
                <a:cs typeface="Arial"/>
              </a:rPr>
              <a:t> </a:t>
            </a:r>
            <a:r>
              <a:rPr sz="3200" spc="45" dirty="0">
                <a:latin typeface="Microsoft Sans Serif"/>
                <a:cs typeface="Microsoft Sans Serif"/>
              </a:rPr>
              <a:t>sayısının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oluşumu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D.1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35" dirty="0">
                <a:latin typeface="Microsoft Sans Serif"/>
                <a:cs typeface="Microsoft Sans Serif"/>
              </a:rPr>
              <a:t>bağıntısına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göre 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15" dirty="0">
                <a:latin typeface="Microsoft Sans Serif"/>
                <a:cs typeface="Microsoft Sans Serif"/>
              </a:rPr>
              <a:t>aşağıda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verilmiştir.</a:t>
            </a:r>
            <a:endParaRPr sz="3200">
              <a:latin typeface="Microsoft Sans Serif"/>
              <a:cs typeface="Microsoft Sans Serif"/>
            </a:endParaRPr>
          </a:p>
          <a:p>
            <a:pPr marL="381000" marR="525145" indent="-342900">
              <a:lnSpc>
                <a:spcPct val="100000"/>
              </a:lnSpc>
              <a:spcBef>
                <a:spcPts val="755"/>
              </a:spcBef>
              <a:buFont typeface="Microsoft Sans Serif"/>
              <a:buChar char="•"/>
              <a:tabLst>
                <a:tab pos="380365" algn="l"/>
                <a:tab pos="381000" algn="l"/>
              </a:tabLst>
            </a:pPr>
            <a:r>
              <a:rPr sz="3200" b="1" spc="5" dirty="0">
                <a:latin typeface="Arial"/>
                <a:cs typeface="Arial"/>
              </a:rPr>
              <a:t>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=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1x16</a:t>
            </a:r>
            <a:r>
              <a:rPr sz="3150" b="1" spc="-15" baseline="26455" dirty="0">
                <a:latin typeface="Arial"/>
                <a:cs typeface="Arial"/>
              </a:rPr>
              <a:t>3</a:t>
            </a:r>
            <a:r>
              <a:rPr sz="3150" b="1" spc="442" baseline="26455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+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10x16</a:t>
            </a:r>
            <a:r>
              <a:rPr sz="3150" b="1" spc="-15" baseline="26455" dirty="0">
                <a:latin typeface="Arial"/>
                <a:cs typeface="Arial"/>
              </a:rPr>
              <a:t>2</a:t>
            </a:r>
            <a:r>
              <a:rPr sz="3150" b="1" spc="442" baseline="264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+12x16</a:t>
            </a:r>
            <a:r>
              <a:rPr sz="3150" b="1" spc="-15" baseline="26455" dirty="0">
                <a:latin typeface="Arial"/>
                <a:cs typeface="Arial"/>
              </a:rPr>
              <a:t>1</a:t>
            </a:r>
            <a:r>
              <a:rPr sz="3150" b="1" spc="442" baseline="26455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+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7x16</a:t>
            </a:r>
            <a:r>
              <a:rPr sz="3150" b="1" spc="-15" baseline="26455" dirty="0">
                <a:latin typeface="Arial"/>
                <a:cs typeface="Arial"/>
              </a:rPr>
              <a:t>0</a:t>
            </a:r>
            <a:r>
              <a:rPr sz="3150" b="1" spc="442" baseline="26455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=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4096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+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2560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+</a:t>
            </a:r>
            <a:r>
              <a:rPr sz="3200" b="1" spc="-5" dirty="0">
                <a:latin typeface="Arial"/>
                <a:cs typeface="Arial"/>
              </a:rPr>
              <a:t> 07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=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(6663)</a:t>
            </a:r>
            <a:r>
              <a:rPr sz="3150" b="1" spc="-15" baseline="-21164" dirty="0">
                <a:latin typeface="Arial"/>
                <a:cs typeface="Arial"/>
              </a:rPr>
              <a:t>10</a:t>
            </a:r>
            <a:endParaRPr sz="3150" baseline="-21164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947" y="1499494"/>
            <a:ext cx="3879850" cy="11760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965" marR="5080" indent="-342900" algn="just">
              <a:lnSpc>
                <a:spcPct val="79700"/>
              </a:lnSpc>
              <a:spcBef>
                <a:spcPts val="535"/>
              </a:spcBef>
              <a:buChar char="•"/>
              <a:tabLst>
                <a:tab pos="35560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Herhangi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bir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tabandaki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sayının,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günlük</a:t>
            </a:r>
            <a:r>
              <a:rPr sz="1800" spc="-5" dirty="0">
                <a:latin typeface="Microsoft Sans Serif"/>
                <a:cs typeface="Microsoft Sans Serif"/>
              </a:rPr>
              <a:t> hayatta</a:t>
            </a:r>
            <a:r>
              <a:rPr sz="1800" dirty="0">
                <a:latin typeface="Microsoft Sans Serif"/>
                <a:cs typeface="Microsoft Sans Serif"/>
              </a:rPr>
              <a:t> kullanılan</a:t>
            </a:r>
            <a:r>
              <a:rPr sz="1800" spc="48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10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tabanlı</a:t>
            </a:r>
            <a:r>
              <a:rPr sz="1800" spc="15" dirty="0">
                <a:latin typeface="Microsoft Sans Serif"/>
                <a:cs typeface="Microsoft Sans Serif"/>
              </a:rPr>
              <a:t> sayı</a:t>
            </a:r>
            <a:r>
              <a:rPr sz="1800" spc="49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sistemine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dönüşümü</a:t>
            </a:r>
            <a:endParaRPr sz="1800">
              <a:latin typeface="Microsoft Sans Serif"/>
              <a:cs typeface="Microsoft Sans Serif"/>
            </a:endParaRPr>
          </a:p>
          <a:p>
            <a:pPr marL="354965" marR="6350" algn="just">
              <a:lnSpc>
                <a:spcPct val="8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D.1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eşitliği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ile</a:t>
            </a:r>
            <a:r>
              <a:rPr sz="1800" spc="-10" dirty="0">
                <a:latin typeface="Microsoft Sans Serif"/>
                <a:cs typeface="Microsoft Sans Serif"/>
              </a:rPr>
              <a:t> kolay</a:t>
            </a:r>
            <a:r>
              <a:rPr sz="1800" spc="4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bir</a:t>
            </a:r>
            <a:r>
              <a:rPr sz="1800" spc="459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şekilde 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elde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edilir.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947" y="2650019"/>
            <a:ext cx="97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Microsoft Sans Serif"/>
                <a:cs typeface="Microsoft Sans Serif"/>
              </a:rPr>
              <a:t>G</a:t>
            </a:r>
            <a:r>
              <a:rPr sz="1800" spc="-10" dirty="0">
                <a:latin typeface="Microsoft Sans Serif"/>
                <a:cs typeface="Microsoft Sans Serif"/>
              </a:rPr>
              <a:t>enel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1623" y="2650019"/>
            <a:ext cx="268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2650" algn="l"/>
                <a:tab pos="1270000" algn="l"/>
                <a:tab pos="225107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o</a:t>
            </a:r>
            <a:r>
              <a:rPr sz="1800" spc="-20" dirty="0">
                <a:latin typeface="Microsoft Sans Serif"/>
                <a:cs typeface="Microsoft Sans Serif"/>
              </a:rPr>
              <a:t>l</a:t>
            </a:r>
            <a:r>
              <a:rPr sz="1800" spc="-1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r</a:t>
            </a:r>
            <a:r>
              <a:rPr sz="1800" spc="-10" dirty="0">
                <a:latin typeface="Microsoft Sans Serif"/>
                <a:cs typeface="Microsoft Sans Serif"/>
              </a:rPr>
              <a:t>a</a:t>
            </a:r>
            <a:r>
              <a:rPr sz="1800" dirty="0">
                <a:latin typeface="Microsoft Sans Serif"/>
                <a:cs typeface="Microsoft Sans Serif"/>
              </a:rPr>
              <a:t>k	</a:t>
            </a:r>
            <a:r>
              <a:rPr sz="1800" b="1" i="1" dirty="0">
                <a:latin typeface="Arial"/>
                <a:cs typeface="Arial"/>
              </a:rPr>
              <a:t>n	</a:t>
            </a:r>
            <a:r>
              <a:rPr sz="1800" b="1" i="1" spc="-5" dirty="0">
                <a:latin typeface="Arial"/>
                <a:cs typeface="Arial"/>
              </a:rPr>
              <a:t>t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b</a:t>
            </a:r>
            <a:r>
              <a:rPr sz="1800" b="1" i="1" spc="-10" dirty="0">
                <a:latin typeface="Arial"/>
                <a:cs typeface="Arial"/>
              </a:rPr>
              <a:t>an</a:t>
            </a:r>
            <a:r>
              <a:rPr sz="1800" b="1" i="1" dirty="0">
                <a:latin typeface="Arial"/>
                <a:cs typeface="Arial"/>
              </a:rPr>
              <a:t>lı	</a:t>
            </a:r>
            <a:r>
              <a:rPr sz="1800" spc="-5" dirty="0">
                <a:latin typeface="Microsoft Sans Serif"/>
                <a:cs typeface="Microsoft Sans Serif"/>
              </a:rPr>
              <a:t>s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y</a:t>
            </a:r>
            <a:r>
              <a:rPr sz="1800" spc="90" dirty="0">
                <a:latin typeface="Microsoft Sans Serif"/>
                <a:cs typeface="Microsoft Sans Serif"/>
              </a:rPr>
              <a:t>ı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6826" y="2869457"/>
            <a:ext cx="3538220" cy="16135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algn="just">
              <a:lnSpc>
                <a:spcPct val="79800"/>
              </a:lnSpc>
              <a:spcBef>
                <a:spcPts val="535"/>
              </a:spcBef>
            </a:pPr>
            <a:r>
              <a:rPr sz="1800" spc="-10" dirty="0">
                <a:latin typeface="Microsoft Sans Serif"/>
                <a:cs typeface="Microsoft Sans Serif"/>
              </a:rPr>
              <a:t>sisteminde </a:t>
            </a:r>
            <a:r>
              <a:rPr sz="1800" spc="15" dirty="0">
                <a:latin typeface="Microsoft Sans Serif"/>
                <a:cs typeface="Microsoft Sans Serif"/>
              </a:rPr>
              <a:t>yazılmış </a:t>
            </a:r>
            <a:r>
              <a:rPr sz="1800" spc="-10" dirty="0">
                <a:latin typeface="Microsoft Sans Serif"/>
                <a:cs typeface="Microsoft Sans Serif"/>
              </a:rPr>
              <a:t>bir </a:t>
            </a:r>
            <a:r>
              <a:rPr sz="1800" spc="20" dirty="0">
                <a:latin typeface="Microsoft Sans Serif"/>
                <a:cs typeface="Microsoft Sans Serif"/>
              </a:rPr>
              <a:t>sayının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b="1" i="1" dirty="0">
                <a:latin typeface="Arial"/>
                <a:cs typeface="Arial"/>
              </a:rPr>
              <a:t>T 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tabanına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dönüşümü</a:t>
            </a:r>
            <a:r>
              <a:rPr sz="1800" spc="4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için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yapılması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gereken;</a:t>
            </a:r>
            <a:r>
              <a:rPr sz="1800" dirty="0">
                <a:latin typeface="Microsoft Sans Serif"/>
                <a:cs typeface="Microsoft Sans Serif"/>
              </a:rPr>
              <a:t> n</a:t>
            </a:r>
            <a:r>
              <a:rPr sz="1800" spc="5" dirty="0">
                <a:latin typeface="Microsoft Sans Serif"/>
                <a:cs typeface="Microsoft Sans Serif"/>
              </a:rPr>
              <a:t> tabanlı 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sayının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devamlı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olarak</a:t>
            </a:r>
            <a:r>
              <a:rPr sz="1800" dirty="0">
                <a:latin typeface="Microsoft Sans Serif"/>
                <a:cs typeface="Microsoft Sans Serif"/>
              </a:rPr>
              <a:t> 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taban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değerine</a:t>
            </a:r>
            <a:r>
              <a:rPr sz="1800" spc="-5" dirty="0">
                <a:latin typeface="Microsoft Sans Serif"/>
                <a:cs typeface="Microsoft Sans Serif"/>
              </a:rPr>
              <a:t> bölünerek</a:t>
            </a:r>
            <a:r>
              <a:rPr sz="1800" dirty="0">
                <a:latin typeface="Microsoft Sans Serif"/>
                <a:cs typeface="Microsoft Sans Serif"/>
              </a:rPr>
              <a:t> bu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işlemin,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bölüm</a:t>
            </a:r>
            <a:r>
              <a:rPr sz="1800" spc="-5" dirty="0">
                <a:latin typeface="Microsoft Sans Serif"/>
                <a:cs typeface="Microsoft Sans Serif"/>
              </a:rPr>
              <a:t>ün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T’den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küçük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oluncaya </a:t>
            </a:r>
            <a:r>
              <a:rPr sz="1800" spc="-5" dirty="0">
                <a:latin typeface="Microsoft Sans Serif"/>
                <a:cs typeface="Microsoft Sans Serif"/>
              </a:rPr>
              <a:t> kadar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devam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ettirilmesidir.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956" y="4457333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B</a:t>
            </a:r>
            <a:r>
              <a:rPr sz="1800" dirty="0">
                <a:latin typeface="Microsoft Sans Serif"/>
                <a:cs typeface="Microsoft Sans Serif"/>
              </a:rPr>
              <a:t>u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4162" y="4457333"/>
            <a:ext cx="309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2480" algn="l"/>
                <a:tab pos="1536065" algn="l"/>
                <a:tab pos="1821180" algn="l"/>
                <a:tab pos="266636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bö</a:t>
            </a:r>
            <a:r>
              <a:rPr sz="1800" spc="-20" dirty="0">
                <a:latin typeface="Microsoft Sans Serif"/>
                <a:cs typeface="Microsoft Sans Serif"/>
              </a:rPr>
              <a:t>l</a:t>
            </a:r>
            <a:r>
              <a:rPr sz="1800" spc="5" dirty="0">
                <a:latin typeface="Microsoft Sans Serif"/>
                <a:cs typeface="Microsoft Sans Serif"/>
              </a:rPr>
              <a:t>m</a:t>
            </a:r>
            <a:r>
              <a:rPr sz="1800" dirty="0">
                <a:latin typeface="Microsoft Sans Serif"/>
                <a:cs typeface="Microsoft Sans Serif"/>
              </a:rPr>
              <a:t>e	</a:t>
            </a:r>
            <a:r>
              <a:rPr sz="1800" spc="-20" dirty="0">
                <a:latin typeface="Microsoft Sans Serif"/>
                <a:cs typeface="Microsoft Sans Serif"/>
              </a:rPr>
              <a:t>i</a:t>
            </a:r>
            <a:r>
              <a:rPr sz="1800" spc="10" dirty="0">
                <a:latin typeface="Microsoft Sans Serif"/>
                <a:cs typeface="Microsoft Sans Serif"/>
              </a:rPr>
              <a:t>ş</a:t>
            </a:r>
            <a:r>
              <a:rPr sz="1800" spc="-5" dirty="0">
                <a:latin typeface="Microsoft Sans Serif"/>
                <a:cs typeface="Microsoft Sans Serif"/>
              </a:rPr>
              <a:t>l</a:t>
            </a:r>
            <a:r>
              <a:rPr sz="1800" spc="-10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m</a:t>
            </a:r>
            <a:r>
              <a:rPr sz="1800" spc="-10" dirty="0">
                <a:latin typeface="Microsoft Sans Serif"/>
                <a:cs typeface="Microsoft Sans Serif"/>
              </a:rPr>
              <a:t>i</a:t>
            </a:r>
            <a:r>
              <a:rPr sz="1800" dirty="0">
                <a:latin typeface="Microsoft Sans Serif"/>
                <a:cs typeface="Microsoft Sans Serif"/>
              </a:rPr>
              <a:t>	n	ta</a:t>
            </a:r>
            <a:r>
              <a:rPr sz="1800" spc="-10" dirty="0">
                <a:latin typeface="Microsoft Sans Serif"/>
                <a:cs typeface="Microsoft Sans Serif"/>
              </a:rPr>
              <a:t>ba</a:t>
            </a:r>
            <a:r>
              <a:rPr sz="1800" dirty="0">
                <a:latin typeface="Microsoft Sans Serif"/>
                <a:cs typeface="Microsoft Sans Serif"/>
              </a:rPr>
              <a:t>n</a:t>
            </a:r>
            <a:r>
              <a:rPr sz="1800" spc="-20" dirty="0">
                <a:latin typeface="Microsoft Sans Serif"/>
                <a:cs typeface="Microsoft Sans Serif"/>
              </a:rPr>
              <a:t>l</a:t>
            </a:r>
            <a:r>
              <a:rPr sz="1800" spc="90" dirty="0">
                <a:latin typeface="Microsoft Sans Serif"/>
                <a:cs typeface="Microsoft Sans Serif"/>
              </a:rPr>
              <a:t>ı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" dirty="0">
                <a:latin typeface="Microsoft Sans Serif"/>
                <a:cs typeface="Microsoft Sans Serif"/>
              </a:rPr>
              <a:t>s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y</a:t>
            </a:r>
            <a:r>
              <a:rPr sz="1800" spc="90" dirty="0">
                <a:latin typeface="Microsoft Sans Serif"/>
                <a:cs typeface="Microsoft Sans Serif"/>
              </a:rPr>
              <a:t>ı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825" y="4676771"/>
            <a:ext cx="3535679" cy="9569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algn="just">
              <a:lnSpc>
                <a:spcPct val="79800"/>
              </a:lnSpc>
              <a:spcBef>
                <a:spcPts val="535"/>
              </a:spcBef>
            </a:pPr>
            <a:r>
              <a:rPr sz="1800" spc="-10" dirty="0">
                <a:latin typeface="Microsoft Sans Serif"/>
                <a:cs typeface="Microsoft Sans Serif"/>
              </a:rPr>
              <a:t>sistemi </a:t>
            </a:r>
            <a:r>
              <a:rPr sz="1800" dirty="0">
                <a:latin typeface="Microsoft Sans Serif"/>
                <a:cs typeface="Microsoft Sans Serif"/>
              </a:rPr>
              <a:t>kurallarına </a:t>
            </a:r>
            <a:r>
              <a:rPr sz="1800" spc="-5" dirty="0">
                <a:latin typeface="Microsoft Sans Serif"/>
                <a:cs typeface="Microsoft Sans Serif"/>
              </a:rPr>
              <a:t>göre </a:t>
            </a:r>
            <a:r>
              <a:rPr sz="1800" spc="10" dirty="0">
                <a:latin typeface="Microsoft Sans Serif"/>
                <a:cs typeface="Microsoft Sans Serif"/>
              </a:rPr>
              <a:t>olmalıdır.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Her bölme </a:t>
            </a:r>
            <a:r>
              <a:rPr sz="1800" spc="-10" dirty="0">
                <a:latin typeface="Microsoft Sans Serif"/>
                <a:cs typeface="Microsoft Sans Serif"/>
              </a:rPr>
              <a:t>işleminde </a:t>
            </a:r>
            <a:r>
              <a:rPr sz="1800" b="1" i="1" spc="-5" dirty="0">
                <a:latin typeface="Arial"/>
                <a:cs typeface="Arial"/>
              </a:rPr>
              <a:t>kalan </a:t>
            </a:r>
            <a:r>
              <a:rPr sz="1800" spc="-5" dirty="0">
                <a:latin typeface="Microsoft Sans Serif"/>
                <a:cs typeface="Microsoft Sans Serif"/>
              </a:rPr>
              <a:t>değer,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yeni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sayı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sistemindeki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sayının 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rakamlarını </a:t>
            </a:r>
            <a:r>
              <a:rPr sz="1800" spc="-5" dirty="0">
                <a:latin typeface="Microsoft Sans Serif"/>
                <a:cs typeface="Microsoft Sans Serif"/>
              </a:rPr>
              <a:t>oluşturur.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955" y="5607858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tr-TR" sz="1800" dirty="0" smtClean="0">
                <a:latin typeface="Microsoft Sans Serif"/>
                <a:cs typeface="Microsoft Sans Serif"/>
              </a:rPr>
              <a:t>İlk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0001" y="5607858"/>
            <a:ext cx="314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7930" algn="l"/>
                <a:tab pos="1965960" algn="l"/>
                <a:tab pos="271272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bö</a:t>
            </a:r>
            <a:r>
              <a:rPr sz="1800" spc="-20" dirty="0">
                <a:latin typeface="Microsoft Sans Serif"/>
                <a:cs typeface="Microsoft Sans Serif"/>
              </a:rPr>
              <a:t>l</a:t>
            </a:r>
            <a:r>
              <a:rPr sz="1800" spc="-5" dirty="0">
                <a:latin typeface="Microsoft Sans Serif"/>
                <a:cs typeface="Microsoft Sans Serif"/>
              </a:rPr>
              <a:t>m</a:t>
            </a:r>
            <a:r>
              <a:rPr sz="1800" spc="-10" dirty="0">
                <a:latin typeface="Microsoft Sans Serif"/>
                <a:cs typeface="Microsoft Sans Serif"/>
              </a:rPr>
              <a:t>ede</a:t>
            </a:r>
            <a:r>
              <a:rPr sz="1800" spc="10" dirty="0">
                <a:latin typeface="Microsoft Sans Serif"/>
                <a:cs typeface="Microsoft Sans Serif"/>
              </a:rPr>
              <a:t>k</a:t>
            </a:r>
            <a:r>
              <a:rPr sz="1800" spc="-10" dirty="0">
                <a:latin typeface="Microsoft Sans Serif"/>
                <a:cs typeface="Microsoft Sans Serif"/>
              </a:rPr>
              <a:t>i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b="1" i="1" spc="-10" dirty="0">
                <a:latin typeface="Arial"/>
                <a:cs typeface="Arial"/>
              </a:rPr>
              <a:t>ka</a:t>
            </a:r>
            <a:r>
              <a:rPr sz="1800" b="1" i="1" dirty="0">
                <a:latin typeface="Arial"/>
                <a:cs typeface="Arial"/>
              </a:rPr>
              <a:t>l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n	</a:t>
            </a:r>
            <a:r>
              <a:rPr sz="1800" spc="-10" dirty="0">
                <a:latin typeface="Microsoft Sans Serif"/>
                <a:cs typeface="Microsoft Sans Serif"/>
              </a:rPr>
              <a:t>değe</a:t>
            </a:r>
            <a:r>
              <a:rPr sz="1800" dirty="0">
                <a:latin typeface="Microsoft Sans Serif"/>
                <a:cs typeface="Microsoft Sans Serif"/>
              </a:rPr>
              <a:t>r	</a:t>
            </a:r>
            <a:r>
              <a:rPr sz="1800" spc="-15" dirty="0">
                <a:latin typeface="Microsoft Sans Serif"/>
                <a:cs typeface="Microsoft Sans Serif"/>
              </a:rPr>
              <a:t>y</a:t>
            </a:r>
            <a:r>
              <a:rPr sz="1800" spc="-10" dirty="0">
                <a:latin typeface="Microsoft Sans Serif"/>
                <a:cs typeface="Microsoft Sans Serif"/>
              </a:rPr>
              <a:t>eni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6816" y="5827296"/>
            <a:ext cx="3536315" cy="7391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30"/>
              </a:spcBef>
            </a:pPr>
            <a:r>
              <a:rPr sz="1800" spc="5" dirty="0">
                <a:latin typeface="Microsoft Sans Serif"/>
                <a:cs typeface="Microsoft Sans Serif"/>
              </a:rPr>
              <a:t>sayıdaki </a:t>
            </a:r>
            <a:r>
              <a:rPr sz="1800" spc="-5" dirty="0">
                <a:latin typeface="Microsoft Sans Serif"/>
                <a:cs typeface="Microsoft Sans Serif"/>
              </a:rPr>
              <a:t>en </a:t>
            </a:r>
            <a:r>
              <a:rPr sz="1800" spc="20" dirty="0">
                <a:latin typeface="Microsoft Sans Serif"/>
                <a:cs typeface="Microsoft Sans Serif"/>
              </a:rPr>
              <a:t>ağırlıksız </a:t>
            </a:r>
            <a:r>
              <a:rPr sz="1800" spc="5" dirty="0">
                <a:latin typeface="Microsoft Sans Serif"/>
                <a:cs typeface="Microsoft Sans Serif"/>
              </a:rPr>
              <a:t>basamaktır. 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En </a:t>
            </a:r>
            <a:r>
              <a:rPr sz="1800" spc="-5" dirty="0">
                <a:latin typeface="Microsoft Sans Serif"/>
                <a:cs typeface="Microsoft Sans Serif"/>
              </a:rPr>
              <a:t>son </a:t>
            </a:r>
            <a:r>
              <a:rPr sz="1800" b="1" i="1" dirty="0">
                <a:latin typeface="Arial"/>
                <a:cs typeface="Arial"/>
              </a:rPr>
              <a:t>bölüm </a:t>
            </a:r>
            <a:r>
              <a:rPr sz="1800" spc="-5" dirty="0">
                <a:latin typeface="Microsoft Sans Serif"/>
                <a:cs typeface="Microsoft Sans Serif"/>
              </a:rPr>
              <a:t>değeri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yeni </a:t>
            </a:r>
            <a:r>
              <a:rPr sz="1800" spc="20" dirty="0">
                <a:latin typeface="Microsoft Sans Serif"/>
                <a:cs typeface="Microsoft Sans Serif"/>
              </a:rPr>
              <a:t>sayının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soldaki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basamağını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oluşturur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4741" y="2233296"/>
            <a:ext cx="4405468" cy="392622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70950" y="640035"/>
            <a:ext cx="59232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" dirty="0"/>
              <a:t>Sayı</a:t>
            </a:r>
            <a:r>
              <a:rPr sz="2800" spc="35" dirty="0"/>
              <a:t> </a:t>
            </a:r>
            <a:r>
              <a:rPr sz="2800" spc="10" dirty="0"/>
              <a:t>tabanları</a:t>
            </a:r>
            <a:r>
              <a:rPr sz="2800" spc="35" dirty="0"/>
              <a:t> </a:t>
            </a:r>
            <a:r>
              <a:rPr sz="2800" spc="10" dirty="0"/>
              <a:t>arasındaki</a:t>
            </a:r>
            <a:r>
              <a:rPr sz="2800" spc="40" dirty="0"/>
              <a:t> </a:t>
            </a:r>
            <a:r>
              <a:rPr sz="2800" spc="-5" dirty="0"/>
              <a:t>dönüşümler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860" y="467837"/>
            <a:ext cx="3517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Kesirli</a:t>
            </a:r>
            <a:r>
              <a:rPr sz="2400" spc="15" dirty="0"/>
              <a:t> </a:t>
            </a:r>
            <a:r>
              <a:rPr sz="2400" spc="5" dirty="0"/>
              <a:t>sayılarda</a:t>
            </a:r>
            <a:r>
              <a:rPr sz="2400" spc="20" dirty="0"/>
              <a:t> </a:t>
            </a:r>
            <a:r>
              <a:rPr sz="2400" spc="-5" dirty="0"/>
              <a:t>dönüşüm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11855" y="929570"/>
            <a:ext cx="7893684" cy="18796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5080" indent="-342900" algn="just">
              <a:lnSpc>
                <a:spcPct val="80000"/>
              </a:lnSpc>
              <a:spcBef>
                <a:spcPts val="48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Bu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durumda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tabanında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yazılmış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kesirli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sayı,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tabanında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ifade</a:t>
            </a:r>
            <a:r>
              <a:rPr sz="1600" b="1" spc="-5" dirty="0">
                <a:latin typeface="Arial"/>
                <a:cs typeface="Arial"/>
              </a:rPr>
              <a:t> edilecekse,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sayı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devamlı</a:t>
            </a:r>
            <a:r>
              <a:rPr sz="1600" b="1" dirty="0">
                <a:latin typeface="Arial"/>
                <a:cs typeface="Arial"/>
              </a:rPr>
              <a:t> olarak</a:t>
            </a:r>
            <a:r>
              <a:rPr sz="1600" b="1" spc="-5" dirty="0">
                <a:latin typeface="Arial"/>
                <a:cs typeface="Arial"/>
              </a:rPr>
              <a:t> T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tabanıyla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çarpılır,</a:t>
            </a:r>
            <a:r>
              <a:rPr sz="1600" b="1" dirty="0">
                <a:latin typeface="Arial"/>
                <a:cs typeface="Arial"/>
              </a:rPr>
              <a:t> çarpımın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tam sayı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kısmı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alınarak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tabanındaki</a:t>
            </a:r>
            <a:r>
              <a:rPr sz="1600" b="1" dirty="0">
                <a:latin typeface="Arial"/>
                <a:cs typeface="Arial"/>
              </a:rPr>
              <a:t> kesirli </a:t>
            </a:r>
            <a:r>
              <a:rPr sz="1600" b="1" spc="-5" dirty="0">
                <a:latin typeface="Arial"/>
                <a:cs typeface="Arial"/>
              </a:rPr>
              <a:t>sayının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rakamları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oluşturulur.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lang="tr-TR" sz="1600" b="1" spc="-245" dirty="0" smtClean="0">
                <a:latin typeface="Arial"/>
                <a:cs typeface="Arial"/>
              </a:rPr>
              <a:t>İlk</a:t>
            </a:r>
            <a:r>
              <a:rPr sz="1600" b="1" spc="-185" dirty="0" smtClean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çarpımdan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elde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edilen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rakam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tabanındaki</a:t>
            </a:r>
            <a:r>
              <a:rPr sz="1600" b="1" dirty="0">
                <a:latin typeface="Arial"/>
                <a:cs typeface="Arial"/>
              </a:rPr>
              <a:t> kesirli </a:t>
            </a:r>
            <a:r>
              <a:rPr sz="1600" b="1" spc="-5" dirty="0">
                <a:latin typeface="Arial"/>
                <a:cs typeface="Arial"/>
              </a:rPr>
              <a:t>sayının </a:t>
            </a:r>
            <a:r>
              <a:rPr sz="1600" b="1" dirty="0">
                <a:latin typeface="Arial"/>
                <a:cs typeface="Arial"/>
              </a:rPr>
              <a:t>en</a:t>
            </a:r>
            <a:r>
              <a:rPr sz="1600" b="1" spc="-5" dirty="0">
                <a:latin typeface="Arial"/>
                <a:cs typeface="Arial"/>
              </a:rPr>
              <a:t> soldaki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basamağını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teşkil </a:t>
            </a:r>
            <a:r>
              <a:rPr sz="1600" b="1" spc="-5" dirty="0">
                <a:latin typeface="Arial"/>
                <a:cs typeface="Arial"/>
              </a:rPr>
              <a:t>eder.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Çarpma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adedi,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elde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edilen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kesirli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sayının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hassasiyetiyle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orantılıdır.</a:t>
            </a:r>
            <a:r>
              <a:rPr sz="1600" b="1" dirty="0">
                <a:latin typeface="Arial"/>
                <a:cs typeface="Arial"/>
              </a:rPr>
              <a:t> 0.758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sayısının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değişik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tabanlara dönüşümü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aşağıdadır.</a:t>
            </a:r>
            <a:endParaRPr sz="1600" dirty="0">
              <a:latin typeface="Arial"/>
              <a:cs typeface="Arial"/>
            </a:endParaRPr>
          </a:p>
          <a:p>
            <a:pPr marL="354965" marR="344805" indent="-342900">
              <a:lnSpc>
                <a:spcPct val="8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10</a:t>
            </a:r>
            <a:r>
              <a:rPr sz="1600" spc="2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323299"/>
                </a:solidFill>
                <a:latin typeface="Microsoft Sans Serif"/>
                <a:cs typeface="Microsoft Sans Serif"/>
              </a:rPr>
              <a:t>tabanındaki</a:t>
            </a:r>
            <a:r>
              <a:rPr sz="1600" spc="3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600" b="1" i="1" spc="-5" dirty="0">
                <a:solidFill>
                  <a:srgbClr val="323299"/>
                </a:solidFill>
                <a:latin typeface="Arial"/>
                <a:cs typeface="Arial"/>
              </a:rPr>
              <a:t>133,758</a:t>
            </a:r>
            <a:r>
              <a:rPr sz="1600" b="1" i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323299"/>
                </a:solidFill>
                <a:latin typeface="Microsoft Sans Serif"/>
                <a:cs typeface="Microsoft Sans Serif"/>
              </a:rPr>
              <a:t>sayısının,</a:t>
            </a:r>
            <a:r>
              <a:rPr sz="1600" spc="4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lang="tr-TR" sz="1600" spc="-145" dirty="0" smtClean="0">
                <a:solidFill>
                  <a:srgbClr val="323299"/>
                </a:solidFill>
                <a:latin typeface="Microsoft Sans Serif"/>
                <a:cs typeface="Microsoft Sans Serif"/>
              </a:rPr>
              <a:t>İki </a:t>
            </a:r>
            <a:r>
              <a:rPr sz="1600" spc="5" dirty="0" err="1" smtClean="0">
                <a:solidFill>
                  <a:srgbClr val="323299"/>
                </a:solidFill>
                <a:latin typeface="Microsoft Sans Serif"/>
                <a:cs typeface="Microsoft Sans Serif"/>
              </a:rPr>
              <a:t>tabanlı</a:t>
            </a:r>
            <a:r>
              <a:rPr sz="1600" spc="20" dirty="0" smtClean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323299"/>
                </a:solidFill>
                <a:latin typeface="Microsoft Sans Serif"/>
                <a:cs typeface="Microsoft Sans Serif"/>
              </a:rPr>
              <a:t>karşılığının</a:t>
            </a:r>
            <a:r>
              <a:rPr sz="16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600" b="1" i="1" spc="-5" dirty="0">
                <a:solidFill>
                  <a:srgbClr val="323299"/>
                </a:solidFill>
                <a:latin typeface="Arial"/>
                <a:cs typeface="Arial"/>
              </a:rPr>
              <a:t>10000101.1100001</a:t>
            </a:r>
            <a:r>
              <a:rPr sz="16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,</a:t>
            </a:r>
            <a:r>
              <a:rPr sz="1600" spc="2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8 </a:t>
            </a:r>
            <a:r>
              <a:rPr sz="1600" dirty="0">
                <a:solidFill>
                  <a:srgbClr val="323299"/>
                </a:solidFill>
                <a:latin typeface="Microsoft Sans Serif"/>
                <a:cs typeface="Microsoft Sans Serif"/>
              </a:rPr>
              <a:t> tabanındaki</a:t>
            </a:r>
            <a:r>
              <a:rPr sz="1600" spc="3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323299"/>
                </a:solidFill>
                <a:latin typeface="Microsoft Sans Serif"/>
                <a:cs typeface="Microsoft Sans Serif"/>
              </a:rPr>
              <a:t>karşılığının</a:t>
            </a:r>
            <a:r>
              <a:rPr sz="16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600" b="1" i="1" spc="-5" dirty="0">
                <a:solidFill>
                  <a:srgbClr val="323299"/>
                </a:solidFill>
                <a:latin typeface="Arial"/>
                <a:cs typeface="Arial"/>
              </a:rPr>
              <a:t>205.604</a:t>
            </a:r>
            <a:r>
              <a:rPr sz="1600" b="1" i="1" spc="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ve</a:t>
            </a:r>
            <a:r>
              <a:rPr sz="16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16</a:t>
            </a:r>
            <a:r>
              <a:rPr sz="16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323299"/>
                </a:solidFill>
                <a:latin typeface="Microsoft Sans Serif"/>
                <a:cs typeface="Microsoft Sans Serif"/>
              </a:rPr>
              <a:t>tabanındaki</a:t>
            </a:r>
            <a:r>
              <a:rPr sz="1600" spc="3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323299"/>
                </a:solidFill>
                <a:latin typeface="Microsoft Sans Serif"/>
                <a:cs typeface="Microsoft Sans Serif"/>
              </a:rPr>
              <a:t>karşılığının</a:t>
            </a:r>
            <a:r>
              <a:rPr sz="1600" spc="3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ise</a:t>
            </a:r>
            <a:r>
              <a:rPr sz="16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600" b="1" i="1" spc="-5" dirty="0">
                <a:solidFill>
                  <a:srgbClr val="323299"/>
                </a:solidFill>
                <a:latin typeface="Arial"/>
                <a:cs typeface="Arial"/>
              </a:rPr>
              <a:t>85.C2</a:t>
            </a:r>
            <a:r>
              <a:rPr sz="1600" b="1" i="1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olduğu </a:t>
            </a:r>
            <a:r>
              <a:rPr sz="1600" spc="-409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kolayca</a:t>
            </a:r>
            <a:r>
              <a:rPr sz="1600" spc="1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görülebilir.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320" y="3453807"/>
            <a:ext cx="7340258" cy="3482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478" y="1578740"/>
            <a:ext cx="7748905" cy="44640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459105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Microsoft Sans Serif"/>
                <a:cs typeface="Microsoft Sans Serif"/>
              </a:rPr>
              <a:t>10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tabanlı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20" dirty="0">
                <a:latin typeface="Microsoft Sans Serif"/>
                <a:cs typeface="Microsoft Sans Serif"/>
              </a:rPr>
              <a:t>sayıların,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diğer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tabanlarda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ifade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edilmesi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yukarıda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verilen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sistematik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biçimde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gerçekleştirilebilir.</a:t>
            </a:r>
            <a:endParaRPr sz="2800">
              <a:latin typeface="Microsoft Sans Serif"/>
              <a:cs typeface="Microsoft Sans Serif"/>
            </a:endParaRPr>
          </a:p>
          <a:p>
            <a:pPr marL="354965" marR="276225" indent="-342900">
              <a:lnSpc>
                <a:spcPct val="90200"/>
              </a:lnSpc>
              <a:spcBef>
                <a:spcPts val="625"/>
              </a:spcBef>
              <a:buFont typeface="Microsoft Sans Serif"/>
              <a:buChar char="•"/>
              <a:tabLst>
                <a:tab pos="454025" algn="l"/>
                <a:tab pos="454659" algn="l"/>
              </a:tabLst>
            </a:pPr>
            <a:r>
              <a:rPr dirty="0"/>
              <a:t>	</a:t>
            </a:r>
            <a:r>
              <a:rPr sz="2800" spc="-5" dirty="0">
                <a:latin typeface="Microsoft Sans Serif"/>
                <a:cs typeface="Microsoft Sans Serif"/>
              </a:rPr>
              <a:t>Ancak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diğer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tabanlar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arası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dönüşümlerde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yukarıdaki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sistematik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kural,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yani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devamlı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 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tabanına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bölme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20" dirty="0">
                <a:latin typeface="Microsoft Sans Serif"/>
                <a:cs typeface="Microsoft Sans Serif"/>
              </a:rPr>
              <a:t>kuralı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geçerlidir.</a:t>
            </a:r>
            <a:endParaRPr sz="2800">
              <a:latin typeface="Microsoft Sans Serif"/>
              <a:cs typeface="Microsoft Sans Serif"/>
            </a:endParaRPr>
          </a:p>
          <a:p>
            <a:pPr marL="354965" marR="5080" indent="-342900">
              <a:lnSpc>
                <a:spcPts val="302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Fakat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değişik</a:t>
            </a:r>
            <a:r>
              <a:rPr sz="2800" spc="30" dirty="0">
                <a:latin typeface="Microsoft Sans Serif"/>
                <a:cs typeface="Microsoft Sans Serif"/>
              </a:rPr>
              <a:t> sayı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sistemlerindeki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bölme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işlemi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kuralları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(Çarpma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ve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çıkrama)</a:t>
            </a:r>
            <a:r>
              <a:rPr sz="2800" spc="35" dirty="0">
                <a:latin typeface="Microsoft Sans Serif"/>
                <a:cs typeface="Microsoft Sans Serif"/>
              </a:rPr>
              <a:t> alışkanlığımız </a:t>
            </a:r>
            <a:r>
              <a:rPr sz="2800" spc="40" dirty="0">
                <a:latin typeface="Microsoft Sans Serif"/>
                <a:cs typeface="Microsoft Sans Serif"/>
              </a:rPr>
              <a:t> dışında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olduğundan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zor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gelebilir.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Bu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durumu 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dört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işlem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matematiği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konusunda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daha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detaylı 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göreceğiz.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769" y="630897"/>
            <a:ext cx="8274050" cy="543687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708025" algn="just">
              <a:lnSpc>
                <a:spcPct val="100000"/>
              </a:lnSpc>
              <a:spcBef>
                <a:spcPts val="985"/>
              </a:spcBef>
            </a:pPr>
            <a:r>
              <a:rPr sz="24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Sayı</a:t>
            </a:r>
            <a:r>
              <a:rPr sz="2400" spc="10" dirty="0">
                <a:solidFill>
                  <a:srgbClr val="323299"/>
                </a:solidFill>
                <a:latin typeface="Microsoft Sans Serif"/>
                <a:cs typeface="Microsoft Sans Serif"/>
              </a:rPr>
              <a:t> tabanları arasında</a:t>
            </a:r>
            <a:r>
              <a:rPr sz="24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dönüşüm</a:t>
            </a:r>
            <a:r>
              <a:rPr sz="2400" spc="4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için</a:t>
            </a:r>
            <a:r>
              <a:rPr sz="2400" spc="3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başka</a:t>
            </a:r>
            <a:r>
              <a:rPr sz="24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bir</a:t>
            </a:r>
            <a:r>
              <a:rPr sz="2400" spc="3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yol</a:t>
            </a:r>
            <a:endParaRPr sz="2400">
              <a:latin typeface="Microsoft Sans Serif"/>
              <a:cs typeface="Microsoft Sans Serif"/>
            </a:endParaRPr>
          </a:p>
          <a:p>
            <a:pPr marL="443865" marR="118745" indent="-342900" algn="just">
              <a:lnSpc>
                <a:spcPct val="89800"/>
              </a:lnSpc>
              <a:spcBef>
                <a:spcPts val="1185"/>
              </a:spcBef>
              <a:buChar char="•"/>
              <a:tabLst>
                <a:tab pos="444500" algn="l"/>
              </a:tabLst>
            </a:pPr>
            <a:r>
              <a:rPr sz="2400" spc="35" dirty="0">
                <a:latin typeface="Microsoft Sans Serif"/>
                <a:cs typeface="Microsoft Sans Serif"/>
              </a:rPr>
              <a:t>Sayıyı </a:t>
            </a:r>
            <a:r>
              <a:rPr sz="2400" spc="5" dirty="0">
                <a:latin typeface="Microsoft Sans Serif"/>
                <a:cs typeface="Microsoft Sans Serif"/>
              </a:rPr>
              <a:t>10 </a:t>
            </a:r>
            <a:r>
              <a:rPr sz="2400" spc="10" dirty="0">
                <a:latin typeface="Microsoft Sans Serif"/>
                <a:cs typeface="Microsoft Sans Serif"/>
              </a:rPr>
              <a:t>tabanına </a:t>
            </a:r>
            <a:r>
              <a:rPr sz="2400" spc="-5" dirty="0">
                <a:latin typeface="Microsoft Sans Serif"/>
                <a:cs typeface="Microsoft Sans Serif"/>
              </a:rPr>
              <a:t>çevirip sonra </a:t>
            </a:r>
            <a:r>
              <a:rPr sz="2400" spc="-10" dirty="0">
                <a:latin typeface="Microsoft Sans Serif"/>
                <a:cs typeface="Microsoft Sans Serif"/>
              </a:rPr>
              <a:t>işlem </a:t>
            </a:r>
            <a:r>
              <a:rPr sz="2400" spc="-5" dirty="0">
                <a:latin typeface="Microsoft Sans Serif"/>
                <a:cs typeface="Microsoft Sans Serif"/>
              </a:rPr>
              <a:t>yapmak olabilir.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Örneğin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(FF)</a:t>
            </a:r>
            <a:r>
              <a:rPr sz="2400" spc="-7" baseline="-20833" dirty="0">
                <a:latin typeface="Microsoft Sans Serif"/>
                <a:cs typeface="Microsoft Sans Serif"/>
              </a:rPr>
              <a:t>16</a:t>
            </a:r>
            <a:r>
              <a:rPr sz="2400" baseline="-20833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sayısının</a:t>
            </a:r>
            <a:r>
              <a:rPr sz="2400" spc="7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8</a:t>
            </a:r>
            <a:r>
              <a:rPr sz="2400" spc="64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tabanındaki</a:t>
            </a:r>
            <a:r>
              <a:rPr sz="2400" spc="65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karşılığını 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bulmak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için;</a:t>
            </a:r>
            <a:r>
              <a:rPr sz="2400" spc="25" dirty="0">
                <a:latin typeface="Microsoft Sans Serif"/>
                <a:cs typeface="Microsoft Sans Serif"/>
              </a:rPr>
              <a:t> sayı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önce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10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tabanına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çevrilerek;</a:t>
            </a:r>
            <a:endParaRPr sz="2400">
              <a:latin typeface="Microsoft Sans Serif"/>
              <a:cs typeface="Microsoft Sans Serif"/>
            </a:endParaRPr>
          </a:p>
          <a:p>
            <a:pPr marL="443865" algn="just">
              <a:lnSpc>
                <a:spcPct val="100000"/>
              </a:lnSpc>
              <a:spcBef>
                <a:spcPts val="285"/>
              </a:spcBef>
            </a:pPr>
            <a:r>
              <a:rPr sz="2400" b="1" spc="-5" dirty="0">
                <a:latin typeface="Arial"/>
                <a:cs typeface="Arial"/>
              </a:rPr>
              <a:t>(FF)</a:t>
            </a:r>
            <a:r>
              <a:rPr sz="2400" b="1" spc="-7" baseline="-20833" dirty="0">
                <a:latin typeface="Arial"/>
                <a:cs typeface="Arial"/>
              </a:rPr>
              <a:t>16</a:t>
            </a:r>
            <a:r>
              <a:rPr sz="2400" b="1" spc="644" baseline="-20833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Fx16</a:t>
            </a:r>
            <a:r>
              <a:rPr sz="2400" b="1" spc="-15" baseline="24305" dirty="0">
                <a:latin typeface="Arial"/>
                <a:cs typeface="Arial"/>
              </a:rPr>
              <a:t>1</a:t>
            </a:r>
            <a:r>
              <a:rPr sz="2400" b="1" spc="337" baseline="243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5" dirty="0">
                <a:latin typeface="Arial"/>
                <a:cs typeface="Arial"/>
              </a:rPr>
              <a:t> Fx16</a:t>
            </a:r>
            <a:r>
              <a:rPr sz="2400" b="1" spc="-7" baseline="24305" dirty="0">
                <a:latin typeface="Arial"/>
                <a:cs typeface="Arial"/>
              </a:rPr>
              <a:t>0</a:t>
            </a:r>
            <a:r>
              <a:rPr sz="2400" b="1" spc="337" baseline="243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15x16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15x1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(255)</a:t>
            </a:r>
            <a:r>
              <a:rPr sz="2400" b="1" spc="-7" baseline="-20833" dirty="0">
                <a:latin typeface="Arial"/>
                <a:cs typeface="Arial"/>
              </a:rPr>
              <a:t>10</a:t>
            </a:r>
            <a:endParaRPr sz="2400" baseline="-20833">
              <a:latin typeface="Arial"/>
              <a:cs typeface="Arial"/>
            </a:endParaRPr>
          </a:p>
          <a:p>
            <a:pPr marL="443865" marR="117475" indent="-88900" algn="just">
              <a:lnSpc>
                <a:spcPts val="2590"/>
              </a:lnSpc>
              <a:spcBef>
                <a:spcPts val="605"/>
              </a:spcBef>
            </a:pPr>
            <a:r>
              <a:rPr sz="2400" spc="-10" dirty="0">
                <a:latin typeface="Microsoft Sans Serif"/>
                <a:cs typeface="Microsoft Sans Serif"/>
              </a:rPr>
              <a:t>elde </a:t>
            </a:r>
            <a:r>
              <a:rPr sz="2400" spc="-5" dirty="0">
                <a:latin typeface="Microsoft Sans Serif"/>
                <a:cs typeface="Microsoft Sans Serif"/>
              </a:rPr>
              <a:t>edilir. Sonra</a:t>
            </a:r>
            <a:r>
              <a:rPr sz="2400" spc="12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255 </a:t>
            </a:r>
            <a:r>
              <a:rPr sz="2400" spc="35" dirty="0">
                <a:latin typeface="Microsoft Sans Serif"/>
                <a:cs typeface="Microsoft Sans Serif"/>
              </a:rPr>
              <a:t>sayısının </a:t>
            </a:r>
            <a:r>
              <a:rPr sz="2400" dirty="0">
                <a:latin typeface="Microsoft Sans Serif"/>
                <a:cs typeface="Microsoft Sans Serif"/>
              </a:rPr>
              <a:t>8 </a:t>
            </a:r>
            <a:r>
              <a:rPr sz="2400" spc="5" dirty="0">
                <a:latin typeface="Microsoft Sans Serif"/>
                <a:cs typeface="Microsoft Sans Serif"/>
              </a:rPr>
              <a:t>tabanındaki </a:t>
            </a:r>
            <a:r>
              <a:rPr sz="2400" spc="35" dirty="0">
                <a:latin typeface="Microsoft Sans Serif"/>
                <a:cs typeface="Microsoft Sans Serif"/>
              </a:rPr>
              <a:t>karşılığı 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için </a:t>
            </a:r>
            <a:r>
              <a:rPr sz="2400" spc="10" dirty="0">
                <a:latin typeface="Microsoft Sans Serif"/>
                <a:cs typeface="Microsoft Sans Serif"/>
              </a:rPr>
              <a:t>devamlı </a:t>
            </a:r>
            <a:r>
              <a:rPr sz="2400" dirty="0">
                <a:latin typeface="Microsoft Sans Serif"/>
                <a:cs typeface="Microsoft Sans Serif"/>
              </a:rPr>
              <a:t>8’e </a:t>
            </a:r>
            <a:r>
              <a:rPr sz="2400" spc="-5" dirty="0">
                <a:latin typeface="Microsoft Sans Serif"/>
                <a:cs typeface="Microsoft Sans Serif"/>
              </a:rPr>
              <a:t>bölünüp, bölümün </a:t>
            </a:r>
            <a:r>
              <a:rPr sz="2400" dirty="0">
                <a:latin typeface="Microsoft Sans Serif"/>
                <a:cs typeface="Microsoft Sans Serif"/>
              </a:rPr>
              <a:t>8’den </a:t>
            </a:r>
            <a:r>
              <a:rPr sz="2400" spc="-5" dirty="0">
                <a:latin typeface="Microsoft Sans Serif"/>
                <a:cs typeface="Microsoft Sans Serif"/>
              </a:rPr>
              <a:t>küçük oluncaya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kadar,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işleme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devam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edilip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düzenlenirse;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443865" indent="-343535">
              <a:lnSpc>
                <a:spcPct val="100000"/>
              </a:lnSpc>
              <a:buChar char="•"/>
              <a:tabLst>
                <a:tab pos="443865" algn="l"/>
                <a:tab pos="444500" algn="l"/>
                <a:tab pos="1413510" algn="l"/>
                <a:tab pos="2781935" algn="l"/>
                <a:tab pos="403606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(FF)</a:t>
            </a:r>
            <a:r>
              <a:rPr sz="2400" spc="-7" baseline="-20833" dirty="0">
                <a:latin typeface="Microsoft Sans Serif"/>
                <a:cs typeface="Microsoft Sans Serif"/>
              </a:rPr>
              <a:t>16	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(255)</a:t>
            </a:r>
            <a:r>
              <a:rPr sz="2400" spc="-7" baseline="-20833" dirty="0">
                <a:latin typeface="Microsoft Sans Serif"/>
                <a:cs typeface="Microsoft Sans Serif"/>
              </a:rPr>
              <a:t>10	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(377)</a:t>
            </a:r>
            <a:r>
              <a:rPr sz="2400" spc="-7" baseline="-20833" dirty="0">
                <a:latin typeface="Microsoft Sans Serif"/>
                <a:cs typeface="Microsoft Sans Serif"/>
              </a:rPr>
              <a:t>8	</a:t>
            </a:r>
            <a:r>
              <a:rPr sz="2400" spc="-5" dirty="0">
                <a:latin typeface="Microsoft Sans Serif"/>
                <a:cs typeface="Microsoft Sans Serif"/>
              </a:rPr>
              <a:t>elde</a:t>
            </a:r>
            <a:r>
              <a:rPr sz="2400" spc="-10" dirty="0">
                <a:latin typeface="Microsoft Sans Serif"/>
                <a:cs typeface="Microsoft Sans Serif"/>
              </a:rPr>
              <a:t> edilir.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icrosoft Sans Serif"/>
              <a:buChar char="•"/>
            </a:pPr>
            <a:endParaRPr sz="3300">
              <a:latin typeface="Microsoft Sans Serif"/>
              <a:cs typeface="Microsoft Sans Serif"/>
            </a:endParaRPr>
          </a:p>
          <a:p>
            <a:pPr marL="443865" marR="121285" indent="-342900" algn="just">
              <a:lnSpc>
                <a:spcPts val="2580"/>
              </a:lnSpc>
              <a:buChar char="•"/>
              <a:tabLst>
                <a:tab pos="444500" algn="l"/>
              </a:tabLst>
            </a:pPr>
            <a:r>
              <a:rPr sz="2400" spc="30" dirty="0">
                <a:latin typeface="Microsoft Sans Serif"/>
                <a:cs typeface="Microsoft Sans Serif"/>
              </a:rPr>
              <a:t>Aynı </a:t>
            </a:r>
            <a:r>
              <a:rPr sz="2400" spc="-5" dirty="0">
                <a:latin typeface="Microsoft Sans Serif"/>
                <a:cs typeface="Microsoft Sans Serif"/>
              </a:rPr>
              <a:t>şekilde (FF)</a:t>
            </a:r>
            <a:r>
              <a:rPr sz="2400" spc="-7" baseline="-20833" dirty="0">
                <a:latin typeface="Microsoft Sans Serif"/>
                <a:cs typeface="Microsoft Sans Serif"/>
              </a:rPr>
              <a:t>16</a:t>
            </a:r>
            <a:r>
              <a:rPr sz="2400" baseline="-20833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sayısının </a:t>
            </a:r>
            <a:r>
              <a:rPr sz="2400" dirty="0">
                <a:latin typeface="Microsoft Sans Serif"/>
                <a:cs typeface="Microsoft Sans Serif"/>
              </a:rPr>
              <a:t>2 </a:t>
            </a:r>
            <a:r>
              <a:rPr sz="2400" spc="5" dirty="0">
                <a:latin typeface="Microsoft Sans Serif"/>
                <a:cs typeface="Microsoft Sans Serif"/>
              </a:rPr>
              <a:t>tabanındaki </a:t>
            </a:r>
            <a:r>
              <a:rPr sz="2400" spc="35" dirty="0">
                <a:latin typeface="Microsoft Sans Serif"/>
                <a:cs typeface="Microsoft Sans Serif"/>
              </a:rPr>
              <a:t>karşılığı </a:t>
            </a:r>
            <a:r>
              <a:rPr sz="2400" spc="-10" dirty="0">
                <a:latin typeface="Microsoft Sans Serif"/>
                <a:cs typeface="Microsoft Sans Serif"/>
              </a:rPr>
              <a:t>için </a:t>
            </a:r>
            <a:r>
              <a:rPr sz="2400" spc="-5" dirty="0">
                <a:latin typeface="Microsoft Sans Serif"/>
                <a:cs typeface="Microsoft Sans Serif"/>
              </a:rPr>
              <a:t> (255)</a:t>
            </a:r>
            <a:r>
              <a:rPr sz="2400" spc="-7" baseline="-20833" dirty="0">
                <a:latin typeface="Microsoft Sans Serif"/>
                <a:cs typeface="Microsoft Sans Serif"/>
              </a:rPr>
              <a:t>10</a:t>
            </a:r>
            <a:r>
              <a:rPr sz="2400" spc="120" baseline="-20833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sayısına,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T’a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bölme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kuralı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uygulanarak</a:t>
            </a:r>
            <a:endParaRPr sz="2400">
              <a:latin typeface="Microsoft Sans Serif"/>
              <a:cs typeface="Microsoft Sans Serif"/>
            </a:endParaRPr>
          </a:p>
          <a:p>
            <a:pPr marL="613410" algn="just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latin typeface="Microsoft Sans Serif"/>
                <a:cs typeface="Microsoft Sans Serif"/>
              </a:rPr>
              <a:t>(FF)</a:t>
            </a:r>
            <a:r>
              <a:rPr sz="2400" spc="-7" baseline="-20833" dirty="0">
                <a:latin typeface="Microsoft Sans Serif"/>
                <a:cs typeface="Microsoft Sans Serif"/>
              </a:rPr>
              <a:t>16</a:t>
            </a:r>
            <a:r>
              <a:rPr sz="2400" spc="697" baseline="-20833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(255)</a:t>
            </a:r>
            <a:r>
              <a:rPr sz="2400" spc="-7" baseline="-20833" dirty="0">
                <a:latin typeface="Microsoft Sans Serif"/>
                <a:cs typeface="Microsoft Sans Serif"/>
              </a:rPr>
              <a:t>10</a:t>
            </a:r>
            <a:r>
              <a:rPr sz="2400" spc="1357" baseline="-20833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(11111111)</a:t>
            </a:r>
            <a:r>
              <a:rPr sz="2400" spc="-7" baseline="-20833" dirty="0">
                <a:latin typeface="Microsoft Sans Serif"/>
                <a:cs typeface="Microsoft Sans Serif"/>
              </a:rPr>
              <a:t>2</a:t>
            </a:r>
            <a:r>
              <a:rPr sz="2400" spc="1357" baseline="-20833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elde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edilir.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605" y="545554"/>
            <a:ext cx="411861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Pratik</a:t>
            </a:r>
            <a:r>
              <a:rPr spc="15" dirty="0"/>
              <a:t> </a:t>
            </a:r>
            <a:r>
              <a:rPr spc="-10" dirty="0"/>
              <a:t>dönüşümler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842" y="1133762"/>
            <a:ext cx="8126730" cy="43935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05765" marR="30480" indent="-342900">
              <a:lnSpc>
                <a:spcPct val="80200"/>
              </a:lnSpc>
              <a:spcBef>
                <a:spcPts val="580"/>
              </a:spcBef>
              <a:buFont typeface="Microsoft Sans Serif"/>
              <a:buChar char="•"/>
              <a:tabLst>
                <a:tab pos="405765" algn="l"/>
                <a:tab pos="406400" algn="l"/>
                <a:tab pos="1716405" algn="l"/>
              </a:tabLst>
            </a:pPr>
            <a:r>
              <a:rPr sz="2000" b="1" dirty="0">
                <a:latin typeface="Arial"/>
                <a:cs typeface="Arial"/>
              </a:rPr>
              <a:t>Taban </a:t>
            </a:r>
            <a:r>
              <a:rPr sz="2000" b="1" spc="-5" dirty="0">
                <a:latin typeface="Arial"/>
                <a:cs typeface="Arial"/>
              </a:rPr>
              <a:t>dönüşümleri çoğunlukla </a:t>
            </a:r>
            <a:r>
              <a:rPr sz="2000" b="1" dirty="0">
                <a:latin typeface="Arial"/>
                <a:cs typeface="Arial"/>
              </a:rPr>
              <a:t>tam </a:t>
            </a:r>
            <a:r>
              <a:rPr sz="2000" b="1" spc="-5" dirty="0">
                <a:latin typeface="Arial"/>
                <a:cs typeface="Arial"/>
              </a:rPr>
              <a:t>kodlamalı </a:t>
            </a:r>
            <a:r>
              <a:rPr sz="2000" b="1" spc="-10" dirty="0">
                <a:latin typeface="Arial"/>
                <a:cs typeface="Arial"/>
              </a:rPr>
              <a:t>sayı </a:t>
            </a:r>
            <a:r>
              <a:rPr sz="2000" b="1" spc="-5" dirty="0">
                <a:latin typeface="Arial"/>
                <a:cs typeface="Arial"/>
              </a:rPr>
              <a:t>sistemleri ile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Binary </a:t>
            </a:r>
            <a:r>
              <a:rPr sz="2000" b="1" spc="-5" dirty="0">
                <a:latin typeface="Arial"/>
                <a:cs typeface="Arial"/>
              </a:rPr>
              <a:t>sistemleri arasında </a:t>
            </a:r>
            <a:r>
              <a:rPr sz="2000" b="1" spc="-10" dirty="0">
                <a:latin typeface="Arial"/>
                <a:cs typeface="Arial"/>
              </a:rPr>
              <a:t>veya </a:t>
            </a:r>
            <a:r>
              <a:rPr sz="2000" b="1" dirty="0">
                <a:latin typeface="Arial"/>
                <a:cs typeface="Arial"/>
              </a:rPr>
              <a:t>tersi </a:t>
            </a:r>
            <a:r>
              <a:rPr sz="2000" b="1" spc="-5" dirty="0">
                <a:latin typeface="Arial"/>
                <a:cs typeface="Arial"/>
              </a:rPr>
              <a:t>olarak </a:t>
            </a:r>
            <a:r>
              <a:rPr sz="2000" b="1" spc="-10" dirty="0">
                <a:latin typeface="Arial"/>
                <a:cs typeface="Arial"/>
              </a:rPr>
              <a:t>yapılır. </a:t>
            </a:r>
            <a:r>
              <a:rPr sz="2000" b="1" dirty="0">
                <a:latin typeface="Arial"/>
                <a:cs typeface="Arial"/>
              </a:rPr>
              <a:t>Tam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kodlamalı	</a:t>
            </a:r>
            <a:r>
              <a:rPr sz="2000" b="1" dirty="0">
                <a:latin typeface="Arial"/>
                <a:cs typeface="Arial"/>
              </a:rPr>
              <a:t>2, 8, 16 </a:t>
            </a:r>
            <a:r>
              <a:rPr sz="2000" b="1" spc="-5" dirty="0">
                <a:latin typeface="Arial"/>
                <a:cs typeface="Arial"/>
              </a:rPr>
              <a:t>tabanlı sistemler arasındaki dönüşümlerin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pratik olarak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kolaylıkla nasıl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yapılacağını </a:t>
            </a:r>
            <a:r>
              <a:rPr sz="2000" b="1" spc="-5" dirty="0">
                <a:latin typeface="Arial"/>
                <a:cs typeface="Arial"/>
              </a:rPr>
              <a:t>görelim.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450">
              <a:latin typeface="Arial"/>
              <a:cs typeface="Arial"/>
            </a:endParaRPr>
          </a:p>
          <a:p>
            <a:pPr marL="405765" marR="36195" indent="-342900">
              <a:lnSpc>
                <a:spcPct val="80200"/>
              </a:lnSpc>
              <a:buFont typeface="Microsoft Sans Serif"/>
              <a:buChar char="•"/>
              <a:tabLst>
                <a:tab pos="405765" algn="l"/>
                <a:tab pos="406400" algn="l"/>
                <a:tab pos="4040504" algn="l"/>
              </a:tabLst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Binary </a:t>
            </a:r>
            <a:r>
              <a:rPr sz="20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↔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Octal dönüşümü 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: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Octal taban tam kodlamalı </a:t>
            </a:r>
            <a:r>
              <a:rPr sz="2000" b="1" spc="-10" dirty="0">
                <a:latin typeface="Arial"/>
                <a:cs typeface="Arial"/>
              </a:rPr>
              <a:t>sayı </a:t>
            </a:r>
            <a:r>
              <a:rPr sz="2000" b="1" spc="-5" dirty="0">
                <a:latin typeface="Arial"/>
                <a:cs typeface="Arial"/>
              </a:rPr>
              <a:t> sistemi olduğundan, sayıları oluşturan </a:t>
            </a:r>
            <a:r>
              <a:rPr sz="2000" b="1" dirty="0">
                <a:latin typeface="Arial"/>
                <a:cs typeface="Arial"/>
              </a:rPr>
              <a:t>8 </a:t>
            </a:r>
            <a:r>
              <a:rPr sz="2000" b="1" spc="-5" dirty="0">
                <a:latin typeface="Arial"/>
                <a:cs typeface="Arial"/>
              </a:rPr>
              <a:t>tane farklı rakamın her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biri </a:t>
            </a:r>
            <a:r>
              <a:rPr sz="2000" b="1" dirty="0">
                <a:latin typeface="Arial"/>
                <a:cs typeface="Arial"/>
              </a:rPr>
              <a:t>3 </a:t>
            </a:r>
            <a:r>
              <a:rPr sz="2000" b="1" spc="-10" dirty="0">
                <a:latin typeface="Arial"/>
                <a:cs typeface="Arial"/>
              </a:rPr>
              <a:t>bitlik </a:t>
            </a:r>
            <a:r>
              <a:rPr sz="2000" b="1" dirty="0">
                <a:latin typeface="Arial"/>
                <a:cs typeface="Arial"/>
              </a:rPr>
              <a:t>8 binary sözcükle </a:t>
            </a:r>
            <a:r>
              <a:rPr sz="2000" b="1" spc="-5" dirty="0">
                <a:latin typeface="Arial"/>
                <a:cs typeface="Arial"/>
              </a:rPr>
              <a:t>ifade edilir. </a:t>
            </a:r>
            <a:r>
              <a:rPr sz="2000" b="1" spc="5" dirty="0">
                <a:latin typeface="Arial"/>
                <a:cs typeface="Arial"/>
              </a:rPr>
              <a:t>Bu </a:t>
            </a:r>
            <a:r>
              <a:rPr sz="2000" b="1" dirty="0">
                <a:latin typeface="Arial"/>
                <a:cs typeface="Arial"/>
              </a:rPr>
              <a:t>durum </a:t>
            </a:r>
            <a:r>
              <a:rPr sz="2000" b="1" spc="-5" dirty="0">
                <a:latin typeface="Arial"/>
                <a:cs typeface="Arial"/>
              </a:rPr>
              <a:t>Tablo 2.2’de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görülmektedir. Octal sistemde </a:t>
            </a:r>
            <a:r>
              <a:rPr sz="2000" b="1" spc="-10" dirty="0">
                <a:latin typeface="Arial"/>
                <a:cs typeface="Arial"/>
              </a:rPr>
              <a:t>yazılmış </a:t>
            </a:r>
            <a:r>
              <a:rPr sz="2000" b="1" spc="-5" dirty="0">
                <a:latin typeface="Arial"/>
                <a:cs typeface="Arial"/>
              </a:rPr>
              <a:t>bir sayının ikilik </a:t>
            </a:r>
            <a:r>
              <a:rPr sz="2000" b="1" spc="-10" dirty="0">
                <a:latin typeface="Arial"/>
                <a:cs typeface="Arial"/>
              </a:rPr>
              <a:t>sisteme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dönüştürülmesi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için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bu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sayının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rakamların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</a:t>
            </a:r>
            <a:r>
              <a:rPr sz="2000" b="1" spc="-5" dirty="0">
                <a:latin typeface="Arial"/>
                <a:cs typeface="Arial"/>
              </a:rPr>
              <a:t> bitlik</a:t>
            </a:r>
            <a:r>
              <a:rPr sz="2000" b="1" spc="-10" dirty="0">
                <a:latin typeface="Arial"/>
                <a:cs typeface="Arial"/>
              </a:rPr>
              <a:t> karşılıklarının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yan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yana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yazılması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yeterlidir.	</a:t>
            </a:r>
            <a:r>
              <a:rPr sz="2000" b="1" spc="-5" dirty="0">
                <a:latin typeface="Arial"/>
                <a:cs typeface="Arial"/>
              </a:rPr>
              <a:t>Örnek: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050">
              <a:latin typeface="Arial"/>
              <a:cs typeface="Arial"/>
            </a:endParaRPr>
          </a:p>
          <a:p>
            <a:pPr marL="405765" indent="-342900">
              <a:lnSpc>
                <a:spcPct val="100000"/>
              </a:lnSpc>
              <a:buFont typeface="Microsoft Sans Serif"/>
              <a:buChar char="•"/>
              <a:tabLst>
                <a:tab pos="405765" algn="l"/>
                <a:tab pos="406400" algn="l"/>
              </a:tabLst>
            </a:pP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5437023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1950" b="1" baseline="-21367" dirty="0">
                <a:latin typeface="Arial"/>
                <a:cs typeface="Arial"/>
              </a:rPr>
              <a:t>8</a:t>
            </a:r>
            <a:r>
              <a:rPr sz="1950" b="1" spc="262" baseline="-21367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101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100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011 111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000 010 011)2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Arial"/>
              <a:cs typeface="Arial"/>
            </a:endParaRPr>
          </a:p>
          <a:p>
            <a:pPr marL="624205" algn="ctr">
              <a:lnSpc>
                <a:spcPct val="100000"/>
              </a:lnSpc>
            </a:pPr>
            <a:r>
              <a:rPr sz="2300" b="1" spc="-350" dirty="0">
                <a:latin typeface="Times New Roman"/>
                <a:cs typeface="Times New Roman"/>
              </a:rPr>
              <a:t>Tablo</a:t>
            </a:r>
            <a:r>
              <a:rPr sz="2300" b="1" spc="-175" dirty="0">
                <a:latin typeface="Times New Roman"/>
                <a:cs typeface="Times New Roman"/>
              </a:rPr>
              <a:t> </a:t>
            </a:r>
            <a:r>
              <a:rPr sz="2300" b="1" spc="-260" dirty="0">
                <a:latin typeface="Times New Roman"/>
                <a:cs typeface="Times New Roman"/>
              </a:rPr>
              <a:t>2.2.</a:t>
            </a:r>
            <a:r>
              <a:rPr sz="2300" b="1" spc="-170" dirty="0">
                <a:latin typeface="Times New Roman"/>
                <a:cs typeface="Times New Roman"/>
              </a:rPr>
              <a:t> </a:t>
            </a:r>
            <a:r>
              <a:rPr sz="2300" b="1" spc="-350" dirty="0">
                <a:latin typeface="Times New Roman"/>
                <a:cs typeface="Times New Roman"/>
              </a:rPr>
              <a:t>8</a:t>
            </a:r>
            <a:r>
              <a:rPr sz="2300" b="1" spc="-175" dirty="0">
                <a:latin typeface="Times New Roman"/>
                <a:cs typeface="Times New Roman"/>
              </a:rPr>
              <a:t> </a:t>
            </a:r>
            <a:r>
              <a:rPr sz="2300" b="1" spc="-300" dirty="0">
                <a:latin typeface="Times New Roman"/>
                <a:cs typeface="Times New Roman"/>
              </a:rPr>
              <a:t>tabanlı</a:t>
            </a:r>
            <a:r>
              <a:rPr sz="2300" b="1" spc="-165" dirty="0">
                <a:latin typeface="Times New Roman"/>
                <a:cs typeface="Times New Roman"/>
              </a:rPr>
              <a:t> </a:t>
            </a:r>
            <a:r>
              <a:rPr sz="2300" b="1" spc="-320" dirty="0">
                <a:latin typeface="Times New Roman"/>
                <a:cs typeface="Times New Roman"/>
              </a:rPr>
              <a:t>sistemdeki</a:t>
            </a:r>
            <a:r>
              <a:rPr sz="2300" b="1" spc="-165" dirty="0">
                <a:latin typeface="Times New Roman"/>
                <a:cs typeface="Times New Roman"/>
              </a:rPr>
              <a:t> </a:t>
            </a:r>
            <a:r>
              <a:rPr sz="2300" b="1" spc="-345" dirty="0">
                <a:latin typeface="Times New Roman"/>
                <a:cs typeface="Times New Roman"/>
              </a:rPr>
              <a:t>rakamların</a:t>
            </a:r>
            <a:r>
              <a:rPr sz="2300" b="1" spc="-170" dirty="0">
                <a:latin typeface="Times New Roman"/>
                <a:cs typeface="Times New Roman"/>
              </a:rPr>
              <a:t> </a:t>
            </a:r>
            <a:r>
              <a:rPr sz="2300" b="1" spc="-345" dirty="0">
                <a:latin typeface="Times New Roman"/>
                <a:cs typeface="Times New Roman"/>
              </a:rPr>
              <a:t>Binary</a:t>
            </a:r>
            <a:r>
              <a:rPr sz="2300" b="1" spc="-175" dirty="0">
                <a:latin typeface="Times New Roman"/>
                <a:cs typeface="Times New Roman"/>
              </a:rPr>
              <a:t> </a:t>
            </a:r>
            <a:r>
              <a:rPr sz="2300" b="1" spc="-305" dirty="0">
                <a:latin typeface="Times New Roman"/>
                <a:cs typeface="Times New Roman"/>
              </a:rPr>
              <a:t>sözcüklerle</a:t>
            </a:r>
            <a:r>
              <a:rPr sz="2300" b="1" spc="-175" dirty="0">
                <a:latin typeface="Times New Roman"/>
                <a:cs typeface="Times New Roman"/>
              </a:rPr>
              <a:t> </a:t>
            </a:r>
            <a:r>
              <a:rPr sz="2300" b="1" spc="-275" dirty="0">
                <a:latin typeface="Times New Roman"/>
                <a:cs typeface="Times New Roman"/>
              </a:rPr>
              <a:t>ifadesi</a:t>
            </a:r>
            <a:endParaRPr sz="23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11045" y="5523036"/>
          <a:ext cx="7736203" cy="698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486">
                <a:tc>
                  <a:txBody>
                    <a:bodyPr/>
                    <a:lstStyle/>
                    <a:p>
                      <a:pPr marL="90805">
                        <a:lnSpc>
                          <a:spcPts val="2585"/>
                        </a:lnSpc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585"/>
                        </a:lnSpc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585"/>
                        </a:lnSpc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585"/>
                        </a:lnSpc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85"/>
                        </a:lnSpc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585"/>
                        </a:lnSpc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585"/>
                        </a:lnSpc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85"/>
                        </a:lnSpc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06">
                <a:tc>
                  <a:txBody>
                    <a:bodyPr/>
                    <a:lstStyle/>
                    <a:p>
                      <a:pPr marL="90805">
                        <a:lnSpc>
                          <a:spcPts val="2585"/>
                        </a:lnSpc>
                      </a:pPr>
                      <a:r>
                        <a:rPr sz="2300" spc="-350" dirty="0">
                          <a:latin typeface="Times New Roman"/>
                          <a:cs typeface="Times New Roman"/>
                        </a:rPr>
                        <a:t>000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585"/>
                        </a:lnSpc>
                      </a:pPr>
                      <a:r>
                        <a:rPr sz="2300" spc="-350" dirty="0">
                          <a:latin typeface="Times New Roman"/>
                          <a:cs typeface="Times New Roman"/>
                        </a:rPr>
                        <a:t>001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585"/>
                        </a:lnSpc>
                      </a:pPr>
                      <a:r>
                        <a:rPr sz="2300" spc="-350" dirty="0">
                          <a:latin typeface="Times New Roman"/>
                          <a:cs typeface="Times New Roman"/>
                        </a:rPr>
                        <a:t>010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585"/>
                        </a:lnSpc>
                      </a:pPr>
                      <a:r>
                        <a:rPr sz="2300" spc="-350" dirty="0">
                          <a:latin typeface="Times New Roman"/>
                          <a:cs typeface="Times New Roman"/>
                        </a:rPr>
                        <a:t>011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85"/>
                        </a:lnSpc>
                      </a:pPr>
                      <a:r>
                        <a:rPr sz="2300" spc="-35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585"/>
                        </a:lnSpc>
                      </a:pPr>
                      <a:r>
                        <a:rPr sz="2300" spc="-350" dirty="0">
                          <a:latin typeface="Times New Roman"/>
                          <a:cs typeface="Times New Roman"/>
                        </a:rPr>
                        <a:t>101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585"/>
                        </a:lnSpc>
                      </a:pPr>
                      <a:r>
                        <a:rPr sz="2300" spc="-355" dirty="0">
                          <a:latin typeface="Times New Roman"/>
                          <a:cs typeface="Times New Roman"/>
                        </a:rPr>
                        <a:t>110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85"/>
                        </a:lnSpc>
                      </a:pPr>
                      <a:r>
                        <a:rPr sz="2300" spc="-350" dirty="0">
                          <a:latin typeface="Times New Roman"/>
                          <a:cs typeface="Times New Roman"/>
                        </a:rPr>
                        <a:t>111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0491" y="946336"/>
            <a:ext cx="50272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Pratik</a:t>
            </a:r>
            <a:r>
              <a:rPr sz="4400" spc="-5" dirty="0"/>
              <a:t> dönüşümler-2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9669" y="2052665"/>
            <a:ext cx="8054975" cy="19894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>
              <a:lnSpc>
                <a:spcPct val="901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Binary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sayıdan,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Octal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sisteme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dönüşüm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için; 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sözcük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sağdan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itibaren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3’er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bit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olarak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guruplanır.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Her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3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bitin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octal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sistemdeki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rakam</a:t>
            </a:r>
            <a:r>
              <a:rPr sz="2800" spc="30" dirty="0">
                <a:latin typeface="Microsoft Sans Serif"/>
                <a:cs typeface="Microsoft Sans Serif"/>
              </a:rPr>
              <a:t> karşılıklarının 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yan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yana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yazılmasıyla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35" dirty="0">
                <a:latin typeface="Microsoft Sans Serif"/>
                <a:cs typeface="Microsoft Sans Serif"/>
              </a:rPr>
              <a:t>Sayının </a:t>
            </a:r>
            <a:r>
              <a:rPr sz="2800" spc="-5" dirty="0">
                <a:latin typeface="Microsoft Sans Serif"/>
                <a:cs typeface="Microsoft Sans Serif"/>
              </a:rPr>
              <a:t>Octal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sistemdeki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karşılığı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elde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edilir.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8554" y="4503095"/>
            <a:ext cx="6749708" cy="1601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7149" y="946336"/>
            <a:ext cx="57753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Binary-hexa</a:t>
            </a:r>
            <a:r>
              <a:rPr sz="4400" spc="-35" dirty="0"/>
              <a:t> </a:t>
            </a:r>
            <a:r>
              <a:rPr sz="4400" dirty="0"/>
              <a:t>dönüşümü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74269" y="2041990"/>
            <a:ext cx="8089265" cy="30670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0365" marR="30480" indent="-342900">
              <a:lnSpc>
                <a:spcPct val="80200"/>
              </a:lnSpc>
              <a:spcBef>
                <a:spcPts val="580"/>
              </a:spcBef>
              <a:buFont typeface="Microsoft Sans Serif"/>
              <a:buChar char="•"/>
              <a:tabLst>
                <a:tab pos="380365" algn="l"/>
                <a:tab pos="38100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Binary 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↔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Hexadecimal dönüşümü: </a:t>
            </a:r>
            <a:r>
              <a:rPr sz="2000" spc="-5" dirty="0">
                <a:latin typeface="Microsoft Sans Serif"/>
                <a:cs typeface="Microsoft Sans Serif"/>
              </a:rPr>
              <a:t>Hexadesimal sistem tam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kodlamalı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sistem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olduğundan,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sayıları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oluşturan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16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farklı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rakam,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binary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sitemde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4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bitlik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16</a:t>
            </a:r>
            <a:r>
              <a:rPr sz="2000" spc="10" dirty="0">
                <a:latin typeface="Microsoft Sans Serif"/>
                <a:cs typeface="Microsoft Sans Serif"/>
              </a:rPr>
              <a:t> farklı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sözcüğe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karşılık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düşürülür.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Bu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durum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tablo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2.3’de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görülmektedir.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Hexadecimal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sistemde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yazılmış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bir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sayının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ikilik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sisteme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dönüştürülmesi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için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sayının </a:t>
            </a:r>
            <a:r>
              <a:rPr sz="2000" spc="10" dirty="0">
                <a:latin typeface="Microsoft Sans Serif"/>
                <a:cs typeface="Microsoft Sans Serif"/>
              </a:rPr>
              <a:t>rakamlarının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4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bitlik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binary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karşılıklarının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yan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yana</a:t>
            </a:r>
            <a:r>
              <a:rPr sz="2000" spc="15" dirty="0">
                <a:latin typeface="Microsoft Sans Serif"/>
                <a:cs typeface="Microsoft Sans Serif"/>
              </a:rPr>
              <a:t> yazılması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yeterlidir.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Örnek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951865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(FB90C37)</a:t>
            </a:r>
            <a:r>
              <a:rPr sz="1950" spc="-7" baseline="-21367" dirty="0">
                <a:latin typeface="Microsoft Sans Serif"/>
                <a:cs typeface="Microsoft Sans Serif"/>
              </a:rPr>
              <a:t>16</a:t>
            </a:r>
            <a:r>
              <a:rPr sz="1950" spc="292" baseline="-21367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(1111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1011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1001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0000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1100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0011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0111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)</a:t>
            </a:r>
            <a:r>
              <a:rPr sz="1950" baseline="-21367" dirty="0">
                <a:latin typeface="Microsoft Sans Serif"/>
                <a:cs typeface="Microsoft Sans Serif"/>
              </a:rPr>
              <a:t>2</a:t>
            </a:r>
            <a:endParaRPr sz="1950" baseline="-21367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Microsoft Sans Serif"/>
              <a:cs typeface="Microsoft Sans Serif"/>
            </a:endParaRPr>
          </a:p>
          <a:p>
            <a:pPr marL="932180">
              <a:lnSpc>
                <a:spcPct val="100000"/>
              </a:lnSpc>
            </a:pPr>
            <a:r>
              <a:rPr sz="2400" spc="-290" dirty="0">
                <a:latin typeface="Times New Roman"/>
                <a:cs typeface="Times New Roman"/>
              </a:rPr>
              <a:t>Tablo2.3.</a:t>
            </a:r>
            <a:r>
              <a:rPr sz="2400" spc="-415" dirty="0">
                <a:latin typeface="Times New Roman"/>
                <a:cs typeface="Times New Roman"/>
              </a:rPr>
              <a:t> </a:t>
            </a:r>
            <a:r>
              <a:rPr sz="2400" b="1" spc="-325" dirty="0">
                <a:latin typeface="Times New Roman"/>
                <a:cs typeface="Times New Roman"/>
              </a:rPr>
              <a:t>16tabanlısistemdekirakamlarınBinarysözcüklerleifadesi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49145" y="5111587"/>
          <a:ext cx="7410444" cy="856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301">
                <a:tc>
                  <a:txBody>
                    <a:bodyPr/>
                    <a:lstStyle/>
                    <a:p>
                      <a:pPr marL="50165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5560" algn="ctr">
                        <a:lnSpc>
                          <a:spcPct val="100000"/>
                        </a:lnSpc>
                      </a:pPr>
                      <a:r>
                        <a:rPr sz="1600" spc="-204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</a:pPr>
                      <a:r>
                        <a:rPr sz="1600" spc="-210" dirty="0">
                          <a:latin typeface="Times New Roman"/>
                          <a:cs typeface="Times New Roman"/>
                        </a:rPr>
                        <a:t>0001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600" spc="-204" dirty="0">
                          <a:latin typeface="Times New Roman"/>
                          <a:cs typeface="Times New Roman"/>
                        </a:rPr>
                        <a:t>0010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600" spc="-204" dirty="0">
                          <a:latin typeface="Times New Roman"/>
                          <a:cs typeface="Times New Roman"/>
                        </a:rPr>
                        <a:t>0011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1600" spc="-204" dirty="0">
                          <a:latin typeface="Times New Roman"/>
                          <a:cs typeface="Times New Roman"/>
                        </a:rPr>
                        <a:t>0100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600" spc="-204" dirty="0">
                          <a:latin typeface="Times New Roman"/>
                          <a:cs typeface="Times New Roman"/>
                        </a:rPr>
                        <a:t>0101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600" spc="-204" dirty="0">
                          <a:latin typeface="Times New Roman"/>
                          <a:cs typeface="Times New Roman"/>
                        </a:rPr>
                        <a:t>0110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</a:pPr>
                      <a:r>
                        <a:rPr sz="1600" spc="-204" dirty="0">
                          <a:latin typeface="Times New Roman"/>
                          <a:cs typeface="Times New Roman"/>
                        </a:rPr>
                        <a:t>0111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600" spc="-210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600" spc="-210" dirty="0">
                          <a:latin typeface="Times New Roman"/>
                          <a:cs typeface="Times New Roman"/>
                        </a:rPr>
                        <a:t>1001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1600" spc="-204" dirty="0">
                          <a:latin typeface="Times New Roman"/>
                          <a:cs typeface="Times New Roman"/>
                        </a:rPr>
                        <a:t>1010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600" spc="-204" dirty="0">
                          <a:latin typeface="Times New Roman"/>
                          <a:cs typeface="Times New Roman"/>
                        </a:rPr>
                        <a:t>1011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600" spc="-204" dirty="0">
                          <a:latin typeface="Times New Roman"/>
                          <a:cs typeface="Times New Roman"/>
                        </a:rPr>
                        <a:t>1100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9690" algn="r">
                        <a:lnSpc>
                          <a:spcPct val="100000"/>
                        </a:lnSpc>
                      </a:pPr>
                      <a:r>
                        <a:rPr sz="1600" spc="-204" dirty="0">
                          <a:latin typeface="Times New Roman"/>
                          <a:cs typeface="Times New Roman"/>
                        </a:rPr>
                        <a:t>1101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600" spc="-210" dirty="0">
                          <a:latin typeface="Times New Roman"/>
                          <a:cs typeface="Times New Roman"/>
                        </a:rPr>
                        <a:t>1110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600" spc="-210" dirty="0">
                          <a:latin typeface="Times New Roman"/>
                          <a:cs typeface="Times New Roman"/>
                        </a:rPr>
                        <a:t>1111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884" y="946336"/>
            <a:ext cx="68281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Binary-Hexa</a:t>
            </a:r>
            <a:r>
              <a:rPr sz="4400" spc="5" dirty="0"/>
              <a:t> </a:t>
            </a:r>
            <a:r>
              <a:rPr sz="4400" spc="-5" dirty="0"/>
              <a:t>dönüşümler</a:t>
            </a:r>
            <a:r>
              <a:rPr sz="4400" spc="15" dirty="0"/>
              <a:t> </a:t>
            </a:r>
            <a:r>
              <a:rPr sz="4400" dirty="0"/>
              <a:t>-2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9669" y="2087714"/>
            <a:ext cx="7929245" cy="185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998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Binary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sistemde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yazılmış </a:t>
            </a:r>
            <a:r>
              <a:rPr sz="2400" spc="-5" dirty="0">
                <a:latin typeface="Microsoft Sans Serif"/>
                <a:cs typeface="Microsoft Sans Serif"/>
              </a:rPr>
              <a:t>herhangi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bir</a:t>
            </a:r>
            <a:r>
              <a:rPr sz="2400" spc="30" dirty="0">
                <a:latin typeface="Microsoft Sans Serif"/>
                <a:cs typeface="Microsoft Sans Serif"/>
              </a:rPr>
              <a:t> sayının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16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tabanlı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sayıya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dönüştürülmesi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için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ise;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sözcük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sağdan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itibaren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4’er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olarak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ayrılır.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Bunlar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16’lık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sistemin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her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bir 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rakamının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binary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kodlanmış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şeklidir.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Yan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yana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yazılarak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16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Tabanındaki</a:t>
            </a:r>
            <a:r>
              <a:rPr sz="2400" spc="25" dirty="0">
                <a:latin typeface="Microsoft Sans Serif"/>
                <a:cs typeface="Microsoft Sans Serif"/>
              </a:rPr>
              <a:t> sayı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elde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edilir.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2181" y="4610749"/>
            <a:ext cx="5709895" cy="1617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8148" y="580600"/>
            <a:ext cx="3411854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5" dirty="0"/>
              <a:t>Sayı</a:t>
            </a:r>
            <a:r>
              <a:rPr spc="5" dirty="0"/>
              <a:t> </a:t>
            </a:r>
            <a:r>
              <a:rPr spc="-15" dirty="0"/>
              <a:t>Sistemleri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67665" marR="17780" indent="-342900">
              <a:lnSpc>
                <a:spcPct val="80100"/>
              </a:lnSpc>
              <a:spcBef>
                <a:spcPts val="580"/>
              </a:spcBef>
              <a:buChar char="•"/>
              <a:tabLst>
                <a:tab pos="367665" algn="l"/>
                <a:tab pos="368300" algn="l"/>
                <a:tab pos="1891664" algn="l"/>
                <a:tab pos="2005964" algn="l"/>
              </a:tabLst>
            </a:pPr>
            <a:r>
              <a:rPr spc="-5" dirty="0"/>
              <a:t>Herhangi</a:t>
            </a:r>
            <a:r>
              <a:rPr spc="25" dirty="0"/>
              <a:t> </a:t>
            </a:r>
            <a:r>
              <a:rPr spc="-10" dirty="0"/>
              <a:t>bir	</a:t>
            </a:r>
            <a:r>
              <a:rPr spc="-5" dirty="0"/>
              <a:t>tabanda</a:t>
            </a:r>
            <a:r>
              <a:rPr spc="5" dirty="0"/>
              <a:t> </a:t>
            </a:r>
            <a:r>
              <a:rPr spc="-5" dirty="0"/>
              <a:t>ki</a:t>
            </a:r>
            <a:r>
              <a:rPr spc="15" dirty="0"/>
              <a:t> </a:t>
            </a:r>
            <a:r>
              <a:rPr spc="10" dirty="0"/>
              <a:t>sayı,</a:t>
            </a:r>
            <a:r>
              <a:rPr spc="15" dirty="0"/>
              <a:t> </a:t>
            </a:r>
            <a:r>
              <a:rPr dirty="0"/>
              <a:t>o</a:t>
            </a:r>
            <a:r>
              <a:rPr spc="15" dirty="0"/>
              <a:t> </a:t>
            </a:r>
            <a:r>
              <a:rPr spc="-5" dirty="0"/>
              <a:t>tabanda</a:t>
            </a:r>
            <a:r>
              <a:rPr spc="5" dirty="0"/>
              <a:t> </a:t>
            </a:r>
            <a:r>
              <a:rPr dirty="0"/>
              <a:t>kullanılabilecek</a:t>
            </a:r>
            <a:r>
              <a:rPr spc="10" dirty="0"/>
              <a:t> </a:t>
            </a:r>
            <a:r>
              <a:rPr spc="5" dirty="0"/>
              <a:t>rakamların </a:t>
            </a:r>
            <a:r>
              <a:rPr spc="-515" dirty="0"/>
              <a:t> </a:t>
            </a:r>
            <a:r>
              <a:rPr spc="-10" dirty="0"/>
              <a:t>belirli</a:t>
            </a:r>
            <a:r>
              <a:rPr spc="30" dirty="0"/>
              <a:t> </a:t>
            </a:r>
            <a:r>
              <a:rPr spc="-5" dirty="0"/>
              <a:t>kurallar		</a:t>
            </a:r>
            <a:r>
              <a:rPr spc="-10" dirty="0"/>
              <a:t>ile</a:t>
            </a:r>
            <a:r>
              <a:rPr spc="20" dirty="0"/>
              <a:t> </a:t>
            </a:r>
            <a:r>
              <a:rPr spc="-5" dirty="0"/>
              <a:t>yan</a:t>
            </a:r>
            <a:r>
              <a:rPr spc="20" dirty="0"/>
              <a:t> </a:t>
            </a:r>
            <a:r>
              <a:rPr spc="-5" dirty="0"/>
              <a:t>yana</a:t>
            </a:r>
            <a:r>
              <a:rPr spc="10" dirty="0"/>
              <a:t> </a:t>
            </a:r>
            <a:r>
              <a:rPr spc="-10" dirty="0"/>
              <a:t>getirilmesinden</a:t>
            </a:r>
            <a:r>
              <a:rPr spc="15" dirty="0"/>
              <a:t> </a:t>
            </a:r>
            <a:r>
              <a:rPr spc="-5" dirty="0"/>
              <a:t>oluşmuştur.</a:t>
            </a:r>
            <a:r>
              <a:rPr spc="20" dirty="0"/>
              <a:t> </a:t>
            </a:r>
            <a:r>
              <a:rPr dirty="0"/>
              <a:t>Bu</a:t>
            </a:r>
            <a:r>
              <a:rPr spc="20" dirty="0"/>
              <a:t> </a:t>
            </a:r>
            <a:r>
              <a:rPr spc="-5" dirty="0"/>
              <a:t>oluşum </a:t>
            </a:r>
            <a:r>
              <a:rPr dirty="0"/>
              <a:t> </a:t>
            </a:r>
            <a:r>
              <a:rPr spc="-5" dirty="0"/>
              <a:t>D.1’de</a:t>
            </a:r>
            <a:r>
              <a:rPr spc="15" dirty="0"/>
              <a:t> </a:t>
            </a:r>
            <a:r>
              <a:rPr spc="-10" dirty="0"/>
              <a:t>verilmiştir.</a:t>
            </a:r>
            <a:r>
              <a:rPr spc="20" dirty="0"/>
              <a:t> </a:t>
            </a:r>
            <a:r>
              <a:rPr dirty="0"/>
              <a:t>Bu</a:t>
            </a:r>
            <a:r>
              <a:rPr spc="5" dirty="0"/>
              <a:t> </a:t>
            </a:r>
            <a:r>
              <a:rPr spc="-5" dirty="0"/>
              <a:t>denklem</a:t>
            </a:r>
            <a:r>
              <a:rPr spc="20" dirty="0"/>
              <a:t> aynı</a:t>
            </a:r>
            <a:r>
              <a:rPr dirty="0"/>
              <a:t> </a:t>
            </a:r>
            <a:r>
              <a:rPr spc="-5" dirty="0"/>
              <a:t>zamanda,</a:t>
            </a:r>
            <a:r>
              <a:rPr spc="5" dirty="0"/>
              <a:t> </a:t>
            </a:r>
            <a:r>
              <a:rPr spc="-5" dirty="0"/>
              <a:t>herhangi</a:t>
            </a:r>
            <a:r>
              <a:rPr spc="15" dirty="0"/>
              <a:t> </a:t>
            </a:r>
            <a:r>
              <a:rPr spc="-5" dirty="0"/>
              <a:t>bir</a:t>
            </a:r>
            <a:r>
              <a:rPr spc="25" dirty="0"/>
              <a:t> </a:t>
            </a:r>
            <a:r>
              <a:rPr spc="20" dirty="0"/>
              <a:t>sayı </a:t>
            </a:r>
            <a:r>
              <a:rPr spc="25" dirty="0"/>
              <a:t> </a:t>
            </a:r>
            <a:r>
              <a:rPr spc="5" dirty="0"/>
              <a:t>tabanında </a:t>
            </a:r>
            <a:r>
              <a:rPr spc="15" dirty="0"/>
              <a:t>yazılmış</a:t>
            </a:r>
            <a:r>
              <a:rPr spc="25" dirty="0"/>
              <a:t> </a:t>
            </a:r>
            <a:r>
              <a:rPr spc="-5" dirty="0"/>
              <a:t>bir</a:t>
            </a:r>
            <a:r>
              <a:rPr spc="25" dirty="0"/>
              <a:t> </a:t>
            </a:r>
            <a:r>
              <a:rPr spc="20" dirty="0"/>
              <a:t>sayının</a:t>
            </a:r>
            <a:r>
              <a:rPr spc="15" dirty="0"/>
              <a:t> </a:t>
            </a:r>
            <a:r>
              <a:rPr dirty="0"/>
              <a:t>10</a:t>
            </a:r>
            <a:r>
              <a:rPr spc="20" dirty="0"/>
              <a:t> </a:t>
            </a:r>
            <a:r>
              <a:rPr dirty="0"/>
              <a:t>tabanındaki</a:t>
            </a:r>
            <a:r>
              <a:rPr spc="20" dirty="0"/>
              <a:t> </a:t>
            </a:r>
            <a:r>
              <a:rPr spc="30" dirty="0"/>
              <a:t>karşılığını</a:t>
            </a:r>
            <a:r>
              <a:rPr spc="5" dirty="0"/>
              <a:t> </a:t>
            </a:r>
            <a:r>
              <a:rPr dirty="0"/>
              <a:t>da</a:t>
            </a:r>
            <a:r>
              <a:rPr spc="15" dirty="0"/>
              <a:t> </a:t>
            </a:r>
            <a:r>
              <a:rPr spc="-5" dirty="0"/>
              <a:t>elde </a:t>
            </a:r>
            <a:r>
              <a:rPr dirty="0"/>
              <a:t> </a:t>
            </a:r>
            <a:r>
              <a:rPr spc="-5" dirty="0"/>
              <a:t>etmek</a:t>
            </a:r>
            <a:r>
              <a:rPr spc="15" dirty="0"/>
              <a:t> </a:t>
            </a:r>
            <a:r>
              <a:rPr spc="-10" dirty="0"/>
              <a:t>için</a:t>
            </a:r>
            <a:r>
              <a:rPr spc="5" dirty="0"/>
              <a:t> </a:t>
            </a:r>
            <a:r>
              <a:rPr spc="10" dirty="0"/>
              <a:t>kullanılır.</a:t>
            </a:r>
          </a:p>
          <a:p>
            <a:pPr marL="367665" marR="231775" indent="-342900">
              <a:lnSpc>
                <a:spcPct val="80200"/>
              </a:lnSpc>
              <a:spcBef>
                <a:spcPts val="475"/>
              </a:spcBef>
              <a:buChar char="•"/>
              <a:tabLst>
                <a:tab pos="367665" algn="l"/>
                <a:tab pos="368300" algn="l"/>
                <a:tab pos="1327785" algn="l"/>
                <a:tab pos="1849120" algn="l"/>
              </a:tabLst>
            </a:pPr>
            <a:r>
              <a:rPr spc="-5" dirty="0"/>
              <a:t>Burada	</a:t>
            </a:r>
            <a:r>
              <a:rPr spc="5" dirty="0"/>
              <a:t>T</a:t>
            </a:r>
            <a:r>
              <a:rPr dirty="0"/>
              <a:t> kullanılan</a:t>
            </a:r>
            <a:r>
              <a:rPr spc="15" dirty="0"/>
              <a:t> </a:t>
            </a:r>
            <a:r>
              <a:rPr spc="25" dirty="0"/>
              <a:t>sayı</a:t>
            </a:r>
            <a:r>
              <a:rPr dirty="0"/>
              <a:t> </a:t>
            </a:r>
            <a:r>
              <a:rPr spc="10" dirty="0"/>
              <a:t>tabanı,</a:t>
            </a:r>
            <a:r>
              <a:rPr spc="15" dirty="0"/>
              <a:t> </a:t>
            </a:r>
            <a:r>
              <a:rPr spc="-10" dirty="0"/>
              <a:t>i</a:t>
            </a:r>
            <a:r>
              <a:rPr spc="15" dirty="0"/>
              <a:t> </a:t>
            </a:r>
            <a:r>
              <a:rPr spc="-5" dirty="0"/>
              <a:t>ve</a:t>
            </a:r>
            <a:r>
              <a:rPr spc="15" dirty="0"/>
              <a:t> </a:t>
            </a:r>
            <a:r>
              <a:rPr spc="-10" dirty="0"/>
              <a:t>j</a:t>
            </a:r>
            <a:r>
              <a:rPr spc="10" dirty="0"/>
              <a:t> </a:t>
            </a:r>
            <a:r>
              <a:rPr spc="-5" dirty="0"/>
              <a:t>basamak</a:t>
            </a:r>
            <a:r>
              <a:rPr spc="20" dirty="0"/>
              <a:t> </a:t>
            </a:r>
            <a:r>
              <a:rPr spc="-5" dirty="0"/>
              <a:t>değeri,</a:t>
            </a:r>
            <a:r>
              <a:rPr spc="10" dirty="0"/>
              <a:t> </a:t>
            </a:r>
            <a:r>
              <a:rPr spc="5" dirty="0"/>
              <a:t>A</a:t>
            </a:r>
            <a:r>
              <a:rPr spc="10" dirty="0"/>
              <a:t> </a:t>
            </a:r>
            <a:r>
              <a:rPr spc="-5" dirty="0"/>
              <a:t>ise</a:t>
            </a:r>
            <a:r>
              <a:rPr spc="5" dirty="0"/>
              <a:t> </a:t>
            </a:r>
            <a:r>
              <a:rPr spc="25" dirty="0"/>
              <a:t>sayı </a:t>
            </a:r>
            <a:r>
              <a:rPr spc="-520" dirty="0"/>
              <a:t> </a:t>
            </a:r>
            <a:r>
              <a:rPr spc="5" dirty="0"/>
              <a:t>tabanında </a:t>
            </a:r>
            <a:r>
              <a:rPr dirty="0"/>
              <a:t>kullanılabilecek</a:t>
            </a:r>
            <a:r>
              <a:rPr spc="15" dirty="0"/>
              <a:t> </a:t>
            </a:r>
            <a:r>
              <a:rPr dirty="0"/>
              <a:t>rakamlardır.</a:t>
            </a:r>
            <a:r>
              <a:rPr spc="10" dirty="0"/>
              <a:t> </a:t>
            </a:r>
            <a:r>
              <a:rPr spc="-5" dirty="0"/>
              <a:t>A,</a:t>
            </a:r>
            <a:r>
              <a:rPr spc="20" dirty="0"/>
              <a:t> </a:t>
            </a:r>
            <a:r>
              <a:rPr dirty="0"/>
              <a:t>0</a:t>
            </a:r>
            <a:r>
              <a:rPr spc="15" dirty="0"/>
              <a:t> </a:t>
            </a:r>
            <a:r>
              <a:rPr spc="-10" dirty="0"/>
              <a:t>ile</a:t>
            </a:r>
            <a:r>
              <a:rPr spc="20" dirty="0"/>
              <a:t> </a:t>
            </a:r>
            <a:r>
              <a:rPr dirty="0"/>
              <a:t>T-1</a:t>
            </a:r>
            <a:r>
              <a:rPr spc="5" dirty="0"/>
              <a:t> arasındaki </a:t>
            </a:r>
            <a:r>
              <a:rPr spc="10" dirty="0"/>
              <a:t> </a:t>
            </a:r>
            <a:r>
              <a:rPr spc="-5" dirty="0"/>
              <a:t>herhangi</a:t>
            </a:r>
            <a:r>
              <a:rPr spc="15" dirty="0"/>
              <a:t> </a:t>
            </a:r>
            <a:r>
              <a:rPr spc="-5" dirty="0"/>
              <a:t>bir	rakam</a:t>
            </a:r>
            <a:r>
              <a:rPr spc="15" dirty="0"/>
              <a:t> </a:t>
            </a:r>
            <a:r>
              <a:rPr spc="-10" dirty="0"/>
              <a:t>olabilir.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/>
          </a:p>
          <a:p>
            <a:pPr marL="140335" algn="ctr">
              <a:lnSpc>
                <a:spcPct val="100000"/>
              </a:lnSpc>
              <a:spcBef>
                <a:spcPts val="5"/>
              </a:spcBef>
              <a:tabLst>
                <a:tab pos="1506855" algn="l"/>
                <a:tab pos="1795145" algn="l"/>
              </a:tabLst>
            </a:pPr>
            <a:r>
              <a:rPr b="1" spc="-5" dirty="0">
                <a:latin typeface="Arial"/>
                <a:cs typeface="Arial"/>
              </a:rPr>
              <a:t>(546,13)10	</a:t>
            </a:r>
            <a:r>
              <a:rPr b="1" dirty="0">
                <a:latin typeface="Arial"/>
                <a:cs typeface="Arial"/>
              </a:rPr>
              <a:t>=	</a:t>
            </a:r>
            <a:r>
              <a:rPr b="1" spc="-5" dirty="0">
                <a:latin typeface="Arial"/>
                <a:cs typeface="Arial"/>
              </a:rPr>
              <a:t>5x10</a:t>
            </a:r>
            <a:r>
              <a:rPr sz="1950" b="1" spc="-7" baseline="25641" dirty="0">
                <a:latin typeface="Arial"/>
                <a:cs typeface="Arial"/>
              </a:rPr>
              <a:t>2</a:t>
            </a:r>
            <a:r>
              <a:rPr sz="1950" b="1" spc="277" baseline="25641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4x10</a:t>
            </a:r>
            <a:r>
              <a:rPr sz="1950" b="1" spc="-7" baseline="25641" dirty="0">
                <a:latin typeface="Arial"/>
                <a:cs typeface="Arial"/>
              </a:rPr>
              <a:t>1</a:t>
            </a:r>
            <a:r>
              <a:rPr sz="2000" b="1" spc="-5" dirty="0">
                <a:latin typeface="Arial"/>
                <a:cs typeface="Arial"/>
              </a:rPr>
              <a:t>+6x10</a:t>
            </a:r>
            <a:r>
              <a:rPr sz="1950" b="1" spc="-7" baseline="25641" dirty="0">
                <a:latin typeface="Arial"/>
                <a:cs typeface="Arial"/>
              </a:rPr>
              <a:t>0</a:t>
            </a:r>
            <a:r>
              <a:rPr sz="1950" b="1" spc="262" baseline="25641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1x10</a:t>
            </a:r>
            <a:r>
              <a:rPr sz="1950" b="1" spc="-7" baseline="25641" dirty="0">
                <a:latin typeface="Arial"/>
                <a:cs typeface="Arial"/>
              </a:rPr>
              <a:t>-1</a:t>
            </a:r>
            <a:r>
              <a:rPr sz="1950" b="1" spc="277" baseline="2564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+3x10</a:t>
            </a:r>
            <a:r>
              <a:rPr sz="1950" b="1" spc="-7" baseline="25641" dirty="0">
                <a:latin typeface="Arial"/>
                <a:cs typeface="Arial"/>
              </a:rPr>
              <a:t>-2</a:t>
            </a:r>
            <a:endParaRPr sz="1950" baseline="25641">
              <a:latin typeface="Arial"/>
              <a:cs typeface="Arial"/>
            </a:endParaRPr>
          </a:p>
          <a:p>
            <a:pPr marL="1403350" algn="ctr">
              <a:lnSpc>
                <a:spcPct val="100000"/>
              </a:lnSpc>
              <a:tabLst>
                <a:tab pos="1691639" algn="l"/>
              </a:tabLst>
            </a:pPr>
            <a:r>
              <a:rPr b="1" dirty="0">
                <a:latin typeface="Arial"/>
                <a:cs typeface="Arial"/>
              </a:rPr>
              <a:t>=	500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40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6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.10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0.03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=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546,13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857" y="4967944"/>
            <a:ext cx="7583141" cy="14854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7330" y="1198898"/>
            <a:ext cx="586803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15" dirty="0">
                <a:latin typeface="Times New Roman"/>
                <a:cs typeface="Times New Roman"/>
              </a:rPr>
              <a:t>Tablo</a:t>
            </a:r>
            <a:r>
              <a:rPr sz="1700" b="1" spc="5" dirty="0">
                <a:latin typeface="Times New Roman"/>
                <a:cs typeface="Times New Roman"/>
              </a:rPr>
              <a:t> 2.3. </a:t>
            </a:r>
            <a:r>
              <a:rPr sz="1700" b="1" spc="20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Times New Roman"/>
                <a:cs typeface="Times New Roman"/>
              </a:rPr>
              <a:t>10,8,16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Times New Roman"/>
                <a:cs typeface="Times New Roman"/>
              </a:rPr>
              <a:t>Tabanlı </a:t>
            </a:r>
            <a:r>
              <a:rPr sz="1700" b="1" spc="15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Times New Roman"/>
                <a:cs typeface="Times New Roman"/>
              </a:rPr>
              <a:t>bazı</a:t>
            </a:r>
            <a:r>
              <a:rPr sz="1700" b="1" spc="15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Times New Roman"/>
                <a:cs typeface="Times New Roman"/>
              </a:rPr>
              <a:t>sayıların</a:t>
            </a:r>
            <a:r>
              <a:rPr sz="1700" b="1" spc="20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Times New Roman"/>
                <a:cs typeface="Times New Roman"/>
              </a:rPr>
              <a:t>2’lik tabanda</a:t>
            </a:r>
            <a:r>
              <a:rPr sz="1700" b="1" spc="20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Times New Roman"/>
                <a:cs typeface="Times New Roman"/>
              </a:rPr>
              <a:t>ifadesi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85925" y="1481721"/>
          <a:ext cx="6235063" cy="4714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624">
                <a:tc gridSpan="2"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Octal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3560">
                        <a:lnSpc>
                          <a:spcPts val="1960"/>
                        </a:lnSpc>
                      </a:pP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Hexadecimal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5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0001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215" algn="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0001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35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0001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215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0001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12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0010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215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0010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5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0011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215" algn="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0011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335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0100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215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0100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36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126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0101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215" algn="r">
                        <a:lnSpc>
                          <a:spcPts val="126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65"/>
                        </a:lnSpc>
                        <a:spcBef>
                          <a:spcPts val="710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ts val="126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ts val="126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0101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097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0110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215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0110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112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1265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0111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215" algn="r">
                        <a:lnSpc>
                          <a:spcPts val="1265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65"/>
                        </a:lnSpc>
                        <a:spcBef>
                          <a:spcPts val="695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ts val="1265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ts val="1265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0111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573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1255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ts val="1255"/>
                        </a:lnSpc>
                        <a:spcBef>
                          <a:spcPts val="695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55"/>
                        </a:lnSpc>
                        <a:spcBef>
                          <a:spcPts val="695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r>
                        <a:rPr sz="11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ts val="1255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ts val="1255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112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1001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r>
                        <a:rPr sz="11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1001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112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695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1265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1010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ts val="1265"/>
                        </a:lnSpc>
                        <a:spcBef>
                          <a:spcPts val="695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65"/>
                        </a:lnSpc>
                        <a:spcBef>
                          <a:spcPts val="695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r>
                        <a:rPr sz="11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6255" algn="r">
                        <a:lnSpc>
                          <a:spcPts val="1265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ts val="1265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1010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573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  <a:spcBef>
                          <a:spcPts val="695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1255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1011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ts val="1255"/>
                        </a:lnSpc>
                        <a:spcBef>
                          <a:spcPts val="695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55"/>
                        </a:lnSpc>
                        <a:spcBef>
                          <a:spcPts val="695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r>
                        <a:rPr sz="11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065" algn="r">
                        <a:lnSpc>
                          <a:spcPts val="1255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ts val="1255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1011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39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710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1270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1100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ts val="1270"/>
                        </a:lnSpc>
                        <a:spcBef>
                          <a:spcPts val="710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70"/>
                        </a:lnSpc>
                        <a:spcBef>
                          <a:spcPts val="710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r>
                        <a:rPr sz="11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6255" algn="r">
                        <a:lnSpc>
                          <a:spcPts val="1270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ts val="1270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1100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335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1101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r>
                        <a:rPr sz="11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6255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1101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112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1110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r>
                        <a:rPr sz="11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065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ts val="1255"/>
                        </a:lnSpc>
                        <a:spcBef>
                          <a:spcPts val="71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1110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35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995" algn="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1111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r>
                        <a:rPr sz="11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3875" algn="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3545" algn="r">
                        <a:lnSpc>
                          <a:spcPts val="1260"/>
                        </a:lnSpc>
                        <a:spcBef>
                          <a:spcPts val="695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1111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1335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2105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5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r>
                        <a:rPr sz="11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7205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spc="5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6715" algn="r">
                        <a:lnSpc>
                          <a:spcPts val="1255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0001</a:t>
                      </a:r>
                      <a:r>
                        <a:rPr sz="1150" b="1" spc="-40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dirty="0">
                          <a:solidFill>
                            <a:srgbClr val="00007F"/>
                          </a:solidFill>
                          <a:latin typeface="Times New Roman"/>
                          <a:cs typeface="Times New Roman"/>
                        </a:rPr>
                        <a:t>0000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38200" y="1676400"/>
            <a:ext cx="75305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tr-TR" dirty="0" smtClean="0"/>
              <a:t>İkilik tabandaki değerleri ondalık tabandaki değerlere dönüştürün: 101110,</a:t>
            </a:r>
          </a:p>
          <a:p>
            <a:r>
              <a:rPr lang="tr-TR" dirty="0" smtClean="0"/>
              <a:t>1110101, 110110100</a:t>
            </a:r>
          </a:p>
          <a:p>
            <a:r>
              <a:rPr lang="tr-TR" b="1" dirty="0" smtClean="0"/>
              <a:t>2. </a:t>
            </a:r>
            <a:r>
              <a:rPr lang="tr-TR" dirty="0" smtClean="0"/>
              <a:t>Tabanlarına uygun olarak sayıları ondalık tabana dönüştürün:</a:t>
            </a:r>
          </a:p>
          <a:p>
            <a:r>
              <a:rPr lang="tr-TR" dirty="0"/>
              <a:t>(12121)</a:t>
            </a:r>
            <a:r>
              <a:rPr lang="tr-TR" baseline="-25000" dirty="0"/>
              <a:t>3</a:t>
            </a:r>
            <a:r>
              <a:rPr lang="tr-TR" dirty="0"/>
              <a:t>, (4310)</a:t>
            </a:r>
            <a:r>
              <a:rPr lang="tr-TR" baseline="-25000" dirty="0"/>
              <a:t>5</a:t>
            </a:r>
            <a:r>
              <a:rPr lang="tr-TR" dirty="0"/>
              <a:t>, (50)</a:t>
            </a:r>
            <a:r>
              <a:rPr lang="tr-TR" baseline="-25000" dirty="0"/>
              <a:t>7</a:t>
            </a:r>
            <a:r>
              <a:rPr lang="tr-TR" dirty="0"/>
              <a:t>, (198)</a:t>
            </a:r>
            <a:r>
              <a:rPr lang="tr-TR" baseline="-25000" dirty="0"/>
              <a:t>12</a:t>
            </a:r>
            <a:endParaRPr lang="en-US" dirty="0"/>
          </a:p>
          <a:p>
            <a:r>
              <a:rPr lang="tr-TR" b="1" dirty="0" smtClean="0"/>
              <a:t>3. </a:t>
            </a:r>
            <a:r>
              <a:rPr lang="tr-TR" dirty="0" smtClean="0"/>
              <a:t>Ondalık tabandaki değerleri ikilik tabana dönüştürün: 1231, 673, 1998.</a:t>
            </a:r>
          </a:p>
          <a:p>
            <a:r>
              <a:rPr lang="tr-TR" b="1" dirty="0" smtClean="0"/>
              <a:t>4. </a:t>
            </a:r>
            <a:r>
              <a:rPr lang="tr-TR" dirty="0" smtClean="0"/>
              <a:t>Ondalık tabandaki sayıları belirtilen tabanlara dönüştürün.</a:t>
            </a:r>
          </a:p>
          <a:p>
            <a:pPr marL="342900" indent="-342900">
              <a:buAutoNum type="alphaLcPeriod"/>
            </a:pPr>
            <a:r>
              <a:rPr lang="tr-TR" dirty="0" smtClean="0"/>
              <a:t>7562 sekizlik tabana</a:t>
            </a:r>
          </a:p>
          <a:p>
            <a:pPr marL="342900" indent="-342900">
              <a:buAutoNum type="alphaLcPeriod"/>
            </a:pPr>
            <a:r>
              <a:rPr lang="tr-TR" dirty="0" smtClean="0"/>
              <a:t>1938 onaltılık tabana</a:t>
            </a:r>
          </a:p>
          <a:p>
            <a:pPr marL="342900" indent="-342900">
              <a:buAutoNum type="alphaLcPeriod"/>
            </a:pPr>
            <a:r>
              <a:rPr lang="tr-TR" dirty="0" smtClean="0"/>
              <a:t>175 ikilik tabana</a:t>
            </a:r>
          </a:p>
          <a:p>
            <a:r>
              <a:rPr lang="tr-TR" b="1" dirty="0" smtClean="0"/>
              <a:t>5.</a:t>
            </a:r>
            <a:r>
              <a:rPr lang="tr-TR" dirty="0" smtClean="0"/>
              <a:t> F3A7C2 onaltılık tabandaki değeri ikilik ve sekizlik tabana çevirin.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Not: Ödev teslimi 06.10.2022 Perşembe günü ders saatinde olacaktır.</a:t>
            </a:r>
            <a:endParaRPr lang="en-US" dirty="0"/>
          </a:p>
        </p:txBody>
      </p:sp>
      <p:sp>
        <p:nvSpPr>
          <p:cNvPr id="3" name="Metin kutusu 2"/>
          <p:cNvSpPr txBox="1"/>
          <p:nvPr/>
        </p:nvSpPr>
        <p:spPr>
          <a:xfrm>
            <a:off x="3856155" y="9906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ÖDEV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43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1955" y="580600"/>
            <a:ext cx="324421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235" dirty="0"/>
              <a:t>İ</a:t>
            </a:r>
            <a:r>
              <a:rPr spc="-235" dirty="0" err="1" smtClean="0"/>
              <a:t>şaretli</a:t>
            </a:r>
            <a:r>
              <a:rPr spc="5" dirty="0" smtClean="0"/>
              <a:t> </a:t>
            </a:r>
            <a:r>
              <a:rPr spc="20" dirty="0"/>
              <a:t>Sayılar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4269" y="1266341"/>
            <a:ext cx="8137525" cy="192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1-</a:t>
            </a:r>
            <a:r>
              <a:rPr sz="24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lang="tr-TR" sz="2400" spc="-185" dirty="0">
                <a:solidFill>
                  <a:srgbClr val="FF0000"/>
                </a:solidFill>
                <a:latin typeface="Microsoft Sans Serif"/>
                <a:cs typeface="Microsoft Sans Serif"/>
              </a:rPr>
              <a:t>İ</a:t>
            </a:r>
            <a:r>
              <a:rPr sz="2400" spc="-185" dirty="0" err="1" smtClean="0">
                <a:solidFill>
                  <a:srgbClr val="FF0000"/>
                </a:solidFill>
                <a:latin typeface="Microsoft Sans Serif"/>
                <a:cs typeface="Microsoft Sans Serif"/>
              </a:rPr>
              <a:t>şaret</a:t>
            </a:r>
            <a:r>
              <a:rPr sz="2400" spc="35" dirty="0" smtClean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0000"/>
                </a:solidFill>
                <a:latin typeface="Microsoft Sans Serif"/>
                <a:cs typeface="Microsoft Sans Serif"/>
              </a:rPr>
              <a:t>–Mutlak</a:t>
            </a:r>
            <a:r>
              <a:rPr sz="24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değer</a:t>
            </a:r>
            <a:r>
              <a:rPr sz="24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gösterimi</a:t>
            </a:r>
            <a:endParaRPr sz="2400" dirty="0">
              <a:latin typeface="Microsoft Sans Serif"/>
              <a:cs typeface="Microsoft Sans Serif"/>
            </a:endParaRPr>
          </a:p>
          <a:p>
            <a:pPr marL="380365" marR="55880" indent="-342900" algn="just">
              <a:lnSpc>
                <a:spcPct val="79900"/>
              </a:lnSpc>
              <a:spcBef>
                <a:spcPts val="570"/>
              </a:spcBef>
              <a:buChar char="•"/>
              <a:tabLst>
                <a:tab pos="380365" algn="l"/>
                <a:tab pos="381000" algn="l"/>
                <a:tab pos="609346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Genellikle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iki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tabanlı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sayı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sistemi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içindir.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Sayının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mutlak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değeri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pozitif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negatif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sayı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için</a:t>
            </a:r>
            <a:r>
              <a:rPr sz="2400" spc="25" dirty="0">
                <a:latin typeface="Microsoft Sans Serif"/>
                <a:cs typeface="Microsoft Sans Serif"/>
              </a:rPr>
              <a:t> aynıdır.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Sayı 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sözcüğünün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MSB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biti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işaret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bitidir.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0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sayı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pozitif,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sayı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negatifdir.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Örneğin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(+27)</a:t>
            </a:r>
            <a:r>
              <a:rPr sz="2400" spc="-7" baseline="-20833" dirty="0">
                <a:latin typeface="Microsoft Sans Serif"/>
                <a:cs typeface="Microsoft Sans Serif"/>
              </a:rPr>
              <a:t>10</a:t>
            </a:r>
            <a:r>
              <a:rPr sz="2400" spc="405" baseline="-20833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ve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(-27)</a:t>
            </a:r>
            <a:r>
              <a:rPr sz="2400" spc="-7" baseline="-20833" dirty="0">
                <a:latin typeface="Microsoft Sans Serif"/>
                <a:cs typeface="Microsoft Sans Serif"/>
              </a:rPr>
              <a:t>10	</a:t>
            </a:r>
            <a:r>
              <a:rPr sz="2400" spc="25" dirty="0">
                <a:latin typeface="Microsoft Sans Serif"/>
                <a:cs typeface="Microsoft Sans Serif"/>
              </a:rPr>
              <a:t>sayılarını,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ikilik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sistemde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8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bitlik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sözcüklerle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ifade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edelim.</a:t>
            </a:r>
            <a:endParaRPr sz="24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0583" y="3570865"/>
          <a:ext cx="3641089" cy="70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110">
                <a:tc>
                  <a:txBody>
                    <a:bodyPr/>
                    <a:lstStyle/>
                    <a:p>
                      <a:pPr marL="31750">
                        <a:lnSpc>
                          <a:spcPts val="2650"/>
                        </a:lnSpc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•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2650"/>
                        </a:lnSpc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(+27)10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650"/>
                        </a:lnSpc>
                      </a:pPr>
                      <a:r>
                        <a:rPr sz="2400" spc="5" dirty="0">
                          <a:latin typeface="Microsoft Sans Serif"/>
                          <a:cs typeface="Microsoft Sans Serif"/>
                        </a:rPr>
                        <a:t>→</a:t>
                      </a:r>
                      <a:r>
                        <a:rPr sz="24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650"/>
                        </a:lnSpc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0011011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10">
                <a:tc>
                  <a:txBody>
                    <a:bodyPr/>
                    <a:lstStyle/>
                    <a:p>
                      <a:pPr marL="31750">
                        <a:lnSpc>
                          <a:spcPts val="2680"/>
                        </a:lnSpc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•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2680"/>
                        </a:lnSpc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(-27)10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2680"/>
                        </a:lnSpc>
                      </a:pPr>
                      <a:r>
                        <a:rPr sz="2400" spc="5" dirty="0">
                          <a:latin typeface="Microsoft Sans Serif"/>
                          <a:cs typeface="Microsoft Sans Serif"/>
                        </a:rPr>
                        <a:t>→</a:t>
                      </a:r>
                      <a:r>
                        <a:rPr sz="24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80"/>
                        </a:lnSpc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0011011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9633" y="4624962"/>
            <a:ext cx="7843520" cy="185102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marR="5080" indent="-342900">
              <a:lnSpc>
                <a:spcPct val="798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Bu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tip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ifade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tarzı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kolay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ifade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tarzıdır.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Bu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durumda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iki </a:t>
            </a:r>
            <a:r>
              <a:rPr sz="2400" spc="-5" dirty="0">
                <a:latin typeface="Microsoft Sans Serif"/>
                <a:cs typeface="Microsoft Sans Serif"/>
              </a:rPr>
              <a:t> tane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0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gösterimi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oluşmaktadır.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Bunun</a:t>
            </a:r>
            <a:r>
              <a:rPr sz="2400" spc="25" dirty="0">
                <a:latin typeface="Microsoft Sans Serif"/>
                <a:cs typeface="Microsoft Sans Serif"/>
              </a:rPr>
              <a:t> yanı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sıra </a:t>
            </a:r>
            <a:r>
              <a:rPr sz="2400" spc="-5" dirty="0">
                <a:latin typeface="Microsoft Sans Serif"/>
                <a:cs typeface="Microsoft Sans Serif"/>
              </a:rPr>
              <a:t>özellikle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çıkarma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işlemi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için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sonuçta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önemli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düzeltmelerin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yapılması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gerekmektedir.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Bu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sistemin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donanımsal 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yapısını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karmaşıklaştırdığı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için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kullanımından 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vazgeçilmiştir.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701" y="640139"/>
            <a:ext cx="8322309" cy="58597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80"/>
              </a:spcBef>
              <a:tabLst>
                <a:tab pos="2399030" algn="l"/>
              </a:tabLst>
            </a:pPr>
            <a:r>
              <a:rPr sz="2000" b="1" spc="-5" dirty="0">
                <a:latin typeface="Arial"/>
                <a:cs typeface="Arial"/>
              </a:rPr>
              <a:t>2-)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Taban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-1’e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göre	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gösterim</a:t>
            </a:r>
            <a:endParaRPr sz="2000">
              <a:latin typeface="Arial"/>
              <a:cs typeface="Arial"/>
            </a:endParaRPr>
          </a:p>
          <a:p>
            <a:pPr marL="481965" marR="131445" indent="-342900" algn="just">
              <a:lnSpc>
                <a:spcPct val="80000"/>
              </a:lnSpc>
              <a:spcBef>
                <a:spcPts val="1755"/>
              </a:spcBef>
              <a:buChar char="•"/>
              <a:tabLst>
                <a:tab pos="482600" algn="l"/>
              </a:tabLst>
            </a:pPr>
            <a:r>
              <a:rPr sz="2800" dirty="0">
                <a:latin typeface="Microsoft Sans Serif"/>
                <a:cs typeface="Microsoft Sans Serif"/>
              </a:rPr>
              <a:t>T </a:t>
            </a:r>
            <a:r>
              <a:rPr sz="2800" spc="15" dirty="0">
                <a:latin typeface="Microsoft Sans Serif"/>
                <a:cs typeface="Microsoft Sans Serif"/>
              </a:rPr>
              <a:t>tabanlı </a:t>
            </a:r>
            <a:r>
              <a:rPr sz="2800" dirty="0">
                <a:latin typeface="Microsoft Sans Serif"/>
                <a:cs typeface="Microsoft Sans Serif"/>
              </a:rPr>
              <a:t>n </a:t>
            </a:r>
            <a:r>
              <a:rPr sz="2800" spc="15" dirty="0">
                <a:latin typeface="Microsoft Sans Serif"/>
                <a:cs typeface="Microsoft Sans Serif"/>
              </a:rPr>
              <a:t>basamaklı </a:t>
            </a:r>
            <a:r>
              <a:rPr sz="2800" spc="-5" dirty="0">
                <a:latin typeface="Microsoft Sans Serif"/>
                <a:cs typeface="Microsoft Sans Serif"/>
              </a:rPr>
              <a:t>bir </a:t>
            </a:r>
            <a:r>
              <a:rPr sz="2800" dirty="0">
                <a:latin typeface="Microsoft Sans Serif"/>
                <a:cs typeface="Microsoft Sans Serif"/>
              </a:rPr>
              <a:t>N </a:t>
            </a:r>
            <a:r>
              <a:rPr sz="2800" spc="45" dirty="0">
                <a:latin typeface="Microsoft Sans Serif"/>
                <a:cs typeface="Microsoft Sans Serif"/>
              </a:rPr>
              <a:t>sayısının </a:t>
            </a:r>
            <a:r>
              <a:rPr sz="2800" dirty="0">
                <a:latin typeface="Microsoft Sans Serif"/>
                <a:cs typeface="Microsoft Sans Serif"/>
              </a:rPr>
              <a:t>Taban -1’e 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göre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tümleyeni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(T</a:t>
            </a:r>
            <a:r>
              <a:rPr sz="2850" spc="-7" baseline="23391" dirty="0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sz="2850" baseline="23391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0000"/>
                </a:solidFill>
                <a:latin typeface="Microsoft Sans Serif"/>
                <a:cs typeface="Microsoft Sans Serif"/>
              </a:rPr>
              <a:t>-1)</a:t>
            </a:r>
            <a:r>
              <a:rPr sz="28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735" dirty="0">
                <a:solidFill>
                  <a:srgbClr val="FF0000"/>
                </a:solidFill>
                <a:latin typeface="Microsoft Sans Serif"/>
                <a:cs typeface="Microsoft Sans Serif"/>
              </a:rPr>
              <a:t>– </a:t>
            </a:r>
            <a:r>
              <a:rPr sz="2800" dirty="0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sz="28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bağıntısı </a:t>
            </a:r>
            <a:r>
              <a:rPr sz="2800" spc="-15" dirty="0">
                <a:latin typeface="Microsoft Sans Serif"/>
                <a:cs typeface="Microsoft Sans Serif"/>
              </a:rPr>
              <a:t>ile</a:t>
            </a:r>
            <a:r>
              <a:rPr sz="2800" spc="7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elde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edilir.</a:t>
            </a:r>
            <a:endParaRPr sz="2800">
              <a:latin typeface="Microsoft Sans Serif"/>
              <a:cs typeface="Microsoft Sans Serif"/>
            </a:endParaRPr>
          </a:p>
          <a:p>
            <a:pPr marL="481965" marR="128905" indent="-342900" algn="just">
              <a:lnSpc>
                <a:spcPct val="80000"/>
              </a:lnSpc>
              <a:spcBef>
                <a:spcPts val="675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Örneğin;</a:t>
            </a:r>
            <a:r>
              <a:rPr sz="2800" dirty="0">
                <a:latin typeface="Microsoft Sans Serif"/>
                <a:cs typeface="Microsoft Sans Serif"/>
              </a:rPr>
              <a:t> (627)</a:t>
            </a:r>
            <a:r>
              <a:rPr sz="2850" baseline="-20467" dirty="0">
                <a:latin typeface="Microsoft Sans Serif"/>
                <a:cs typeface="Microsoft Sans Serif"/>
              </a:rPr>
              <a:t>10</a:t>
            </a:r>
            <a:r>
              <a:rPr sz="2850" spc="7" baseline="-20467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sayısının </a:t>
            </a:r>
            <a:r>
              <a:rPr sz="2800" dirty="0">
                <a:latin typeface="Microsoft Sans Serif"/>
                <a:cs typeface="Microsoft Sans Serif"/>
              </a:rPr>
              <a:t>Taban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-1’e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tümleyeni; </a:t>
            </a:r>
            <a:r>
              <a:rPr sz="2800" dirty="0">
                <a:latin typeface="Microsoft Sans Serif"/>
                <a:cs typeface="Microsoft Sans Serif"/>
              </a:rPr>
              <a:t> (10</a:t>
            </a:r>
            <a:r>
              <a:rPr sz="2850" baseline="23391" dirty="0">
                <a:latin typeface="Microsoft Sans Serif"/>
                <a:cs typeface="Microsoft Sans Serif"/>
              </a:rPr>
              <a:t>3</a:t>
            </a:r>
            <a:r>
              <a:rPr sz="2850" spc="307" baseline="23391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-1)</a:t>
            </a:r>
            <a:r>
              <a:rPr sz="2800" spc="415" dirty="0">
                <a:latin typeface="Microsoft Sans Serif"/>
                <a:cs typeface="Microsoft Sans Serif"/>
              </a:rPr>
              <a:t> </a:t>
            </a:r>
            <a:r>
              <a:rPr sz="2800" spc="735" dirty="0">
                <a:latin typeface="Microsoft Sans Serif"/>
                <a:cs typeface="Microsoft Sans Serif"/>
              </a:rPr>
              <a:t>–</a:t>
            </a:r>
            <a:r>
              <a:rPr sz="2800" spc="4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627</a:t>
            </a:r>
            <a:r>
              <a:rPr sz="2800" spc="4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4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</a:t>
            </a:r>
            <a:r>
              <a:rPr sz="2800" spc="4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1000</a:t>
            </a:r>
            <a:r>
              <a:rPr sz="2800" spc="415" dirty="0">
                <a:latin typeface="Microsoft Sans Serif"/>
                <a:cs typeface="Microsoft Sans Serif"/>
              </a:rPr>
              <a:t> </a:t>
            </a:r>
            <a:r>
              <a:rPr sz="2800" spc="735" dirty="0">
                <a:latin typeface="Microsoft Sans Serif"/>
                <a:cs typeface="Microsoft Sans Serif"/>
              </a:rPr>
              <a:t>–</a:t>
            </a:r>
            <a:r>
              <a:rPr sz="2800" spc="4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1</a:t>
            </a:r>
            <a:r>
              <a:rPr sz="2800" spc="4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)</a:t>
            </a:r>
            <a:r>
              <a:rPr sz="2800" spc="415" dirty="0">
                <a:latin typeface="Microsoft Sans Serif"/>
                <a:cs typeface="Microsoft Sans Serif"/>
              </a:rPr>
              <a:t> </a:t>
            </a:r>
            <a:r>
              <a:rPr sz="2800" spc="735" dirty="0">
                <a:latin typeface="Microsoft Sans Serif"/>
                <a:cs typeface="Microsoft Sans Serif"/>
              </a:rPr>
              <a:t>–</a:t>
            </a:r>
            <a:r>
              <a:rPr sz="2800" spc="4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627</a:t>
            </a:r>
            <a:r>
              <a:rPr sz="2800" spc="4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4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372</a:t>
            </a:r>
            <a:r>
              <a:rPr sz="2800" spc="4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‘dir.</a:t>
            </a:r>
            <a:endParaRPr sz="2800">
              <a:latin typeface="Microsoft Sans Serif"/>
              <a:cs typeface="Microsoft Sans Serif"/>
            </a:endParaRPr>
          </a:p>
          <a:p>
            <a:pPr marL="481965" algn="just">
              <a:lnSpc>
                <a:spcPts val="2690"/>
              </a:lnSpc>
            </a:pPr>
            <a:r>
              <a:rPr sz="2800" dirty="0">
                <a:latin typeface="Microsoft Sans Serif"/>
                <a:cs typeface="Microsoft Sans Serif"/>
              </a:rPr>
              <a:t>372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sayısı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Taban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-1’e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tümleme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sisteminde</a:t>
            </a:r>
            <a:endParaRPr sz="2800">
              <a:latin typeface="Microsoft Sans Serif"/>
              <a:cs typeface="Microsoft Sans Serif"/>
            </a:endParaRPr>
          </a:p>
          <a:p>
            <a:pPr marL="481965" algn="just">
              <a:lnSpc>
                <a:spcPct val="100000"/>
              </a:lnSpc>
              <a:spcBef>
                <a:spcPts val="10"/>
              </a:spcBef>
            </a:pPr>
            <a:r>
              <a:rPr sz="2800" spc="-5" dirty="0">
                <a:latin typeface="Microsoft Sans Serif"/>
                <a:cs typeface="Microsoft Sans Serif"/>
              </a:rPr>
              <a:t>-627’yi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ifade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etmektedir.</a:t>
            </a:r>
            <a:endParaRPr sz="2800">
              <a:latin typeface="Microsoft Sans Serif"/>
              <a:cs typeface="Microsoft Sans Serif"/>
            </a:endParaRPr>
          </a:p>
          <a:p>
            <a:pPr marL="481965" marR="128905" indent="-342900" algn="just">
              <a:lnSpc>
                <a:spcPct val="80000"/>
              </a:lnSpc>
              <a:spcBef>
                <a:spcPts val="670"/>
              </a:spcBef>
              <a:buChar char="•"/>
              <a:tabLst>
                <a:tab pos="482600" algn="l"/>
              </a:tabLst>
            </a:pPr>
            <a:r>
              <a:rPr sz="2800" dirty="0">
                <a:solidFill>
                  <a:srgbClr val="FF0000"/>
                </a:solidFill>
                <a:latin typeface="Microsoft Sans Serif"/>
                <a:cs typeface="Microsoft Sans Serif"/>
              </a:rPr>
              <a:t>Taban-1’e</a:t>
            </a:r>
            <a:r>
              <a:rPr sz="28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0000"/>
                </a:solidFill>
                <a:latin typeface="Microsoft Sans Serif"/>
                <a:cs typeface="Microsoft Sans Serif"/>
              </a:rPr>
              <a:t>göre</a:t>
            </a:r>
            <a:r>
              <a:rPr sz="28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tümleme</a:t>
            </a:r>
            <a:r>
              <a:rPr sz="28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pratik</a:t>
            </a:r>
            <a:r>
              <a:rPr sz="28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olarak</a:t>
            </a:r>
            <a:r>
              <a:rPr sz="2800" dirty="0">
                <a:solidFill>
                  <a:srgbClr val="FF0000"/>
                </a:solidFill>
                <a:latin typeface="Microsoft Sans Serif"/>
                <a:cs typeface="Microsoft Sans Serif"/>
              </a:rPr>
              <a:t> her </a:t>
            </a:r>
            <a:r>
              <a:rPr sz="28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basamaktaki </a:t>
            </a:r>
            <a:r>
              <a:rPr sz="28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rakamın </a:t>
            </a:r>
            <a:r>
              <a:rPr sz="2800" dirty="0">
                <a:solidFill>
                  <a:srgbClr val="FF0000"/>
                </a:solidFill>
                <a:latin typeface="Microsoft Sans Serif"/>
                <a:cs typeface="Microsoft Sans Serif"/>
              </a:rPr>
              <a:t>(T-1)’den </a:t>
            </a:r>
            <a:r>
              <a:rPr sz="28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çıkarılmasıyla </a:t>
            </a:r>
            <a:r>
              <a:rPr sz="2800" dirty="0">
                <a:solidFill>
                  <a:srgbClr val="FF0000"/>
                </a:solidFill>
                <a:latin typeface="Microsoft Sans Serif"/>
                <a:cs typeface="Microsoft Sans Serif"/>
              </a:rPr>
              <a:t>da </a:t>
            </a:r>
            <a:r>
              <a:rPr sz="2800" spc="-7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yapılır.</a:t>
            </a:r>
            <a:endParaRPr sz="2800">
              <a:latin typeface="Microsoft Sans Serif"/>
              <a:cs typeface="Microsoft Sans Serif"/>
            </a:endParaRPr>
          </a:p>
          <a:p>
            <a:pPr marL="481965" marR="129539" indent="-342900" algn="just">
              <a:lnSpc>
                <a:spcPct val="80000"/>
              </a:lnSpc>
              <a:spcBef>
                <a:spcPts val="675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Örneğin;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(563)</a:t>
            </a:r>
            <a:r>
              <a:rPr sz="2850" baseline="-20467" dirty="0">
                <a:latin typeface="Microsoft Sans Serif"/>
                <a:cs typeface="Microsoft Sans Serif"/>
              </a:rPr>
              <a:t>8 </a:t>
            </a:r>
            <a:r>
              <a:rPr sz="2800" spc="45" dirty="0">
                <a:latin typeface="Microsoft Sans Serif"/>
                <a:cs typeface="Microsoft Sans Serif"/>
              </a:rPr>
              <a:t>sayısının </a:t>
            </a:r>
            <a:r>
              <a:rPr sz="2800" spc="-5" dirty="0">
                <a:latin typeface="Microsoft Sans Serif"/>
                <a:cs typeface="Microsoft Sans Serif"/>
              </a:rPr>
              <a:t>Taban-1’ </a:t>
            </a:r>
            <a:r>
              <a:rPr sz="2800" dirty="0">
                <a:latin typeface="Microsoft Sans Serif"/>
                <a:cs typeface="Microsoft Sans Serif"/>
              </a:rPr>
              <a:t>göre </a:t>
            </a:r>
            <a:r>
              <a:rPr sz="2800" spc="-5" dirty="0">
                <a:latin typeface="Microsoft Sans Serif"/>
                <a:cs typeface="Microsoft Sans Serif"/>
              </a:rPr>
              <a:t>tümleyeni: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185" dirty="0">
                <a:latin typeface="Microsoft Sans Serif"/>
                <a:cs typeface="Microsoft Sans Serif"/>
              </a:rPr>
              <a:t>777–</a:t>
            </a:r>
            <a:r>
              <a:rPr sz="2800" spc="19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563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214)</a:t>
            </a:r>
            <a:r>
              <a:rPr sz="2850" baseline="-20467" dirty="0">
                <a:latin typeface="Microsoft Sans Serif"/>
                <a:cs typeface="Microsoft Sans Serif"/>
              </a:rPr>
              <a:t>7</a:t>
            </a:r>
            <a:r>
              <a:rPr sz="2850" spc="7" baseline="-20467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olarak</a:t>
            </a:r>
            <a:r>
              <a:rPr sz="2800" spc="7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veya</a:t>
            </a:r>
            <a:r>
              <a:rPr sz="2800" spc="7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(AB3)</a:t>
            </a:r>
            <a:r>
              <a:rPr sz="2850" spc="-7" baseline="-20467" dirty="0">
                <a:latin typeface="Microsoft Sans Serif"/>
                <a:cs typeface="Microsoft Sans Serif"/>
              </a:rPr>
              <a:t>16 </a:t>
            </a:r>
            <a:r>
              <a:rPr sz="2850" spc="-735" baseline="-20467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sayısının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T-1’e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tümleyeni,</a:t>
            </a:r>
            <a:endParaRPr sz="2800">
              <a:latin typeface="Microsoft Sans Serif"/>
              <a:cs typeface="Microsoft Sans Serif"/>
            </a:endParaRPr>
          </a:p>
          <a:p>
            <a:pPr marL="1053465" algn="just">
              <a:lnSpc>
                <a:spcPct val="100000"/>
              </a:lnSpc>
            </a:pPr>
            <a:r>
              <a:rPr sz="2800" spc="-5" dirty="0">
                <a:latin typeface="Microsoft Sans Serif"/>
                <a:cs typeface="Microsoft Sans Serif"/>
              </a:rPr>
              <a:t>FFF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735" dirty="0">
                <a:latin typeface="Microsoft Sans Serif"/>
                <a:cs typeface="Microsoft Sans Serif"/>
              </a:rPr>
              <a:t>–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AB3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(54C)</a:t>
            </a:r>
            <a:r>
              <a:rPr sz="2850" baseline="-20467" dirty="0">
                <a:latin typeface="Microsoft Sans Serif"/>
                <a:cs typeface="Microsoft Sans Serif"/>
              </a:rPr>
              <a:t>15</a:t>
            </a:r>
            <a:r>
              <a:rPr sz="2850" spc="397" baseline="-20467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olarak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elde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edilir.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7000" y="739087"/>
            <a:ext cx="3495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9825" algn="l"/>
              </a:tabLst>
            </a:pPr>
            <a:r>
              <a:rPr sz="2000" b="1" spc="-5" dirty="0">
                <a:latin typeface="Arial"/>
                <a:cs typeface="Arial"/>
              </a:rPr>
              <a:t>2-)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Taban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-1’e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göre	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gösterim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5241" y="2245172"/>
            <a:ext cx="7701915" cy="15240"/>
          </a:xfrm>
          <a:custGeom>
            <a:avLst/>
            <a:gdLst/>
            <a:ahLst/>
            <a:cxnLst/>
            <a:rect l="l" t="t" r="r" b="b"/>
            <a:pathLst>
              <a:path w="7701915" h="15239">
                <a:moveTo>
                  <a:pt x="7701655" y="15239"/>
                </a:moveTo>
                <a:lnTo>
                  <a:pt x="7701655" y="0"/>
                </a:lnTo>
                <a:lnTo>
                  <a:pt x="0" y="0"/>
                </a:lnTo>
                <a:lnTo>
                  <a:pt x="0" y="15239"/>
                </a:lnTo>
                <a:lnTo>
                  <a:pt x="7701655" y="152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9669" y="1211484"/>
            <a:ext cx="8069580" cy="22186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marR="5080" indent="-342900" algn="just">
              <a:lnSpc>
                <a:spcPct val="80000"/>
              </a:lnSpc>
              <a:spcBef>
                <a:spcPts val="530"/>
              </a:spcBef>
              <a:buChar char="•"/>
              <a:tabLst>
                <a:tab pos="355600" algn="l"/>
              </a:tabLst>
            </a:pPr>
            <a:r>
              <a:rPr sz="1800" spc="5" dirty="0">
                <a:latin typeface="Microsoft Sans Serif"/>
                <a:cs typeface="Microsoft Sans Serif"/>
              </a:rPr>
              <a:t>Sayısal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sistemler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için</a:t>
            </a:r>
            <a:r>
              <a:rPr sz="1800" spc="-5" dirty="0">
                <a:latin typeface="Microsoft Sans Serif"/>
                <a:cs typeface="Microsoft Sans Serif"/>
              </a:rPr>
              <a:t> çok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daha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önemli</a:t>
            </a:r>
            <a:r>
              <a:rPr sz="1800" spc="-5" dirty="0">
                <a:latin typeface="Microsoft Sans Serif"/>
                <a:cs typeface="Microsoft Sans Serif"/>
              </a:rPr>
              <a:t> olan</a:t>
            </a:r>
            <a:r>
              <a:rPr sz="1800" dirty="0">
                <a:latin typeface="Microsoft Sans Serif"/>
                <a:cs typeface="Microsoft Sans Serif"/>
              </a:rPr>
              <a:t> 2</a:t>
            </a:r>
            <a:r>
              <a:rPr sz="1800" spc="47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tabanlı  </a:t>
            </a:r>
            <a:r>
              <a:rPr sz="1800" spc="15" dirty="0">
                <a:latin typeface="Microsoft Sans Serif"/>
                <a:cs typeface="Microsoft Sans Serif"/>
              </a:rPr>
              <a:t>sayı  </a:t>
            </a:r>
            <a:r>
              <a:rPr sz="1800" spc="-10" dirty="0">
                <a:latin typeface="Microsoft Sans Serif"/>
                <a:cs typeface="Microsoft Sans Serif"/>
              </a:rPr>
              <a:t>sisteminde, 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işaretli</a:t>
            </a:r>
            <a:r>
              <a:rPr sz="1800" spc="15" dirty="0">
                <a:latin typeface="Microsoft Sans Serif"/>
                <a:cs typeface="Microsoft Sans Serif"/>
              </a:rPr>
              <a:t> sayıları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ifade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etmek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için;</a:t>
            </a:r>
            <a:endParaRPr sz="1800" dirty="0">
              <a:latin typeface="Microsoft Sans Serif"/>
              <a:cs typeface="Microsoft Sans Serif"/>
            </a:endParaRPr>
          </a:p>
          <a:p>
            <a:pPr marL="354965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Sayı</a:t>
            </a:r>
            <a:r>
              <a:rPr sz="1800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pozitif</a:t>
            </a:r>
            <a:r>
              <a:rPr sz="1800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ise</a:t>
            </a:r>
            <a:r>
              <a:rPr sz="1800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işaret-mutlak</a:t>
            </a:r>
            <a:r>
              <a:rPr sz="1800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değer</a:t>
            </a:r>
            <a:r>
              <a:rPr sz="1800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gösterimi</a:t>
            </a:r>
            <a:r>
              <a:rPr sz="1800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geçerlidir.</a:t>
            </a:r>
            <a:endParaRPr sz="1800" dirty="0">
              <a:latin typeface="Microsoft Sans Serif"/>
              <a:cs typeface="Microsoft Sans Serif"/>
            </a:endParaRPr>
          </a:p>
          <a:p>
            <a:pPr marL="354965" marR="5080" indent="-342900" algn="just">
              <a:lnSpc>
                <a:spcPct val="80000"/>
              </a:lnSpc>
              <a:spcBef>
                <a:spcPts val="430"/>
              </a:spcBef>
              <a:buChar char="•"/>
              <a:tabLst>
                <a:tab pos="355600" algn="l"/>
              </a:tabLst>
            </a:pPr>
            <a:r>
              <a:rPr sz="18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Sayı </a:t>
            </a:r>
            <a:r>
              <a:rPr sz="18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negatif ise pozitif </a:t>
            </a:r>
            <a:r>
              <a:rPr sz="18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sayının </a:t>
            </a:r>
            <a:r>
              <a:rPr sz="18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işaret-mutlak </a:t>
            </a:r>
            <a:r>
              <a:rPr sz="1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değer </a:t>
            </a:r>
            <a:r>
              <a:rPr sz="18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gösteriminin </a:t>
            </a:r>
            <a:r>
              <a:rPr sz="1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Taban-1’e </a:t>
            </a:r>
            <a:r>
              <a:rPr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göre</a:t>
            </a:r>
            <a:r>
              <a:rPr sz="1800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tümleyeni</a:t>
            </a:r>
            <a:r>
              <a:rPr sz="1800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alınır.</a:t>
            </a:r>
            <a:endParaRPr sz="1800" dirty="0">
              <a:latin typeface="Microsoft Sans Serif"/>
              <a:cs typeface="Microsoft Sans Serif"/>
            </a:endParaRPr>
          </a:p>
          <a:p>
            <a:pPr marL="354965" marR="5080" indent="-342900" algn="just">
              <a:lnSpc>
                <a:spcPct val="79800"/>
              </a:lnSpc>
              <a:spcBef>
                <a:spcPts val="439"/>
              </a:spcBef>
              <a:buChar char="•"/>
              <a:tabLst>
                <a:tab pos="355600" algn="l"/>
              </a:tabLst>
            </a:pPr>
            <a:r>
              <a:rPr lang="tr-TR" spc="-275" dirty="0">
                <a:latin typeface="Microsoft Sans Serif"/>
                <a:cs typeface="Microsoft Sans Serif"/>
              </a:rPr>
              <a:t>İ</a:t>
            </a:r>
            <a:r>
              <a:rPr sz="1800" spc="-275" dirty="0" err="1" smtClean="0">
                <a:latin typeface="Microsoft Sans Serif"/>
                <a:cs typeface="Microsoft Sans Serif"/>
              </a:rPr>
              <a:t>ki</a:t>
            </a:r>
            <a:r>
              <a:rPr sz="1800" spc="-270" dirty="0" smtClean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tabanlı </a:t>
            </a:r>
            <a:r>
              <a:rPr sz="1800" spc="15" dirty="0">
                <a:latin typeface="Microsoft Sans Serif"/>
                <a:cs typeface="Microsoft Sans Serif"/>
              </a:rPr>
              <a:t>sayı </a:t>
            </a:r>
            <a:r>
              <a:rPr sz="1800" spc="-10" dirty="0">
                <a:latin typeface="Microsoft Sans Serif"/>
                <a:cs typeface="Microsoft Sans Serif"/>
              </a:rPr>
              <a:t>sisteminde, pratik </a:t>
            </a:r>
            <a:r>
              <a:rPr sz="1800" spc="-5" dirty="0">
                <a:latin typeface="Microsoft Sans Serif"/>
                <a:cs typeface="Microsoft Sans Serif"/>
              </a:rPr>
              <a:t>olarak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Taban -1’e göre tümleme için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sözcükteki 1’erin </a:t>
            </a:r>
            <a:r>
              <a:rPr sz="1800" spc="-10" dirty="0">
                <a:latin typeface="Microsoft Sans Serif"/>
                <a:cs typeface="Microsoft Sans Serif"/>
              </a:rPr>
              <a:t>yerine </a:t>
            </a:r>
            <a:r>
              <a:rPr sz="1800" spc="-5" dirty="0">
                <a:latin typeface="Microsoft Sans Serif"/>
                <a:cs typeface="Microsoft Sans Serif"/>
              </a:rPr>
              <a:t>0, </a:t>
            </a:r>
            <a:r>
              <a:rPr sz="1800" spc="5" dirty="0">
                <a:latin typeface="Microsoft Sans Serif"/>
                <a:cs typeface="Microsoft Sans Serif"/>
              </a:rPr>
              <a:t>0’ların </a:t>
            </a:r>
            <a:r>
              <a:rPr sz="1800" spc="-5" dirty="0">
                <a:latin typeface="Microsoft Sans Serif"/>
                <a:cs typeface="Microsoft Sans Serif"/>
              </a:rPr>
              <a:t>yerine </a:t>
            </a:r>
            <a:r>
              <a:rPr sz="1800" dirty="0">
                <a:latin typeface="Microsoft Sans Serif"/>
                <a:cs typeface="Microsoft Sans Serif"/>
              </a:rPr>
              <a:t>1 </a:t>
            </a:r>
            <a:r>
              <a:rPr sz="1800" spc="-5" dirty="0">
                <a:latin typeface="Microsoft Sans Serif"/>
                <a:cs typeface="Microsoft Sans Serif"/>
              </a:rPr>
              <a:t>koymak </a:t>
            </a:r>
            <a:r>
              <a:rPr sz="1800" spc="-10" dirty="0">
                <a:latin typeface="Microsoft Sans Serif"/>
                <a:cs typeface="Microsoft Sans Serif"/>
              </a:rPr>
              <a:t>yeterlidir. </a:t>
            </a:r>
            <a:r>
              <a:rPr lang="tr-TR" spc="-145" dirty="0">
                <a:latin typeface="Microsoft Sans Serif"/>
                <a:cs typeface="Microsoft Sans Serif"/>
              </a:rPr>
              <a:t>İ</a:t>
            </a:r>
            <a:r>
              <a:rPr sz="1800" spc="-145" dirty="0" err="1" smtClean="0">
                <a:latin typeface="Microsoft Sans Serif"/>
                <a:cs typeface="Microsoft Sans Serif"/>
              </a:rPr>
              <a:t>kilik</a:t>
            </a:r>
            <a:r>
              <a:rPr sz="1800" spc="-140" dirty="0" smtClean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sistemde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Taban </a:t>
            </a:r>
            <a:r>
              <a:rPr sz="1800" spc="475" dirty="0">
                <a:latin typeface="Microsoft Sans Serif"/>
                <a:cs typeface="Microsoft Sans Serif"/>
              </a:rPr>
              <a:t>– </a:t>
            </a:r>
            <a:r>
              <a:rPr sz="1800" spc="-5" dirty="0">
                <a:latin typeface="Microsoft Sans Serif"/>
                <a:cs typeface="Microsoft Sans Serif"/>
              </a:rPr>
              <a:t>1’e tümlemenin </a:t>
            </a:r>
            <a:r>
              <a:rPr sz="1800" spc="25" dirty="0">
                <a:latin typeface="Microsoft Sans Serif"/>
                <a:cs typeface="Microsoft Sans Serif"/>
              </a:rPr>
              <a:t>adı </a:t>
            </a:r>
            <a:r>
              <a:rPr sz="1800" spc="-5" dirty="0">
                <a:latin typeface="Microsoft Sans Serif"/>
                <a:cs typeface="Microsoft Sans Serif"/>
              </a:rPr>
              <a:t>1’e tümleme’dir. </a:t>
            </a:r>
            <a:r>
              <a:rPr sz="1800" spc="5" dirty="0">
                <a:latin typeface="Microsoft Sans Serif"/>
                <a:cs typeface="Microsoft Sans Serif"/>
              </a:rPr>
              <a:t>Aşağıda </a:t>
            </a:r>
            <a:r>
              <a:rPr sz="1800" spc="-5" dirty="0">
                <a:latin typeface="Microsoft Sans Serif"/>
                <a:cs typeface="Microsoft Sans Serif"/>
              </a:rPr>
              <a:t>bununla </a:t>
            </a:r>
            <a:r>
              <a:rPr sz="1800" spc="-15" dirty="0">
                <a:latin typeface="Microsoft Sans Serif"/>
                <a:cs typeface="Microsoft Sans Serif"/>
              </a:rPr>
              <a:t>ilgili </a:t>
            </a:r>
            <a:r>
              <a:rPr sz="1800" spc="-5" dirty="0">
                <a:latin typeface="Microsoft Sans Serif"/>
                <a:cs typeface="Microsoft Sans Serif"/>
              </a:rPr>
              <a:t>örnekler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görülmektedir.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4105" y="3405865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638935" algn="l"/>
              </a:tabLst>
            </a:pP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0 </a:t>
            </a:r>
            <a:r>
              <a:rPr sz="18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0011,	</a:t>
            </a:r>
            <a:r>
              <a:rPr sz="18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(-3)</a:t>
            </a:r>
            <a:r>
              <a:rPr sz="1800" spc="-7" baseline="-23148" dirty="0">
                <a:solidFill>
                  <a:srgbClr val="323299"/>
                </a:solidFill>
                <a:latin typeface="Microsoft Sans Serif"/>
                <a:cs typeface="Microsoft Sans Serif"/>
              </a:rPr>
              <a:t>10</a:t>
            </a:r>
            <a:r>
              <a:rPr sz="1800" spc="247" baseline="-23148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=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1</a:t>
            </a:r>
            <a:r>
              <a:rPr sz="1800" b="1" spc="-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1100</a:t>
            </a:r>
            <a:endParaRPr sz="18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tabLst>
                <a:tab pos="1576070" algn="l"/>
              </a:tabLst>
            </a:pP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0 </a:t>
            </a:r>
            <a:r>
              <a:rPr sz="18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1111,	(-15</a:t>
            </a: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)</a:t>
            </a:r>
            <a:r>
              <a:rPr sz="1800" spc="-7" baseline="-23148" dirty="0">
                <a:solidFill>
                  <a:srgbClr val="323299"/>
                </a:solidFill>
                <a:latin typeface="Microsoft Sans Serif"/>
                <a:cs typeface="Microsoft Sans Serif"/>
              </a:rPr>
              <a:t>10</a:t>
            </a:r>
            <a:r>
              <a:rPr sz="18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=</a:t>
            </a:r>
            <a:r>
              <a:rPr sz="1800" spc="1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1</a:t>
            </a:r>
            <a:r>
              <a:rPr sz="1800" b="1" spc="-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0000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868" y="3405865"/>
            <a:ext cx="8147050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05765" algn="l"/>
                <a:tab pos="406400" algn="l"/>
                <a:tab pos="1240790" algn="l"/>
              </a:tabLst>
            </a:pPr>
            <a:r>
              <a:rPr sz="18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(+3)</a:t>
            </a:r>
            <a:r>
              <a:rPr sz="1800" spc="-7" baseline="-23148" dirty="0">
                <a:solidFill>
                  <a:srgbClr val="323299"/>
                </a:solidFill>
                <a:latin typeface="Microsoft Sans Serif"/>
                <a:cs typeface="Microsoft Sans Serif"/>
              </a:rPr>
              <a:t>10	</a:t>
            </a: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=</a:t>
            </a:r>
            <a:endParaRPr sz="1800" dirty="0">
              <a:latin typeface="Microsoft Sans Serif"/>
              <a:cs typeface="Microsoft Sans Serif"/>
            </a:endParaRPr>
          </a:p>
          <a:p>
            <a:pPr marL="405765" indent="-34290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18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(+15)</a:t>
            </a:r>
            <a:r>
              <a:rPr sz="1800" spc="-7" baseline="-23148" dirty="0">
                <a:solidFill>
                  <a:srgbClr val="323299"/>
                </a:solidFill>
                <a:latin typeface="Microsoft Sans Serif"/>
                <a:cs typeface="Microsoft Sans Serif"/>
              </a:rPr>
              <a:t>10</a:t>
            </a:r>
            <a:r>
              <a:rPr sz="1800" spc="457" baseline="-23148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=</a:t>
            </a:r>
            <a:endParaRPr sz="1800" dirty="0">
              <a:latin typeface="Microsoft Sans Serif"/>
              <a:cs typeface="Microsoft Sans Serif"/>
            </a:endParaRPr>
          </a:p>
          <a:p>
            <a:pPr marL="405765" marR="30480" indent="-342900">
              <a:lnSpc>
                <a:spcPct val="80000"/>
              </a:lnSpc>
              <a:spcBef>
                <a:spcPts val="430"/>
              </a:spcBef>
              <a:buChar char="•"/>
              <a:tabLst>
                <a:tab pos="405765" algn="l"/>
                <a:tab pos="406400" algn="l"/>
              </a:tabLst>
            </a:pPr>
            <a:r>
              <a:rPr lang="tr-TR" spc="-145" dirty="0">
                <a:latin typeface="Microsoft Sans Serif"/>
                <a:cs typeface="Microsoft Sans Serif"/>
              </a:rPr>
              <a:t>İ</a:t>
            </a:r>
            <a:r>
              <a:rPr sz="1800" spc="-145" dirty="0" err="1" smtClean="0">
                <a:latin typeface="Microsoft Sans Serif"/>
                <a:cs typeface="Microsoft Sans Serif"/>
              </a:rPr>
              <a:t>kilik</a:t>
            </a:r>
            <a:r>
              <a:rPr sz="1800" spc="155" dirty="0" smtClean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sistemde</a:t>
            </a:r>
            <a:r>
              <a:rPr sz="1800" spc="1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1’e</a:t>
            </a:r>
            <a:r>
              <a:rPr sz="1800" spc="1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tümleme</a:t>
            </a:r>
            <a:r>
              <a:rPr sz="1800" spc="1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metoduna</a:t>
            </a:r>
            <a:r>
              <a:rPr sz="1800" spc="1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göre</a:t>
            </a:r>
            <a:r>
              <a:rPr sz="1800" spc="17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yazılmış</a:t>
            </a:r>
            <a:r>
              <a:rPr sz="1800" spc="17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sayıların</a:t>
            </a:r>
            <a:r>
              <a:rPr sz="1800" spc="1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çözümlemesi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şöyle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olmaktadır;</a:t>
            </a:r>
          </a:p>
        </p:txBody>
      </p:sp>
      <p:sp>
        <p:nvSpPr>
          <p:cNvPr id="7" name="object 7"/>
          <p:cNvSpPr/>
          <p:nvPr/>
        </p:nvSpPr>
        <p:spPr>
          <a:xfrm>
            <a:off x="1355241" y="4713853"/>
            <a:ext cx="7701915" cy="15240"/>
          </a:xfrm>
          <a:custGeom>
            <a:avLst/>
            <a:gdLst/>
            <a:ahLst/>
            <a:cxnLst/>
            <a:rect l="l" t="t" r="r" b="b"/>
            <a:pathLst>
              <a:path w="7701915" h="15239">
                <a:moveTo>
                  <a:pt x="7701655" y="15239"/>
                </a:moveTo>
                <a:lnTo>
                  <a:pt x="7701655" y="0"/>
                </a:lnTo>
                <a:lnTo>
                  <a:pt x="0" y="0"/>
                </a:lnTo>
                <a:lnTo>
                  <a:pt x="0" y="15239"/>
                </a:lnTo>
                <a:lnTo>
                  <a:pt x="770165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5241" y="5207584"/>
            <a:ext cx="7701915" cy="15240"/>
          </a:xfrm>
          <a:custGeom>
            <a:avLst/>
            <a:gdLst/>
            <a:ahLst/>
            <a:cxnLst/>
            <a:rect l="l" t="t" r="r" b="b"/>
            <a:pathLst>
              <a:path w="7701915" h="15239">
                <a:moveTo>
                  <a:pt x="7701655" y="15239"/>
                </a:moveTo>
                <a:lnTo>
                  <a:pt x="7701655" y="0"/>
                </a:lnTo>
                <a:lnTo>
                  <a:pt x="0" y="0"/>
                </a:lnTo>
                <a:lnTo>
                  <a:pt x="0" y="15239"/>
                </a:lnTo>
                <a:lnTo>
                  <a:pt x="770165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5241" y="5427024"/>
            <a:ext cx="7701915" cy="15240"/>
          </a:xfrm>
          <a:custGeom>
            <a:avLst/>
            <a:gdLst/>
            <a:ahLst/>
            <a:cxnLst/>
            <a:rect l="l" t="t" r="r" b="b"/>
            <a:pathLst>
              <a:path w="7701915" h="15239">
                <a:moveTo>
                  <a:pt x="7701655" y="15239"/>
                </a:moveTo>
                <a:lnTo>
                  <a:pt x="7701655" y="0"/>
                </a:lnTo>
                <a:lnTo>
                  <a:pt x="0" y="0"/>
                </a:lnTo>
                <a:lnTo>
                  <a:pt x="0" y="15239"/>
                </a:lnTo>
                <a:lnTo>
                  <a:pt x="770165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5241" y="5644941"/>
            <a:ext cx="7701915" cy="15240"/>
          </a:xfrm>
          <a:custGeom>
            <a:avLst/>
            <a:gdLst/>
            <a:ahLst/>
            <a:cxnLst/>
            <a:rect l="l" t="t" r="r" b="b"/>
            <a:pathLst>
              <a:path w="7701915" h="15239">
                <a:moveTo>
                  <a:pt x="7701655" y="15239"/>
                </a:moveTo>
                <a:lnTo>
                  <a:pt x="7701655" y="0"/>
                </a:lnTo>
                <a:lnTo>
                  <a:pt x="0" y="0"/>
                </a:lnTo>
                <a:lnTo>
                  <a:pt x="0" y="15239"/>
                </a:lnTo>
                <a:lnTo>
                  <a:pt x="770165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1568" y="4448188"/>
            <a:ext cx="8121650" cy="22752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065" marR="17780" indent="-342900" algn="just">
              <a:lnSpc>
                <a:spcPct val="80000"/>
              </a:lnSpc>
              <a:spcBef>
                <a:spcPts val="530"/>
              </a:spcBef>
              <a:buChar char="•"/>
              <a:tabLst>
                <a:tab pos="39370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Pozitif </a:t>
            </a:r>
            <a:r>
              <a:rPr sz="1800" spc="5" dirty="0">
                <a:latin typeface="Microsoft Sans Serif"/>
                <a:cs typeface="Microsoft Sans Serif"/>
              </a:rPr>
              <a:t>sayılar </a:t>
            </a:r>
            <a:r>
              <a:rPr sz="1800" spc="-10" dirty="0">
                <a:latin typeface="Microsoft Sans Serif"/>
                <a:cs typeface="Microsoft Sans Serif"/>
              </a:rPr>
              <a:t>mutlak </a:t>
            </a:r>
            <a:r>
              <a:rPr sz="1800" spc="-5" dirty="0">
                <a:latin typeface="Microsoft Sans Serif"/>
                <a:cs typeface="Microsoft Sans Serif"/>
              </a:rPr>
              <a:t>değer </a:t>
            </a:r>
            <a:r>
              <a:rPr sz="1800" spc="30" dirty="0">
                <a:latin typeface="Microsoft Sans Serif"/>
                <a:cs typeface="Microsoft Sans Serif"/>
              </a:rPr>
              <a:t>kısmının </a:t>
            </a:r>
            <a:r>
              <a:rPr sz="1800" spc="-5" dirty="0">
                <a:latin typeface="Microsoft Sans Serif"/>
                <a:cs typeface="Microsoft Sans Serif"/>
              </a:rPr>
              <a:t>D.1 formülüne göre </a:t>
            </a:r>
            <a:r>
              <a:rPr sz="1800" spc="-10" dirty="0">
                <a:latin typeface="Microsoft Sans Serif"/>
                <a:cs typeface="Microsoft Sans Serif"/>
              </a:rPr>
              <a:t>elde edilmesiyle 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değerlendirilir.</a:t>
            </a:r>
            <a:endParaRPr sz="1800" dirty="0">
              <a:latin typeface="Microsoft Sans Serif"/>
              <a:cs typeface="Microsoft Sans Serif"/>
            </a:endParaRPr>
          </a:p>
          <a:p>
            <a:pPr marL="393065" marR="19050" indent="-342900" algn="just">
              <a:lnSpc>
                <a:spcPct val="79800"/>
              </a:lnSpc>
              <a:spcBef>
                <a:spcPts val="434"/>
              </a:spcBef>
              <a:buChar char="•"/>
              <a:tabLst>
                <a:tab pos="39370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Negatif </a:t>
            </a:r>
            <a:r>
              <a:rPr sz="1800" spc="5" dirty="0">
                <a:latin typeface="Microsoft Sans Serif"/>
                <a:cs typeface="Microsoft Sans Serif"/>
              </a:rPr>
              <a:t>sayılarda </a:t>
            </a:r>
            <a:r>
              <a:rPr sz="1800" spc="-10" dirty="0">
                <a:latin typeface="Microsoft Sans Serif"/>
                <a:cs typeface="Microsoft Sans Serif"/>
              </a:rPr>
              <a:t>ise </a:t>
            </a:r>
            <a:r>
              <a:rPr sz="1800" spc="-5" dirty="0">
                <a:latin typeface="Microsoft Sans Serif"/>
                <a:cs typeface="Microsoft Sans Serif"/>
              </a:rPr>
              <a:t>işaret </a:t>
            </a:r>
            <a:r>
              <a:rPr sz="1800" spc="-15" dirty="0">
                <a:latin typeface="Microsoft Sans Serif"/>
                <a:cs typeface="Microsoft Sans Serif"/>
              </a:rPr>
              <a:t>bitinin </a:t>
            </a:r>
            <a:r>
              <a:rPr sz="1800" spc="-5" dirty="0">
                <a:latin typeface="Microsoft Sans Serif"/>
                <a:cs typeface="Microsoft Sans Serif"/>
              </a:rPr>
              <a:t>basamak değerine </a:t>
            </a:r>
            <a:r>
              <a:rPr sz="1800" spc="-10" dirty="0">
                <a:latin typeface="Microsoft Sans Serif"/>
                <a:cs typeface="Microsoft Sans Serif"/>
              </a:rPr>
              <a:t>negatif değer </a:t>
            </a:r>
            <a:r>
              <a:rPr sz="1800" spc="-5" dirty="0">
                <a:latin typeface="Microsoft Sans Serif"/>
                <a:cs typeface="Microsoft Sans Serif"/>
              </a:rPr>
              <a:t>verilerek,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işaretli</a:t>
            </a:r>
            <a:r>
              <a:rPr sz="1800" spc="25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sayının</a:t>
            </a:r>
            <a:r>
              <a:rPr sz="1800" spc="2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diğer</a:t>
            </a:r>
            <a:r>
              <a:rPr sz="1800" spc="254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bitlerinin</a:t>
            </a:r>
            <a:r>
              <a:rPr sz="1800" spc="2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D.1’e</a:t>
            </a:r>
            <a:r>
              <a:rPr sz="1800" spc="2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göre</a:t>
            </a:r>
            <a:r>
              <a:rPr sz="1800" spc="2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bulunan</a:t>
            </a:r>
            <a:r>
              <a:rPr sz="1800" spc="2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değeri,</a:t>
            </a:r>
            <a:r>
              <a:rPr sz="1800" spc="2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bu</a:t>
            </a:r>
            <a:r>
              <a:rPr sz="1800" spc="2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negatif</a:t>
            </a:r>
            <a:r>
              <a:rPr sz="1800" spc="254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değer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ile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toplanıp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sonuca</a:t>
            </a:r>
            <a:r>
              <a:rPr sz="1800" dirty="0">
                <a:latin typeface="Microsoft Sans Serif"/>
                <a:cs typeface="Microsoft Sans Serif"/>
              </a:rPr>
              <a:t> 1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eklenirse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negatif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sayının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değeri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elde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edilmiş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olur. 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Aşağıdaki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örnekleri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inceleyiniz.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00" dirty="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393065" algn="l"/>
              </a:tabLst>
            </a:pP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•	+</a:t>
            </a:r>
            <a:r>
              <a:rPr sz="1800" spc="2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14</a:t>
            </a:r>
            <a:r>
              <a:rPr sz="1800" spc="1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=</a:t>
            </a:r>
            <a:r>
              <a:rPr sz="18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0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1110</a:t>
            </a:r>
            <a:r>
              <a:rPr sz="1800" spc="1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=</a:t>
            </a:r>
            <a:r>
              <a:rPr sz="18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1x2</a:t>
            </a:r>
            <a:r>
              <a:rPr sz="1800" spc="-15" baseline="23148" dirty="0">
                <a:solidFill>
                  <a:srgbClr val="323299"/>
                </a:solidFill>
                <a:latin typeface="Microsoft Sans Serif"/>
                <a:cs typeface="Microsoft Sans Serif"/>
              </a:rPr>
              <a:t>3</a:t>
            </a:r>
            <a:r>
              <a:rPr sz="1800" spc="270" baseline="23148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+1x2</a:t>
            </a:r>
            <a:r>
              <a:rPr sz="1800" spc="-7" baseline="23148" dirty="0">
                <a:solidFill>
                  <a:srgbClr val="323299"/>
                </a:solidFill>
                <a:latin typeface="Microsoft Sans Serif"/>
                <a:cs typeface="Microsoft Sans Serif"/>
              </a:rPr>
              <a:t>2</a:t>
            </a:r>
            <a:r>
              <a:rPr sz="1800" spc="270" baseline="23148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+1x2</a:t>
            </a:r>
            <a:r>
              <a:rPr sz="1800" spc="-7" baseline="23148" dirty="0">
                <a:solidFill>
                  <a:srgbClr val="323299"/>
                </a:solidFill>
                <a:latin typeface="Microsoft Sans Serif"/>
                <a:cs typeface="Microsoft Sans Serif"/>
              </a:rPr>
              <a:t>1</a:t>
            </a:r>
            <a:r>
              <a:rPr sz="1800" spc="270" baseline="23148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+0x2</a:t>
            </a:r>
            <a:r>
              <a:rPr sz="1800" spc="-7" baseline="23148" dirty="0">
                <a:solidFill>
                  <a:srgbClr val="323299"/>
                </a:solidFill>
                <a:latin typeface="Microsoft Sans Serif"/>
                <a:cs typeface="Microsoft Sans Serif"/>
              </a:rPr>
              <a:t>0</a:t>
            </a:r>
            <a:r>
              <a:rPr sz="1800" spc="270" baseline="23148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=</a:t>
            </a:r>
            <a:r>
              <a:rPr sz="1800" spc="1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+</a:t>
            </a:r>
            <a:r>
              <a:rPr sz="1800" spc="1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14</a:t>
            </a:r>
            <a:endParaRPr sz="1800" dirty="0">
              <a:latin typeface="Microsoft Sans Serif"/>
              <a:cs typeface="Microsoft Sans Serif"/>
            </a:endParaRPr>
          </a:p>
          <a:p>
            <a:pPr marL="393065" indent="-342900">
              <a:lnSpc>
                <a:spcPct val="100000"/>
              </a:lnSpc>
              <a:buChar char="•"/>
              <a:tabLst>
                <a:tab pos="393065" algn="l"/>
                <a:tab pos="393700" algn="l"/>
                <a:tab pos="597535" algn="l"/>
                <a:tab pos="3956050" algn="l"/>
                <a:tab pos="4356735" algn="l"/>
              </a:tabLst>
            </a:pP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-	</a:t>
            </a:r>
            <a:r>
              <a:rPr sz="18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14</a:t>
            </a:r>
            <a:r>
              <a:rPr sz="1800" spc="1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=</a:t>
            </a:r>
            <a:r>
              <a:rPr sz="1800" spc="3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1 </a:t>
            </a:r>
            <a:r>
              <a:rPr sz="18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0001</a:t>
            </a:r>
            <a:r>
              <a:rPr sz="1800" spc="2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=</a:t>
            </a:r>
            <a:r>
              <a:rPr sz="18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-16</a:t>
            </a:r>
            <a:r>
              <a:rPr sz="1800" spc="2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+1</a:t>
            </a:r>
            <a:r>
              <a:rPr sz="1800" spc="51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=</a:t>
            </a:r>
            <a:r>
              <a:rPr sz="1800" spc="52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-</a:t>
            </a:r>
            <a:r>
              <a:rPr sz="1800" spc="3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15</a:t>
            </a:r>
            <a:r>
              <a:rPr sz="1800" spc="2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+1	=</a:t>
            </a:r>
            <a:r>
              <a:rPr sz="1800" spc="1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23299"/>
                </a:solidFill>
                <a:latin typeface="Microsoft Sans Serif"/>
                <a:cs typeface="Microsoft Sans Serif"/>
              </a:rPr>
              <a:t>-	</a:t>
            </a:r>
            <a:r>
              <a:rPr sz="18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14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169" y="667381"/>
            <a:ext cx="8067675" cy="573405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30810" algn="ctr">
              <a:lnSpc>
                <a:spcPct val="100000"/>
              </a:lnSpc>
              <a:spcBef>
                <a:spcPts val="1410"/>
              </a:spcBef>
              <a:tabLst>
                <a:tab pos="2077085" algn="l"/>
              </a:tabLst>
            </a:pPr>
            <a:r>
              <a:rPr sz="2000" b="1" dirty="0">
                <a:latin typeface="Arial"/>
                <a:cs typeface="Arial"/>
              </a:rPr>
              <a:t>3-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Tabana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göre	tümleme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ile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gösterim</a:t>
            </a:r>
            <a:endParaRPr sz="2000" dirty="0">
              <a:latin typeface="Arial"/>
              <a:cs typeface="Arial"/>
            </a:endParaRPr>
          </a:p>
          <a:p>
            <a:pPr marL="418465" indent="-342900">
              <a:lnSpc>
                <a:spcPts val="2875"/>
              </a:lnSpc>
              <a:spcBef>
                <a:spcPts val="1570"/>
              </a:spcBef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En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çok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kullanılan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gösterim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tarzıdır.</a:t>
            </a:r>
            <a:endParaRPr sz="2400" dirty="0">
              <a:latin typeface="Microsoft Sans Serif"/>
              <a:cs typeface="Microsoft Sans Serif"/>
            </a:endParaRPr>
          </a:p>
          <a:p>
            <a:pPr marR="1563370" algn="ctr">
              <a:lnSpc>
                <a:spcPts val="2875"/>
              </a:lnSpc>
            </a:pP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7" baseline="24305" dirty="0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sz="2400" spc="307" baseline="243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310" dirty="0">
                <a:solidFill>
                  <a:srgbClr val="FF0000"/>
                </a:solidFill>
                <a:latin typeface="Microsoft Sans Serif"/>
                <a:cs typeface="Microsoft Sans Serif"/>
              </a:rPr>
              <a:t>–N</a:t>
            </a:r>
            <a:endParaRPr sz="2400" dirty="0">
              <a:latin typeface="Microsoft Sans Serif"/>
              <a:cs typeface="Microsoft Sans Serif"/>
            </a:endParaRPr>
          </a:p>
          <a:p>
            <a:pPr marL="418465" marR="878205">
              <a:lnSpc>
                <a:spcPct val="99800"/>
              </a:lnSpc>
              <a:spcBef>
                <a:spcPts val="5"/>
              </a:spcBef>
              <a:tabLst>
                <a:tab pos="3051810" algn="l"/>
                <a:tab pos="5455285" algn="l"/>
              </a:tabLst>
            </a:pPr>
            <a:r>
              <a:rPr sz="2400" spc="35" dirty="0">
                <a:latin typeface="Microsoft Sans Serif"/>
                <a:cs typeface="Microsoft Sans Serif"/>
              </a:rPr>
              <a:t>bağıntısı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ile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negatif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sayıların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gösterimi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yapılır. 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Örneğin,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(-2389)</a:t>
            </a:r>
            <a:r>
              <a:rPr sz="2400" spc="-7" baseline="-20833" dirty="0">
                <a:latin typeface="Microsoft Sans Serif"/>
                <a:cs typeface="Microsoft Sans Serif"/>
              </a:rPr>
              <a:t>10	</a:t>
            </a:r>
            <a:r>
              <a:rPr sz="2400" spc="35" dirty="0">
                <a:latin typeface="Microsoft Sans Serif"/>
                <a:cs typeface="Microsoft Sans Serif"/>
              </a:rPr>
              <a:t>sayısının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tabana	</a:t>
            </a:r>
            <a:r>
              <a:rPr sz="2400" spc="-10" dirty="0">
                <a:latin typeface="Microsoft Sans Serif"/>
                <a:cs typeface="Microsoft Sans Serif"/>
              </a:rPr>
              <a:t>tümlenmesi; </a:t>
            </a:r>
            <a:r>
              <a:rPr sz="2400" spc="-5" dirty="0">
                <a:latin typeface="Microsoft Sans Serif"/>
                <a:cs typeface="Microsoft Sans Serif"/>
              </a:rPr>
              <a:t> (10000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2389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)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7611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şeklindedir.</a:t>
            </a:r>
            <a:endParaRPr sz="2400" dirty="0">
              <a:latin typeface="Microsoft Sans Serif"/>
              <a:cs typeface="Microsoft Sans Serif"/>
            </a:endParaRPr>
          </a:p>
          <a:p>
            <a:pPr marL="418465" marR="81280" indent="-342900">
              <a:lnSpc>
                <a:spcPct val="79600"/>
              </a:lnSpc>
              <a:spcBef>
                <a:spcPts val="585"/>
              </a:spcBef>
              <a:buFont typeface="Microsoft Sans Serif"/>
              <a:buChar char="•"/>
              <a:tabLst>
                <a:tab pos="502284" algn="l"/>
                <a:tab pos="502920" algn="l"/>
              </a:tabLst>
            </a:pPr>
            <a:r>
              <a:rPr lang="tr-TR" sz="2400" spc="-190" dirty="0" smtClean="0">
                <a:latin typeface="Microsoft Sans Serif"/>
                <a:cs typeface="Microsoft Sans Serif"/>
              </a:rPr>
              <a:t>İ</a:t>
            </a:r>
            <a:r>
              <a:rPr sz="2400" spc="-190" dirty="0" err="1" smtClean="0">
                <a:latin typeface="Microsoft Sans Serif"/>
                <a:cs typeface="Microsoft Sans Serif"/>
              </a:rPr>
              <a:t>kilik</a:t>
            </a:r>
            <a:r>
              <a:rPr sz="2400" spc="40" dirty="0" smtClean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sistemdeki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işaretli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sayılardan,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pozitif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olanlar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işaret-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mutlak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değer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gösterimindeki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gibi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ifade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edilir.</a:t>
            </a:r>
            <a:endParaRPr sz="2400" dirty="0">
              <a:latin typeface="Microsoft Sans Serif"/>
              <a:cs typeface="Microsoft Sans Serif"/>
            </a:endParaRPr>
          </a:p>
          <a:p>
            <a:pPr marL="418465" marR="407034" indent="-342900">
              <a:lnSpc>
                <a:spcPct val="79800"/>
              </a:lnSpc>
              <a:spcBef>
                <a:spcPts val="585"/>
              </a:spcBef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Negatif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sayılar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ise,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pozitif</a:t>
            </a:r>
            <a:r>
              <a:rPr sz="2400" spc="30" dirty="0">
                <a:latin typeface="Microsoft Sans Serif"/>
                <a:cs typeface="Microsoft Sans Serif"/>
              </a:rPr>
              <a:t> sayının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işaret-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mutlak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değer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gösteriminin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Taban’a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göre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tümlenmesi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elde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edilir. 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Binary</a:t>
            </a:r>
            <a:r>
              <a:rPr sz="24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sistemde,Taban’a</a:t>
            </a:r>
            <a:r>
              <a:rPr sz="24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göre</a:t>
            </a:r>
            <a:r>
              <a:rPr sz="24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tümleme</a:t>
            </a:r>
            <a:r>
              <a:rPr sz="24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işlemi</a:t>
            </a:r>
            <a:r>
              <a:rPr sz="24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2’ye 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tümleme</a:t>
            </a:r>
            <a:r>
              <a:rPr sz="24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olarak</a:t>
            </a:r>
            <a:r>
              <a:rPr sz="24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adlandırılır</a:t>
            </a:r>
            <a:r>
              <a:rPr sz="2400" spc="20" dirty="0">
                <a:latin typeface="Microsoft Sans Serif"/>
                <a:cs typeface="Microsoft Sans Serif"/>
              </a:rPr>
              <a:t>.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Pratik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olarak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2’ye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tümlenecek</a:t>
            </a:r>
            <a:r>
              <a:rPr sz="2400" spc="25" dirty="0">
                <a:latin typeface="Microsoft Sans Serif"/>
                <a:cs typeface="Microsoft Sans Serif"/>
              </a:rPr>
              <a:t> sayı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1’e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tümleme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metoduna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göre</a:t>
            </a:r>
            <a:r>
              <a:rPr sz="2400" spc="25" dirty="0">
                <a:latin typeface="Microsoft Sans Serif"/>
                <a:cs typeface="Microsoft Sans Serif"/>
              </a:rPr>
              <a:t> yapılıp 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elde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edilen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sözcüğe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eklenir.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Örnek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olarak;</a:t>
            </a:r>
            <a:endParaRPr sz="2400" dirty="0">
              <a:latin typeface="Microsoft Sans Serif"/>
              <a:cs typeface="Microsoft Sans Serif"/>
            </a:endParaRPr>
          </a:p>
          <a:p>
            <a:pPr marL="418465" indent="-342900">
              <a:lnSpc>
                <a:spcPts val="2875"/>
              </a:lnSpc>
              <a:buChar char="•"/>
              <a:tabLst>
                <a:tab pos="418465" algn="l"/>
                <a:tab pos="419100" algn="l"/>
                <a:tab pos="1816100" algn="l"/>
                <a:tab pos="2163445" algn="l"/>
              </a:tabLst>
            </a:pPr>
            <a:r>
              <a:rPr sz="2400" dirty="0">
                <a:solidFill>
                  <a:srgbClr val="323299"/>
                </a:solidFill>
                <a:latin typeface="Microsoft Sans Serif"/>
                <a:cs typeface="Microsoft Sans Serif"/>
              </a:rPr>
              <a:t>(</a:t>
            </a:r>
            <a:r>
              <a:rPr sz="2400" spc="3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23299"/>
                </a:solidFill>
                <a:latin typeface="Microsoft Sans Serif"/>
                <a:cs typeface="Microsoft Sans Serif"/>
              </a:rPr>
              <a:t>+</a:t>
            </a:r>
            <a:r>
              <a:rPr sz="24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14)10	</a:t>
            </a:r>
            <a:r>
              <a:rPr sz="2400" dirty="0">
                <a:solidFill>
                  <a:srgbClr val="323299"/>
                </a:solidFill>
                <a:latin typeface="Microsoft Sans Serif"/>
                <a:cs typeface="Microsoft Sans Serif"/>
              </a:rPr>
              <a:t>=	</a:t>
            </a:r>
            <a:r>
              <a:rPr sz="2400" b="1" dirty="0">
                <a:solidFill>
                  <a:srgbClr val="323299"/>
                </a:solidFill>
                <a:latin typeface="Arial"/>
                <a:cs typeface="Arial"/>
              </a:rPr>
              <a:t>0</a:t>
            </a:r>
            <a:r>
              <a:rPr sz="2400" b="1" spc="-5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1110</a:t>
            </a:r>
            <a:endParaRPr sz="2400" dirty="0">
              <a:latin typeface="Microsoft Sans Serif"/>
              <a:cs typeface="Microsoft Sans Serif"/>
            </a:endParaRPr>
          </a:p>
          <a:p>
            <a:pPr marL="418465" indent="-342900">
              <a:lnSpc>
                <a:spcPts val="2875"/>
              </a:lnSpc>
              <a:buChar char="•"/>
              <a:tabLst>
                <a:tab pos="418465" algn="l"/>
                <a:tab pos="419100" algn="l"/>
                <a:tab pos="875665" algn="l"/>
                <a:tab pos="2085975" algn="l"/>
              </a:tabLst>
            </a:pPr>
            <a:r>
              <a:rPr sz="2400" dirty="0">
                <a:solidFill>
                  <a:srgbClr val="323299"/>
                </a:solidFill>
                <a:latin typeface="Microsoft Sans Serif"/>
                <a:cs typeface="Microsoft Sans Serif"/>
              </a:rPr>
              <a:t>(</a:t>
            </a:r>
            <a:r>
              <a:rPr sz="2400" spc="3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23299"/>
                </a:solidFill>
                <a:latin typeface="Microsoft Sans Serif"/>
                <a:cs typeface="Microsoft Sans Serif"/>
              </a:rPr>
              <a:t>-	</a:t>
            </a:r>
            <a:r>
              <a:rPr sz="24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14)10</a:t>
            </a:r>
            <a:r>
              <a:rPr sz="2400" spc="3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23299"/>
                </a:solidFill>
                <a:latin typeface="Microsoft Sans Serif"/>
                <a:cs typeface="Microsoft Sans Serif"/>
              </a:rPr>
              <a:t>=	</a:t>
            </a:r>
            <a:r>
              <a:rPr sz="2400" b="1" dirty="0">
                <a:solidFill>
                  <a:srgbClr val="323299"/>
                </a:solidFill>
                <a:latin typeface="Arial"/>
                <a:cs typeface="Arial"/>
              </a:rPr>
              <a:t>1</a:t>
            </a:r>
            <a:r>
              <a:rPr sz="2400" b="1" spc="-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0001</a:t>
            </a:r>
            <a:r>
              <a:rPr sz="2400" spc="1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23299"/>
                </a:solidFill>
                <a:latin typeface="Microsoft Sans Serif"/>
                <a:cs typeface="Microsoft Sans Serif"/>
              </a:rPr>
              <a:t>+</a:t>
            </a:r>
            <a:r>
              <a:rPr sz="2400" spc="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23299"/>
                </a:solidFill>
                <a:latin typeface="Microsoft Sans Serif"/>
                <a:cs typeface="Microsoft Sans Serif"/>
              </a:rPr>
              <a:t>1</a:t>
            </a:r>
            <a:r>
              <a:rPr sz="2400" spc="1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23299"/>
                </a:solidFill>
                <a:latin typeface="Microsoft Sans Serif"/>
                <a:cs typeface="Microsoft Sans Serif"/>
              </a:rPr>
              <a:t>=</a:t>
            </a:r>
            <a:r>
              <a:rPr sz="2400" spc="2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23299"/>
                </a:solidFill>
                <a:latin typeface="Microsoft Sans Serif"/>
                <a:cs typeface="Microsoft Sans Serif"/>
              </a:rPr>
              <a:t>1</a:t>
            </a:r>
            <a:r>
              <a:rPr sz="2400" spc="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0010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709" y="580600"/>
            <a:ext cx="59556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2’ye</a:t>
            </a:r>
            <a:r>
              <a:rPr spc="15" dirty="0"/>
              <a:t> </a:t>
            </a:r>
            <a:r>
              <a:rPr spc="-5" dirty="0"/>
              <a:t>tümleme’de</a:t>
            </a:r>
            <a:r>
              <a:rPr spc="15" dirty="0"/>
              <a:t> </a:t>
            </a:r>
            <a:r>
              <a:rPr spc="-5" dirty="0"/>
              <a:t>dönüşüm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1855" y="1211487"/>
            <a:ext cx="7900670" cy="36772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4965" marR="5080" indent="-342900" algn="just">
              <a:lnSpc>
                <a:spcPct val="89800"/>
              </a:lnSpc>
              <a:spcBef>
                <a:spcPts val="495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Microsoft Sans Serif"/>
                <a:cs typeface="Microsoft Sans Serif"/>
              </a:rPr>
              <a:t>Tabana </a:t>
            </a:r>
            <a:r>
              <a:rPr sz="3200" spc="-10" dirty="0">
                <a:latin typeface="Microsoft Sans Serif"/>
                <a:cs typeface="Microsoft Sans Serif"/>
              </a:rPr>
              <a:t>tümleme metodundaki </a:t>
            </a:r>
            <a:r>
              <a:rPr sz="3200" spc="-20" dirty="0">
                <a:latin typeface="Microsoft Sans Serif"/>
                <a:cs typeface="Microsoft Sans Serif"/>
              </a:rPr>
              <a:t>ikilik </a:t>
            </a:r>
            <a:r>
              <a:rPr sz="3200" spc="-10" dirty="0">
                <a:latin typeface="Microsoft Sans Serif"/>
                <a:cs typeface="Microsoft Sans Serif"/>
              </a:rPr>
              <a:t>pozitif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30" dirty="0">
                <a:latin typeface="Microsoft Sans Serif"/>
                <a:cs typeface="Microsoft Sans Serif"/>
              </a:rPr>
              <a:t>sayıların </a:t>
            </a:r>
            <a:r>
              <a:rPr sz="3200" spc="-10" dirty="0">
                <a:latin typeface="Microsoft Sans Serif"/>
                <a:cs typeface="Microsoft Sans Serif"/>
              </a:rPr>
              <a:t>onluk </a:t>
            </a:r>
            <a:r>
              <a:rPr sz="3200" spc="-15" dirty="0">
                <a:latin typeface="Microsoft Sans Serif"/>
                <a:cs typeface="Microsoft Sans Serif"/>
              </a:rPr>
              <a:t>değerlerini </a:t>
            </a:r>
            <a:r>
              <a:rPr sz="3200" spc="-10" dirty="0">
                <a:latin typeface="Microsoft Sans Serif"/>
                <a:cs typeface="Microsoft Sans Serif"/>
              </a:rPr>
              <a:t>bulmak </a:t>
            </a:r>
            <a:r>
              <a:rPr sz="3200" spc="-15" dirty="0">
                <a:latin typeface="Microsoft Sans Serif"/>
                <a:cs typeface="Microsoft Sans Serif"/>
              </a:rPr>
              <a:t>için </a:t>
            </a:r>
            <a:r>
              <a:rPr sz="3200" spc="-5" dirty="0">
                <a:latin typeface="Microsoft Sans Serif"/>
                <a:cs typeface="Microsoft Sans Serif"/>
              </a:rPr>
              <a:t>D.1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45" dirty="0">
                <a:latin typeface="Microsoft Sans Serif"/>
                <a:cs typeface="Microsoft Sans Serif"/>
              </a:rPr>
              <a:t>bağıntısı</a:t>
            </a:r>
            <a:r>
              <a:rPr sz="3200" spc="15" dirty="0">
                <a:latin typeface="Microsoft Sans Serif"/>
                <a:cs typeface="Microsoft Sans Serif"/>
              </a:rPr>
              <a:t> kullanılır.</a:t>
            </a:r>
            <a:endParaRPr sz="3200">
              <a:latin typeface="Microsoft Sans Serif"/>
              <a:cs typeface="Microsoft Sans Serif"/>
            </a:endParaRPr>
          </a:p>
          <a:p>
            <a:pPr marL="354965" marR="161290" indent="-342900">
              <a:lnSpc>
                <a:spcPct val="898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  <a:tab pos="2700020" algn="l"/>
              </a:tabLst>
            </a:pPr>
            <a:r>
              <a:rPr sz="3200" spc="-10" dirty="0">
                <a:latin typeface="Microsoft Sans Serif"/>
                <a:cs typeface="Microsoft Sans Serif"/>
              </a:rPr>
              <a:t>Negatif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15" dirty="0">
                <a:latin typeface="Microsoft Sans Serif"/>
                <a:cs typeface="Microsoft Sans Serif"/>
              </a:rPr>
              <a:t>sayılar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ise,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işaret</a:t>
            </a:r>
            <a:r>
              <a:rPr sz="32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bitinin</a:t>
            </a:r>
            <a:r>
              <a:rPr sz="32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onluk </a:t>
            </a:r>
            <a:r>
              <a:rPr sz="32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değerini</a:t>
            </a:r>
            <a:r>
              <a:rPr sz="32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negatif</a:t>
            </a:r>
            <a:r>
              <a:rPr sz="32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alarak</a:t>
            </a:r>
            <a:r>
              <a:rPr sz="3200" spc="-10" dirty="0">
                <a:latin typeface="Microsoft Sans Serif"/>
                <a:cs typeface="Microsoft Sans Serif"/>
              </a:rPr>
              <a:t>,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diğer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bitlerin </a:t>
            </a:r>
            <a:r>
              <a:rPr sz="3200" spc="-10" dirty="0">
                <a:latin typeface="Microsoft Sans Serif"/>
                <a:cs typeface="Microsoft Sans Serif"/>
              </a:rPr>
              <a:t> oluşturduğu	onluk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35" dirty="0">
                <a:latin typeface="Microsoft Sans Serif"/>
                <a:cs typeface="Microsoft Sans Serif"/>
              </a:rPr>
              <a:t>sayı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sistemindeki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35" dirty="0">
                <a:latin typeface="Microsoft Sans Serif"/>
                <a:cs typeface="Microsoft Sans Serif"/>
              </a:rPr>
              <a:t>sayı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ile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10" dirty="0">
                <a:latin typeface="Microsoft Sans Serif"/>
                <a:cs typeface="Microsoft Sans Serif"/>
              </a:rPr>
              <a:t>toplanması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ile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bulunur.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10" dirty="0">
                <a:latin typeface="Microsoft Sans Serif"/>
                <a:cs typeface="Microsoft Sans Serif"/>
              </a:rPr>
              <a:t>Aşağıdaki 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örneği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inceleyiniz.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755" y="5426511"/>
            <a:ext cx="7835265" cy="90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4290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93065" algn="l"/>
                <a:tab pos="393700" algn="l"/>
                <a:tab pos="1597025" algn="l"/>
              </a:tabLst>
            </a:pP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(</a:t>
            </a:r>
            <a:r>
              <a:rPr sz="1800" b="1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+</a:t>
            </a:r>
            <a:r>
              <a:rPr sz="1800" b="1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14)</a:t>
            </a:r>
            <a:r>
              <a:rPr sz="1800" b="1" spc="-15" baseline="-23148" dirty="0">
                <a:solidFill>
                  <a:srgbClr val="323299"/>
                </a:solidFill>
                <a:latin typeface="Arial"/>
                <a:cs typeface="Arial"/>
              </a:rPr>
              <a:t>10</a:t>
            </a:r>
            <a:r>
              <a:rPr sz="1800" b="1" spc="757" baseline="-2314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=	0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1110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=</a:t>
            </a:r>
            <a:r>
              <a:rPr sz="1800" b="1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0x2</a:t>
            </a:r>
            <a:r>
              <a:rPr sz="1800" b="1" spc="-15" baseline="23148" dirty="0">
                <a:solidFill>
                  <a:srgbClr val="323299"/>
                </a:solidFill>
                <a:latin typeface="Arial"/>
                <a:cs typeface="Arial"/>
              </a:rPr>
              <a:t>4</a:t>
            </a:r>
            <a:r>
              <a:rPr sz="1800" b="1" spc="254" baseline="2314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+1x2</a:t>
            </a:r>
            <a:r>
              <a:rPr sz="1800" b="1" spc="-7" baseline="23148" dirty="0">
                <a:solidFill>
                  <a:srgbClr val="323299"/>
                </a:solidFill>
                <a:latin typeface="Arial"/>
                <a:cs typeface="Arial"/>
              </a:rPr>
              <a:t>3</a:t>
            </a:r>
            <a:r>
              <a:rPr sz="1800" b="1" spc="254" baseline="2314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+1x2</a:t>
            </a:r>
            <a:r>
              <a:rPr sz="1800" b="1" spc="-7" baseline="23148" dirty="0">
                <a:solidFill>
                  <a:srgbClr val="323299"/>
                </a:solidFill>
                <a:latin typeface="Arial"/>
                <a:cs typeface="Arial"/>
              </a:rPr>
              <a:t>2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+1x2</a:t>
            </a:r>
            <a:r>
              <a:rPr sz="1800" b="1" spc="-7" baseline="23148" dirty="0">
                <a:solidFill>
                  <a:srgbClr val="323299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+1x2</a:t>
            </a:r>
            <a:r>
              <a:rPr sz="1800" b="1" spc="-7" baseline="23148" dirty="0">
                <a:solidFill>
                  <a:srgbClr val="323299"/>
                </a:solidFill>
                <a:latin typeface="Arial"/>
                <a:cs typeface="Arial"/>
              </a:rPr>
              <a:t>0</a:t>
            </a:r>
            <a:r>
              <a:rPr sz="1800" b="1" spc="262" baseline="2314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= 8</a:t>
            </a:r>
            <a:r>
              <a:rPr sz="1800" b="1" spc="-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+ 4</a:t>
            </a:r>
            <a:r>
              <a:rPr sz="1800" b="1" spc="-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+ 2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=</a:t>
            </a:r>
            <a:r>
              <a:rPr sz="1800" b="1" spc="-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+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23299"/>
              </a:buClr>
              <a:buFont typeface="Microsoft Sans Serif"/>
              <a:buChar char="•"/>
            </a:pPr>
            <a:endParaRPr sz="2250">
              <a:latin typeface="Arial"/>
              <a:cs typeface="Arial"/>
            </a:endParaRPr>
          </a:p>
          <a:p>
            <a:pPr marL="393065" indent="-342900">
              <a:lnSpc>
                <a:spcPct val="100000"/>
              </a:lnSpc>
              <a:buFont typeface="Microsoft Sans Serif"/>
              <a:buChar char="•"/>
              <a:tabLst>
                <a:tab pos="393065" algn="l"/>
                <a:tab pos="393700" algn="l"/>
                <a:tab pos="737870" algn="l"/>
                <a:tab pos="1560830" algn="l"/>
              </a:tabLst>
            </a:pP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( -	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14)</a:t>
            </a:r>
            <a:r>
              <a:rPr sz="1800" b="1" spc="-15" baseline="-23148" dirty="0">
                <a:solidFill>
                  <a:srgbClr val="323299"/>
                </a:solidFill>
                <a:latin typeface="Arial"/>
                <a:cs typeface="Arial"/>
              </a:rPr>
              <a:t>10</a:t>
            </a:r>
            <a:r>
              <a:rPr sz="1800" b="1" spc="254" baseline="-2314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=	1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0010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=</a:t>
            </a:r>
            <a:r>
              <a:rPr sz="1800" b="1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-(1x2</a:t>
            </a:r>
            <a:r>
              <a:rPr sz="1800" b="1" spc="-7" baseline="23148" dirty="0">
                <a:solidFill>
                  <a:srgbClr val="323299"/>
                </a:solidFill>
                <a:latin typeface="Arial"/>
                <a:cs typeface="Arial"/>
              </a:rPr>
              <a:t>4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)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 +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(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0x2</a:t>
            </a:r>
            <a:r>
              <a:rPr sz="1800" b="1" spc="-15" baseline="23148" dirty="0">
                <a:solidFill>
                  <a:srgbClr val="323299"/>
                </a:solidFill>
                <a:latin typeface="Arial"/>
                <a:cs typeface="Arial"/>
              </a:rPr>
              <a:t>3</a:t>
            </a:r>
            <a:r>
              <a:rPr sz="1800" b="1" spc="254" baseline="2314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+0x2</a:t>
            </a:r>
            <a:r>
              <a:rPr sz="1800" b="1" spc="-7" baseline="23148" dirty="0">
                <a:solidFill>
                  <a:srgbClr val="323299"/>
                </a:solidFill>
                <a:latin typeface="Arial"/>
                <a:cs typeface="Arial"/>
              </a:rPr>
              <a:t>2</a:t>
            </a:r>
            <a:r>
              <a:rPr sz="1800" b="1" spc="240" baseline="2314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+1x2</a:t>
            </a:r>
            <a:r>
              <a:rPr sz="1800" b="1" spc="-15" baseline="23148" dirty="0">
                <a:solidFill>
                  <a:srgbClr val="323299"/>
                </a:solidFill>
                <a:latin typeface="Arial"/>
                <a:cs typeface="Arial"/>
              </a:rPr>
              <a:t>1</a:t>
            </a:r>
            <a:r>
              <a:rPr sz="1800" b="1" spc="262" baseline="2314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+1x2</a:t>
            </a:r>
            <a:r>
              <a:rPr sz="1800" b="1" spc="-7" baseline="23148" dirty="0">
                <a:solidFill>
                  <a:srgbClr val="323299"/>
                </a:solidFill>
                <a:latin typeface="Arial"/>
                <a:cs typeface="Arial"/>
              </a:rPr>
              <a:t>0</a:t>
            </a:r>
            <a:r>
              <a:rPr sz="1800" b="1" spc="254" baseline="2314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)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-16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+</a:t>
            </a:r>
            <a:r>
              <a:rPr sz="1800" b="1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2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=</a:t>
            </a:r>
            <a:r>
              <a:rPr sz="1800" b="1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-14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9146" y="633939"/>
            <a:ext cx="107505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Y</a:t>
            </a:r>
            <a:r>
              <a:rPr sz="2800" dirty="0"/>
              <a:t>or</a:t>
            </a:r>
            <a:r>
              <a:rPr sz="2800" spc="10" dirty="0"/>
              <a:t>u</a:t>
            </a:r>
            <a:r>
              <a:rPr sz="2800" dirty="0"/>
              <a:t>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00606" y="1062147"/>
            <a:ext cx="8025130" cy="56083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93065" marR="43180" indent="-342900">
              <a:lnSpc>
                <a:spcPct val="80200"/>
              </a:lnSpc>
              <a:spcBef>
                <a:spcPts val="580"/>
              </a:spcBef>
              <a:buChar char="•"/>
              <a:tabLst>
                <a:tab pos="393065" algn="l"/>
                <a:tab pos="393700" algn="l"/>
              </a:tabLst>
            </a:pPr>
            <a:r>
              <a:rPr lang="tr-TR" sz="2000" spc="-75" dirty="0">
                <a:solidFill>
                  <a:srgbClr val="323299"/>
                </a:solidFill>
                <a:latin typeface="Microsoft Sans Serif"/>
                <a:cs typeface="Microsoft Sans Serif"/>
              </a:rPr>
              <a:t>İ</a:t>
            </a:r>
            <a:r>
              <a:rPr sz="2000" spc="-75" dirty="0" err="1" smtClean="0">
                <a:solidFill>
                  <a:srgbClr val="323299"/>
                </a:solidFill>
                <a:latin typeface="Microsoft Sans Serif"/>
                <a:cs typeface="Microsoft Sans Serif"/>
              </a:rPr>
              <a:t>şaret-mutlak</a:t>
            </a:r>
            <a:r>
              <a:rPr sz="2000" spc="10" dirty="0" smtClean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değer</a:t>
            </a:r>
            <a:r>
              <a:rPr sz="20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gösterimi</a:t>
            </a:r>
            <a:r>
              <a:rPr sz="20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çok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kolay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olmasına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karşılık,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sayı 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için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mutlak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değer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birlikte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işaret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bitinin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kontrol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edilmesi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gerekir.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Ayrıca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iki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tane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30" dirty="0">
                <a:latin typeface="Microsoft Sans Serif"/>
                <a:cs typeface="Microsoft Sans Serif"/>
              </a:rPr>
              <a:t>sıfır</a:t>
            </a:r>
            <a:r>
              <a:rPr sz="2000" spc="25" dirty="0">
                <a:latin typeface="Microsoft Sans Serif"/>
                <a:cs typeface="Microsoft Sans Serif"/>
              </a:rPr>
              <a:t> tanımı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vardır.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Yine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tür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gösterimde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aritmetik </a:t>
            </a:r>
            <a:r>
              <a:rPr sz="2000" spc="-5" dirty="0">
                <a:latin typeface="Microsoft Sans Serif"/>
                <a:cs typeface="Microsoft Sans Serif"/>
              </a:rPr>
              <a:t> işlemlerde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birtakım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zorluklar</a:t>
            </a:r>
            <a:r>
              <a:rPr sz="2000" spc="10" dirty="0">
                <a:latin typeface="Microsoft Sans Serif"/>
                <a:cs typeface="Microsoft Sans Serif"/>
              </a:rPr>
              <a:t> çıkmaktadır.</a:t>
            </a:r>
            <a:endParaRPr sz="2000" dirty="0">
              <a:latin typeface="Microsoft Sans Serif"/>
              <a:cs typeface="Microsoft Sans Serif"/>
            </a:endParaRPr>
          </a:p>
          <a:p>
            <a:pPr marL="393065" marR="103505" indent="-342900">
              <a:lnSpc>
                <a:spcPct val="80200"/>
              </a:lnSpc>
              <a:spcBef>
                <a:spcPts val="470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Taban-1’e</a:t>
            </a:r>
            <a:r>
              <a:rPr sz="2000" spc="1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tümleme</a:t>
            </a:r>
            <a:r>
              <a:rPr sz="2000" spc="1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metodunda</a:t>
            </a:r>
            <a:r>
              <a:rPr sz="2000" spc="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da</a:t>
            </a:r>
            <a:r>
              <a:rPr sz="20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iki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tane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30" dirty="0">
                <a:latin typeface="Microsoft Sans Serif"/>
                <a:cs typeface="Microsoft Sans Serif"/>
              </a:rPr>
              <a:t>sıfır</a:t>
            </a:r>
            <a:r>
              <a:rPr sz="2000" spc="25" dirty="0">
                <a:latin typeface="Microsoft Sans Serif"/>
                <a:cs typeface="Microsoft Sans Serif"/>
              </a:rPr>
              <a:t> tanımı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mevcuttur.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Negatif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sayıları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elde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etmek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için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sonuca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eklenmesi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gerekmektedir.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Aritmetik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işlemlerin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sonucunda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eklenmesi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gerekebilir.</a:t>
            </a:r>
            <a:endParaRPr sz="2000" dirty="0">
              <a:latin typeface="Microsoft Sans Serif"/>
              <a:cs typeface="Microsoft Sans Serif"/>
            </a:endParaRPr>
          </a:p>
          <a:p>
            <a:pPr marL="393065" marR="327660" indent="-342900">
              <a:lnSpc>
                <a:spcPct val="80200"/>
              </a:lnSpc>
              <a:spcBef>
                <a:spcPts val="480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Tabana</a:t>
            </a:r>
            <a:r>
              <a:rPr sz="2000" spc="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tümleme</a:t>
            </a:r>
            <a:r>
              <a:rPr sz="2000" spc="1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metodunda</a:t>
            </a:r>
            <a:r>
              <a:rPr sz="2000" spc="2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tekbir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0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tanımı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aritmetik </a:t>
            </a:r>
            <a:r>
              <a:rPr sz="2000" spc="-5" dirty="0">
                <a:latin typeface="Microsoft Sans Serif"/>
                <a:cs typeface="Microsoft Sans Serif"/>
              </a:rPr>
              <a:t> işlemlerde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ilk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iki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yönteme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göre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kolaylıklar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mevcuttur.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yüzden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sayısal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sistemlerde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işaretli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sayılar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için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tabana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tümleme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yöntemi 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kullanılmaktadır.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2’ye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tümleme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sisteminde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i="1" spc="-10" dirty="0">
                <a:latin typeface="Arial"/>
                <a:cs typeface="Arial"/>
              </a:rPr>
              <a:t>n</a:t>
            </a:r>
            <a:r>
              <a:rPr sz="2000" spc="-10" dirty="0">
                <a:latin typeface="Microsoft Sans Serif"/>
                <a:cs typeface="Microsoft Sans Serif"/>
              </a:rPr>
              <a:t>-bitle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gösterilebilecek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sayılar,</a:t>
            </a:r>
            <a:endParaRPr sz="2000" dirty="0">
              <a:latin typeface="Microsoft Sans Serif"/>
              <a:cs typeface="Microsoft Sans Serif"/>
            </a:endParaRPr>
          </a:p>
          <a:p>
            <a:pPr marL="1878964">
              <a:lnSpc>
                <a:spcPts val="2870"/>
              </a:lnSpc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-(2</a:t>
            </a:r>
            <a:r>
              <a:rPr sz="2400" b="1" spc="-7" baseline="24305" dirty="0">
                <a:solidFill>
                  <a:srgbClr val="FF0000"/>
                </a:solidFill>
                <a:latin typeface="Arial"/>
                <a:cs typeface="Arial"/>
              </a:rPr>
              <a:t>n-1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ile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+(2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7" baseline="24305" dirty="0">
                <a:solidFill>
                  <a:srgbClr val="FF0000"/>
                </a:solidFill>
                <a:latin typeface="Arial"/>
                <a:cs typeface="Arial"/>
              </a:rPr>
              <a:t>n-1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)-1</a:t>
            </a:r>
            <a:endParaRPr sz="2400" dirty="0">
              <a:latin typeface="Arial"/>
              <a:cs typeface="Arial"/>
            </a:endParaRPr>
          </a:p>
          <a:p>
            <a:pPr marL="507365">
              <a:lnSpc>
                <a:spcPts val="2155"/>
              </a:lnSpc>
            </a:pPr>
            <a:r>
              <a:rPr sz="1800" spc="10" dirty="0">
                <a:latin typeface="Microsoft Sans Serif"/>
                <a:cs typeface="Microsoft Sans Serif"/>
              </a:rPr>
              <a:t>aralığındadır.</a:t>
            </a:r>
            <a:endParaRPr sz="1800" dirty="0">
              <a:latin typeface="Microsoft Sans Serif"/>
              <a:cs typeface="Microsoft Sans Serif"/>
            </a:endParaRPr>
          </a:p>
          <a:p>
            <a:pPr marL="507365">
              <a:lnSpc>
                <a:spcPts val="2875"/>
              </a:lnSpc>
              <a:spcBef>
                <a:spcPts val="10"/>
              </a:spcBef>
            </a:pPr>
            <a:r>
              <a:rPr sz="1800" spc="-5" dirty="0">
                <a:latin typeface="Microsoft Sans Serif"/>
                <a:cs typeface="Microsoft Sans Serif"/>
              </a:rPr>
              <a:t>Buna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karşılık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i="1" spc="-10" dirty="0">
                <a:latin typeface="Arial"/>
                <a:cs typeface="Arial"/>
              </a:rPr>
              <a:t>n</a:t>
            </a:r>
            <a:r>
              <a:rPr sz="1800" spc="-10" dirty="0">
                <a:latin typeface="Microsoft Sans Serif"/>
                <a:cs typeface="Microsoft Sans Serif"/>
              </a:rPr>
              <a:t>-bit’le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gösterilebilecek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işaretsiz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sayı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b="1" spc="-7" baseline="2430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spc="97" baseline="24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tanedir.</a:t>
            </a:r>
            <a:endParaRPr sz="1800" dirty="0">
              <a:latin typeface="Microsoft Sans Serif"/>
              <a:cs typeface="Microsoft Sans Serif"/>
            </a:endParaRPr>
          </a:p>
          <a:p>
            <a:pPr marL="50800">
              <a:lnSpc>
                <a:spcPts val="2395"/>
              </a:lnSpc>
            </a:pPr>
            <a:r>
              <a:rPr sz="2000" spc="-5" dirty="0">
                <a:latin typeface="Microsoft Sans Serif"/>
                <a:cs typeface="Microsoft Sans Serif"/>
              </a:rPr>
              <a:t>Örnekler:</a:t>
            </a:r>
            <a:endParaRPr sz="2000" dirty="0">
              <a:latin typeface="Microsoft Sans Serif"/>
              <a:cs typeface="Microsoft Sans Serif"/>
            </a:endParaRPr>
          </a:p>
          <a:p>
            <a:pPr marL="393065" indent="-342900">
              <a:lnSpc>
                <a:spcPct val="100000"/>
              </a:lnSpc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n=3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için→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-(2</a:t>
            </a:r>
            <a:r>
              <a:rPr sz="1950" spc="-7" baseline="25641" dirty="0">
                <a:latin typeface="Microsoft Sans Serif"/>
                <a:cs typeface="Microsoft Sans Serif"/>
              </a:rPr>
              <a:t>3-1</a:t>
            </a:r>
            <a:r>
              <a:rPr sz="2000" spc="-5" dirty="0">
                <a:latin typeface="Microsoft Sans Serif"/>
                <a:cs typeface="Microsoft Sans Serif"/>
              </a:rPr>
              <a:t>)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ile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+(2</a:t>
            </a:r>
            <a:r>
              <a:rPr sz="1950" spc="-7" baseline="25641" dirty="0">
                <a:latin typeface="Microsoft Sans Serif"/>
                <a:cs typeface="Microsoft Sans Serif"/>
              </a:rPr>
              <a:t>3-1</a:t>
            </a:r>
            <a:r>
              <a:rPr sz="2000" spc="-5" dirty="0">
                <a:latin typeface="Microsoft Sans Serif"/>
                <a:cs typeface="Microsoft Sans Serif"/>
              </a:rPr>
              <a:t>)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-1)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4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+3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aralığında.</a:t>
            </a:r>
            <a:endParaRPr sz="2000" dirty="0">
              <a:latin typeface="Microsoft Sans Serif"/>
              <a:cs typeface="Microsoft Sans Serif"/>
            </a:endParaRPr>
          </a:p>
          <a:p>
            <a:pPr marL="393065" indent="-342900">
              <a:lnSpc>
                <a:spcPct val="100000"/>
              </a:lnSpc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n=4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için→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-(2</a:t>
            </a:r>
            <a:r>
              <a:rPr sz="1950" spc="-7" baseline="25641" dirty="0">
                <a:latin typeface="Microsoft Sans Serif"/>
                <a:cs typeface="Microsoft Sans Serif"/>
              </a:rPr>
              <a:t>4-1</a:t>
            </a:r>
            <a:r>
              <a:rPr sz="2000" spc="-5" dirty="0">
                <a:latin typeface="Microsoft Sans Serif"/>
                <a:cs typeface="Microsoft Sans Serif"/>
              </a:rPr>
              <a:t>)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ile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+(2</a:t>
            </a:r>
            <a:r>
              <a:rPr sz="1950" spc="-7" baseline="25641" dirty="0">
                <a:latin typeface="Microsoft Sans Serif"/>
                <a:cs typeface="Microsoft Sans Serif"/>
              </a:rPr>
              <a:t>4-1</a:t>
            </a:r>
            <a:r>
              <a:rPr sz="2000" spc="-5" dirty="0">
                <a:latin typeface="Microsoft Sans Serif"/>
                <a:cs typeface="Microsoft Sans Serif"/>
              </a:rPr>
              <a:t>)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-1)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8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+7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aralığında.</a:t>
            </a:r>
            <a:endParaRPr sz="2000" dirty="0">
              <a:latin typeface="Microsoft Sans Serif"/>
              <a:cs typeface="Microsoft Sans Serif"/>
            </a:endParaRPr>
          </a:p>
          <a:p>
            <a:pPr marL="393065" marR="194310" indent="-342900">
              <a:lnSpc>
                <a:spcPct val="80000"/>
              </a:lnSpc>
              <a:spcBef>
                <a:spcPts val="480"/>
              </a:spcBef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n=6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için→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-(2</a:t>
            </a:r>
            <a:r>
              <a:rPr sz="1950" spc="-7" baseline="25641" dirty="0">
                <a:latin typeface="Microsoft Sans Serif"/>
                <a:cs typeface="Microsoft Sans Serif"/>
              </a:rPr>
              <a:t>6-1</a:t>
            </a:r>
            <a:r>
              <a:rPr sz="2000" spc="-5" dirty="0">
                <a:latin typeface="Microsoft Sans Serif"/>
                <a:cs typeface="Microsoft Sans Serif"/>
              </a:rPr>
              <a:t>)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+(2</a:t>
            </a:r>
            <a:r>
              <a:rPr sz="1950" spc="-7" baseline="25641" dirty="0">
                <a:latin typeface="Microsoft Sans Serif"/>
                <a:cs typeface="Microsoft Sans Serif"/>
              </a:rPr>
              <a:t>6-1</a:t>
            </a:r>
            <a:r>
              <a:rPr sz="2000" spc="-5" dirty="0">
                <a:latin typeface="Microsoft Sans Serif"/>
                <a:cs typeface="Microsoft Sans Serif"/>
              </a:rPr>
              <a:t>)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-1)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32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+31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aralığında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sayılar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elde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edilir.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445" y="1977820"/>
            <a:ext cx="7333615" cy="3898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b="1" spc="-235" dirty="0">
                <a:latin typeface="Times New Roman"/>
                <a:cs typeface="Times New Roman"/>
              </a:rPr>
              <a:t>Tablo2.4</a:t>
            </a:r>
            <a:r>
              <a:rPr sz="2350" spc="-235" dirty="0">
                <a:latin typeface="Times New Roman"/>
                <a:cs typeface="Times New Roman"/>
              </a:rPr>
              <a:t>.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spc="-265" dirty="0">
                <a:latin typeface="Times New Roman"/>
                <a:cs typeface="Times New Roman"/>
              </a:rPr>
              <a:t>3</a:t>
            </a:r>
            <a:r>
              <a:rPr sz="2350" spc="-120" dirty="0">
                <a:latin typeface="Times New Roman"/>
                <a:cs typeface="Times New Roman"/>
              </a:rPr>
              <a:t> </a:t>
            </a:r>
            <a:r>
              <a:rPr sz="2350" spc="-190" dirty="0">
                <a:latin typeface="Times New Roman"/>
                <a:cs typeface="Times New Roman"/>
              </a:rPr>
              <a:t>bitlik</a:t>
            </a:r>
            <a:r>
              <a:rPr sz="2350" spc="-120" dirty="0">
                <a:latin typeface="Times New Roman"/>
                <a:cs typeface="Times New Roman"/>
              </a:rPr>
              <a:t> </a:t>
            </a:r>
            <a:r>
              <a:rPr sz="2350" spc="-225" dirty="0">
                <a:latin typeface="Times New Roman"/>
                <a:cs typeface="Times New Roman"/>
              </a:rPr>
              <a:t>sözcüklerin</a:t>
            </a:r>
            <a:r>
              <a:rPr sz="2350" spc="-130" dirty="0">
                <a:latin typeface="Times New Roman"/>
                <a:cs typeface="Times New Roman"/>
              </a:rPr>
              <a:t> </a:t>
            </a:r>
            <a:r>
              <a:rPr sz="2350" spc="-195" dirty="0">
                <a:latin typeface="Times New Roman"/>
                <a:cs typeface="Times New Roman"/>
              </a:rPr>
              <a:t>işaretsiz</a:t>
            </a:r>
            <a:r>
              <a:rPr sz="2350" spc="-110" dirty="0">
                <a:latin typeface="Times New Roman"/>
                <a:cs typeface="Times New Roman"/>
              </a:rPr>
              <a:t> </a:t>
            </a:r>
            <a:r>
              <a:rPr sz="2350" spc="-250" dirty="0">
                <a:latin typeface="Times New Roman"/>
                <a:cs typeface="Times New Roman"/>
              </a:rPr>
              <a:t>ve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spc="-185" dirty="0">
                <a:latin typeface="Times New Roman"/>
                <a:cs typeface="Times New Roman"/>
              </a:rPr>
              <a:t>işaretli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spc="-220" dirty="0">
                <a:latin typeface="Times New Roman"/>
                <a:cs typeface="Times New Roman"/>
              </a:rPr>
              <a:t>sayı</a:t>
            </a:r>
            <a:r>
              <a:rPr sz="2350" spc="-120" dirty="0">
                <a:latin typeface="Times New Roman"/>
                <a:cs typeface="Times New Roman"/>
              </a:rPr>
              <a:t> </a:t>
            </a:r>
            <a:r>
              <a:rPr sz="2350" spc="-225" dirty="0">
                <a:latin typeface="Times New Roman"/>
                <a:cs typeface="Times New Roman"/>
              </a:rPr>
              <a:t>olarak</a:t>
            </a:r>
            <a:r>
              <a:rPr sz="2350" spc="-130" dirty="0">
                <a:latin typeface="Times New Roman"/>
                <a:cs typeface="Times New Roman"/>
              </a:rPr>
              <a:t> </a:t>
            </a:r>
            <a:r>
              <a:rPr sz="2350" spc="-220" dirty="0">
                <a:latin typeface="Times New Roman"/>
                <a:cs typeface="Times New Roman"/>
              </a:rPr>
              <a:t>değerlendirilmesi</a:t>
            </a:r>
            <a:endParaRPr sz="23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79121"/>
              </p:ext>
            </p:extLst>
          </p:nvPr>
        </p:nvGraphicFramePr>
        <p:xfrm>
          <a:off x="1222664" y="2370140"/>
          <a:ext cx="7562848" cy="3604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5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3171">
                <a:tc>
                  <a:txBody>
                    <a:bodyPr/>
                    <a:lstStyle/>
                    <a:p>
                      <a:pPr marL="565150">
                        <a:lnSpc>
                          <a:spcPts val="2665"/>
                        </a:lnSpc>
                      </a:pPr>
                      <a:r>
                        <a:rPr sz="2350" spc="-275" dirty="0">
                          <a:latin typeface="Times New Roman"/>
                          <a:cs typeface="Times New Roman"/>
                        </a:rPr>
                        <a:t>n=3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0"/>
                        </a:lnSpc>
                      </a:pPr>
                      <a:r>
                        <a:rPr lang="tr-TR" sz="2350" spc="-300" dirty="0" smtClean="0">
                          <a:latin typeface="Times New Roman"/>
                          <a:cs typeface="Times New Roman"/>
                        </a:rPr>
                        <a:t>İ</a:t>
                      </a:r>
                      <a:r>
                        <a:rPr sz="2350" spc="-300" dirty="0" err="1" smtClean="0">
                          <a:latin typeface="Times New Roman"/>
                          <a:cs typeface="Times New Roman"/>
                        </a:rPr>
                        <a:t>şaretsiz</a:t>
                      </a:r>
                      <a:endParaRPr sz="23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2350" spc="-220" dirty="0">
                          <a:latin typeface="Times New Roman"/>
                          <a:cs typeface="Times New Roman"/>
                        </a:rPr>
                        <a:t>sayı</a:t>
                      </a:r>
                      <a:endParaRPr sz="2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0"/>
                        </a:lnSpc>
                      </a:pPr>
                      <a:r>
                        <a:rPr lang="tr-TR" sz="2350" spc="-295" dirty="0" smtClean="0">
                          <a:latin typeface="Times New Roman"/>
                          <a:cs typeface="Times New Roman"/>
                        </a:rPr>
                        <a:t>İ</a:t>
                      </a:r>
                      <a:r>
                        <a:rPr sz="2350" spc="-295" dirty="0" err="1" smtClean="0">
                          <a:latin typeface="Times New Roman"/>
                          <a:cs typeface="Times New Roman"/>
                        </a:rPr>
                        <a:t>şaret-Mutlak</a:t>
                      </a:r>
                      <a:endParaRPr sz="23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2350" spc="-240" dirty="0">
                          <a:latin typeface="Times New Roman"/>
                          <a:cs typeface="Times New Roman"/>
                        </a:rPr>
                        <a:t>değer</a:t>
                      </a:r>
                      <a:endParaRPr sz="2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ts val="2630"/>
                        </a:lnSpc>
                      </a:pPr>
                      <a:r>
                        <a:rPr sz="235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35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350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35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35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35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5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35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350" dirty="0">
                          <a:latin typeface="Times New Roman"/>
                          <a:cs typeface="Times New Roman"/>
                        </a:rPr>
                        <a:t>’e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365125">
                        <a:lnSpc>
                          <a:spcPts val="2785"/>
                        </a:lnSpc>
                      </a:pPr>
                      <a:r>
                        <a:rPr sz="2350" spc="-265" dirty="0">
                          <a:latin typeface="Times New Roman"/>
                          <a:cs typeface="Times New Roman"/>
                        </a:rPr>
                        <a:t>tümleme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ts val="2630"/>
                        </a:lnSpc>
                      </a:pPr>
                      <a:r>
                        <a:rPr sz="2350" spc="-250" dirty="0">
                          <a:latin typeface="Times New Roman"/>
                          <a:cs typeface="Times New Roman"/>
                        </a:rPr>
                        <a:t>Taban’a</a:t>
                      </a:r>
                      <a:endParaRPr sz="2350" dirty="0">
                        <a:latin typeface="Times New Roman"/>
                        <a:cs typeface="Times New Roman"/>
                      </a:endParaRPr>
                    </a:p>
                    <a:p>
                      <a:pPr marL="367030">
                        <a:lnSpc>
                          <a:spcPts val="2785"/>
                        </a:lnSpc>
                      </a:pPr>
                      <a:r>
                        <a:rPr sz="2350" spc="-265" dirty="0">
                          <a:latin typeface="Times New Roman"/>
                          <a:cs typeface="Times New Roman"/>
                        </a:rPr>
                        <a:t>tümleme</a:t>
                      </a:r>
                      <a:endParaRPr sz="2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572770">
                        <a:lnSpc>
                          <a:spcPts val="2665"/>
                        </a:lnSpc>
                      </a:pPr>
                      <a:r>
                        <a:rPr sz="2350" spc="-265" dirty="0">
                          <a:latin typeface="Times New Roman"/>
                          <a:cs typeface="Times New Roman"/>
                        </a:rPr>
                        <a:t>000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</a:pPr>
                      <a:r>
                        <a:rPr sz="2350" spc="-290" dirty="0">
                          <a:latin typeface="Times New Roman"/>
                          <a:cs typeface="Times New Roman"/>
                        </a:rPr>
                        <a:t>+0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8970">
                        <a:lnSpc>
                          <a:spcPts val="2665"/>
                        </a:lnSpc>
                      </a:pPr>
                      <a:r>
                        <a:rPr sz="2350" spc="-290" dirty="0">
                          <a:latin typeface="Times New Roman"/>
                          <a:cs typeface="Times New Roman"/>
                        </a:rPr>
                        <a:t>+0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8970">
                        <a:lnSpc>
                          <a:spcPts val="2665"/>
                        </a:lnSpc>
                      </a:pPr>
                      <a:r>
                        <a:rPr sz="2350" spc="-280" dirty="0">
                          <a:latin typeface="Times New Roman"/>
                          <a:cs typeface="Times New Roman"/>
                        </a:rPr>
                        <a:t>+0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572770">
                        <a:lnSpc>
                          <a:spcPts val="2665"/>
                        </a:lnSpc>
                      </a:pPr>
                      <a:r>
                        <a:rPr sz="2350" spc="-265" dirty="0">
                          <a:latin typeface="Times New Roman"/>
                          <a:cs typeface="Times New Roman"/>
                        </a:rPr>
                        <a:t>001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</a:pPr>
                      <a:r>
                        <a:rPr sz="2350" spc="-290" dirty="0">
                          <a:latin typeface="Times New Roman"/>
                          <a:cs typeface="Times New Roman"/>
                        </a:rPr>
                        <a:t>+1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8970">
                        <a:lnSpc>
                          <a:spcPts val="2665"/>
                        </a:lnSpc>
                      </a:pPr>
                      <a:r>
                        <a:rPr sz="2350" spc="-290" dirty="0">
                          <a:latin typeface="Times New Roman"/>
                          <a:cs typeface="Times New Roman"/>
                        </a:rPr>
                        <a:t>+1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8970">
                        <a:lnSpc>
                          <a:spcPts val="2665"/>
                        </a:lnSpc>
                      </a:pPr>
                      <a:r>
                        <a:rPr sz="2350" spc="-280" dirty="0">
                          <a:latin typeface="Times New Roman"/>
                          <a:cs typeface="Times New Roman"/>
                        </a:rPr>
                        <a:t>+1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160">
                <a:tc>
                  <a:txBody>
                    <a:bodyPr/>
                    <a:lstStyle/>
                    <a:p>
                      <a:pPr marL="572770">
                        <a:lnSpc>
                          <a:spcPts val="2665"/>
                        </a:lnSpc>
                      </a:pPr>
                      <a:r>
                        <a:rPr sz="2350" spc="-265" dirty="0">
                          <a:latin typeface="Times New Roman"/>
                          <a:cs typeface="Times New Roman"/>
                        </a:rPr>
                        <a:t>010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</a:pPr>
                      <a:r>
                        <a:rPr sz="2350" spc="-290" dirty="0">
                          <a:latin typeface="Times New Roman"/>
                          <a:cs typeface="Times New Roman"/>
                        </a:rPr>
                        <a:t>+2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8970">
                        <a:lnSpc>
                          <a:spcPts val="2665"/>
                        </a:lnSpc>
                      </a:pPr>
                      <a:r>
                        <a:rPr sz="2350" spc="-290" dirty="0">
                          <a:latin typeface="Times New Roman"/>
                          <a:cs typeface="Times New Roman"/>
                        </a:rPr>
                        <a:t>+2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8970">
                        <a:lnSpc>
                          <a:spcPts val="2665"/>
                        </a:lnSpc>
                      </a:pPr>
                      <a:r>
                        <a:rPr sz="2350" spc="-280" dirty="0">
                          <a:latin typeface="Times New Roman"/>
                          <a:cs typeface="Times New Roman"/>
                        </a:rPr>
                        <a:t>+2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572770">
                        <a:lnSpc>
                          <a:spcPts val="2665"/>
                        </a:lnSpc>
                      </a:pPr>
                      <a:r>
                        <a:rPr sz="2350" spc="-265" dirty="0">
                          <a:latin typeface="Times New Roman"/>
                          <a:cs typeface="Times New Roman"/>
                        </a:rPr>
                        <a:t>011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</a:pPr>
                      <a:r>
                        <a:rPr sz="2350" spc="-290" dirty="0">
                          <a:latin typeface="Times New Roman"/>
                          <a:cs typeface="Times New Roman"/>
                        </a:rPr>
                        <a:t>+3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8970">
                        <a:lnSpc>
                          <a:spcPts val="2665"/>
                        </a:lnSpc>
                      </a:pPr>
                      <a:r>
                        <a:rPr sz="2350" spc="-290" dirty="0">
                          <a:latin typeface="Times New Roman"/>
                          <a:cs typeface="Times New Roman"/>
                        </a:rPr>
                        <a:t>+3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8970">
                        <a:lnSpc>
                          <a:spcPts val="2665"/>
                        </a:lnSpc>
                      </a:pPr>
                      <a:r>
                        <a:rPr sz="2350" spc="-280" dirty="0">
                          <a:latin typeface="Times New Roman"/>
                          <a:cs typeface="Times New Roman"/>
                        </a:rPr>
                        <a:t>+3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572770">
                        <a:lnSpc>
                          <a:spcPts val="2665"/>
                        </a:lnSpc>
                      </a:pPr>
                      <a:r>
                        <a:rPr sz="2350" spc="-26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</a:pPr>
                      <a:r>
                        <a:rPr sz="2350" spc="-225" dirty="0">
                          <a:latin typeface="Times New Roman"/>
                          <a:cs typeface="Times New Roman"/>
                        </a:rPr>
                        <a:t>-0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0">
                        <a:lnSpc>
                          <a:spcPts val="2665"/>
                        </a:lnSpc>
                      </a:pPr>
                      <a:r>
                        <a:rPr sz="2350" spc="-220" dirty="0">
                          <a:latin typeface="Times New Roman"/>
                          <a:cs typeface="Times New Roman"/>
                        </a:rPr>
                        <a:t>-3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005">
                        <a:lnSpc>
                          <a:spcPts val="2665"/>
                        </a:lnSpc>
                      </a:pPr>
                      <a:r>
                        <a:rPr sz="2350" spc="-225" dirty="0">
                          <a:latin typeface="Times New Roman"/>
                          <a:cs typeface="Times New Roman"/>
                        </a:rPr>
                        <a:t>-4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572770">
                        <a:lnSpc>
                          <a:spcPts val="2665"/>
                        </a:lnSpc>
                      </a:pPr>
                      <a:r>
                        <a:rPr sz="2350" spc="-265" dirty="0">
                          <a:latin typeface="Times New Roman"/>
                          <a:cs typeface="Times New Roman"/>
                        </a:rPr>
                        <a:t>101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</a:pPr>
                      <a:r>
                        <a:rPr sz="2350" spc="-22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0">
                        <a:lnSpc>
                          <a:spcPts val="2665"/>
                        </a:lnSpc>
                      </a:pPr>
                      <a:r>
                        <a:rPr sz="2350" spc="-220" dirty="0">
                          <a:latin typeface="Times New Roman"/>
                          <a:cs typeface="Times New Roman"/>
                        </a:rPr>
                        <a:t>-2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005">
                        <a:lnSpc>
                          <a:spcPts val="2665"/>
                        </a:lnSpc>
                      </a:pPr>
                      <a:r>
                        <a:rPr sz="2350" spc="-225" dirty="0">
                          <a:latin typeface="Times New Roman"/>
                          <a:cs typeface="Times New Roman"/>
                        </a:rPr>
                        <a:t>-3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205">
                <a:tc>
                  <a:txBody>
                    <a:bodyPr/>
                    <a:lstStyle/>
                    <a:p>
                      <a:pPr marL="572770">
                        <a:lnSpc>
                          <a:spcPts val="2665"/>
                        </a:lnSpc>
                      </a:pPr>
                      <a:r>
                        <a:rPr sz="2350" spc="-265" dirty="0">
                          <a:latin typeface="Times New Roman"/>
                          <a:cs typeface="Times New Roman"/>
                        </a:rPr>
                        <a:t>110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</a:pPr>
                      <a:r>
                        <a:rPr sz="2350" spc="-225" dirty="0">
                          <a:latin typeface="Times New Roman"/>
                          <a:cs typeface="Times New Roman"/>
                        </a:rPr>
                        <a:t>-2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0">
                        <a:lnSpc>
                          <a:spcPts val="2665"/>
                        </a:lnSpc>
                      </a:pPr>
                      <a:r>
                        <a:rPr sz="2350" spc="-220" dirty="0">
                          <a:latin typeface="Times New Roman"/>
                          <a:cs typeface="Times New Roman"/>
                        </a:rPr>
                        <a:t>-1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005">
                        <a:lnSpc>
                          <a:spcPts val="2665"/>
                        </a:lnSpc>
                      </a:pPr>
                      <a:r>
                        <a:rPr sz="2350" spc="-225" dirty="0">
                          <a:latin typeface="Times New Roman"/>
                          <a:cs typeface="Times New Roman"/>
                        </a:rPr>
                        <a:t>-2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95">
                <a:tc>
                  <a:txBody>
                    <a:bodyPr/>
                    <a:lstStyle/>
                    <a:p>
                      <a:pPr marL="572770">
                        <a:lnSpc>
                          <a:spcPts val="2665"/>
                        </a:lnSpc>
                      </a:pPr>
                      <a:r>
                        <a:rPr sz="2350" spc="-265" dirty="0">
                          <a:latin typeface="Times New Roman"/>
                          <a:cs typeface="Times New Roman"/>
                        </a:rPr>
                        <a:t>111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7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5"/>
                        </a:lnSpc>
                      </a:pPr>
                      <a:r>
                        <a:rPr sz="2350" spc="-225" dirty="0">
                          <a:latin typeface="Times New Roman"/>
                          <a:cs typeface="Times New Roman"/>
                        </a:rPr>
                        <a:t>-3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0">
                        <a:lnSpc>
                          <a:spcPts val="2665"/>
                        </a:lnSpc>
                      </a:pPr>
                      <a:r>
                        <a:rPr sz="2350" spc="-220" dirty="0">
                          <a:latin typeface="Times New Roman"/>
                          <a:cs typeface="Times New Roman"/>
                        </a:rPr>
                        <a:t>-0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005">
                        <a:lnSpc>
                          <a:spcPts val="2665"/>
                        </a:lnSpc>
                      </a:pPr>
                      <a:r>
                        <a:rPr sz="2350" spc="-22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226" y="711656"/>
            <a:ext cx="6273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Sayı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Sistemlerinde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Aritmetik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FF0000"/>
                </a:solidFill>
                <a:latin typeface="Arial"/>
                <a:cs typeface="Arial"/>
              </a:rPr>
              <a:t>Đşlemler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669" y="1467493"/>
            <a:ext cx="5753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indent="-60960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621665" algn="l"/>
                <a:tab pos="622300" algn="l"/>
                <a:tab pos="1993264" algn="l"/>
                <a:tab pos="3361690" algn="l"/>
                <a:tab pos="4762500" algn="l"/>
              </a:tabLst>
            </a:pPr>
            <a:r>
              <a:rPr lang="tr-TR" sz="2400" b="1" u="heavy" spc="-10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İ</a:t>
            </a:r>
            <a:r>
              <a:rPr sz="2400" b="1" u="heavy" spc="-10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şa</a:t>
            </a:r>
            <a:r>
              <a:rPr sz="2400" b="1" u="heavy" spc="-5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spc="-10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400" b="1" u="heavy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b="1" u="heavy" spc="-10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iz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ıl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	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	</a:t>
            </a:r>
            <a:r>
              <a:rPr sz="2400" b="1" u="heavy" spc="-10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şle</a:t>
            </a:r>
            <a:r>
              <a:rPr sz="2400" b="1" u="heavy" spc="-5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2400" b="1" u="heavy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3200" dirty="0">
                <a:latin typeface="Microsoft Sans Serif"/>
                <a:cs typeface="Microsoft Sans Serif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26005" y="1619880"/>
            <a:ext cx="2144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Arial"/>
                <a:cs typeface="Arial"/>
              </a:rPr>
              <a:t>Toplama</a:t>
            </a:r>
            <a:r>
              <a:rPr sz="2000" i="1" spc="39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işlemine,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9669" y="1958184"/>
            <a:ext cx="8072120" cy="3783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algn="just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Arial"/>
                <a:cs typeface="Arial"/>
              </a:rPr>
              <a:t>sayıların</a:t>
            </a:r>
            <a:r>
              <a:rPr sz="2000" i="1" dirty="0">
                <a:latin typeface="Arial"/>
                <a:cs typeface="Arial"/>
              </a:rPr>
              <a:t> en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sağdaki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basamaklarından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başlanır.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Basamaktaki 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toplama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sonucu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tabanı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aşmışsa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bir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üst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basamağa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elde(taban 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değeri)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olarak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sunulur.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Kalan</a:t>
            </a:r>
            <a:r>
              <a:rPr sz="2000" i="1" spc="-5" dirty="0">
                <a:latin typeface="Arial"/>
                <a:cs typeface="Arial"/>
              </a:rPr>
              <a:t>;</a:t>
            </a:r>
            <a:r>
              <a:rPr sz="2000" i="1" dirty="0">
                <a:latin typeface="Arial"/>
                <a:cs typeface="Arial"/>
              </a:rPr>
              <a:t> işlem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basamağındaki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toplama 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sonucudur.</a:t>
            </a:r>
            <a:endParaRPr sz="2000" dirty="0">
              <a:latin typeface="Arial"/>
              <a:cs typeface="Arial"/>
            </a:endParaRPr>
          </a:p>
          <a:p>
            <a:pPr marL="621665" indent="-609600" algn="just">
              <a:lnSpc>
                <a:spcPct val="100000"/>
              </a:lnSpc>
              <a:spcBef>
                <a:spcPts val="470"/>
              </a:spcBef>
              <a:buFont typeface="Microsoft Sans Serif"/>
              <a:buChar char="•"/>
              <a:tabLst>
                <a:tab pos="622300" algn="l"/>
              </a:tabLst>
            </a:pPr>
            <a:r>
              <a:rPr lang="tr-TR" sz="2000" b="1" i="1" dirty="0" smtClean="0">
                <a:solidFill>
                  <a:srgbClr val="FF0000"/>
                </a:solidFill>
                <a:latin typeface="Arial"/>
                <a:cs typeface="Arial"/>
              </a:rPr>
              <a:t>İki </a:t>
            </a:r>
            <a:r>
              <a:rPr sz="2000" b="1" i="1" dirty="0" err="1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i="1" spc="-5" dirty="0" err="1" smtClean="0">
                <a:solidFill>
                  <a:srgbClr val="FF0000"/>
                </a:solidFill>
                <a:latin typeface="Arial"/>
                <a:cs typeface="Arial"/>
              </a:rPr>
              <a:t>aban</a:t>
            </a:r>
            <a:r>
              <a:rPr sz="2000" b="1" i="1" spc="-10" dirty="0" err="1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i="1" dirty="0" err="1" smtClean="0">
                <a:solidFill>
                  <a:srgbClr val="FF0000"/>
                </a:solidFill>
                <a:latin typeface="Arial"/>
                <a:cs typeface="Arial"/>
              </a:rPr>
              <a:t>ı</a:t>
            </a:r>
            <a:r>
              <a:rPr sz="2000" b="1" i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Say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ı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 Si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mi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top</a:t>
            </a:r>
            <a:r>
              <a:rPr sz="2000" b="1" i="1" spc="-2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 dirty="0">
              <a:latin typeface="Arial"/>
              <a:cs typeface="Arial"/>
            </a:endParaRPr>
          </a:p>
          <a:p>
            <a:pPr marL="621665" marR="50800" algn="just">
              <a:lnSpc>
                <a:spcPct val="100000"/>
              </a:lnSpc>
              <a:spcBef>
                <a:spcPts val="480"/>
              </a:spcBef>
            </a:pPr>
            <a:r>
              <a:rPr lang="tr-TR" sz="2000" spc="-105" dirty="0">
                <a:latin typeface="Microsoft Sans Serif"/>
                <a:cs typeface="Microsoft Sans Serif"/>
              </a:rPr>
              <a:t>İ</a:t>
            </a:r>
            <a:r>
              <a:rPr sz="2000" spc="-105" dirty="0" err="1" smtClean="0">
                <a:latin typeface="Microsoft Sans Serif"/>
                <a:cs typeface="Microsoft Sans Serif"/>
              </a:rPr>
              <a:t>şaretsiz</a:t>
            </a:r>
            <a:r>
              <a:rPr sz="2000" spc="-105" dirty="0" smtClean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sayılarla </a:t>
            </a:r>
            <a:r>
              <a:rPr sz="2000" spc="-10" dirty="0">
                <a:latin typeface="Microsoft Sans Serif"/>
                <a:cs typeface="Microsoft Sans Serif"/>
              </a:rPr>
              <a:t>toplamadaki </a:t>
            </a:r>
            <a:r>
              <a:rPr sz="2000" spc="-5" dirty="0">
                <a:latin typeface="Microsoft Sans Serif"/>
                <a:cs typeface="Microsoft Sans Serif"/>
              </a:rPr>
              <a:t>kural </a:t>
            </a:r>
            <a:r>
              <a:rPr sz="2000" dirty="0">
                <a:latin typeface="Microsoft Sans Serif"/>
                <a:cs typeface="Microsoft Sans Serif"/>
              </a:rPr>
              <a:t>( </a:t>
            </a:r>
            <a:r>
              <a:rPr sz="2000" spc="-5" dirty="0">
                <a:latin typeface="Microsoft Sans Serif"/>
                <a:cs typeface="Microsoft Sans Serif"/>
              </a:rPr>
              <a:t>herhangi bir basamaktaki </a:t>
            </a:r>
            <a:r>
              <a:rPr sz="2000" spc="-10" dirty="0">
                <a:latin typeface="Microsoft Sans Serif"/>
                <a:cs typeface="Microsoft Sans Serif"/>
              </a:rPr>
              <a:t>iki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bitin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toplanması);</a:t>
            </a: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b="1" i="1" dirty="0">
                <a:latin typeface="Arial"/>
                <a:cs typeface="Arial"/>
              </a:rPr>
              <a:t>0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0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=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65"/>
              </a:spcBef>
            </a:pPr>
            <a:r>
              <a:rPr sz="2000" b="1" i="1" dirty="0">
                <a:latin typeface="Arial"/>
                <a:cs typeface="Arial"/>
              </a:rPr>
              <a:t>0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1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=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b="1" i="1" dirty="0">
                <a:latin typeface="Arial"/>
                <a:cs typeface="Arial"/>
              </a:rPr>
              <a:t>1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0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=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70"/>
              </a:spcBef>
              <a:tabLst>
                <a:tab pos="2066925" algn="l"/>
              </a:tabLst>
            </a:pPr>
            <a:r>
              <a:rPr sz="2000" b="1" i="1" dirty="0">
                <a:latin typeface="Arial"/>
                <a:cs typeface="Arial"/>
              </a:rPr>
              <a:t>1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+ 1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=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0	</a:t>
            </a:r>
            <a:r>
              <a:rPr sz="2000" b="1" i="1" spc="-10" dirty="0">
                <a:latin typeface="Arial"/>
                <a:cs typeface="Arial"/>
              </a:rPr>
              <a:t>elde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1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oluşan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elde </a:t>
            </a:r>
            <a:r>
              <a:rPr sz="1800" b="1" dirty="0">
                <a:latin typeface="Arial"/>
                <a:cs typeface="Arial"/>
              </a:rPr>
              <a:t>biti bir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üst basmağa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verilir).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9669" y="2057234"/>
            <a:ext cx="7941309" cy="44799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 marR="36830" indent="-342900">
              <a:lnSpc>
                <a:spcPct val="899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Günlük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hayatta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kullandığımız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ondalık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tabanlı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- 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Desimal)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sayı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sisteminin</a:t>
            </a:r>
            <a:r>
              <a:rPr sz="2400" spc="25" dirty="0">
                <a:latin typeface="Microsoft Sans Serif"/>
                <a:cs typeface="Microsoft Sans Serif"/>
              </a:rPr>
              <a:t> yanı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sıra,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sayısal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sistemler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için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2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tabanlı,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8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tabanlı,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16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tabanlı,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32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tabanlı </a:t>
            </a:r>
            <a:r>
              <a:rPr sz="2400" spc="25" dirty="0">
                <a:latin typeface="Microsoft Sans Serif"/>
                <a:cs typeface="Microsoft Sans Serif"/>
              </a:rPr>
              <a:t>sayı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sistemleri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çok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önemlidir.</a:t>
            </a:r>
            <a:endParaRPr sz="2400">
              <a:latin typeface="Microsoft Sans Serif"/>
              <a:cs typeface="Microsoft Sans Serif"/>
            </a:endParaRPr>
          </a:p>
          <a:p>
            <a:pPr marL="354965" marR="34925" indent="-342900">
              <a:lnSpc>
                <a:spcPct val="899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  <a:tab pos="328993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Değişik</a:t>
            </a:r>
            <a:r>
              <a:rPr sz="2400" spc="30" dirty="0">
                <a:latin typeface="Microsoft Sans Serif"/>
                <a:cs typeface="Microsoft Sans Serif"/>
              </a:rPr>
              <a:t> sayı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tabanlarında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tek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basamakla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ifade </a:t>
            </a:r>
            <a:r>
              <a:rPr sz="2400" spc="-5" dirty="0">
                <a:latin typeface="Microsoft Sans Serif"/>
                <a:cs typeface="Microsoft Sans Serif"/>
              </a:rPr>
              <a:t> edeceğimiz </a:t>
            </a:r>
            <a:r>
              <a:rPr sz="2400" spc="10" dirty="0">
                <a:latin typeface="Microsoft Sans Serif"/>
                <a:cs typeface="Microsoft Sans Serif"/>
              </a:rPr>
              <a:t>sayılar </a:t>
            </a:r>
            <a:r>
              <a:rPr sz="2400" spc="-5" dirty="0">
                <a:latin typeface="Microsoft Sans Serif"/>
                <a:cs typeface="Microsoft Sans Serif"/>
              </a:rPr>
              <a:t>veya rakamlar </a:t>
            </a:r>
            <a:r>
              <a:rPr sz="2400" spc="145" dirty="0">
                <a:latin typeface="Microsoft Sans Serif"/>
                <a:cs typeface="Microsoft Sans Serif"/>
              </a:rPr>
              <a:t>0,….T-1 </a:t>
            </a:r>
            <a:r>
              <a:rPr sz="2400" spc="10" dirty="0">
                <a:latin typeface="Microsoft Sans Serif"/>
                <a:cs typeface="Microsoft Sans Serif"/>
              </a:rPr>
              <a:t>arasında 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herhangi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biri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olabilir.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Diğer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değişle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tek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basamakla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ifade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edebileceğimiz	</a:t>
            </a:r>
            <a:r>
              <a:rPr sz="2400" spc="15" dirty="0">
                <a:latin typeface="Microsoft Sans Serif"/>
                <a:cs typeface="Microsoft Sans Serif"/>
              </a:rPr>
              <a:t>farklı </a:t>
            </a:r>
            <a:r>
              <a:rPr sz="2400" spc="-5" dirty="0">
                <a:latin typeface="Microsoft Sans Serif"/>
                <a:cs typeface="Microsoft Sans Serif"/>
              </a:rPr>
              <a:t>büyüklük </a:t>
            </a:r>
            <a:r>
              <a:rPr sz="2400" spc="35" dirty="0">
                <a:latin typeface="Microsoft Sans Serif"/>
                <a:cs typeface="Microsoft Sans Serif"/>
              </a:rPr>
              <a:t>sayısı </a:t>
            </a:r>
            <a:r>
              <a:rPr sz="2400" spc="-5" dirty="0">
                <a:latin typeface="Microsoft Sans Serif"/>
                <a:cs typeface="Microsoft Sans Serif"/>
              </a:rPr>
              <a:t>taban değeri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kadardır.</a:t>
            </a:r>
            <a:endParaRPr sz="2400">
              <a:latin typeface="Microsoft Sans Serif"/>
              <a:cs typeface="Microsoft Sans Serif"/>
            </a:endParaRPr>
          </a:p>
          <a:p>
            <a:pPr marL="354965" marR="5080" indent="-342900">
              <a:lnSpc>
                <a:spcPct val="899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  <a:tab pos="457454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Örneğin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tek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basamaklı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olarak,	</a:t>
            </a:r>
            <a:r>
              <a:rPr sz="2400" dirty="0">
                <a:latin typeface="Microsoft Sans Serif"/>
                <a:cs typeface="Microsoft Sans Serif"/>
              </a:rPr>
              <a:t>2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tabanlı </a:t>
            </a:r>
            <a:r>
              <a:rPr sz="2400" spc="25" dirty="0">
                <a:latin typeface="Microsoft Sans Serif"/>
                <a:cs typeface="Microsoft Sans Serif"/>
              </a:rPr>
              <a:t>sayı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sisteminde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2,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8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tabanlı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sayı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sisteminde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8,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10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tabanlı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sayı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siteminde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10,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16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tabanlı </a:t>
            </a:r>
            <a:r>
              <a:rPr sz="2400" spc="25" dirty="0">
                <a:latin typeface="Microsoft Sans Serif"/>
                <a:cs typeface="Microsoft Sans Serif"/>
              </a:rPr>
              <a:t>sayı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sisteminde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16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farklı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sayı</a:t>
            </a:r>
            <a:r>
              <a:rPr sz="2400" spc="5" dirty="0">
                <a:latin typeface="Microsoft Sans Serif"/>
                <a:cs typeface="Microsoft Sans Serif"/>
              </a:rPr>
              <a:t> yazılabilir. 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Veya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farklı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büyüklük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ifade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edilebilir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946" y="688798"/>
            <a:ext cx="420243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Toplama</a:t>
            </a:r>
            <a:r>
              <a:rPr spc="-5" dirty="0"/>
              <a:t> </a:t>
            </a:r>
            <a:r>
              <a:rPr spc="-10" dirty="0"/>
              <a:t>Örnekleri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5584" y="1545518"/>
            <a:ext cx="5976453" cy="4817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855" y="620219"/>
            <a:ext cx="8072120" cy="283591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138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Sekiz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ve Onaltı tabanlı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sayı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sistemlerinde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toplama</a:t>
            </a:r>
            <a:endParaRPr sz="24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79900"/>
              </a:lnSpc>
              <a:spcBef>
                <a:spcPts val="1864"/>
              </a:spcBef>
              <a:buChar char="•"/>
              <a:tabLst>
                <a:tab pos="355600" algn="l"/>
              </a:tabLst>
            </a:pPr>
            <a:r>
              <a:rPr sz="2400" spc="10" dirty="0">
                <a:latin typeface="Microsoft Sans Serif"/>
                <a:cs typeface="Microsoft Sans Serif"/>
              </a:rPr>
              <a:t>Sayısal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sistemler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için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önemli</a:t>
            </a:r>
            <a:r>
              <a:rPr sz="2400" spc="-5" dirty="0">
                <a:latin typeface="Microsoft Sans Serif"/>
                <a:cs typeface="Microsoft Sans Serif"/>
              </a:rPr>
              <a:t> olan</a:t>
            </a:r>
            <a:r>
              <a:rPr sz="2400" dirty="0">
                <a:latin typeface="Microsoft Sans Serif"/>
                <a:cs typeface="Microsoft Sans Serif"/>
              </a:rPr>
              <a:t> 8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16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tabanlı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günlük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kullandığımız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10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tabanlı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sayı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sistemlerindeki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toplama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işlemi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için</a:t>
            </a:r>
            <a:r>
              <a:rPr sz="2400" spc="-5" dirty="0">
                <a:latin typeface="Microsoft Sans Serif"/>
                <a:cs typeface="Microsoft Sans Serif"/>
              </a:rPr>
              <a:t> de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yukarıdaki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genel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kural 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5" dirty="0" err="1">
                <a:latin typeface="Microsoft Sans Serif"/>
                <a:cs typeface="Microsoft Sans Serif"/>
              </a:rPr>
              <a:t>geçerlidir.Yani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lang="tr-TR" sz="2400" spc="-220" dirty="0" smtClean="0">
                <a:latin typeface="Microsoft Sans Serif"/>
                <a:cs typeface="Microsoft Sans Serif"/>
              </a:rPr>
              <a:t>i</a:t>
            </a:r>
            <a:r>
              <a:rPr sz="2400" spc="-220" dirty="0" err="1" smtClean="0">
                <a:latin typeface="Microsoft Sans Serif"/>
                <a:cs typeface="Microsoft Sans Serif"/>
              </a:rPr>
              <a:t>şlem</a:t>
            </a:r>
            <a:r>
              <a:rPr sz="2400" spc="-215" dirty="0" smtClean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basamağındaki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sonuç,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tabanı 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aşmışsa </a:t>
            </a:r>
            <a:r>
              <a:rPr sz="2400" spc="-10" dirty="0">
                <a:latin typeface="Microsoft Sans Serif"/>
                <a:cs typeface="Microsoft Sans Serif"/>
              </a:rPr>
              <a:t>taban </a:t>
            </a:r>
            <a:r>
              <a:rPr sz="2400" spc="-5" dirty="0">
                <a:latin typeface="Microsoft Sans Serif"/>
                <a:cs typeface="Microsoft Sans Serif"/>
              </a:rPr>
              <a:t>değeri</a:t>
            </a:r>
            <a:r>
              <a:rPr sz="2400" spc="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üst basamağa </a:t>
            </a:r>
            <a:r>
              <a:rPr sz="2400" spc="-10" dirty="0">
                <a:latin typeface="Microsoft Sans Serif"/>
                <a:cs typeface="Microsoft Sans Serif"/>
              </a:rPr>
              <a:t>verilir,</a:t>
            </a:r>
            <a:r>
              <a:rPr sz="2400" spc="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kalan </a:t>
            </a:r>
            <a:r>
              <a:rPr sz="2400" dirty="0">
                <a:latin typeface="Microsoft Sans Serif"/>
                <a:cs typeface="Microsoft Sans Serif"/>
              </a:rPr>
              <a:t>değer 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basamaktaki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sonuçtur.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Bununla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ilgili</a:t>
            </a:r>
            <a:r>
              <a:rPr sz="2400" spc="-5" dirty="0">
                <a:latin typeface="Microsoft Sans Serif"/>
                <a:cs typeface="Microsoft Sans Serif"/>
              </a:rPr>
              <a:t> örnekler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aşağıdadır</a:t>
            </a: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345" y="3809586"/>
            <a:ext cx="7853431" cy="2837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765" y="743656"/>
            <a:ext cx="8060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Octal</a:t>
            </a:r>
            <a:r>
              <a:rPr sz="2400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ve</a:t>
            </a:r>
            <a:r>
              <a:rPr sz="2400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Hexadecimal</a:t>
            </a:r>
            <a:r>
              <a:rPr sz="2400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sayıların</a:t>
            </a:r>
            <a:r>
              <a:rPr sz="2400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Binary</a:t>
            </a:r>
            <a:r>
              <a:rPr sz="2400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sistemde</a:t>
            </a:r>
            <a:r>
              <a:rPr sz="2400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toplanması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38709" y="1231298"/>
            <a:ext cx="7945120" cy="19786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5080" indent="-342900">
              <a:lnSpc>
                <a:spcPct val="901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Sayısal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sistemlerinde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2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tabanlı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sayı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sistemi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kullanılır.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halde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yukarıdaki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değişik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tabanlı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sayı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sistemlerinde</a:t>
            </a:r>
            <a:r>
              <a:rPr sz="2000" spc="15" dirty="0">
                <a:latin typeface="Microsoft Sans Serif"/>
                <a:cs typeface="Microsoft Sans Serif"/>
              </a:rPr>
              <a:t> yazılmış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sayıları, 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sadece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2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tabanlı </a:t>
            </a:r>
            <a:r>
              <a:rPr sz="2000" spc="-5" dirty="0">
                <a:latin typeface="Microsoft Sans Serif"/>
                <a:cs typeface="Microsoft Sans Serif"/>
              </a:rPr>
              <a:t>toplama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yapabilen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donanımla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toplamak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için;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bu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sayıları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ikilik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olarak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ifade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etmek,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iki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tabanında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toplamak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sonucu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istenilen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sayı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tabanlarına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dönüştürmek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yeterlidir.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işlemler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için 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kodlayıcı, </a:t>
            </a:r>
            <a:r>
              <a:rPr sz="2000" dirty="0">
                <a:latin typeface="Microsoft Sans Serif"/>
                <a:cs typeface="Microsoft Sans Serif"/>
              </a:rPr>
              <a:t>kod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açıcı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ikilik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tabanda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toplama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yapabilen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donanımsal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ünite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gerekir.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9669" y="3171702"/>
            <a:ext cx="5758708" cy="3776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7757" y="707080"/>
            <a:ext cx="3974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2400" b="1" spc="-125" dirty="0">
                <a:latin typeface="Arial"/>
                <a:cs typeface="Arial"/>
              </a:rPr>
              <a:t>İ</a:t>
            </a:r>
            <a:r>
              <a:rPr sz="2400" b="1" spc="-125" dirty="0" err="1" smtClean="0">
                <a:latin typeface="Arial"/>
                <a:cs typeface="Arial"/>
              </a:rPr>
              <a:t>şaretsiz</a:t>
            </a:r>
            <a:r>
              <a:rPr sz="2400" b="1" spc="-15" dirty="0" smtClean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Sayılarda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Çıkarma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667" y="1181006"/>
            <a:ext cx="8071484" cy="4666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998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Çıkarma </a:t>
            </a:r>
            <a:r>
              <a:rPr sz="2000" spc="-10" dirty="0">
                <a:latin typeface="Microsoft Sans Serif"/>
                <a:cs typeface="Microsoft Sans Serif"/>
              </a:rPr>
              <a:t>işlemine, </a:t>
            </a:r>
            <a:r>
              <a:rPr sz="2000" spc="15" dirty="0">
                <a:latin typeface="Microsoft Sans Serif"/>
                <a:cs typeface="Microsoft Sans Serif"/>
              </a:rPr>
              <a:t>sayıların </a:t>
            </a:r>
            <a:r>
              <a:rPr sz="2000" dirty="0">
                <a:latin typeface="Microsoft Sans Serif"/>
                <a:cs typeface="Microsoft Sans Serif"/>
              </a:rPr>
              <a:t>en </a:t>
            </a:r>
            <a:r>
              <a:rPr sz="2000" spc="-5" dirty="0">
                <a:latin typeface="Microsoft Sans Serif"/>
                <a:cs typeface="Microsoft Sans Serif"/>
              </a:rPr>
              <a:t>sağdaki </a:t>
            </a:r>
            <a:r>
              <a:rPr sz="2000" dirty="0">
                <a:latin typeface="Microsoft Sans Serif"/>
                <a:cs typeface="Microsoft Sans Serif"/>
              </a:rPr>
              <a:t>basamaklarından </a:t>
            </a:r>
            <a:r>
              <a:rPr sz="2000" spc="5" dirty="0">
                <a:latin typeface="Microsoft Sans Serif"/>
                <a:cs typeface="Microsoft Sans Serif"/>
              </a:rPr>
              <a:t>başlanır. 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Basamaktaki </a:t>
            </a:r>
            <a:r>
              <a:rPr sz="2000" spc="10" dirty="0">
                <a:latin typeface="Microsoft Sans Serif"/>
                <a:cs typeface="Microsoft Sans Serif"/>
              </a:rPr>
              <a:t>çıkarma </a:t>
            </a:r>
            <a:r>
              <a:rPr sz="2000" spc="-10" dirty="0">
                <a:latin typeface="Microsoft Sans Serif"/>
                <a:cs typeface="Microsoft Sans Serif"/>
              </a:rPr>
              <a:t>işlemi </a:t>
            </a:r>
            <a:r>
              <a:rPr sz="2000" spc="-5" dirty="0">
                <a:latin typeface="Microsoft Sans Serif"/>
                <a:cs typeface="Microsoft Sans Serif"/>
              </a:rPr>
              <a:t>gerçekleşemiyorsa bir </a:t>
            </a:r>
            <a:r>
              <a:rPr sz="2000" dirty="0">
                <a:latin typeface="Microsoft Sans Serif"/>
                <a:cs typeface="Microsoft Sans Serif"/>
              </a:rPr>
              <a:t>üst </a:t>
            </a:r>
            <a:r>
              <a:rPr sz="2000" spc="-5" dirty="0">
                <a:latin typeface="Microsoft Sans Serif"/>
                <a:cs typeface="Microsoft Sans Serif"/>
              </a:rPr>
              <a:t>basamaktan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ödünç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elde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(taban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değeri)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alınarak</a:t>
            </a:r>
            <a:r>
              <a:rPr sz="2000" spc="10" dirty="0">
                <a:latin typeface="Microsoft Sans Serif"/>
                <a:cs typeface="Microsoft Sans Serif"/>
              </a:rPr>
              <a:t> çıkarma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işlemi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yapılır.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Tüm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basamaklarda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bu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işlem</a:t>
            </a:r>
            <a:r>
              <a:rPr sz="2000" spc="-5" dirty="0">
                <a:latin typeface="Microsoft Sans Serif"/>
                <a:cs typeface="Microsoft Sans Serif"/>
              </a:rPr>
              <a:t> uygulanarak </a:t>
            </a:r>
            <a:r>
              <a:rPr sz="2000" spc="10" dirty="0">
                <a:latin typeface="Microsoft Sans Serif"/>
                <a:cs typeface="Microsoft Sans Serif"/>
              </a:rPr>
              <a:t>çıkarma </a:t>
            </a:r>
            <a:r>
              <a:rPr sz="2000" spc="-10" dirty="0">
                <a:latin typeface="Microsoft Sans Serif"/>
                <a:cs typeface="Microsoft Sans Serif"/>
              </a:rPr>
              <a:t>işlemi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tamamlanmış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olur.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Kullanılan</a:t>
            </a:r>
            <a:r>
              <a:rPr sz="2000" spc="20" dirty="0">
                <a:latin typeface="Microsoft Sans Serif"/>
                <a:cs typeface="Microsoft Sans Serif"/>
              </a:rPr>
              <a:t> sayı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tabanı,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çıkarma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işleminde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dikkate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alınmalıdır</a:t>
            </a:r>
            <a:r>
              <a:rPr sz="3200" spc="15" dirty="0">
                <a:latin typeface="Microsoft Sans Serif"/>
                <a:cs typeface="Microsoft Sans Serif"/>
              </a:rPr>
              <a:t>.</a:t>
            </a:r>
            <a:endParaRPr sz="3200" dirty="0">
              <a:latin typeface="Microsoft Sans Serif"/>
              <a:cs typeface="Microsoft Sans Serif"/>
            </a:endParaRPr>
          </a:p>
          <a:p>
            <a:pPr marL="354965" marR="318135" indent="-342900" algn="just">
              <a:lnSpc>
                <a:spcPct val="100000"/>
              </a:lnSpc>
              <a:spcBef>
                <a:spcPts val="505"/>
              </a:spcBef>
              <a:buChar char="•"/>
              <a:tabLst>
                <a:tab pos="355600" algn="l"/>
              </a:tabLst>
            </a:pPr>
            <a:r>
              <a:rPr lang="tr-TR" sz="2000" spc="-105" dirty="0">
                <a:latin typeface="Microsoft Sans Serif"/>
                <a:cs typeface="Microsoft Sans Serif"/>
              </a:rPr>
              <a:t>İ</a:t>
            </a:r>
            <a:r>
              <a:rPr sz="2000" spc="-105" dirty="0" err="1" smtClean="0">
                <a:latin typeface="Microsoft Sans Serif"/>
                <a:cs typeface="Microsoft Sans Serif"/>
              </a:rPr>
              <a:t>şaretsiz</a:t>
            </a:r>
            <a:r>
              <a:rPr sz="2000" spc="-105" dirty="0" smtClean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sayılarla </a:t>
            </a:r>
            <a:r>
              <a:rPr sz="2000" dirty="0">
                <a:latin typeface="Microsoft Sans Serif"/>
                <a:cs typeface="Microsoft Sans Serif"/>
              </a:rPr>
              <a:t>çıkarmadaki </a:t>
            </a:r>
            <a:r>
              <a:rPr sz="2000" spc="-5" dirty="0">
                <a:latin typeface="Microsoft Sans Serif"/>
                <a:cs typeface="Microsoft Sans Serif"/>
              </a:rPr>
              <a:t>kural </a:t>
            </a:r>
            <a:r>
              <a:rPr sz="2000" dirty="0">
                <a:latin typeface="Microsoft Sans Serif"/>
                <a:cs typeface="Microsoft Sans Serif"/>
              </a:rPr>
              <a:t>( </a:t>
            </a:r>
            <a:r>
              <a:rPr sz="2000" spc="-5" dirty="0">
                <a:latin typeface="Microsoft Sans Serif"/>
                <a:cs typeface="Microsoft Sans Serif"/>
              </a:rPr>
              <a:t>herhangi bir basamaktaki </a:t>
            </a:r>
            <a:r>
              <a:rPr sz="2000" spc="-10" dirty="0">
                <a:latin typeface="Microsoft Sans Serif"/>
                <a:cs typeface="Microsoft Sans Serif"/>
              </a:rPr>
              <a:t>iki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bitin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çıkartılması);</a:t>
            </a:r>
            <a:endParaRPr sz="2000" dirty="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  <a:spcBef>
                <a:spcPts val="1930"/>
              </a:spcBef>
            </a:pPr>
            <a:r>
              <a:rPr sz="2000" b="1" i="1" dirty="0">
                <a:latin typeface="Arial"/>
                <a:cs typeface="Arial"/>
              </a:rPr>
              <a:t>0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-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0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=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926465" marR="1141095">
              <a:lnSpc>
                <a:spcPct val="119500"/>
              </a:lnSpc>
              <a:spcBef>
                <a:spcPts val="280"/>
              </a:spcBef>
              <a:tabLst>
                <a:tab pos="2000885" algn="l"/>
              </a:tabLst>
            </a:pPr>
            <a:r>
              <a:rPr sz="2000" b="1" i="1" dirty="0">
                <a:latin typeface="Arial"/>
                <a:cs typeface="Arial"/>
              </a:rPr>
              <a:t>0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-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1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=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1	(Üst </a:t>
            </a:r>
            <a:r>
              <a:rPr sz="2000" b="1" i="1" spc="-5" dirty="0">
                <a:latin typeface="Arial"/>
                <a:cs typeface="Arial"/>
              </a:rPr>
              <a:t>basamaktan elde biti ödünç alınmış) </a:t>
            </a:r>
            <a:r>
              <a:rPr sz="2000" b="1" i="1" spc="-5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1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-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0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=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939"/>
              </a:spcBef>
            </a:pPr>
            <a:r>
              <a:rPr sz="2000" b="1" i="1" dirty="0">
                <a:latin typeface="Arial"/>
                <a:cs typeface="Arial"/>
              </a:rPr>
              <a:t>1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-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1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=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3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şeklindedir.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Sonuç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her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zaman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doğrudur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6158" y="676606"/>
            <a:ext cx="283654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/>
              <a:t>Çıkarma</a:t>
            </a:r>
            <a:r>
              <a:rPr sz="2800" spc="-5" dirty="0"/>
              <a:t> örnekleri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7094" y="1222145"/>
            <a:ext cx="8016240" cy="14331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 marR="5080" indent="-342900">
              <a:lnSpc>
                <a:spcPct val="899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Birinci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örnekten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görüldüğü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gibi,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ödünç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alınan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elde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biti, 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işlem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basamağında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taban,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geçtiği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basamaklarda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ise </a:t>
            </a:r>
            <a:r>
              <a:rPr sz="2400" spc="-5" dirty="0">
                <a:latin typeface="Microsoft Sans Serif"/>
                <a:cs typeface="Microsoft Sans Serif"/>
              </a:rPr>
              <a:t> Taban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-1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değerindedir.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Ödünç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alınan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basamaktaki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değer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taban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değeri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kadar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azalır</a:t>
            </a:r>
            <a:r>
              <a:rPr sz="2800" spc="10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708" y="2991699"/>
            <a:ext cx="4742765" cy="3465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445" y="1181010"/>
            <a:ext cx="7204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Sekiz ve Onaltı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tabanlı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sayı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sistemlerinde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çıkarma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7915" y="2079330"/>
            <a:ext cx="4215248" cy="4447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847" y="769564"/>
            <a:ext cx="645160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Tamamlayıcı toplama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yoluyla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Çıkarma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945" y="1517785"/>
            <a:ext cx="7884795" cy="18243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4965" marR="5080" indent="-342900">
              <a:lnSpc>
                <a:spcPts val="2160"/>
              </a:lnSpc>
              <a:spcBef>
                <a:spcPts val="37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Çıkarma </a:t>
            </a:r>
            <a:r>
              <a:rPr sz="2000" spc="-10" dirty="0">
                <a:latin typeface="Microsoft Sans Serif"/>
                <a:cs typeface="Microsoft Sans Serif"/>
              </a:rPr>
              <a:t>işlemini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gerçekleştirmek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için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bir</a:t>
            </a:r>
            <a:r>
              <a:rPr sz="2000" spc="10" dirty="0">
                <a:latin typeface="Microsoft Sans Serif"/>
                <a:cs typeface="Microsoft Sans Serif"/>
              </a:rPr>
              <a:t> çıkarma </a:t>
            </a:r>
            <a:r>
              <a:rPr sz="2000" spc="5" dirty="0">
                <a:latin typeface="Microsoft Sans Serif"/>
                <a:cs typeface="Microsoft Sans Serif"/>
              </a:rPr>
              <a:t>donanımsal 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devresine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ihtiyaç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vardır.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Oysa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sadece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toplayıcı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donanımsal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devresi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kullanılarak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çıkarma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yapılabilir.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900">
              <a:lnSpc>
                <a:spcPts val="2280"/>
              </a:lnSpc>
              <a:spcBef>
                <a:spcPts val="20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Bu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yöntem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i="1" spc="-5" dirty="0">
                <a:latin typeface="Arial"/>
                <a:cs typeface="Arial"/>
              </a:rPr>
              <a:t>çıkarılan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aynı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kalır.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i="1" spc="5" dirty="0">
                <a:latin typeface="Arial"/>
                <a:cs typeface="Arial"/>
              </a:rPr>
              <a:t>Çıkan</a:t>
            </a:r>
            <a:r>
              <a:rPr sz="2000" spc="5" dirty="0">
                <a:latin typeface="Microsoft Sans Serif"/>
                <a:cs typeface="Microsoft Sans Serif"/>
              </a:rPr>
              <a:t>’ın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2’ye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tümleyeni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alınıp</a:t>
            </a:r>
            <a:endParaRPr sz="2000">
              <a:latin typeface="Microsoft Sans Serif"/>
              <a:cs typeface="Microsoft Sans Serif"/>
            </a:endParaRPr>
          </a:p>
          <a:p>
            <a:pPr marL="354965">
              <a:lnSpc>
                <a:spcPts val="2280"/>
              </a:lnSpc>
            </a:pPr>
            <a:r>
              <a:rPr sz="2000" i="1" spc="-5" dirty="0">
                <a:latin typeface="Arial"/>
                <a:cs typeface="Arial"/>
              </a:rPr>
              <a:t>çıkarılan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sayı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ile</a:t>
            </a:r>
            <a:r>
              <a:rPr sz="2000" spc="5" dirty="0">
                <a:latin typeface="Microsoft Sans Serif"/>
                <a:cs typeface="Microsoft Sans Serif"/>
              </a:rPr>
              <a:t> toplanır.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  <a:tab pos="250253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Oluşabilecek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elde	</a:t>
            </a:r>
            <a:r>
              <a:rPr sz="2000" spc="-10" dirty="0">
                <a:latin typeface="Microsoft Sans Serif"/>
                <a:cs typeface="Microsoft Sans Serif"/>
              </a:rPr>
              <a:t>biti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göz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ardı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edilir.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Sonuç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elde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edilmiştir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339" y="3995730"/>
            <a:ext cx="8196871" cy="1651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244" y="819849"/>
            <a:ext cx="773874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K</a:t>
            </a:r>
            <a:r>
              <a:rPr sz="2800" dirty="0"/>
              <a:t>afa</a:t>
            </a:r>
            <a:r>
              <a:rPr sz="2800" spc="35" dirty="0"/>
              <a:t> </a:t>
            </a:r>
            <a:r>
              <a:rPr sz="2800" spc="-10" dirty="0"/>
              <a:t>K</a:t>
            </a:r>
            <a:r>
              <a:rPr sz="2800" dirty="0"/>
              <a:t>ar</a:t>
            </a:r>
            <a:r>
              <a:rPr sz="2800" spc="140" dirty="0"/>
              <a:t>ı</a:t>
            </a:r>
            <a:r>
              <a:rPr sz="2800" dirty="0"/>
              <a:t>şt</a:t>
            </a:r>
            <a:r>
              <a:rPr sz="2800" spc="140" dirty="0"/>
              <a:t>ı</a:t>
            </a:r>
            <a:r>
              <a:rPr sz="2800" dirty="0"/>
              <a:t>r</a:t>
            </a:r>
            <a:r>
              <a:rPr sz="2800" spc="-10" dirty="0"/>
              <a:t>m</a:t>
            </a:r>
            <a:r>
              <a:rPr sz="2800" dirty="0"/>
              <a:t>a</a:t>
            </a:r>
            <a:r>
              <a:rPr sz="2800" spc="35" dirty="0"/>
              <a:t> </a:t>
            </a:r>
            <a:r>
              <a:rPr sz="2800" dirty="0"/>
              <a:t>(</a:t>
            </a:r>
            <a:r>
              <a:rPr sz="2800" spc="-10" dirty="0"/>
              <a:t>A</a:t>
            </a:r>
            <a:r>
              <a:rPr sz="2800" dirty="0"/>
              <a:t>r</a:t>
            </a:r>
            <a:r>
              <a:rPr sz="2800" spc="-20" dirty="0"/>
              <a:t>i</a:t>
            </a:r>
            <a:r>
              <a:rPr sz="2800" dirty="0"/>
              <a:t>t</a:t>
            </a:r>
            <a:r>
              <a:rPr sz="2800" spc="-10" dirty="0"/>
              <a:t>m</a:t>
            </a:r>
            <a:r>
              <a:rPr sz="2800" dirty="0"/>
              <a:t>et</a:t>
            </a:r>
            <a:r>
              <a:rPr sz="2800" spc="-20" dirty="0"/>
              <a:t>i</a:t>
            </a:r>
            <a:r>
              <a:rPr sz="2800" dirty="0"/>
              <a:t>kse</a:t>
            </a:r>
            <a:r>
              <a:rPr sz="2800" spc="-20" dirty="0"/>
              <a:t>l</a:t>
            </a:r>
            <a:r>
              <a:rPr sz="2800" spc="35" dirty="0"/>
              <a:t> </a:t>
            </a:r>
            <a:r>
              <a:rPr sz="2800" spc="-1245" dirty="0"/>
              <a:t>Đ</a:t>
            </a:r>
            <a:r>
              <a:rPr sz="2800" dirty="0"/>
              <a:t>ş</a:t>
            </a:r>
            <a:r>
              <a:rPr sz="2800" spc="-20" dirty="0"/>
              <a:t>l</a:t>
            </a:r>
            <a:r>
              <a:rPr sz="2800" dirty="0"/>
              <a:t>em</a:t>
            </a:r>
            <a:r>
              <a:rPr sz="2800" spc="30" dirty="0"/>
              <a:t> </a:t>
            </a:r>
            <a:r>
              <a:rPr sz="2800" dirty="0"/>
              <a:t>nas</a:t>
            </a:r>
            <a:r>
              <a:rPr sz="2800" spc="140" dirty="0"/>
              <a:t>ı</a:t>
            </a:r>
            <a:r>
              <a:rPr sz="2800" spc="-20" dirty="0"/>
              <a:t>l</a:t>
            </a:r>
            <a:r>
              <a:rPr sz="2800" spc="35" dirty="0"/>
              <a:t> </a:t>
            </a:r>
            <a:r>
              <a:rPr sz="2800" dirty="0"/>
              <a:t>yap</a:t>
            </a:r>
            <a:r>
              <a:rPr sz="2800" spc="140" dirty="0"/>
              <a:t>ı</a:t>
            </a:r>
            <a:r>
              <a:rPr sz="2800" spc="-35" dirty="0"/>
              <a:t>l</a:t>
            </a:r>
            <a:r>
              <a:rPr sz="2800" spc="140" dirty="0"/>
              <a:t>ı</a:t>
            </a:r>
            <a:r>
              <a:rPr sz="2800" spc="-10" dirty="0"/>
              <a:t>r</a:t>
            </a:r>
            <a:r>
              <a:rPr sz="2800" dirty="0"/>
              <a:t>?)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093" y="1371996"/>
            <a:ext cx="5702949" cy="5643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5108" y="732988"/>
            <a:ext cx="245745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 err="1">
                <a:latin typeface="Arial"/>
                <a:cs typeface="Arial"/>
              </a:rPr>
              <a:t>Çarpma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lang="tr-TR" sz="2800" b="1" spc="-210" dirty="0">
                <a:latin typeface="Arial"/>
                <a:cs typeface="Arial"/>
              </a:rPr>
              <a:t>İ</a:t>
            </a:r>
            <a:r>
              <a:rPr sz="2800" b="1" spc="-210" dirty="0" err="1" smtClean="0">
                <a:latin typeface="Arial"/>
                <a:cs typeface="Arial"/>
              </a:rPr>
              <a:t>şlemi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667" y="1301390"/>
            <a:ext cx="8071484" cy="48729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4965" marR="5080" indent="-342900" algn="just">
              <a:lnSpc>
                <a:spcPts val="2170"/>
              </a:lnSpc>
              <a:spcBef>
                <a:spcPts val="365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Değişik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sayı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tabanlarında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çarpma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işlemi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alışılagelmiş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çarpma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kurallarına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göre</a:t>
            </a:r>
            <a:r>
              <a:rPr sz="2000" spc="15" dirty="0">
                <a:latin typeface="Microsoft Sans Serif"/>
                <a:cs typeface="Microsoft Sans Serif"/>
              </a:rPr>
              <a:t> yapılır.</a:t>
            </a:r>
            <a:endParaRPr sz="2000" dirty="0">
              <a:latin typeface="Microsoft Sans Serif"/>
              <a:cs typeface="Microsoft Sans Serif"/>
            </a:endParaRPr>
          </a:p>
          <a:p>
            <a:pPr marL="354965" marR="5080" indent="-342900" algn="just">
              <a:lnSpc>
                <a:spcPct val="90200"/>
              </a:lnSpc>
              <a:spcBef>
                <a:spcPts val="430"/>
              </a:spcBef>
              <a:buChar char="•"/>
              <a:tabLst>
                <a:tab pos="35560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Aslında </a:t>
            </a:r>
            <a:r>
              <a:rPr sz="2000" spc="-5" dirty="0">
                <a:latin typeface="Microsoft Sans Serif"/>
                <a:cs typeface="Microsoft Sans Serif"/>
              </a:rPr>
              <a:t>çarpma </a:t>
            </a:r>
            <a:r>
              <a:rPr sz="2000" spc="-10" dirty="0">
                <a:latin typeface="Microsoft Sans Serif"/>
                <a:cs typeface="Microsoft Sans Serif"/>
              </a:rPr>
              <a:t>işlemi </a:t>
            </a:r>
            <a:r>
              <a:rPr sz="2000" spc="-5" dirty="0">
                <a:latin typeface="Microsoft Sans Serif"/>
                <a:cs typeface="Microsoft Sans Serif"/>
              </a:rPr>
              <a:t>sola </a:t>
            </a:r>
            <a:r>
              <a:rPr sz="2000" spc="5" dirty="0">
                <a:latin typeface="Microsoft Sans Serif"/>
                <a:cs typeface="Microsoft Sans Serif"/>
              </a:rPr>
              <a:t>kaydırma </a:t>
            </a:r>
            <a:r>
              <a:rPr sz="2000" spc="-5" dirty="0">
                <a:latin typeface="Microsoft Sans Serif"/>
                <a:cs typeface="Microsoft Sans Serif"/>
              </a:rPr>
              <a:t>ve toplama işleminden başka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bir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şey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değildir.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Başka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bir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deyişle,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bir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kaydırma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bir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toplama </a:t>
            </a:r>
            <a:r>
              <a:rPr sz="2000" spc="-5" dirty="0">
                <a:latin typeface="Microsoft Sans Serif"/>
                <a:cs typeface="Microsoft Sans Serif"/>
              </a:rPr>
              <a:t> ünitesiyle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çarpma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işlemi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donanımsal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olarak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gerçekleştirilir.</a:t>
            </a:r>
            <a:endParaRPr sz="2000" dirty="0">
              <a:latin typeface="Microsoft Sans Serif"/>
              <a:cs typeface="Microsoft Sans Serif"/>
            </a:endParaRPr>
          </a:p>
          <a:p>
            <a:pPr marL="354965" marR="6350" indent="-342900" algn="just">
              <a:lnSpc>
                <a:spcPct val="89000"/>
              </a:lnSpc>
              <a:spcBef>
                <a:spcPts val="505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Diğer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tabanlarda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yazılmış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sayılar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ikilik</a:t>
            </a:r>
            <a:r>
              <a:rPr sz="2000" spc="-5" dirty="0">
                <a:latin typeface="Microsoft Sans Serif"/>
                <a:cs typeface="Microsoft Sans Serif"/>
              </a:rPr>
              <a:t> sisteme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dönüştürüldükten </a:t>
            </a:r>
            <a:r>
              <a:rPr sz="2000" dirty="0">
                <a:latin typeface="Microsoft Sans Serif"/>
                <a:cs typeface="Microsoft Sans Serif"/>
              </a:rPr>
              <a:t> sonra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iki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tabanlı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sistem</a:t>
            </a:r>
            <a:r>
              <a:rPr sz="2000" dirty="0">
                <a:latin typeface="Microsoft Sans Serif"/>
                <a:cs typeface="Microsoft Sans Serif"/>
              </a:rPr>
              <a:t> kurallarına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göre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yapılır</a:t>
            </a:r>
            <a:r>
              <a:rPr sz="3200" spc="20" dirty="0">
                <a:latin typeface="Microsoft Sans Serif"/>
                <a:cs typeface="Microsoft Sans Serif"/>
              </a:rPr>
              <a:t>.</a:t>
            </a:r>
            <a:endParaRPr sz="3200" dirty="0">
              <a:latin typeface="Microsoft Sans Serif"/>
              <a:cs typeface="Microsoft Sans Serif"/>
            </a:endParaRPr>
          </a:p>
          <a:p>
            <a:pPr marL="354965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lang="tr-TR" sz="2800" b="1" u="heavy" spc="-12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İ</a:t>
            </a:r>
            <a:r>
              <a:rPr sz="2800" b="1" u="heavy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ki</a:t>
            </a:r>
            <a:r>
              <a:rPr sz="2800" b="1" u="heavy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lı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8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ı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Ç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</a:t>
            </a:r>
            <a:endParaRPr sz="28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80"/>
              </a:spcBef>
            </a:pPr>
            <a:r>
              <a:rPr sz="2000" spc="-305" dirty="0">
                <a:latin typeface="Microsoft Sans Serif"/>
                <a:cs typeface="Microsoft Sans Serif"/>
              </a:rPr>
              <a:t>Đki</a:t>
            </a:r>
            <a:r>
              <a:rPr sz="2000" spc="-20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tabanlı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sayı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sistemindeki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çarpma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kuralları</a:t>
            </a:r>
            <a:r>
              <a:rPr sz="2400" dirty="0">
                <a:latin typeface="Microsoft Sans Serif"/>
                <a:cs typeface="Microsoft Sans Serif"/>
              </a:rPr>
              <a:t>;</a:t>
            </a:r>
          </a:p>
          <a:p>
            <a:pPr marL="354965">
              <a:lnSpc>
                <a:spcPct val="100000"/>
              </a:lnSpc>
              <a:spcBef>
                <a:spcPts val="1185"/>
              </a:spcBef>
            </a:pPr>
            <a:r>
              <a:rPr sz="2400" b="1" i="1" dirty="0">
                <a:latin typeface="Arial"/>
                <a:cs typeface="Arial"/>
              </a:rPr>
              <a:t>0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x</a:t>
            </a:r>
            <a:r>
              <a:rPr sz="2400" b="1" i="1" spc="-2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0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=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434"/>
              </a:spcBef>
            </a:pPr>
            <a:r>
              <a:rPr sz="2400" b="1" i="1" dirty="0">
                <a:latin typeface="Arial"/>
                <a:cs typeface="Arial"/>
              </a:rPr>
              <a:t>0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x</a:t>
            </a:r>
            <a:r>
              <a:rPr sz="2400" b="1" i="1" spc="-2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1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=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75"/>
              </a:spcBef>
            </a:pPr>
            <a:r>
              <a:rPr sz="2400" b="1" i="1" dirty="0">
                <a:latin typeface="Arial"/>
                <a:cs typeface="Arial"/>
              </a:rPr>
              <a:t>1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x</a:t>
            </a:r>
            <a:r>
              <a:rPr sz="2400" b="1" i="1" spc="-2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0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=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85"/>
              </a:spcBef>
            </a:pPr>
            <a:r>
              <a:rPr sz="2400" b="1" i="1" dirty="0">
                <a:latin typeface="Arial"/>
                <a:cs typeface="Arial"/>
              </a:rPr>
              <a:t>1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x</a:t>
            </a:r>
            <a:r>
              <a:rPr sz="2400" b="1" i="1" spc="-2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1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=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339" y="545554"/>
            <a:ext cx="33870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Çarpma</a:t>
            </a:r>
            <a:r>
              <a:rPr dirty="0"/>
              <a:t> </a:t>
            </a:r>
            <a:r>
              <a:rPr spc="-10" dirty="0"/>
              <a:t>örneği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1855" y="1149006"/>
            <a:ext cx="287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9431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Örnekte	</a:t>
            </a:r>
            <a:r>
              <a:rPr sz="2400" spc="-10" dirty="0">
                <a:latin typeface="Microsoft Sans Serif"/>
                <a:cs typeface="Microsoft Sans Serif"/>
              </a:rPr>
              <a:t>olduğu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2618" y="1149006"/>
            <a:ext cx="471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4420" algn="l"/>
                <a:tab pos="2509520" algn="l"/>
                <a:tab pos="399415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gibi,	</a:t>
            </a:r>
            <a:r>
              <a:rPr sz="2400" spc="-5" dirty="0">
                <a:latin typeface="Microsoft Sans Serif"/>
                <a:cs typeface="Microsoft Sans Serif"/>
              </a:rPr>
              <a:t>çarpan	</a:t>
            </a:r>
            <a:r>
              <a:rPr sz="2400" spc="30" dirty="0">
                <a:latin typeface="Microsoft Sans Serif"/>
                <a:cs typeface="Microsoft Sans Serif"/>
              </a:rPr>
              <a:t>sayının	</a:t>
            </a:r>
            <a:r>
              <a:rPr sz="2400" spc="-15" dirty="0">
                <a:latin typeface="Microsoft Sans Serif"/>
                <a:cs typeface="Microsoft Sans Serif"/>
              </a:rPr>
              <a:t>işlem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4732" y="1478166"/>
            <a:ext cx="7727315" cy="13773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89900"/>
              </a:lnSpc>
              <a:spcBef>
                <a:spcPts val="390"/>
              </a:spcBef>
            </a:pPr>
            <a:r>
              <a:rPr sz="2400" spc="5" dirty="0">
                <a:latin typeface="Microsoft Sans Serif"/>
                <a:cs typeface="Microsoft Sans Serif"/>
              </a:rPr>
              <a:t>basamağındaki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bit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değeri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ise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çarpılan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bit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sola 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kaydırılarak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bir</a:t>
            </a:r>
            <a:r>
              <a:rPr sz="2400" spc="-5" dirty="0">
                <a:latin typeface="Microsoft Sans Serif"/>
                <a:cs typeface="Microsoft Sans Serif"/>
              </a:rPr>
              <a:t> önceki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ara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sonuç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ile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toplanır.Çarpanın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işlem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biti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0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ise</a:t>
            </a:r>
            <a:r>
              <a:rPr sz="2400" spc="-5" dirty="0">
                <a:latin typeface="Microsoft Sans Serif"/>
                <a:cs typeface="Microsoft Sans Serif"/>
              </a:rPr>
              <a:t> bir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sonraki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ara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sonuç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iki</a:t>
            </a:r>
            <a:r>
              <a:rPr sz="2400" spc="-5" dirty="0">
                <a:latin typeface="Microsoft Sans Serif"/>
                <a:cs typeface="Microsoft Sans Serif"/>
              </a:rPr>
              <a:t> defa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sola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kaydırılır.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1855" y="2864887"/>
            <a:ext cx="2846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6459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Çarpma	</a:t>
            </a:r>
            <a:r>
              <a:rPr sz="2400" spc="-10" dirty="0">
                <a:latin typeface="Microsoft Sans Serif"/>
                <a:cs typeface="Microsoft Sans Serif"/>
              </a:rPr>
              <a:t>işleminin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6286" y="2864887"/>
            <a:ext cx="504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5970" algn="l"/>
                <a:tab pos="2233930" algn="l"/>
                <a:tab pos="2962275" algn="l"/>
                <a:tab pos="42500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s</a:t>
            </a:r>
            <a:r>
              <a:rPr sz="2400" spc="5" dirty="0">
                <a:latin typeface="Microsoft Sans Serif"/>
                <a:cs typeface="Microsoft Sans Serif"/>
              </a:rPr>
              <a:t>o</a:t>
            </a:r>
            <a:r>
              <a:rPr sz="2400" spc="-25" dirty="0">
                <a:latin typeface="Microsoft Sans Serif"/>
                <a:cs typeface="Microsoft Sans Serif"/>
              </a:rPr>
              <a:t>l</a:t>
            </a:r>
            <a:r>
              <a:rPr sz="2400" dirty="0">
                <a:latin typeface="Microsoft Sans Serif"/>
                <a:cs typeface="Microsoft Sans Serif"/>
              </a:rPr>
              <a:t>a	</a:t>
            </a:r>
            <a:r>
              <a:rPr sz="2400" spc="-5" dirty="0">
                <a:latin typeface="Microsoft Sans Serif"/>
                <a:cs typeface="Microsoft Sans Serif"/>
              </a:rPr>
              <a:t>k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2400" spc="-5" dirty="0">
                <a:latin typeface="Microsoft Sans Serif"/>
                <a:cs typeface="Microsoft Sans Serif"/>
              </a:rPr>
              <a:t>y</a:t>
            </a:r>
            <a:r>
              <a:rPr sz="2400" spc="5" dirty="0">
                <a:latin typeface="Microsoft Sans Serif"/>
                <a:cs typeface="Microsoft Sans Serif"/>
              </a:rPr>
              <a:t>d</a:t>
            </a:r>
            <a:r>
              <a:rPr sz="2400" spc="100" dirty="0">
                <a:latin typeface="Microsoft Sans Serif"/>
                <a:cs typeface="Microsoft Sans Serif"/>
              </a:rPr>
              <a:t>ı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r>
              <a:rPr sz="2400" spc="10" dirty="0">
                <a:latin typeface="Microsoft Sans Serif"/>
                <a:cs typeface="Microsoft Sans Serif"/>
              </a:rPr>
              <a:t>m</a:t>
            </a:r>
            <a:r>
              <a:rPr sz="2400" dirty="0">
                <a:latin typeface="Microsoft Sans Serif"/>
                <a:cs typeface="Microsoft Sans Serif"/>
              </a:rPr>
              <a:t>a	</a:t>
            </a:r>
            <a:r>
              <a:rPr sz="2400" spc="-5" dirty="0">
                <a:latin typeface="Microsoft Sans Serif"/>
                <a:cs typeface="Microsoft Sans Serif"/>
              </a:rPr>
              <a:t>v</a:t>
            </a:r>
            <a:r>
              <a:rPr sz="2400" dirty="0">
                <a:latin typeface="Microsoft Sans Serif"/>
                <a:cs typeface="Microsoft Sans Serif"/>
              </a:rPr>
              <a:t>e	t</a:t>
            </a:r>
            <a:r>
              <a:rPr sz="2400" spc="-10" dirty="0">
                <a:latin typeface="Microsoft Sans Serif"/>
                <a:cs typeface="Microsoft Sans Serif"/>
              </a:rPr>
              <a:t>op</a:t>
            </a:r>
            <a:r>
              <a:rPr sz="2400" spc="-25" dirty="0">
                <a:latin typeface="Microsoft Sans Serif"/>
                <a:cs typeface="Microsoft Sans Serif"/>
              </a:rPr>
              <a:t>l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ma	</a:t>
            </a:r>
            <a:r>
              <a:rPr sz="2400" spc="-25" dirty="0">
                <a:latin typeface="Microsoft Sans Serif"/>
                <a:cs typeface="Microsoft Sans Serif"/>
              </a:rPr>
              <a:t>i</a:t>
            </a:r>
            <a:r>
              <a:rPr sz="2400" spc="5" dirty="0">
                <a:latin typeface="Microsoft Sans Serif"/>
                <a:cs typeface="Microsoft Sans Serif"/>
              </a:rPr>
              <a:t>ş</a:t>
            </a:r>
            <a:r>
              <a:rPr sz="2400" spc="-10" dirty="0">
                <a:latin typeface="Microsoft Sans Serif"/>
                <a:cs typeface="Microsoft Sans Serif"/>
              </a:rPr>
              <a:t>l</a:t>
            </a:r>
            <a:r>
              <a:rPr sz="2400" spc="5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m</a:t>
            </a:r>
            <a:r>
              <a:rPr sz="2400" spc="-15" dirty="0">
                <a:latin typeface="Microsoft Sans Serif"/>
                <a:cs typeface="Microsoft Sans Serif"/>
              </a:rPr>
              <a:t>i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4732" y="3194047"/>
            <a:ext cx="478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olduğu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örnekten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anlaşılmaktadır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5989" y="4064977"/>
            <a:ext cx="4331326" cy="2529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859" y="612603"/>
            <a:ext cx="7980045" cy="808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X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noktasının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noktasına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göre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uzaklığının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değişik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sayı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sistemlerinde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tek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basamaklı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984250" algn="l"/>
                <a:tab pos="3884295" algn="l"/>
              </a:tabLst>
            </a:pPr>
            <a:r>
              <a:rPr sz="1600" b="1" spc="-5" dirty="0">
                <a:latin typeface="Arial"/>
                <a:cs typeface="Arial"/>
              </a:rPr>
              <a:t>sayılarla	ifade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edilmesi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görülmektedir	</a:t>
            </a:r>
            <a:r>
              <a:rPr sz="1400" b="1" spc="-5" dirty="0">
                <a:latin typeface="Arial"/>
                <a:cs typeface="Arial"/>
              </a:rPr>
              <a:t>(78,125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cm)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4027" y="1563472"/>
            <a:ext cx="4744407" cy="316846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4523" y="5181422"/>
          <a:ext cx="5852159" cy="1609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Bölme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sayısı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Bölme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Hassasiyeti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ifadesi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ölçümü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6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tabanlı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s.s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100*1/2</a:t>
                      </a:r>
                      <a:r>
                        <a:rPr sz="1200" b="1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 b="1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 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984250" algn="l"/>
                        </a:tabLst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51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&lt;X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&gt;100	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cm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tabanlı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s.s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100*1/8</a:t>
                      </a:r>
                      <a:r>
                        <a:rPr sz="1200" b="1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 b="1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 12.5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75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&lt;X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87.5</a:t>
                      </a:r>
                      <a:r>
                        <a:rPr sz="1200" b="1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cm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76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tabanlı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s.s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100*1/10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 b="1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022350" algn="l"/>
                        </a:tabLst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70 &lt;X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&gt;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80	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cm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7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tabanlı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s.s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100*1/16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1200" b="1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6.5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022350" algn="l"/>
                        </a:tabLst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78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&lt;X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&gt;84.5	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cm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478" y="870140"/>
            <a:ext cx="7971790" cy="151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960" algn="ctr">
              <a:lnSpc>
                <a:spcPct val="100000"/>
              </a:lnSpc>
              <a:spcBef>
                <a:spcPts val="10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Sekiz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Onaltı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tabanlı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sayılarda çarpma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işlemi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Arial"/>
              <a:cs typeface="Arial"/>
            </a:endParaRPr>
          </a:p>
          <a:p>
            <a:pPr marL="354965" marR="5080" indent="-342900">
              <a:lnSpc>
                <a:spcPct val="80200"/>
              </a:lnSpc>
            </a:pPr>
            <a:r>
              <a:rPr sz="2000" i="1" spc="-5" dirty="0">
                <a:latin typeface="Arial"/>
                <a:cs typeface="Arial"/>
              </a:rPr>
              <a:t>Çarpanın </a:t>
            </a:r>
            <a:r>
              <a:rPr sz="2000" spc="-5" dirty="0">
                <a:latin typeface="Microsoft Sans Serif"/>
                <a:cs typeface="Microsoft Sans Serif"/>
              </a:rPr>
              <a:t>her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basamağının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i="1" spc="-5" dirty="0">
                <a:latin typeface="Arial"/>
                <a:cs typeface="Arial"/>
              </a:rPr>
              <a:t>çarpılanla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çarpılıp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elde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edilen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ara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sonuçların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birer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basamak</a:t>
            </a:r>
            <a:r>
              <a:rPr sz="2000" spc="10" dirty="0">
                <a:latin typeface="Microsoft Sans Serif"/>
                <a:cs typeface="Microsoft Sans Serif"/>
              </a:rPr>
              <a:t> kaydırılarak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toplanmasıyla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sonuç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elde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edilir.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Çarpma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kuralları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kullanılan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sayı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tabanına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göre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uygulanmalıdır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650" y="2685626"/>
            <a:ext cx="5129211" cy="4096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0940" y="777179"/>
            <a:ext cx="190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 err="1">
                <a:latin typeface="Arial"/>
                <a:cs typeface="Arial"/>
              </a:rPr>
              <a:t>Bölme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lang="tr-TR" sz="2400" b="1" spc="-185" dirty="0">
                <a:latin typeface="Arial"/>
                <a:cs typeface="Arial"/>
              </a:rPr>
              <a:t>İ</a:t>
            </a:r>
            <a:r>
              <a:rPr sz="2400" b="1" spc="-185" dirty="0" err="1" smtClean="0">
                <a:latin typeface="Arial"/>
                <a:cs typeface="Arial"/>
              </a:rPr>
              <a:t>şlemi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1842" y="1206914"/>
            <a:ext cx="8072120" cy="19786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Bölme</a:t>
            </a:r>
            <a:r>
              <a:rPr sz="2000" spc="26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işlemi</a:t>
            </a:r>
            <a:r>
              <a:rPr sz="2000" spc="2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</a:t>
            </a:r>
            <a:r>
              <a:rPr sz="2000" spc="27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bilinen</a:t>
            </a:r>
            <a:r>
              <a:rPr sz="2000" spc="28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bölme</a:t>
            </a:r>
            <a:r>
              <a:rPr sz="2000" spc="27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kuralları</a:t>
            </a:r>
            <a:r>
              <a:rPr sz="2000" spc="26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uygulanarak</a:t>
            </a:r>
            <a:r>
              <a:rPr sz="2000" spc="2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gerçekleştirilir.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Aslında </a:t>
            </a:r>
            <a:r>
              <a:rPr sz="2000" dirty="0">
                <a:latin typeface="Microsoft Sans Serif"/>
                <a:cs typeface="Microsoft Sans Serif"/>
              </a:rPr>
              <a:t>sağa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kaydır </a:t>
            </a:r>
            <a:r>
              <a:rPr sz="2000" spc="15" dirty="0">
                <a:latin typeface="Microsoft Sans Serif"/>
                <a:cs typeface="Microsoft Sans Serif"/>
              </a:rPr>
              <a:t>çıkar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işlemlerinden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meydana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gelir.</a:t>
            </a:r>
            <a:endParaRPr sz="2000" dirty="0">
              <a:latin typeface="Microsoft Sans Serif"/>
              <a:cs typeface="Microsoft Sans Serif"/>
            </a:endParaRPr>
          </a:p>
          <a:p>
            <a:pPr marL="354965" marR="5715" indent="-342900">
              <a:lnSpc>
                <a:spcPts val="193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10" dirty="0">
                <a:latin typeface="Microsoft Sans Serif"/>
                <a:cs typeface="Microsoft Sans Serif"/>
              </a:rPr>
              <a:t>Çıkarma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işlemi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tamamlayıcı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toplamayla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yapılabildiğinden,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sadece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kaydırıcı</a:t>
            </a:r>
            <a:r>
              <a:rPr sz="2000" dirty="0">
                <a:latin typeface="Microsoft Sans Serif"/>
                <a:cs typeface="Microsoft Sans Serif"/>
              </a:rPr>
              <a:t> ve</a:t>
            </a:r>
            <a:r>
              <a:rPr sz="2000" spc="15" dirty="0">
                <a:latin typeface="Microsoft Sans Serif"/>
                <a:cs typeface="Microsoft Sans Serif"/>
              </a:rPr>
              <a:t> toplayıcı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donanımıyla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bölme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başarılabilir.</a:t>
            </a:r>
          </a:p>
          <a:p>
            <a:pPr marL="354965" marR="5080" indent="-342900">
              <a:lnSpc>
                <a:spcPct val="80000"/>
              </a:lnSpc>
              <a:spcBef>
                <a:spcPts val="495"/>
              </a:spcBef>
              <a:buChar char="•"/>
              <a:tabLst>
                <a:tab pos="354965" algn="l"/>
                <a:tab pos="355600" algn="l"/>
                <a:tab pos="1330325" algn="l"/>
                <a:tab pos="2855595" algn="l"/>
                <a:tab pos="3687445" algn="l"/>
                <a:tab pos="4476750" algn="l"/>
                <a:tab pos="5096510" algn="l"/>
                <a:tab pos="6109970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5" dirty="0">
                <a:latin typeface="Microsoft Sans Serif"/>
                <a:cs typeface="Microsoft Sans Serif"/>
              </a:rPr>
              <a:t>eğ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dirty="0">
                <a:latin typeface="Microsoft Sans Serif"/>
                <a:cs typeface="Microsoft Sans Serif"/>
              </a:rPr>
              <a:t>ş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dirty="0">
                <a:latin typeface="Microsoft Sans Serif"/>
                <a:cs typeface="Microsoft Sans Serif"/>
              </a:rPr>
              <a:t>k	</a:t>
            </a:r>
            <a:r>
              <a:rPr sz="2000" spc="-10" dirty="0">
                <a:latin typeface="Microsoft Sans Serif"/>
                <a:cs typeface="Microsoft Sans Serif"/>
              </a:rPr>
              <a:t>t</a:t>
            </a:r>
            <a:r>
              <a:rPr sz="2000" spc="-5" dirty="0">
                <a:latin typeface="Microsoft Sans Serif"/>
                <a:cs typeface="Microsoft Sans Serif"/>
              </a:rPr>
              <a:t>ab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5" dirty="0">
                <a:latin typeface="Microsoft Sans Serif"/>
                <a:cs typeface="Microsoft Sans Serif"/>
              </a:rPr>
              <a:t>n</a:t>
            </a:r>
            <a:r>
              <a:rPr sz="2000" spc="-15" dirty="0">
                <a:latin typeface="Microsoft Sans Serif"/>
                <a:cs typeface="Microsoft Sans Serif"/>
              </a:rPr>
              <a:t>l</a:t>
            </a:r>
            <a:r>
              <a:rPr sz="2000" spc="-5" dirty="0">
                <a:latin typeface="Microsoft Sans Serif"/>
                <a:cs typeface="Microsoft Sans Serif"/>
              </a:rPr>
              <a:t>a</a:t>
            </a:r>
            <a:r>
              <a:rPr sz="2000" dirty="0">
                <a:latin typeface="Microsoft Sans Serif"/>
                <a:cs typeface="Microsoft Sans Serif"/>
              </a:rPr>
              <a:t>r</a:t>
            </a:r>
            <a:r>
              <a:rPr sz="2000" spc="-5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dirty="0">
                <a:latin typeface="Microsoft Sans Serif"/>
                <a:cs typeface="Microsoft Sans Serif"/>
              </a:rPr>
              <a:t>k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5" dirty="0">
                <a:latin typeface="Microsoft Sans Serif"/>
                <a:cs typeface="Microsoft Sans Serif"/>
              </a:rPr>
              <a:t>b</a:t>
            </a:r>
            <a:r>
              <a:rPr sz="2000" spc="-5" dirty="0">
                <a:latin typeface="Microsoft Sans Serif"/>
                <a:cs typeface="Microsoft Sans Serif"/>
              </a:rPr>
              <a:t>ö</a:t>
            </a:r>
            <a:r>
              <a:rPr sz="2000" spc="-15" dirty="0">
                <a:latin typeface="Microsoft Sans Serif"/>
                <a:cs typeface="Microsoft Sans Serif"/>
              </a:rPr>
              <a:t>l</a:t>
            </a:r>
            <a:r>
              <a:rPr sz="2000" spc="-5" dirty="0">
                <a:latin typeface="Microsoft Sans Serif"/>
                <a:cs typeface="Microsoft Sans Serif"/>
              </a:rPr>
              <a:t>m</a:t>
            </a:r>
            <a:r>
              <a:rPr sz="2000" dirty="0">
                <a:latin typeface="Microsoft Sans Serif"/>
                <a:cs typeface="Microsoft Sans Serif"/>
              </a:rPr>
              <a:t>e	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dirty="0">
                <a:latin typeface="Microsoft Sans Serif"/>
                <a:cs typeface="Microsoft Sans Serif"/>
              </a:rPr>
              <a:t>ş</a:t>
            </a:r>
            <a:r>
              <a:rPr sz="2000" spc="-15" dirty="0">
                <a:latin typeface="Microsoft Sans Serif"/>
                <a:cs typeface="Microsoft Sans Serif"/>
              </a:rPr>
              <a:t>le</a:t>
            </a:r>
            <a:r>
              <a:rPr sz="2000" spc="-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dirty="0">
                <a:latin typeface="Microsoft Sans Serif"/>
                <a:cs typeface="Microsoft Sans Serif"/>
              </a:rPr>
              <a:t>k</a:t>
            </a:r>
            <a:r>
              <a:rPr sz="2000" spc="-15" dirty="0">
                <a:latin typeface="Microsoft Sans Serif"/>
                <a:cs typeface="Microsoft Sans Serif"/>
              </a:rPr>
              <a:t>ili</a:t>
            </a:r>
            <a:r>
              <a:rPr sz="2000" dirty="0">
                <a:latin typeface="Microsoft Sans Serif"/>
                <a:cs typeface="Microsoft Sans Serif"/>
              </a:rPr>
              <a:t>k	s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t</a:t>
            </a:r>
            <a:r>
              <a:rPr sz="2000" spc="-15" dirty="0">
                <a:latin typeface="Microsoft Sans Serif"/>
                <a:cs typeface="Microsoft Sans Serif"/>
              </a:rPr>
              <a:t>e</a:t>
            </a:r>
            <a:r>
              <a:rPr sz="2000" spc="-5" dirty="0">
                <a:latin typeface="Microsoft Sans Serif"/>
                <a:cs typeface="Microsoft Sans Serif"/>
              </a:rPr>
              <a:t>m</a:t>
            </a:r>
            <a:r>
              <a:rPr sz="2000" dirty="0">
                <a:latin typeface="Microsoft Sans Serif"/>
                <a:cs typeface="Microsoft Sans Serif"/>
              </a:rPr>
              <a:t>e	</a:t>
            </a:r>
            <a:r>
              <a:rPr sz="2000" spc="-10" dirty="0">
                <a:latin typeface="Microsoft Sans Serif"/>
                <a:cs typeface="Microsoft Sans Serif"/>
              </a:rPr>
              <a:t>d</a:t>
            </a:r>
            <a:r>
              <a:rPr sz="2000" spc="-5" dirty="0">
                <a:latin typeface="Microsoft Sans Serif"/>
                <a:cs typeface="Microsoft Sans Serif"/>
              </a:rPr>
              <a:t>ön</a:t>
            </a:r>
            <a:r>
              <a:rPr sz="2000" spc="-15" dirty="0">
                <a:latin typeface="Microsoft Sans Serif"/>
                <a:cs typeface="Microsoft Sans Serif"/>
              </a:rPr>
              <a:t>ü</a:t>
            </a:r>
            <a:r>
              <a:rPr sz="2000" dirty="0">
                <a:latin typeface="Microsoft Sans Serif"/>
                <a:cs typeface="Microsoft Sans Serif"/>
              </a:rPr>
              <a:t>ş</a:t>
            </a:r>
            <a:r>
              <a:rPr sz="2000" spc="-10" dirty="0">
                <a:latin typeface="Microsoft Sans Serif"/>
                <a:cs typeface="Microsoft Sans Serif"/>
              </a:rPr>
              <a:t>t</a:t>
            </a:r>
            <a:r>
              <a:rPr sz="2000" spc="-15" dirty="0">
                <a:latin typeface="Microsoft Sans Serif"/>
                <a:cs typeface="Microsoft Sans Serif"/>
              </a:rPr>
              <a:t>ü</a:t>
            </a:r>
            <a:r>
              <a:rPr sz="2000" dirty="0">
                <a:latin typeface="Microsoft Sans Serif"/>
                <a:cs typeface="Microsoft Sans Serif"/>
              </a:rPr>
              <a:t>r</a:t>
            </a:r>
            <a:r>
              <a:rPr sz="2000" spc="-5" dirty="0">
                <a:latin typeface="Microsoft Sans Serif"/>
                <a:cs typeface="Microsoft Sans Serif"/>
              </a:rPr>
              <a:t>ü</a:t>
            </a:r>
            <a:r>
              <a:rPr sz="2000" spc="-15" dirty="0">
                <a:latin typeface="Microsoft Sans Serif"/>
                <a:cs typeface="Microsoft Sans Serif"/>
              </a:rPr>
              <a:t>l</a:t>
            </a:r>
            <a:r>
              <a:rPr sz="2000" spc="-5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ü</a:t>
            </a:r>
            <a:r>
              <a:rPr sz="2000" dirty="0">
                <a:latin typeface="Microsoft Sans Serif"/>
                <a:cs typeface="Microsoft Sans Serif"/>
              </a:rPr>
              <a:t>k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spc="-5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n  </a:t>
            </a:r>
            <a:r>
              <a:rPr sz="2000" spc="-5" dirty="0">
                <a:latin typeface="Microsoft Sans Serif"/>
                <a:cs typeface="Microsoft Sans Serif"/>
              </a:rPr>
              <a:t>sonra,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bu</a:t>
            </a:r>
            <a:r>
              <a:rPr sz="2000" spc="5" dirty="0">
                <a:latin typeface="Microsoft Sans Serif"/>
                <a:cs typeface="Microsoft Sans Serif"/>
              </a:rPr>
              <a:t> tabanın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kurallarıyla</a:t>
            </a:r>
            <a:r>
              <a:rPr sz="2000" spc="15" dirty="0">
                <a:latin typeface="Microsoft Sans Serif"/>
                <a:cs typeface="Microsoft Sans Serif"/>
              </a:rPr>
              <a:t> yapılır.</a:t>
            </a:r>
            <a:endParaRPr sz="2000" dirty="0">
              <a:latin typeface="Microsoft Sans Serif"/>
              <a:cs typeface="Microsoft Sans Serif"/>
            </a:endParaRPr>
          </a:p>
          <a:p>
            <a:pPr marL="354965" indent="-342900">
              <a:lnSpc>
                <a:spcPct val="100000"/>
              </a:lnSpc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lang="tr-TR" sz="2000" b="1" spc="-300" dirty="0">
                <a:latin typeface="Arial"/>
                <a:cs typeface="Arial"/>
              </a:rPr>
              <a:t>İ</a:t>
            </a:r>
            <a:r>
              <a:rPr sz="2000" b="1" spc="-300" dirty="0" err="1" smtClean="0">
                <a:latin typeface="Arial"/>
                <a:cs typeface="Arial"/>
              </a:rPr>
              <a:t>ki</a:t>
            </a:r>
            <a:r>
              <a:rPr sz="2000" b="1" spc="-270" dirty="0" smtClean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tabanlı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sayılarda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bölme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işlemi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4086" y="4028221"/>
            <a:ext cx="4728009" cy="2571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368" y="789374"/>
            <a:ext cx="67030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3200" b="1" spc="-185" dirty="0">
                <a:latin typeface="Arial"/>
                <a:cs typeface="Arial"/>
              </a:rPr>
              <a:t>İ</a:t>
            </a:r>
            <a:r>
              <a:rPr sz="3200" b="1" spc="-185" dirty="0" err="1" smtClean="0">
                <a:latin typeface="Arial"/>
                <a:cs typeface="Arial"/>
              </a:rPr>
              <a:t>şaretli</a:t>
            </a:r>
            <a:r>
              <a:rPr sz="3200" b="1" spc="-35" dirty="0" smtClean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Sayılarda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aritmetik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işlemler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669" y="1469024"/>
            <a:ext cx="8051800" cy="4893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marR="5080" indent="-342900" algn="just">
              <a:lnSpc>
                <a:spcPct val="100099"/>
              </a:lnSpc>
              <a:spcBef>
                <a:spcPts val="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15" dirty="0">
                <a:latin typeface="Microsoft Sans Serif"/>
                <a:cs typeface="Microsoft Sans Serif"/>
              </a:rPr>
              <a:t>Sayısal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Sistemlerde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iki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tabanlı</a:t>
            </a:r>
            <a:r>
              <a:rPr sz="2800" spc="35" dirty="0">
                <a:latin typeface="Microsoft Sans Serif"/>
                <a:cs typeface="Microsoft Sans Serif"/>
              </a:rPr>
              <a:t> sayı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sistemi 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35" dirty="0">
                <a:latin typeface="Microsoft Sans Serif"/>
                <a:cs typeface="Microsoft Sans Serif"/>
              </a:rPr>
              <a:t>kullanıldığını </a:t>
            </a:r>
            <a:r>
              <a:rPr sz="2800" spc="-10" dirty="0">
                <a:latin typeface="Microsoft Sans Serif"/>
                <a:cs typeface="Microsoft Sans Serif"/>
              </a:rPr>
              <a:t>biliyoruz.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Bu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tabanda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işaretli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30" dirty="0">
                <a:latin typeface="Microsoft Sans Serif"/>
                <a:cs typeface="Microsoft Sans Serif"/>
              </a:rPr>
              <a:t>sayıların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genellikle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2’ye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tümlemeyle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ifade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edildiği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yukarıda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30" dirty="0">
                <a:latin typeface="Microsoft Sans Serif"/>
                <a:cs typeface="Microsoft Sans Serif"/>
              </a:rPr>
              <a:t>açıklamıştı.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endParaRPr sz="2800" dirty="0">
              <a:latin typeface="Microsoft Sans Serif"/>
              <a:cs typeface="Microsoft Sans Serif"/>
            </a:endParaRPr>
          </a:p>
          <a:p>
            <a:pPr marL="354965" marR="50165" indent="-342900" algn="just">
              <a:lnSpc>
                <a:spcPct val="1002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Bu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bölümde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sadece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ikilik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sistemde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8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bitle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ifade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edilen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sözcüklerden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oluşmuş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işaretli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sayılarla 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aritmetik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işlemlerin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nasıl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40" dirty="0">
                <a:latin typeface="Microsoft Sans Serif"/>
                <a:cs typeface="Microsoft Sans Serif"/>
              </a:rPr>
              <a:t>yapıldığı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açıklanacaktır.</a:t>
            </a:r>
            <a:endParaRPr sz="2800" dirty="0">
              <a:latin typeface="Microsoft Sans Serif"/>
              <a:cs typeface="Microsoft Sans Serif"/>
            </a:endParaRPr>
          </a:p>
          <a:p>
            <a:pPr marL="354965" marR="740410" indent="-342900" algn="just">
              <a:lnSpc>
                <a:spcPct val="100099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Diğer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tam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kodlamalı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sayıların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kolaylıkla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ikilik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sisteme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dönüştürüleceği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açıklandığından 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sadece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ikilik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sistem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için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açıklamalar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yapmak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yeterli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olacaktır.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904" y="783276"/>
            <a:ext cx="37007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2400" b="1" u="heavy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İ</a:t>
            </a:r>
            <a:r>
              <a:rPr sz="2400" b="1" u="heavy" spc="-140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şaretli</a:t>
            </a:r>
            <a:r>
              <a:rPr sz="2400" b="1" u="heavy" spc="-2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Sayılarda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toplama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1855" y="1615308"/>
            <a:ext cx="2733675" cy="160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Toplama </a:t>
            </a:r>
            <a:r>
              <a:rPr sz="2000" spc="-10" dirty="0">
                <a:latin typeface="Microsoft Sans Serif"/>
                <a:cs typeface="Microsoft Sans Serif"/>
              </a:rPr>
              <a:t>işleminde </a:t>
            </a:r>
            <a:r>
              <a:rPr sz="2000" dirty="0">
                <a:latin typeface="Microsoft Sans Serif"/>
                <a:cs typeface="Microsoft Sans Serif"/>
              </a:rPr>
              <a:t>4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değişik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durum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söz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konusu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olabilir.</a:t>
            </a:r>
            <a:endParaRPr sz="2000">
              <a:latin typeface="Microsoft Sans Serif"/>
              <a:cs typeface="Microsoft Sans Serif"/>
            </a:endParaRPr>
          </a:p>
          <a:p>
            <a:pPr marL="354965" marR="6985" indent="-342900" algn="just">
              <a:lnSpc>
                <a:spcPct val="100000"/>
              </a:lnSpc>
              <a:spcBef>
                <a:spcPts val="470"/>
              </a:spcBef>
              <a:buChar char="•"/>
              <a:tabLst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a)Toplanacak 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sayılar </a:t>
            </a:r>
            <a:r>
              <a:rPr sz="2000" spc="-5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pozitiftir.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4732" y="3564339"/>
            <a:ext cx="1433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8530" algn="l"/>
              </a:tabLst>
            </a:pP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bü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y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ü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k	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o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l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a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855" y="3259564"/>
            <a:ext cx="27343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715" indent="-342265" algn="r">
              <a:lnSpc>
                <a:spcPct val="100000"/>
              </a:lnSpc>
              <a:spcBef>
                <a:spcPts val="100"/>
              </a:spcBef>
              <a:buChar char="•"/>
              <a:tabLst>
                <a:tab pos="342265" algn="l"/>
                <a:tab pos="342900" algn="l"/>
                <a:tab pos="805815" algn="l"/>
                <a:tab pos="1788795" algn="l"/>
              </a:tabLst>
            </a:pP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b)	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Mutlak	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değerce</a:t>
            </a:r>
            <a:endParaRPr sz="20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</a:pPr>
            <a:r>
              <a:rPr sz="20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sayı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1855" y="3869115"/>
            <a:ext cx="2734310" cy="258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pozitif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diğeri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 negatif </a:t>
            </a:r>
            <a:r>
              <a:rPr sz="2000" spc="-52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olabilir.</a:t>
            </a:r>
            <a:endParaRPr sz="2000">
              <a:latin typeface="Microsoft Sans Serif"/>
              <a:cs typeface="Microsoft Sans Serif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c)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Mutlak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değerce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küçük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olan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sayı </a:t>
            </a:r>
            <a:r>
              <a:rPr sz="20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pozitif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diğeri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negatif </a:t>
            </a:r>
            <a:r>
              <a:rPr sz="2000" spc="-5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olabilir.</a:t>
            </a:r>
            <a:endParaRPr sz="2000">
              <a:latin typeface="Microsoft Sans Serif"/>
              <a:cs typeface="Microsoft Sans Serif"/>
            </a:endParaRPr>
          </a:p>
          <a:p>
            <a:pPr marL="354965" marR="6985" indent="-342900" algn="just">
              <a:lnSpc>
                <a:spcPct val="100000"/>
              </a:lnSpc>
              <a:spcBef>
                <a:spcPts val="470"/>
              </a:spcBef>
              <a:buChar char="•"/>
              <a:tabLst>
                <a:tab pos="355600" algn="l"/>
              </a:tabLst>
            </a:pP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d)Her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iki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323299"/>
                </a:solidFill>
                <a:latin typeface="Microsoft Sans Serif"/>
                <a:cs typeface="Microsoft Sans Serif"/>
              </a:rPr>
              <a:t>sayı</a:t>
            </a:r>
            <a:r>
              <a:rPr sz="2000" spc="2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da </a:t>
            </a:r>
            <a:r>
              <a:rPr sz="2000" spc="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negatif</a:t>
            </a:r>
            <a:r>
              <a:rPr sz="2000" spc="1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olabilir.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8344" y="1902888"/>
            <a:ext cx="5322312" cy="4700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5205" y="676606"/>
            <a:ext cx="26384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Taşma-Overflow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7085" y="1412639"/>
            <a:ext cx="8072120" cy="33185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marR="5715" indent="-342900" algn="just">
              <a:lnSpc>
                <a:spcPct val="80000"/>
              </a:lnSpc>
              <a:spcBef>
                <a:spcPts val="530"/>
              </a:spcBef>
              <a:buChar char="•"/>
              <a:tabLst>
                <a:tab pos="355600" algn="l"/>
              </a:tabLst>
            </a:pPr>
            <a:r>
              <a:rPr sz="1800" spc="5" dirty="0">
                <a:latin typeface="Microsoft Sans Serif"/>
                <a:cs typeface="Microsoft Sans Serif"/>
              </a:rPr>
              <a:t>Sayısal </a:t>
            </a:r>
            <a:r>
              <a:rPr sz="1800" spc="-5" dirty="0">
                <a:latin typeface="Microsoft Sans Serif"/>
                <a:cs typeface="Microsoft Sans Serif"/>
              </a:rPr>
              <a:t>sistemlerde </a:t>
            </a:r>
            <a:r>
              <a:rPr sz="1800" spc="-10" dirty="0">
                <a:latin typeface="Microsoft Sans Serif"/>
                <a:cs typeface="Microsoft Sans Serif"/>
              </a:rPr>
              <a:t>negatif </a:t>
            </a:r>
            <a:r>
              <a:rPr sz="1800" spc="5" dirty="0">
                <a:latin typeface="Microsoft Sans Serif"/>
                <a:cs typeface="Microsoft Sans Serif"/>
              </a:rPr>
              <a:t>sayılar </a:t>
            </a:r>
            <a:r>
              <a:rPr sz="1800" spc="-5" dirty="0">
                <a:latin typeface="Microsoft Sans Serif"/>
                <a:cs typeface="Microsoft Sans Serif"/>
              </a:rPr>
              <a:t>2‘ye tümleyen formunda </a:t>
            </a:r>
            <a:r>
              <a:rPr sz="1800" spc="-10" dirty="0">
                <a:latin typeface="Microsoft Sans Serif"/>
                <a:cs typeface="Microsoft Sans Serif"/>
              </a:rPr>
              <a:t>gösterilir. </a:t>
            </a:r>
            <a:r>
              <a:rPr sz="1800" spc="-110" dirty="0">
                <a:latin typeface="Microsoft Sans Serif"/>
                <a:cs typeface="Microsoft Sans Serif"/>
              </a:rPr>
              <a:t>Đşaretli 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sayıların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toplanması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oldukça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basittir.</a:t>
            </a:r>
            <a:r>
              <a:rPr sz="1800" spc="-5" dirty="0">
                <a:latin typeface="Microsoft Sans Serif"/>
                <a:cs typeface="Microsoft Sans Serif"/>
              </a:rPr>
              <a:t> Taşma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olmadığı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sürece,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elde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biti </a:t>
            </a:r>
            <a:r>
              <a:rPr sz="1800" spc="-5" dirty="0">
                <a:latin typeface="Microsoft Sans Serif"/>
                <a:cs typeface="Microsoft Sans Serif"/>
              </a:rPr>
              <a:t> oluşursa göz </a:t>
            </a:r>
            <a:r>
              <a:rPr sz="1800" spc="15" dirty="0">
                <a:latin typeface="Microsoft Sans Serif"/>
                <a:cs typeface="Microsoft Sans Serif"/>
              </a:rPr>
              <a:t>ardı </a:t>
            </a:r>
            <a:r>
              <a:rPr sz="1800" spc="-10" dirty="0">
                <a:latin typeface="Microsoft Sans Serif"/>
                <a:cs typeface="Microsoft Sans Serif"/>
              </a:rPr>
              <a:t>edilir. </a:t>
            </a:r>
            <a:r>
              <a:rPr sz="1800" spc="-5" dirty="0">
                <a:latin typeface="Microsoft Sans Serif"/>
                <a:cs typeface="Microsoft Sans Serif"/>
              </a:rPr>
              <a:t>Sonucun MSB </a:t>
            </a:r>
            <a:r>
              <a:rPr sz="1800" spc="-10" dirty="0">
                <a:latin typeface="Microsoft Sans Serif"/>
                <a:cs typeface="Microsoft Sans Serif"/>
              </a:rPr>
              <a:t>biti işaret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bitidir.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Sayı </a:t>
            </a:r>
            <a:r>
              <a:rPr sz="1800" spc="-5" dirty="0">
                <a:latin typeface="Microsoft Sans Serif"/>
                <a:cs typeface="Microsoft Sans Serif"/>
              </a:rPr>
              <a:t>buna göre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değerlendirilir.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250">
              <a:latin typeface="Microsoft Sans Serif"/>
              <a:cs typeface="Microsoft Sans Serif"/>
            </a:endParaRPr>
          </a:p>
          <a:p>
            <a:pPr marL="354965" marR="5080" indent="-342900" algn="just">
              <a:lnSpc>
                <a:spcPct val="80000"/>
              </a:lnSpc>
              <a:buFont typeface="Microsoft Sans Serif"/>
              <a:buChar char="•"/>
              <a:tabLst>
                <a:tab pos="355600" algn="l"/>
              </a:tabLst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Taşma (Overflow): </a:t>
            </a:r>
            <a:r>
              <a:rPr sz="1800" i="1" spc="-10" dirty="0">
                <a:latin typeface="Arial"/>
                <a:cs typeface="Arial"/>
              </a:rPr>
              <a:t>n-bitlik </a:t>
            </a:r>
            <a:r>
              <a:rPr sz="1800" spc="-10" dirty="0">
                <a:latin typeface="Microsoft Sans Serif"/>
                <a:cs typeface="Microsoft Sans Serif"/>
              </a:rPr>
              <a:t>işaretli </a:t>
            </a:r>
            <a:r>
              <a:rPr sz="1800" dirty="0">
                <a:latin typeface="Microsoft Sans Serif"/>
                <a:cs typeface="Microsoft Sans Serif"/>
              </a:rPr>
              <a:t>sayılarla </a:t>
            </a:r>
            <a:r>
              <a:rPr sz="1800" spc="-5" dirty="0">
                <a:latin typeface="Microsoft Sans Serif"/>
                <a:cs typeface="Microsoft Sans Serif"/>
              </a:rPr>
              <a:t>toplama </a:t>
            </a:r>
            <a:r>
              <a:rPr sz="1800" spc="10" dirty="0">
                <a:latin typeface="Microsoft Sans Serif"/>
                <a:cs typeface="Microsoft Sans Serif"/>
              </a:rPr>
              <a:t>yapılırken </a:t>
            </a:r>
            <a:r>
              <a:rPr sz="1800" spc="-5" dirty="0">
                <a:latin typeface="Microsoft Sans Serif"/>
                <a:cs typeface="Microsoft Sans Serif"/>
              </a:rPr>
              <a:t>sonuç n-bitten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daha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fazla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çıkabilir.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 marL="354965" marR="111379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435927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Örneğin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8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bitlik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(+127,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-128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arasındaki	</a:t>
            </a:r>
            <a:r>
              <a:rPr sz="1800" spc="5" dirty="0">
                <a:latin typeface="Microsoft Sans Serif"/>
                <a:cs typeface="Microsoft Sans Serif"/>
              </a:rPr>
              <a:t>sayılar)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işaretli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sayılardan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127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+126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253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sayısı,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8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bitlik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işaretli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sayı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olarak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gösterilemez.</a:t>
            </a:r>
            <a:endParaRPr sz="1800">
              <a:latin typeface="Microsoft Sans Serif"/>
              <a:cs typeface="Microsoft Sans Serif"/>
            </a:endParaRPr>
          </a:p>
          <a:p>
            <a:pPr marL="4191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Microsoft Sans Serif"/>
                <a:cs typeface="Microsoft Sans Serif"/>
              </a:rPr>
              <a:t>Yani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bu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toplama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sonucu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9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bit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çikar.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Buna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taşma,</a:t>
            </a:r>
            <a:r>
              <a:rPr sz="18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overflow</a:t>
            </a:r>
            <a:r>
              <a:rPr sz="1800" spc="10" dirty="0">
                <a:latin typeface="Microsoft Sans Serif"/>
                <a:cs typeface="Microsoft Sans Serif"/>
              </a:rPr>
              <a:t> vardır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denir.</a:t>
            </a:r>
            <a:endParaRPr sz="1800">
              <a:latin typeface="Microsoft Sans Serif"/>
              <a:cs typeface="Microsoft Sans Serif"/>
            </a:endParaRPr>
          </a:p>
          <a:p>
            <a:pPr marL="354965" marR="5715" indent="-342900">
              <a:lnSpc>
                <a:spcPct val="8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Toplama</a:t>
            </a:r>
            <a:r>
              <a:rPr sz="1800" spc="3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sonucunda</a:t>
            </a:r>
            <a:r>
              <a:rPr sz="1800" spc="3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taşma</a:t>
            </a:r>
            <a:r>
              <a:rPr sz="1800" spc="3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olup</a:t>
            </a:r>
            <a:r>
              <a:rPr sz="1800" spc="35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olmadığı,</a:t>
            </a:r>
            <a:r>
              <a:rPr sz="1800" spc="39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toplanan</a:t>
            </a:r>
            <a:r>
              <a:rPr sz="1800" spc="37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sayıların</a:t>
            </a:r>
            <a:r>
              <a:rPr sz="1800" spc="3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ve</a:t>
            </a:r>
            <a:r>
              <a:rPr sz="1800" spc="3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sonucun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işaret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bitleri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değerlendirilerek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anlaşılır.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93446"/>
              </p:ext>
            </p:extLst>
          </p:nvPr>
        </p:nvGraphicFramePr>
        <p:xfrm>
          <a:off x="643592" y="5212156"/>
          <a:ext cx="8521065" cy="783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112">
                <a:tc>
                  <a:txBody>
                    <a:bodyPr/>
                    <a:lstStyle/>
                    <a:p>
                      <a:pPr marL="100330">
                        <a:lnSpc>
                          <a:spcPts val="1960"/>
                        </a:lnSpc>
                      </a:pPr>
                      <a:r>
                        <a:rPr sz="1700" b="1" spc="25" dirty="0">
                          <a:latin typeface="Times New Roman"/>
                          <a:cs typeface="Times New Roman"/>
                        </a:rPr>
                        <a:t>1.sayı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960"/>
                        </a:lnSpc>
                      </a:pPr>
                      <a:r>
                        <a:rPr sz="1700" b="1" spc="20" dirty="0">
                          <a:latin typeface="Times New Roman"/>
                          <a:cs typeface="Times New Roman"/>
                        </a:rPr>
                        <a:t>2.sayı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960"/>
                        </a:lnSpc>
                      </a:pPr>
                      <a:r>
                        <a:rPr sz="1700" b="1" spc="30" dirty="0">
                          <a:latin typeface="Times New Roman"/>
                          <a:cs typeface="Times New Roman"/>
                        </a:rPr>
                        <a:t>Sonucun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20" dirty="0">
                          <a:latin typeface="Times New Roman"/>
                          <a:cs typeface="Times New Roman"/>
                        </a:rPr>
                        <a:t>işaret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25" dirty="0">
                          <a:latin typeface="Times New Roman"/>
                          <a:cs typeface="Times New Roman"/>
                        </a:rPr>
                        <a:t>biti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73">
                <a:tc>
                  <a:txBody>
                    <a:bodyPr/>
                    <a:lstStyle/>
                    <a:p>
                      <a:pPr marL="100330">
                        <a:lnSpc>
                          <a:spcPts val="1925"/>
                        </a:lnSpc>
                      </a:pPr>
                      <a:r>
                        <a:rPr sz="1700" spc="25" dirty="0" err="1">
                          <a:latin typeface="Times New Roman"/>
                          <a:cs typeface="Times New Roman"/>
                        </a:rPr>
                        <a:t>Pozitif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8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tr-TR" sz="1700" spc="-80" dirty="0" smtClean="0">
                          <a:latin typeface="Times New Roman"/>
                          <a:cs typeface="Times New Roman"/>
                        </a:rPr>
                        <a:t>İ</a:t>
                      </a:r>
                      <a:r>
                        <a:rPr sz="1700" spc="-80" dirty="0" err="1" smtClean="0">
                          <a:latin typeface="Times New Roman"/>
                          <a:cs typeface="Times New Roman"/>
                        </a:rPr>
                        <a:t>şaret</a:t>
                      </a:r>
                      <a:r>
                        <a:rPr sz="1700" spc="2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biti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0)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925"/>
                        </a:lnSpc>
                      </a:pPr>
                      <a:r>
                        <a:rPr sz="1700" spc="25" dirty="0" err="1">
                          <a:latin typeface="Times New Roman"/>
                          <a:cs typeface="Times New Roman"/>
                        </a:rPr>
                        <a:t>Pozitif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8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tr-TR" sz="1700" spc="-80" dirty="0" smtClean="0">
                          <a:latin typeface="Times New Roman"/>
                          <a:cs typeface="Times New Roman"/>
                        </a:rPr>
                        <a:t>İ</a:t>
                      </a:r>
                      <a:r>
                        <a:rPr sz="1700" spc="-80" dirty="0" err="1" smtClean="0">
                          <a:latin typeface="Times New Roman"/>
                          <a:cs typeface="Times New Roman"/>
                        </a:rPr>
                        <a:t>şaret</a:t>
                      </a:r>
                      <a:r>
                        <a:rPr sz="1700" spc="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biti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0)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925"/>
                        </a:lnSpc>
                      </a:pPr>
                      <a:r>
                        <a:rPr sz="1700" spc="25" dirty="0">
                          <a:latin typeface="Times New Roman"/>
                          <a:cs typeface="Times New Roman"/>
                        </a:rPr>
                        <a:t>Negatif</a:t>
                      </a: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(1)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925"/>
                        </a:lnSpc>
                      </a:pPr>
                      <a:r>
                        <a:rPr sz="1700" spc="30" dirty="0">
                          <a:latin typeface="Times New Roman"/>
                          <a:cs typeface="Times New Roman"/>
                        </a:rPr>
                        <a:t>Taşma</a:t>
                      </a: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var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588">
                <a:tc>
                  <a:txBody>
                    <a:bodyPr/>
                    <a:lstStyle/>
                    <a:p>
                      <a:pPr marL="100330">
                        <a:lnSpc>
                          <a:spcPts val="1925"/>
                        </a:lnSpc>
                      </a:pPr>
                      <a:r>
                        <a:rPr sz="1700" spc="25" dirty="0" err="1">
                          <a:latin typeface="Times New Roman"/>
                          <a:cs typeface="Times New Roman"/>
                        </a:rPr>
                        <a:t>Negatif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75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tr-TR" sz="1700" spc="-75" dirty="0" smtClean="0">
                          <a:latin typeface="Times New Roman"/>
                          <a:cs typeface="Times New Roman"/>
                        </a:rPr>
                        <a:t>İ</a:t>
                      </a:r>
                      <a:r>
                        <a:rPr sz="1700" spc="-75" dirty="0" err="1" smtClean="0">
                          <a:latin typeface="Times New Roman"/>
                          <a:cs typeface="Times New Roman"/>
                        </a:rPr>
                        <a:t>şaret</a:t>
                      </a:r>
                      <a:r>
                        <a:rPr sz="17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biti1)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925"/>
                        </a:lnSpc>
                      </a:pPr>
                      <a:r>
                        <a:rPr sz="1700" spc="25" dirty="0" err="1">
                          <a:latin typeface="Times New Roman"/>
                          <a:cs typeface="Times New Roman"/>
                        </a:rPr>
                        <a:t>Negatif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75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tr-TR" sz="1700" spc="-75" dirty="0" smtClean="0">
                          <a:latin typeface="Times New Roman"/>
                          <a:cs typeface="Times New Roman"/>
                        </a:rPr>
                        <a:t>İ</a:t>
                      </a:r>
                      <a:r>
                        <a:rPr sz="1700" spc="-75" dirty="0" err="1" smtClean="0">
                          <a:latin typeface="Times New Roman"/>
                          <a:cs typeface="Times New Roman"/>
                        </a:rPr>
                        <a:t>şaret</a:t>
                      </a:r>
                      <a:r>
                        <a:rPr sz="1700" spc="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biti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925"/>
                        </a:lnSpc>
                      </a:pPr>
                      <a:r>
                        <a:rPr sz="1700" spc="25" dirty="0">
                          <a:latin typeface="Times New Roman"/>
                          <a:cs typeface="Times New Roman"/>
                        </a:rPr>
                        <a:t>Pozitif</a:t>
                      </a: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(0)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925"/>
                        </a:lnSpc>
                      </a:pPr>
                      <a:r>
                        <a:rPr sz="1700" spc="30" dirty="0">
                          <a:latin typeface="Times New Roman"/>
                          <a:cs typeface="Times New Roman"/>
                        </a:rPr>
                        <a:t>Taşma</a:t>
                      </a: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var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183" y="946336"/>
            <a:ext cx="3597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Taşma</a:t>
            </a:r>
            <a:r>
              <a:rPr sz="4400" spc="-30" dirty="0"/>
              <a:t> </a:t>
            </a:r>
            <a:r>
              <a:rPr sz="4400" spc="-5" dirty="0"/>
              <a:t>-Örnek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9669" y="2052665"/>
            <a:ext cx="3853179" cy="43789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222885" indent="-342900">
              <a:lnSpc>
                <a:spcPct val="901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Yandaki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örneklerde 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sonuçlar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8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bitle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ifade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edilemez.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Taşma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20" dirty="0">
                <a:latin typeface="Microsoft Sans Serif"/>
                <a:cs typeface="Microsoft Sans Serif"/>
              </a:rPr>
              <a:t>vardır.</a:t>
            </a:r>
            <a:endParaRPr sz="2800">
              <a:latin typeface="Microsoft Sans Serif"/>
              <a:cs typeface="Microsoft Sans Serif"/>
            </a:endParaRPr>
          </a:p>
          <a:p>
            <a:pPr marL="354965" marR="5080" indent="-342900">
              <a:lnSpc>
                <a:spcPts val="3020"/>
              </a:lnSpc>
              <a:spcBef>
                <a:spcPts val="72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Önemli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not</a:t>
            </a:r>
            <a:r>
              <a:rPr sz="2800" spc="-5" dirty="0">
                <a:latin typeface="Microsoft Sans Serif"/>
                <a:cs typeface="Microsoft Sans Serif"/>
              </a:rPr>
              <a:t>;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bitlik 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işaretli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sayılarla 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çalışılırken, </a:t>
            </a:r>
            <a:r>
              <a:rPr sz="2800" dirty="0">
                <a:latin typeface="Microsoft Sans Serif"/>
                <a:cs typeface="Microsoft Sans Serif"/>
              </a:rPr>
              <a:t>sonuç 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sözcüğünün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sağdan 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sola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doğru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n.biti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işaret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biti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olarak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değerlendirilir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7826" y="2573897"/>
            <a:ext cx="3745969" cy="3758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848" y="711653"/>
            <a:ext cx="3535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2400" u="heavy" spc="-140" dirty="0" smtClean="0">
                <a:uFill>
                  <a:solidFill>
                    <a:srgbClr val="000000"/>
                  </a:solidFill>
                </a:uFill>
              </a:rPr>
              <a:t>İ</a:t>
            </a:r>
            <a:r>
              <a:rPr sz="2400" u="heavy" spc="-140" dirty="0" err="1" smtClean="0">
                <a:uFill>
                  <a:solidFill>
                    <a:srgbClr val="000000"/>
                  </a:solidFill>
                </a:uFill>
              </a:rPr>
              <a:t>şaretli</a:t>
            </a:r>
            <a:r>
              <a:rPr sz="2400" u="heavy" spc="10" dirty="0" smtClean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</a:rPr>
              <a:t>Sayılarda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</a:rPr>
              <a:t> Çıkarma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938709" y="1138345"/>
            <a:ext cx="7696834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  <a:tab pos="355600" algn="l"/>
                <a:tab pos="1383665" algn="l"/>
              </a:tabLst>
            </a:pPr>
            <a:r>
              <a:rPr sz="1800" b="1" spc="-5" dirty="0">
                <a:latin typeface="Arial"/>
                <a:cs typeface="Arial"/>
              </a:rPr>
              <a:t>Çıkarma	toplama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işleminin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özel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bir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halidir.</a:t>
            </a:r>
            <a:endParaRPr sz="1800" dirty="0">
              <a:latin typeface="Arial"/>
              <a:cs typeface="Arial"/>
            </a:endParaRPr>
          </a:p>
          <a:p>
            <a:pPr marL="354965" marR="5080" indent="-342900">
              <a:lnSpc>
                <a:spcPct val="80000"/>
              </a:lnSpc>
              <a:spcBef>
                <a:spcPts val="43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lang="tr-TR" b="1" spc="-105" dirty="0">
                <a:latin typeface="Arial"/>
                <a:cs typeface="Arial"/>
              </a:rPr>
              <a:t>İ</a:t>
            </a:r>
            <a:r>
              <a:rPr sz="1800" b="1" spc="-105" dirty="0" err="1" smtClean="0">
                <a:latin typeface="Arial"/>
                <a:cs typeface="Arial"/>
              </a:rPr>
              <a:t>şaretli</a:t>
            </a:r>
            <a:r>
              <a:rPr sz="1800" b="1" spc="10" dirty="0" smtClean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sayılarda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çıkarma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işlemi,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Çıkan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sayının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2’ye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tümleyeni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alınıp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çıkarılan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sayıyla toplanmasından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ibarettir.</a:t>
            </a:r>
            <a:endParaRPr sz="1800" dirty="0">
              <a:latin typeface="Arial"/>
              <a:cs typeface="Arial"/>
            </a:endParaRPr>
          </a:p>
          <a:p>
            <a:pPr marL="419100" indent="-407034">
              <a:lnSpc>
                <a:spcPct val="100000"/>
              </a:lnSpc>
              <a:buFont typeface="Microsoft Sans Serif"/>
              <a:buChar char="•"/>
              <a:tabLst>
                <a:tab pos="419100" algn="l"/>
                <a:tab pos="419734" algn="l"/>
              </a:tabLst>
            </a:pPr>
            <a:r>
              <a:rPr sz="1800" b="1" dirty="0">
                <a:latin typeface="Arial"/>
                <a:cs typeface="Arial"/>
              </a:rPr>
              <a:t>Elde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biti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oluşmuşsa,</a:t>
            </a:r>
            <a:r>
              <a:rPr sz="1800" b="1" dirty="0">
                <a:latin typeface="Arial"/>
                <a:cs typeface="Arial"/>
              </a:rPr>
              <a:t> göz</a:t>
            </a:r>
            <a:r>
              <a:rPr sz="1800" b="1" spc="-5" dirty="0">
                <a:latin typeface="Arial"/>
                <a:cs typeface="Arial"/>
              </a:rPr>
              <a:t> ardı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edilmelidir.</a:t>
            </a:r>
            <a:endParaRPr sz="18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lang="tr-TR" b="1" spc="-105" dirty="0">
                <a:latin typeface="Arial"/>
                <a:cs typeface="Arial"/>
              </a:rPr>
              <a:t>İ</a:t>
            </a:r>
            <a:r>
              <a:rPr sz="1800" b="1" spc="-105" dirty="0" err="1" smtClean="0">
                <a:latin typeface="Arial"/>
                <a:cs typeface="Arial"/>
              </a:rPr>
              <a:t>şaretli</a:t>
            </a:r>
            <a:r>
              <a:rPr sz="1800" b="1" dirty="0" smtClean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sayılardaki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toplama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kuralı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geçerlidir.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6166" y="2863307"/>
            <a:ext cx="7180634" cy="4223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761941"/>
            <a:ext cx="366900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2000" b="1" u="heavy" spc="-5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İşarer</a:t>
            </a:r>
            <a:r>
              <a:rPr sz="2000" b="1" u="heavy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000" b="1" u="heavy" spc="-20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2000" b="1" u="heavy" dirty="0" err="1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000" b="1" u="heavy" spc="-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0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ı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ard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Ç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arp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18" y="1360821"/>
            <a:ext cx="3881120" cy="48101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4965" marR="205740" indent="-342900">
              <a:lnSpc>
                <a:spcPct val="801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tr-TR" sz="1600" spc="-10" dirty="0" smtClean="0">
                <a:latin typeface="Microsoft Sans Serif"/>
                <a:cs typeface="Microsoft Sans Serif"/>
              </a:rPr>
              <a:t>İki</a:t>
            </a:r>
            <a:r>
              <a:rPr sz="1600" spc="20" dirty="0" smtClean="0">
                <a:latin typeface="Microsoft Sans Serif"/>
                <a:cs typeface="Microsoft Sans Serif"/>
              </a:rPr>
              <a:t> </a:t>
            </a:r>
            <a:r>
              <a:rPr sz="1600" spc="-10" dirty="0" err="1" smtClean="0">
                <a:latin typeface="Microsoft Sans Serif"/>
                <a:cs typeface="Microsoft Sans Serif"/>
              </a:rPr>
              <a:t>taba</a:t>
            </a:r>
            <a:r>
              <a:rPr sz="1600" spc="5" dirty="0" err="1" smtClean="0">
                <a:latin typeface="Microsoft Sans Serif"/>
                <a:cs typeface="Microsoft Sans Serif"/>
              </a:rPr>
              <a:t>n</a:t>
            </a:r>
            <a:r>
              <a:rPr sz="1600" spc="60" dirty="0" err="1" smtClean="0">
                <a:latin typeface="Microsoft Sans Serif"/>
                <a:cs typeface="Microsoft Sans Serif"/>
              </a:rPr>
              <a:t>ı</a:t>
            </a:r>
            <a:r>
              <a:rPr sz="1600" spc="-10" dirty="0" err="1" smtClean="0">
                <a:latin typeface="Microsoft Sans Serif"/>
                <a:cs typeface="Microsoft Sans Serif"/>
              </a:rPr>
              <a:t>nda</a:t>
            </a:r>
            <a:r>
              <a:rPr sz="1600" spc="-5" dirty="0" err="1" smtClean="0">
                <a:latin typeface="Microsoft Sans Serif"/>
                <a:cs typeface="Microsoft Sans Serif"/>
              </a:rPr>
              <a:t>k</a:t>
            </a:r>
            <a:r>
              <a:rPr sz="1600" spc="-10" dirty="0" err="1" smtClean="0">
                <a:latin typeface="Microsoft Sans Serif"/>
                <a:cs typeface="Microsoft Sans Serif"/>
              </a:rPr>
              <a:t>i</a:t>
            </a:r>
            <a:r>
              <a:rPr sz="1600" spc="20" dirty="0" smtClean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</a:t>
            </a:r>
            <a:r>
              <a:rPr sz="1600" spc="5" dirty="0">
                <a:latin typeface="Microsoft Sans Serif"/>
                <a:cs typeface="Microsoft Sans Serif"/>
              </a:rPr>
              <a:t>a</a:t>
            </a:r>
            <a:r>
              <a:rPr sz="1600" spc="-15" dirty="0">
                <a:latin typeface="Microsoft Sans Serif"/>
                <a:cs typeface="Microsoft Sans Serif"/>
              </a:rPr>
              <a:t>y</a:t>
            </a:r>
            <a:r>
              <a:rPr sz="1600" spc="60" dirty="0">
                <a:latin typeface="Microsoft Sans Serif"/>
                <a:cs typeface="Microsoft Sans Serif"/>
              </a:rPr>
              <a:t>ı</a:t>
            </a:r>
            <a:r>
              <a:rPr sz="1600" spc="-10" dirty="0">
                <a:latin typeface="Microsoft Sans Serif"/>
                <a:cs typeface="Microsoft Sans Serif"/>
              </a:rPr>
              <a:t>la</a:t>
            </a:r>
            <a:r>
              <a:rPr sz="1600" spc="-5" dirty="0">
                <a:latin typeface="Microsoft Sans Serif"/>
                <a:cs typeface="Microsoft Sans Serif"/>
              </a:rPr>
              <a:t>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ç</a:t>
            </a:r>
            <a:r>
              <a:rPr sz="1600" spc="-10" dirty="0">
                <a:latin typeface="Microsoft Sans Serif"/>
                <a:cs typeface="Microsoft Sans Serif"/>
              </a:rPr>
              <a:t>ar</a:t>
            </a:r>
            <a:r>
              <a:rPr sz="1600" spc="5" dirty="0">
                <a:latin typeface="Microsoft Sans Serif"/>
                <a:cs typeface="Microsoft Sans Serif"/>
              </a:rPr>
              <a:t>p</a:t>
            </a:r>
            <a:r>
              <a:rPr sz="1600" spc="60" dirty="0">
                <a:latin typeface="Microsoft Sans Serif"/>
                <a:cs typeface="Microsoft Sans Serif"/>
              </a:rPr>
              <a:t>ı</a:t>
            </a:r>
            <a:r>
              <a:rPr sz="1600" spc="5" dirty="0">
                <a:latin typeface="Microsoft Sans Serif"/>
                <a:cs typeface="Microsoft Sans Serif"/>
              </a:rPr>
              <a:t>l</a:t>
            </a:r>
            <a:r>
              <a:rPr sz="1600" spc="70" dirty="0">
                <a:latin typeface="Microsoft Sans Serif"/>
                <a:cs typeface="Microsoft Sans Serif"/>
              </a:rPr>
              <a:t>ı</a:t>
            </a:r>
            <a:r>
              <a:rPr sz="1600" spc="-10" dirty="0">
                <a:latin typeface="Microsoft Sans Serif"/>
                <a:cs typeface="Microsoft Sans Serif"/>
              </a:rPr>
              <a:t>r</a:t>
            </a:r>
            <a:r>
              <a:rPr sz="1600" spc="-5" dirty="0">
                <a:latin typeface="Microsoft Sans Serif"/>
                <a:cs typeface="Microsoft Sans Serif"/>
              </a:rPr>
              <a:t>k</a:t>
            </a:r>
            <a:r>
              <a:rPr sz="1600" spc="-10" dirty="0">
                <a:latin typeface="Microsoft Sans Serif"/>
                <a:cs typeface="Microsoft Sans Serif"/>
              </a:rPr>
              <a:t>e</a:t>
            </a:r>
            <a:r>
              <a:rPr sz="1600" spc="-5" dirty="0">
                <a:latin typeface="Microsoft Sans Serif"/>
                <a:cs typeface="Microsoft Sans Serif"/>
              </a:rPr>
              <a:t>n  gerçek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(tümlenmemiş)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durumda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olmalıdırlar. </a:t>
            </a:r>
            <a:r>
              <a:rPr sz="1600" dirty="0">
                <a:latin typeface="Microsoft Sans Serif"/>
                <a:cs typeface="Microsoft Sans Serif"/>
              </a:rPr>
              <a:t>Çarpma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sonucunun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(çarpım)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işareti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çarpan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çarpılanın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işaretlerine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bağlıdır[R].</a:t>
            </a:r>
            <a:endParaRPr sz="1600" dirty="0">
              <a:latin typeface="Microsoft Sans Serif"/>
              <a:cs typeface="Microsoft Sans Serif"/>
            </a:endParaRPr>
          </a:p>
          <a:p>
            <a:pPr marL="354965" marR="8255" indent="-342900">
              <a:lnSpc>
                <a:spcPct val="8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  <a:tab pos="1276985" algn="l"/>
                <a:tab pos="1849755" algn="l"/>
                <a:tab pos="2298065" algn="l"/>
                <a:tab pos="3107055" algn="l"/>
              </a:tabLst>
            </a:pPr>
            <a:r>
              <a:rPr lang="tr-TR" sz="1600" spc="-10" dirty="0" err="1" smtClean="0">
                <a:latin typeface="Microsoft Sans Serif"/>
                <a:cs typeface="Microsoft Sans Serif"/>
              </a:rPr>
              <a:t>İşa</a:t>
            </a:r>
            <a:r>
              <a:rPr sz="1600" spc="-10" dirty="0" err="1" smtClean="0">
                <a:latin typeface="Microsoft Sans Serif"/>
                <a:cs typeface="Microsoft Sans Serif"/>
              </a:rPr>
              <a:t>retle</a:t>
            </a:r>
            <a:r>
              <a:rPr sz="1600" spc="-5" dirty="0" err="1" smtClean="0">
                <a:latin typeface="Microsoft Sans Serif"/>
                <a:cs typeface="Microsoft Sans Serif"/>
              </a:rPr>
              <a:t>r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5" dirty="0">
                <a:latin typeface="Microsoft Sans Serif"/>
                <a:cs typeface="Microsoft Sans Serif"/>
              </a:rPr>
              <a:t>a</a:t>
            </a:r>
            <a:r>
              <a:rPr sz="1600" spc="-15" dirty="0">
                <a:latin typeface="Microsoft Sans Serif"/>
                <a:cs typeface="Microsoft Sans Serif"/>
              </a:rPr>
              <a:t>y</a:t>
            </a:r>
            <a:r>
              <a:rPr sz="1600" spc="5" dirty="0">
                <a:latin typeface="Microsoft Sans Serif"/>
                <a:cs typeface="Microsoft Sans Serif"/>
              </a:rPr>
              <a:t>n</a:t>
            </a:r>
            <a:r>
              <a:rPr sz="1600" spc="75" dirty="0">
                <a:latin typeface="Microsoft Sans Serif"/>
                <a:cs typeface="Microsoft Sans Serif"/>
              </a:rPr>
              <a:t>ı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i</a:t>
            </a:r>
            <a:r>
              <a:rPr sz="1600" spc="-5" dirty="0">
                <a:latin typeface="Microsoft Sans Serif"/>
                <a:cs typeface="Microsoft Sans Serif"/>
              </a:rPr>
              <a:t>se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5" dirty="0">
                <a:latin typeface="Microsoft Sans Serif"/>
                <a:cs typeface="Microsoft Sans Serif"/>
              </a:rPr>
              <a:t>ç</a:t>
            </a:r>
            <a:r>
              <a:rPr sz="1600" spc="-10" dirty="0">
                <a:latin typeface="Microsoft Sans Serif"/>
                <a:cs typeface="Microsoft Sans Serif"/>
              </a:rPr>
              <a:t>ar</a:t>
            </a:r>
            <a:r>
              <a:rPr sz="1600" spc="5" dirty="0">
                <a:latin typeface="Microsoft Sans Serif"/>
                <a:cs typeface="Microsoft Sans Serif"/>
              </a:rPr>
              <a:t>p</a:t>
            </a:r>
            <a:r>
              <a:rPr sz="1600" spc="70" dirty="0">
                <a:latin typeface="Microsoft Sans Serif"/>
                <a:cs typeface="Microsoft Sans Serif"/>
              </a:rPr>
              <a:t>ı</a:t>
            </a:r>
            <a:r>
              <a:rPr sz="1600" spc="-5" dirty="0">
                <a:latin typeface="Microsoft Sans Serif"/>
                <a:cs typeface="Microsoft Sans Serif"/>
              </a:rPr>
              <a:t>m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po</a:t>
            </a:r>
            <a:r>
              <a:rPr sz="1600" spc="-5" dirty="0">
                <a:latin typeface="Microsoft Sans Serif"/>
                <a:cs typeface="Microsoft Sans Serif"/>
              </a:rPr>
              <a:t>z</a:t>
            </a:r>
            <a:r>
              <a:rPr sz="1600" spc="-10" dirty="0">
                <a:latin typeface="Microsoft Sans Serif"/>
                <a:cs typeface="Microsoft Sans Serif"/>
              </a:rPr>
              <a:t>itiftir</a:t>
            </a:r>
            <a:r>
              <a:rPr sz="1600" spc="-5" dirty="0">
                <a:latin typeface="Microsoft Sans Serif"/>
                <a:cs typeface="Microsoft Sans Serif"/>
              </a:rPr>
              <a:t>.  </a:t>
            </a:r>
            <a:r>
              <a:rPr lang="tr-TR" sz="1600" spc="-85" dirty="0" smtClean="0">
                <a:latin typeface="Microsoft Sans Serif"/>
                <a:cs typeface="Microsoft Sans Serif"/>
              </a:rPr>
              <a:t>İş</a:t>
            </a:r>
            <a:r>
              <a:rPr sz="1600" spc="-85" dirty="0" err="1" smtClean="0">
                <a:latin typeface="Microsoft Sans Serif"/>
                <a:cs typeface="Microsoft Sans Serif"/>
              </a:rPr>
              <a:t>aretler</a:t>
            </a:r>
            <a:r>
              <a:rPr sz="1600" spc="20" dirty="0" smtClean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farklı </a:t>
            </a:r>
            <a:r>
              <a:rPr sz="1600" spc="-5" dirty="0">
                <a:latin typeface="Microsoft Sans Serif"/>
                <a:cs typeface="Microsoft Sans Serif"/>
              </a:rPr>
              <a:t>ise</a:t>
            </a:r>
            <a:r>
              <a:rPr sz="1600" spc="10" dirty="0">
                <a:latin typeface="Microsoft Sans Serif"/>
                <a:cs typeface="Microsoft Sans Serif"/>
              </a:rPr>
              <a:t> çarpım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negatiftir.</a:t>
            </a:r>
            <a:endParaRPr sz="1600" dirty="0">
              <a:latin typeface="Microsoft Sans Serif"/>
              <a:cs typeface="Microsoft Sans Serif"/>
            </a:endParaRPr>
          </a:p>
          <a:p>
            <a:pPr marL="354965" marR="5080" indent="-342900" algn="just">
              <a:lnSpc>
                <a:spcPct val="80100"/>
              </a:lnSpc>
              <a:spcBef>
                <a:spcPts val="395"/>
              </a:spcBef>
              <a:buChar char="•"/>
              <a:tabLst>
                <a:tab pos="355600" algn="l"/>
              </a:tabLst>
            </a:pPr>
            <a:r>
              <a:rPr sz="1600" dirty="0">
                <a:latin typeface="Microsoft Sans Serif"/>
                <a:cs typeface="Microsoft Sans Serif"/>
              </a:rPr>
              <a:t>Aşağıdaki </a:t>
            </a:r>
            <a:r>
              <a:rPr sz="1600" spc="-5" dirty="0">
                <a:latin typeface="Microsoft Sans Serif"/>
                <a:cs typeface="Microsoft Sans Serif"/>
              </a:rPr>
              <a:t>örnekte </a:t>
            </a:r>
            <a:r>
              <a:rPr sz="1600" b="1" spc="-5" dirty="0">
                <a:latin typeface="Arial"/>
                <a:cs typeface="Arial"/>
              </a:rPr>
              <a:t>01010111 (+87) </a:t>
            </a:r>
            <a:r>
              <a:rPr sz="1600" spc="-10" dirty="0">
                <a:latin typeface="Microsoft Sans Serif"/>
                <a:cs typeface="Microsoft Sans Serif"/>
              </a:rPr>
              <a:t>ile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11000111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(-57)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işaretli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sayılarının 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çarpılması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verilmiştir.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Çarpma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işleminde </a:t>
            </a:r>
            <a:r>
              <a:rPr sz="1600" spc="-5" dirty="0">
                <a:latin typeface="Microsoft Sans Serif"/>
                <a:cs typeface="Microsoft Sans Serif"/>
              </a:rPr>
              <a:t>işaret </a:t>
            </a:r>
            <a:r>
              <a:rPr sz="1600" spc="-10" dirty="0">
                <a:latin typeface="Microsoft Sans Serif"/>
                <a:cs typeface="Microsoft Sans Serif"/>
              </a:rPr>
              <a:t>bitleri </a:t>
            </a:r>
            <a:r>
              <a:rPr sz="1600" spc="20" dirty="0">
                <a:latin typeface="Microsoft Sans Serif"/>
                <a:cs typeface="Microsoft Sans Serif"/>
              </a:rPr>
              <a:t>atılır </a:t>
            </a:r>
            <a:r>
              <a:rPr sz="1600" spc="-5" dirty="0">
                <a:latin typeface="Microsoft Sans Serif"/>
                <a:cs typeface="Microsoft Sans Serif"/>
              </a:rPr>
              <a:t>ve -57’nin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2’ye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tümleyeni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(0111001)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alınarak 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çarpma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işlemi,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2’lik</a:t>
            </a:r>
            <a:r>
              <a:rPr sz="1600" spc="-5" dirty="0">
                <a:latin typeface="Microsoft Sans Serif"/>
                <a:cs typeface="Microsoft Sans Serif"/>
              </a:rPr>
              <a:t> tabanda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pozitif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sayıların</a:t>
            </a:r>
            <a:r>
              <a:rPr sz="1600" spc="15" dirty="0">
                <a:latin typeface="Microsoft Sans Serif"/>
                <a:cs typeface="Microsoft Sans Serif"/>
              </a:rPr>
              <a:t> çarpılması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kurallarına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göre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gerçekleştirilir.</a:t>
            </a:r>
            <a:endParaRPr sz="1600" dirty="0">
              <a:latin typeface="Microsoft Sans Serif"/>
              <a:cs typeface="Microsoft Sans Serif"/>
            </a:endParaRPr>
          </a:p>
          <a:p>
            <a:pPr marL="354965" marR="6350" indent="-342900" algn="just">
              <a:lnSpc>
                <a:spcPct val="80000"/>
              </a:lnSpc>
              <a:spcBef>
                <a:spcPts val="384"/>
              </a:spcBef>
              <a:buChar char="•"/>
              <a:tabLst>
                <a:tab pos="355600" algn="l"/>
              </a:tabLst>
            </a:pPr>
            <a:r>
              <a:rPr sz="1600" spc="5" dirty="0">
                <a:latin typeface="Microsoft Sans Serif"/>
                <a:cs typeface="Microsoft Sans Serif"/>
              </a:rPr>
              <a:t>Çarpılan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çarpan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sayılarının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işaret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bitlerinden,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sonucun </a:t>
            </a:r>
            <a:r>
              <a:rPr sz="1600" spc="-5" dirty="0">
                <a:latin typeface="Microsoft Sans Serif"/>
                <a:cs typeface="Microsoft Sans Serif"/>
              </a:rPr>
              <a:t>negatif </a:t>
            </a:r>
            <a:r>
              <a:rPr sz="1600" spc="15" dirty="0">
                <a:latin typeface="Microsoft Sans Serif"/>
                <a:cs typeface="Microsoft Sans Serif"/>
              </a:rPr>
              <a:t>çıkacağı 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görülür.</a:t>
            </a:r>
            <a:endParaRPr sz="1600" dirty="0">
              <a:latin typeface="Microsoft Sans Serif"/>
              <a:cs typeface="Microsoft Sans Serif"/>
            </a:endParaRPr>
          </a:p>
          <a:p>
            <a:pPr marL="354965" marR="6350" indent="-342900" algn="just">
              <a:lnSpc>
                <a:spcPct val="80000"/>
              </a:lnSpc>
              <a:spcBef>
                <a:spcPts val="395"/>
              </a:spcBef>
              <a:buChar char="•"/>
              <a:tabLst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Bunun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için</a:t>
            </a:r>
            <a:r>
              <a:rPr sz="1600" spc="-5" dirty="0">
                <a:latin typeface="Microsoft Sans Serif"/>
                <a:cs typeface="Microsoft Sans Serif"/>
              </a:rPr>
              <a:t> sonucun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2’ye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tümleyeni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alınarak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gerçek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sonuç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elde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edilir </a:t>
            </a:r>
            <a:r>
              <a:rPr sz="1600" spc="-5" dirty="0">
                <a:latin typeface="Microsoft Sans Serif"/>
                <a:cs typeface="Microsoft Sans Serif"/>
              </a:rPr>
              <a:t> (Sonuca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işaret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biti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eklenerek).</a:t>
            </a:r>
            <a:endParaRPr sz="1600" dirty="0">
              <a:latin typeface="Microsoft Sans Serif"/>
              <a:cs typeface="Microsoft Sans Serif"/>
            </a:endParaRPr>
          </a:p>
          <a:p>
            <a:pPr marL="354965" indent="-342900">
              <a:lnSpc>
                <a:spcPts val="173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Buna</a:t>
            </a:r>
            <a:r>
              <a:rPr sz="1600" spc="2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göre;</a:t>
            </a:r>
            <a:r>
              <a:rPr sz="1600" spc="23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600" b="1" spc="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0110010100001</a:t>
            </a:r>
            <a:r>
              <a:rPr sz="1600" b="1" spc="2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(-4959</a:t>
            </a:r>
            <a:r>
              <a:rPr sz="1600" spc="-5" dirty="0">
                <a:latin typeface="Microsoft Sans Serif"/>
                <a:cs typeface="Microsoft Sans Serif"/>
              </a:rPr>
              <a:t>)</a:t>
            </a:r>
            <a:endParaRPr sz="1600" dirty="0">
              <a:latin typeface="Microsoft Sans Serif"/>
              <a:cs typeface="Microsoft Sans Serif"/>
            </a:endParaRPr>
          </a:p>
          <a:p>
            <a:pPr marL="354965">
              <a:lnSpc>
                <a:spcPts val="1730"/>
              </a:lnSpc>
            </a:pPr>
            <a:r>
              <a:rPr sz="1600" spc="-10" dirty="0">
                <a:latin typeface="Microsoft Sans Serif"/>
                <a:cs typeface="Microsoft Sans Serif"/>
              </a:rPr>
              <a:t>elde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edilir.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9027" y="1226365"/>
            <a:ext cx="3980054" cy="5218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7668" y="644603"/>
            <a:ext cx="3464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2400" b="1" spc="-140" dirty="0">
                <a:latin typeface="Arial"/>
                <a:cs typeface="Arial"/>
              </a:rPr>
              <a:t>İ</a:t>
            </a:r>
            <a:r>
              <a:rPr sz="2400" b="1" spc="-140" dirty="0" err="1" smtClean="0">
                <a:latin typeface="Arial"/>
                <a:cs typeface="Arial"/>
              </a:rPr>
              <a:t>şaretli</a:t>
            </a:r>
            <a:r>
              <a:rPr sz="2400" b="1" spc="-20" dirty="0" smtClean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Sayılarda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Bölme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8709" y="990523"/>
            <a:ext cx="3222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027430" algn="l"/>
                <a:tab pos="1950720" algn="l"/>
              </a:tabLst>
            </a:pPr>
            <a:r>
              <a:rPr lang="tr-TR" sz="2000" spc="-160" dirty="0">
                <a:latin typeface="Microsoft Sans Serif"/>
                <a:cs typeface="Microsoft Sans Serif"/>
              </a:rPr>
              <a:t>İ</a:t>
            </a:r>
            <a:r>
              <a:rPr sz="2000" spc="-160" dirty="0" err="1" smtClean="0">
                <a:latin typeface="Microsoft Sans Serif"/>
                <a:cs typeface="Microsoft Sans Serif"/>
              </a:rPr>
              <a:t>kilik</a:t>
            </a:r>
            <a:r>
              <a:rPr sz="2000" spc="-160" dirty="0">
                <a:latin typeface="Microsoft Sans Serif"/>
                <a:cs typeface="Microsoft Sans Serif"/>
              </a:rPr>
              <a:t>	</a:t>
            </a:r>
            <a:r>
              <a:rPr sz="2000" spc="5" dirty="0">
                <a:latin typeface="Microsoft Sans Serif"/>
                <a:cs typeface="Microsoft Sans Serif"/>
              </a:rPr>
              <a:t>sayılar	</a:t>
            </a:r>
            <a:r>
              <a:rPr sz="2000" spc="-5" dirty="0">
                <a:latin typeface="Microsoft Sans Serif"/>
                <a:cs typeface="Microsoft Sans Serif"/>
              </a:rPr>
              <a:t>bölünürken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0677" y="990523"/>
            <a:ext cx="4699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6260" algn="l"/>
                <a:tab pos="972185" algn="l"/>
                <a:tab pos="1612265" algn="l"/>
                <a:tab pos="2070735" algn="l"/>
                <a:tab pos="300672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h</a:t>
            </a:r>
            <a:r>
              <a:rPr sz="2000" spc="-15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r	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dirty="0">
                <a:latin typeface="Microsoft Sans Serif"/>
                <a:cs typeface="Microsoft Sans Serif"/>
              </a:rPr>
              <a:t>k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dirty="0">
                <a:latin typeface="Microsoft Sans Serif"/>
                <a:cs typeface="Microsoft Sans Serif"/>
              </a:rPr>
              <a:t>	s</a:t>
            </a:r>
            <a:r>
              <a:rPr sz="2000" spc="-5" dirty="0">
                <a:latin typeface="Microsoft Sans Serif"/>
                <a:cs typeface="Microsoft Sans Serif"/>
              </a:rPr>
              <a:t>a</a:t>
            </a:r>
            <a:r>
              <a:rPr sz="2000" spc="-25" dirty="0">
                <a:latin typeface="Microsoft Sans Serif"/>
                <a:cs typeface="Microsoft Sans Serif"/>
              </a:rPr>
              <a:t>y</a:t>
            </a:r>
            <a:r>
              <a:rPr sz="2000" spc="100" dirty="0">
                <a:latin typeface="Microsoft Sans Serif"/>
                <a:cs typeface="Microsoft Sans Serif"/>
              </a:rPr>
              <a:t>ı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5" dirty="0">
                <a:latin typeface="Microsoft Sans Serif"/>
                <a:cs typeface="Microsoft Sans Serif"/>
              </a:rPr>
              <a:t>d</a:t>
            </a:r>
            <a:r>
              <a:rPr sz="2000" dirty="0">
                <a:latin typeface="Microsoft Sans Serif"/>
                <a:cs typeface="Microsoft Sans Serif"/>
              </a:rPr>
              <a:t>a	</a:t>
            </a:r>
            <a:r>
              <a:rPr sz="2000" spc="-5" dirty="0">
                <a:latin typeface="Microsoft Sans Serif"/>
                <a:cs typeface="Microsoft Sans Serif"/>
              </a:rPr>
              <a:t>g</a:t>
            </a:r>
            <a:r>
              <a:rPr sz="2000" spc="-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r</a:t>
            </a:r>
            <a:r>
              <a:rPr sz="2000" dirty="0">
                <a:latin typeface="Microsoft Sans Serif"/>
                <a:cs typeface="Microsoft Sans Serif"/>
              </a:rPr>
              <a:t>ç</a:t>
            </a:r>
            <a:r>
              <a:rPr sz="2000" spc="-15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k	(</a:t>
            </a:r>
            <a:r>
              <a:rPr sz="2000" spc="-15" dirty="0">
                <a:latin typeface="Microsoft Sans Serif"/>
                <a:cs typeface="Microsoft Sans Serif"/>
              </a:rPr>
              <a:t>t</a:t>
            </a:r>
            <a:r>
              <a:rPr sz="2000" spc="-5" dirty="0">
                <a:latin typeface="Microsoft Sans Serif"/>
                <a:cs typeface="Microsoft Sans Serif"/>
              </a:rPr>
              <a:t>üm</a:t>
            </a:r>
            <a:r>
              <a:rPr sz="2000" spc="-15" dirty="0">
                <a:latin typeface="Microsoft Sans Serif"/>
                <a:cs typeface="Microsoft Sans Serif"/>
              </a:rPr>
              <a:t>l</a:t>
            </a:r>
            <a:r>
              <a:rPr sz="2000" spc="-5" dirty="0">
                <a:latin typeface="Microsoft Sans Serif"/>
                <a:cs typeface="Microsoft Sans Serif"/>
              </a:rPr>
              <a:t>e</a:t>
            </a:r>
            <a:r>
              <a:rPr sz="2000" spc="-15" dirty="0">
                <a:latin typeface="Microsoft Sans Serif"/>
                <a:cs typeface="Microsoft Sans Serif"/>
              </a:rPr>
              <a:t>n</a:t>
            </a:r>
            <a:r>
              <a:rPr sz="2000" spc="-5" dirty="0">
                <a:latin typeface="Microsoft Sans Serif"/>
                <a:cs typeface="Microsoft Sans Serif"/>
              </a:rPr>
              <a:t>m</a:t>
            </a:r>
            <a:r>
              <a:rPr sz="2000" spc="-15" dirty="0">
                <a:latin typeface="Microsoft Sans Serif"/>
                <a:cs typeface="Microsoft Sans Serif"/>
              </a:rPr>
              <a:t>e</a:t>
            </a:r>
            <a:r>
              <a:rPr sz="2000" spc="-5" dirty="0">
                <a:latin typeface="Microsoft Sans Serif"/>
                <a:cs typeface="Microsoft Sans Serif"/>
              </a:rPr>
              <a:t>m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dirty="0">
                <a:latin typeface="Microsoft Sans Serif"/>
                <a:cs typeface="Microsoft Sans Serif"/>
              </a:rPr>
              <a:t>s)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709" y="1234345"/>
            <a:ext cx="8071484" cy="277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Microsoft Sans Serif"/>
                <a:cs typeface="Microsoft Sans Serif"/>
              </a:rPr>
              <a:t>durumda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olmalıdır.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Yani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işaretsiz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sayılarla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bölme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işlemi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yapılır.</a:t>
            </a:r>
            <a:endParaRPr sz="2000" dirty="0">
              <a:latin typeface="Microsoft Sans Serif"/>
              <a:cs typeface="Microsoft Sans Serif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Bölme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işlemi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yapılırken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 şu </a:t>
            </a:r>
            <a:r>
              <a:rPr sz="20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sıra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izlenir;[R]</a:t>
            </a:r>
            <a:endParaRPr sz="2000" dirty="0">
              <a:latin typeface="Microsoft Sans Serif"/>
              <a:cs typeface="Microsoft Sans Serif"/>
            </a:endParaRPr>
          </a:p>
          <a:p>
            <a:pPr marL="240029" marR="7620" indent="-240029">
              <a:lnSpc>
                <a:spcPts val="1930"/>
              </a:lnSpc>
              <a:spcBef>
                <a:spcPts val="459"/>
              </a:spcBef>
              <a:buSzPct val="95000"/>
              <a:buAutoNum type="arabicPlain"/>
              <a:tabLst>
                <a:tab pos="240029" algn="l"/>
                <a:tab pos="1108075" algn="l"/>
                <a:tab pos="1592580" algn="l"/>
                <a:tab pos="2713990" algn="l"/>
                <a:tab pos="3888740" algn="l"/>
                <a:tab pos="5407660" algn="l"/>
                <a:tab pos="6102350" algn="l"/>
                <a:tab pos="6801484" algn="l"/>
              </a:tabLst>
            </a:pP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Bö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l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n	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v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e	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bö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l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ün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n	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s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y</a:t>
            </a:r>
            <a:r>
              <a:rPr sz="2000" spc="80" dirty="0">
                <a:solidFill>
                  <a:srgbClr val="323299"/>
                </a:solidFill>
                <a:latin typeface="Microsoft Sans Serif"/>
                <a:cs typeface="Microsoft Sans Serif"/>
              </a:rPr>
              <a:t>ı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l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a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r</a:t>
            </a:r>
            <a:r>
              <a:rPr sz="2000" spc="80" dirty="0">
                <a:solidFill>
                  <a:srgbClr val="323299"/>
                </a:solidFill>
                <a:latin typeface="Microsoft Sans Serif"/>
                <a:cs typeface="Microsoft Sans Serif"/>
              </a:rPr>
              <a:t>ı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n	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i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ş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r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e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t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l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r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i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n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i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n	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y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n</a:t>
            </a:r>
            <a:r>
              <a:rPr sz="2000" spc="100" dirty="0">
                <a:solidFill>
                  <a:srgbClr val="323299"/>
                </a:solidFill>
                <a:latin typeface="Microsoft Sans Serif"/>
                <a:cs typeface="Microsoft Sans Serif"/>
              </a:rPr>
              <a:t>ı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	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o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l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u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p	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o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l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m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a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d</a:t>
            </a:r>
            <a:r>
              <a:rPr sz="2000" spc="80" dirty="0">
                <a:solidFill>
                  <a:srgbClr val="323299"/>
                </a:solidFill>
                <a:latin typeface="Microsoft Sans Serif"/>
                <a:cs typeface="Microsoft Sans Serif"/>
              </a:rPr>
              <a:t>ı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ğ</a:t>
            </a:r>
            <a:r>
              <a:rPr sz="2000" spc="80" dirty="0">
                <a:solidFill>
                  <a:srgbClr val="323299"/>
                </a:solidFill>
                <a:latin typeface="Microsoft Sans Serif"/>
                <a:cs typeface="Microsoft Sans Serif"/>
              </a:rPr>
              <a:t>ı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n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a  </a:t>
            </a:r>
            <a:r>
              <a:rPr sz="2000" spc="5" dirty="0">
                <a:solidFill>
                  <a:srgbClr val="323299"/>
                </a:solidFill>
                <a:latin typeface="Microsoft Sans Serif"/>
                <a:cs typeface="Microsoft Sans Serif"/>
              </a:rPr>
              <a:t>bakılarak</a:t>
            </a:r>
            <a:r>
              <a:rPr sz="2000" spc="10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sonucun</a:t>
            </a:r>
            <a:r>
              <a:rPr sz="2000" spc="1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işareti</a:t>
            </a:r>
            <a:r>
              <a:rPr sz="2000" spc="15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belirlenir.</a:t>
            </a:r>
            <a:endParaRPr sz="2000" dirty="0">
              <a:latin typeface="Microsoft Sans Serif"/>
              <a:cs typeface="Microsoft Sans Serif"/>
            </a:endParaRPr>
          </a:p>
          <a:p>
            <a:pPr marL="240029" marR="5080" indent="-240029">
              <a:lnSpc>
                <a:spcPct val="80000"/>
              </a:lnSpc>
              <a:spcBef>
                <a:spcPts val="495"/>
              </a:spcBef>
              <a:buSzPct val="95000"/>
              <a:buAutoNum type="arabicPlain"/>
              <a:tabLst>
                <a:tab pos="240029" algn="l"/>
              </a:tabLst>
            </a:pP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Bölen</a:t>
            </a:r>
            <a:r>
              <a:rPr sz="2000" spc="434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bölünenden</a:t>
            </a:r>
            <a:r>
              <a:rPr sz="2000" spc="4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çıkarılıp</a:t>
            </a:r>
            <a:r>
              <a:rPr sz="2000" spc="4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(Çıkarma</a:t>
            </a:r>
            <a:r>
              <a:rPr sz="2000" spc="4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işlemi</a:t>
            </a:r>
            <a:r>
              <a:rPr sz="2000" spc="4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genellikle</a:t>
            </a:r>
            <a:r>
              <a:rPr sz="2000" spc="45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Tamamlayıcı </a:t>
            </a:r>
            <a:r>
              <a:rPr sz="2000" spc="-5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toplama</a:t>
            </a:r>
            <a:r>
              <a:rPr sz="2000" spc="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metoduna</a:t>
            </a:r>
            <a:r>
              <a:rPr sz="2000" spc="1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görede</a:t>
            </a:r>
            <a:r>
              <a:rPr sz="2000" spc="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yapılır)</a:t>
            </a:r>
            <a:r>
              <a:rPr sz="2000" spc="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ilk</a:t>
            </a:r>
            <a:r>
              <a:rPr sz="2000" spc="10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kısmi</a:t>
            </a:r>
            <a:r>
              <a:rPr sz="2000" i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kalan</a:t>
            </a:r>
            <a:r>
              <a:rPr sz="2000" i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bulunur</a:t>
            </a:r>
            <a:r>
              <a:rPr sz="2000" spc="1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ve</a:t>
            </a:r>
            <a:r>
              <a:rPr sz="2000" spc="1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bölüme</a:t>
            </a:r>
            <a:endParaRPr sz="2000" dirty="0">
              <a:latin typeface="Microsoft Sans Serif"/>
              <a:cs typeface="Microsoft Sans Serif"/>
            </a:endParaRPr>
          </a:p>
          <a:p>
            <a:pPr marL="354965" marR="5715">
              <a:lnSpc>
                <a:spcPct val="80000"/>
              </a:lnSpc>
              <a:spcBef>
                <a:spcPts val="10"/>
              </a:spcBef>
              <a:tabLst>
                <a:tab pos="632460" algn="l"/>
                <a:tab pos="1586230" algn="l"/>
                <a:tab pos="2256790" algn="l"/>
                <a:tab pos="2674620" algn="l"/>
                <a:tab pos="3399790" algn="l"/>
                <a:tab pos="4213860" algn="l"/>
                <a:tab pos="5393055" algn="l"/>
                <a:tab pos="6471920" algn="l"/>
                <a:tab pos="6689725" algn="l"/>
              </a:tabLst>
            </a:pP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1	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k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en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r.	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ğ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r	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u	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000" i="1" spc="-20" dirty="0">
                <a:solidFill>
                  <a:srgbClr val="FF0000"/>
                </a:solidFill>
                <a:latin typeface="Arial"/>
                <a:cs typeface="Arial"/>
              </a:rPr>
              <a:t>ı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i	k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alan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,	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böle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n	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bü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y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ü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k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s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e	(	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mam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y</a:t>
            </a:r>
            <a:r>
              <a:rPr sz="2000" spc="80" dirty="0">
                <a:solidFill>
                  <a:srgbClr val="FF0000"/>
                </a:solidFill>
                <a:latin typeface="Microsoft Sans Serif"/>
                <a:cs typeface="Microsoft Sans Serif"/>
              </a:rPr>
              <a:t>ı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c</a:t>
            </a:r>
            <a:r>
              <a:rPr sz="2000" spc="110" dirty="0">
                <a:solidFill>
                  <a:srgbClr val="FF0000"/>
                </a:solidFill>
                <a:latin typeface="Microsoft Sans Serif"/>
                <a:cs typeface="Microsoft Sans Serif"/>
              </a:rPr>
              <a:t>ı 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toplama</a:t>
            </a:r>
            <a:r>
              <a:rPr sz="20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yoluyla</a:t>
            </a:r>
            <a:r>
              <a:rPr sz="20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çıkarma</a:t>
            </a:r>
            <a:r>
              <a:rPr sz="20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yapıldığında</a:t>
            </a:r>
            <a:r>
              <a:rPr sz="20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pozitif</a:t>
            </a:r>
            <a:r>
              <a:rPr sz="20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ise)</a:t>
            </a:r>
            <a:r>
              <a:rPr sz="20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3.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asamaya</a:t>
            </a:r>
            <a:r>
              <a:rPr sz="20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geçilir.</a:t>
            </a:r>
            <a:endParaRPr sz="2000" dirty="0">
              <a:latin typeface="Microsoft Sans Serif"/>
              <a:cs typeface="Microsoft Sans Serif"/>
            </a:endParaRPr>
          </a:p>
          <a:p>
            <a:pPr marL="354965" marR="7620">
              <a:lnSpc>
                <a:spcPts val="1930"/>
              </a:lnSpc>
              <a:spcBef>
                <a:spcPts val="455"/>
              </a:spcBef>
            </a:pP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Eğer</a:t>
            </a:r>
            <a:r>
              <a:rPr sz="2000" spc="5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sonuç</a:t>
            </a:r>
            <a:r>
              <a:rPr sz="2000" spc="5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bölenden</a:t>
            </a:r>
            <a:r>
              <a:rPr sz="2000" i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küçükse,</a:t>
            </a:r>
            <a:r>
              <a:rPr sz="20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sıfırsa</a:t>
            </a:r>
            <a:r>
              <a:rPr sz="200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(</a:t>
            </a:r>
            <a:r>
              <a:rPr sz="2000" spc="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tamamlayıcı</a:t>
            </a:r>
            <a:r>
              <a:rPr sz="200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toplama</a:t>
            </a:r>
            <a:r>
              <a:rPr sz="20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yoluyla </a:t>
            </a:r>
            <a:r>
              <a:rPr sz="2000" spc="-5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çıkarma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yapıldığında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negatif</a:t>
            </a:r>
            <a:r>
              <a:rPr sz="20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ise)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bölme</a:t>
            </a:r>
            <a:r>
              <a:rPr sz="20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tamamlanmıştır.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585" y="4225711"/>
            <a:ext cx="6845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8555" algn="l"/>
                <a:tab pos="1925955" algn="l"/>
                <a:tab pos="3332479" algn="l"/>
                <a:tab pos="4246880" algn="l"/>
                <a:tab pos="4862830" algn="l"/>
                <a:tab pos="5324475" algn="l"/>
                <a:tab pos="5801360" algn="l"/>
              </a:tabLst>
            </a:pP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po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z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i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t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i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fs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e	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i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ş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l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e</a:t>
            </a:r>
            <a:r>
              <a:rPr sz="2000" spc="5" dirty="0">
                <a:solidFill>
                  <a:srgbClr val="323299"/>
                </a:solidFill>
                <a:latin typeface="Microsoft Sans Serif"/>
                <a:cs typeface="Microsoft Sans Serif"/>
              </a:rPr>
              <a:t>m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	s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ü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r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dü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r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ü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l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ü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r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.	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Sonu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ç	s</a:t>
            </a:r>
            <a:r>
              <a:rPr sz="2000" spc="80" dirty="0">
                <a:solidFill>
                  <a:srgbClr val="323299"/>
                </a:solidFill>
                <a:latin typeface="Microsoft Sans Serif"/>
                <a:cs typeface="Microsoft Sans Serif"/>
              </a:rPr>
              <a:t>ı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f</a:t>
            </a:r>
            <a:r>
              <a:rPr sz="2000" spc="90" dirty="0">
                <a:solidFill>
                  <a:srgbClr val="323299"/>
                </a:solidFill>
                <a:latin typeface="Microsoft Sans Serif"/>
                <a:cs typeface="Microsoft Sans Serif"/>
              </a:rPr>
              <a:t>ı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r	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y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a	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d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a	</a:t>
            </a:r>
            <a:r>
              <a:rPr sz="2000" spc="-15" dirty="0">
                <a:solidFill>
                  <a:srgbClr val="323299"/>
                </a:solidFill>
                <a:latin typeface="Microsoft Sans Serif"/>
                <a:cs typeface="Microsoft Sans Serif"/>
              </a:rPr>
              <a:t>ne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ga</a:t>
            </a:r>
            <a:r>
              <a:rPr sz="2000" spc="-10" dirty="0">
                <a:solidFill>
                  <a:srgbClr val="323299"/>
                </a:solidFill>
                <a:latin typeface="Microsoft Sans Serif"/>
                <a:cs typeface="Microsoft Sans Serif"/>
              </a:rPr>
              <a:t>tif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se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709" y="3981889"/>
            <a:ext cx="8072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60"/>
              </a:lnSpc>
              <a:spcBef>
                <a:spcPts val="100"/>
              </a:spcBef>
              <a:tabLst>
                <a:tab pos="1047750" algn="l"/>
                <a:tab pos="1811655" algn="l"/>
                <a:tab pos="3014980" algn="l"/>
                <a:tab pos="4356100" algn="l"/>
                <a:tab pos="5361940" algn="l"/>
                <a:tab pos="5672455" algn="l"/>
                <a:tab pos="6661784" algn="l"/>
                <a:tab pos="7367270" algn="l"/>
              </a:tabLst>
            </a:pPr>
            <a:r>
              <a:rPr sz="2000" i="1" spc="-5" dirty="0">
                <a:solidFill>
                  <a:srgbClr val="323299"/>
                </a:solidFill>
                <a:latin typeface="Arial"/>
                <a:cs typeface="Arial"/>
              </a:rPr>
              <a:t>3-Bölen	</a:t>
            </a:r>
            <a:r>
              <a:rPr sz="2000" spc="10" dirty="0">
                <a:solidFill>
                  <a:srgbClr val="323299"/>
                </a:solidFill>
                <a:latin typeface="Microsoft Sans Serif"/>
                <a:cs typeface="Microsoft Sans Serif"/>
              </a:rPr>
              <a:t>kısmi	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kalandan	</a:t>
            </a:r>
            <a:r>
              <a:rPr sz="2000" spc="10" dirty="0">
                <a:solidFill>
                  <a:srgbClr val="323299"/>
                </a:solidFill>
                <a:latin typeface="Microsoft Sans Serif"/>
                <a:cs typeface="Microsoft Sans Serif"/>
              </a:rPr>
              <a:t>çıkarılarak	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bölüme	</a:t>
            </a:r>
            <a:r>
              <a:rPr sz="2000" dirty="0">
                <a:solidFill>
                  <a:srgbClr val="323299"/>
                </a:solidFill>
                <a:latin typeface="Microsoft Sans Serif"/>
                <a:cs typeface="Microsoft Sans Serif"/>
              </a:rPr>
              <a:t>1	</a:t>
            </a: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eklenir.	Eger	sonuç</a:t>
            </a:r>
            <a:endParaRPr sz="2000">
              <a:latin typeface="Microsoft Sans Serif"/>
              <a:cs typeface="Microsoft Sans Serif"/>
            </a:endParaRPr>
          </a:p>
          <a:p>
            <a:pPr marR="5080" algn="r">
              <a:lnSpc>
                <a:spcPts val="2160"/>
              </a:lnSpc>
            </a:pPr>
            <a:r>
              <a:rPr sz="2000" spc="-5" dirty="0">
                <a:solidFill>
                  <a:srgbClr val="323299"/>
                </a:solidFill>
                <a:latin typeface="Microsoft Sans Serif"/>
                <a:cs typeface="Microsoft Sans Serif"/>
              </a:rPr>
              <a:t>bölme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8709" y="4469526"/>
            <a:ext cx="8070850" cy="258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323299"/>
                </a:solidFill>
                <a:latin typeface="Microsoft Sans Serif"/>
                <a:cs typeface="Microsoft Sans Serif"/>
              </a:rPr>
              <a:t>tamamlanmıştır.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4-</a:t>
            </a:r>
            <a:r>
              <a:rPr sz="20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Bölüm(Sonuç)’un</a:t>
            </a:r>
            <a:r>
              <a:rPr sz="20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işareti</a:t>
            </a:r>
            <a:r>
              <a:rPr sz="20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aşağıdaki</a:t>
            </a:r>
            <a:r>
              <a:rPr sz="20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şekilde</a:t>
            </a:r>
            <a:r>
              <a:rPr sz="20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belirlenir.</a:t>
            </a:r>
            <a:endParaRPr sz="2000">
              <a:latin typeface="Microsoft Sans Serif"/>
              <a:cs typeface="Microsoft Sans Serif"/>
            </a:endParaRPr>
          </a:p>
          <a:p>
            <a:pPr marL="354965" marR="5080" indent="-342900">
              <a:lnSpc>
                <a:spcPts val="193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  <a:tab pos="810895" algn="l"/>
                <a:tab pos="1605915" algn="l"/>
                <a:tab pos="2017395" algn="l"/>
                <a:tab pos="3065780" algn="l"/>
                <a:tab pos="3686175" algn="l"/>
                <a:tab pos="4565015" algn="l"/>
                <a:tab pos="5033010" algn="l"/>
                <a:tab pos="5868035" algn="l"/>
                <a:tab pos="6957059" algn="l"/>
                <a:tab pos="7734300" algn="l"/>
              </a:tabLst>
            </a:pP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-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)	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Bö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n	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v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e	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bö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üne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n	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0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y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sz="2000" spc="100" dirty="0">
                <a:solidFill>
                  <a:srgbClr val="FF0000"/>
                </a:solidFill>
                <a:latin typeface="Microsoft Sans Serif"/>
                <a:cs typeface="Microsoft Sans Serif"/>
              </a:rPr>
              <a:t>ı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ş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se	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bö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ü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m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p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o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z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tift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r.	</a:t>
            </a:r>
            <a:r>
              <a:rPr sz="2000" spc="-900" dirty="0">
                <a:solidFill>
                  <a:srgbClr val="FF0000"/>
                </a:solidFill>
                <a:latin typeface="Microsoft Sans Serif"/>
                <a:cs typeface="Microsoft Sans Serif"/>
              </a:rPr>
              <a:t>Đ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ş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t	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20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i 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konarak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sonuç</a:t>
            </a:r>
            <a:r>
              <a:rPr sz="20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oluşturulur.</a:t>
            </a:r>
            <a:endParaRPr sz="2000">
              <a:latin typeface="Microsoft Sans Serif"/>
              <a:cs typeface="Microsoft Sans Serif"/>
            </a:endParaRPr>
          </a:p>
          <a:p>
            <a:pPr marL="354965" marR="5080" indent="-342900">
              <a:lnSpc>
                <a:spcPct val="80000"/>
              </a:lnSpc>
              <a:spcBef>
                <a:spcPts val="495"/>
              </a:spcBef>
              <a:buChar char="•"/>
              <a:tabLst>
                <a:tab pos="354965" algn="l"/>
                <a:tab pos="355600" algn="l"/>
                <a:tab pos="3839845" algn="l"/>
              </a:tabLst>
            </a:pP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b)</a:t>
            </a:r>
            <a:r>
              <a:rPr sz="2000" spc="24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Bölen</a:t>
            </a:r>
            <a:r>
              <a:rPr sz="2000" spc="254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ve</a:t>
            </a:r>
            <a:r>
              <a:rPr sz="2000" spc="2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bölünen</a:t>
            </a:r>
            <a:r>
              <a:rPr sz="2000" spc="254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farklı</a:t>
            </a:r>
            <a:r>
              <a:rPr sz="2000" spc="26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işaretli</a:t>
            </a:r>
            <a:r>
              <a:rPr sz="2000" spc="26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iseler,</a:t>
            </a:r>
            <a:r>
              <a:rPr sz="2000" spc="26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bölüm</a:t>
            </a:r>
            <a:r>
              <a:rPr sz="2000" spc="25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negatiftir.</a:t>
            </a:r>
            <a:r>
              <a:rPr sz="2000" spc="26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Bölüm’ün </a:t>
            </a:r>
            <a:r>
              <a:rPr sz="2000" spc="-5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2’ye</a:t>
            </a:r>
            <a:r>
              <a:rPr sz="2000" spc="5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tümleyeni</a:t>
            </a:r>
            <a:r>
              <a:rPr sz="2000" spc="5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alınarak</a:t>
            </a:r>
            <a:r>
              <a:rPr sz="20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sonuç	negatif</a:t>
            </a:r>
            <a:r>
              <a:rPr sz="20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olarak</a:t>
            </a:r>
            <a:r>
              <a:rPr sz="20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elde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edilir.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354965" marR="6985" indent="-342900">
              <a:lnSpc>
                <a:spcPts val="1930"/>
              </a:lnSpc>
              <a:buChar char="•"/>
              <a:tabLst>
                <a:tab pos="354965" algn="l"/>
                <a:tab pos="355600" algn="l"/>
                <a:tab pos="1207135" algn="l"/>
                <a:tab pos="2127250" algn="l"/>
                <a:tab pos="2712720" algn="l"/>
                <a:tab pos="2942590" algn="l"/>
                <a:tab pos="3384550" algn="l"/>
                <a:tab pos="3693795" algn="l"/>
                <a:tab pos="3994150" algn="l"/>
                <a:tab pos="5141595" algn="l"/>
                <a:tab pos="5836285" algn="l"/>
                <a:tab pos="7151370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Ö</a:t>
            </a:r>
            <a:r>
              <a:rPr sz="2000" dirty="0">
                <a:latin typeface="Microsoft Sans Serif"/>
                <a:cs typeface="Microsoft Sans Serif"/>
              </a:rPr>
              <a:t>r</a:t>
            </a:r>
            <a:r>
              <a:rPr sz="2000" spc="-5" dirty="0">
                <a:latin typeface="Microsoft Sans Serif"/>
                <a:cs typeface="Microsoft Sans Serif"/>
              </a:rPr>
              <a:t>n</a:t>
            </a:r>
            <a:r>
              <a:rPr sz="2000" spc="-15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k	</a:t>
            </a:r>
            <a:r>
              <a:rPr sz="2000" spc="-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la</a:t>
            </a:r>
            <a:r>
              <a:rPr sz="2000" dirty="0">
                <a:latin typeface="Microsoft Sans Serif"/>
                <a:cs typeface="Microsoft Sans Serif"/>
              </a:rPr>
              <a:t>r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k</a:t>
            </a:r>
            <a:r>
              <a:rPr sz="2000" dirty="0">
                <a:latin typeface="Microsoft Sans Serif"/>
                <a:cs typeface="Microsoft Sans Serif"/>
              </a:rPr>
              <a:t>;	</a:t>
            </a:r>
            <a:r>
              <a:rPr sz="2000" spc="-5" dirty="0">
                <a:latin typeface="Microsoft Sans Serif"/>
                <a:cs typeface="Microsoft Sans Serif"/>
              </a:rPr>
              <a:t>10</a:t>
            </a:r>
            <a:r>
              <a:rPr sz="2000" dirty="0">
                <a:latin typeface="Microsoft Sans Serif"/>
                <a:cs typeface="Microsoft Sans Serif"/>
              </a:rPr>
              <a:t>3	/	</a:t>
            </a:r>
            <a:r>
              <a:rPr sz="2000" spc="-5" dirty="0">
                <a:latin typeface="Microsoft Sans Serif"/>
                <a:cs typeface="Microsoft Sans Serif"/>
              </a:rPr>
              <a:t>2</a:t>
            </a:r>
            <a:r>
              <a:rPr sz="2000" dirty="0">
                <a:latin typeface="Microsoft Sans Serif"/>
                <a:cs typeface="Microsoft Sans Serif"/>
              </a:rPr>
              <a:t>6	=	?	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dirty="0">
                <a:latin typeface="Microsoft Sans Serif"/>
                <a:cs typeface="Microsoft Sans Serif"/>
              </a:rPr>
              <a:t>ş</a:t>
            </a:r>
            <a:r>
              <a:rPr sz="2000" spc="-15" dirty="0">
                <a:latin typeface="Microsoft Sans Serif"/>
                <a:cs typeface="Microsoft Sans Serif"/>
              </a:rPr>
              <a:t>l</a:t>
            </a:r>
            <a:r>
              <a:rPr sz="2000" spc="-5" dirty="0">
                <a:latin typeface="Microsoft Sans Serif"/>
                <a:cs typeface="Microsoft Sans Serif"/>
              </a:rPr>
              <a:t>em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-5" dirty="0">
                <a:latin typeface="Microsoft Sans Serif"/>
                <a:cs typeface="Microsoft Sans Serif"/>
              </a:rPr>
              <a:t>n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dirty="0">
                <a:latin typeface="Microsoft Sans Serif"/>
                <a:cs typeface="Microsoft Sans Serif"/>
              </a:rPr>
              <a:t>n	</a:t>
            </a:r>
            <a:r>
              <a:rPr sz="2000" spc="-5" dirty="0">
                <a:latin typeface="Microsoft Sans Serif"/>
                <a:cs typeface="Microsoft Sans Serif"/>
              </a:rPr>
              <a:t>na</a:t>
            </a:r>
            <a:r>
              <a:rPr sz="2000" dirty="0">
                <a:latin typeface="Microsoft Sans Serif"/>
                <a:cs typeface="Microsoft Sans Serif"/>
              </a:rPr>
              <a:t>s</a:t>
            </a:r>
            <a:r>
              <a:rPr sz="2000" spc="80" dirty="0">
                <a:latin typeface="Microsoft Sans Serif"/>
                <a:cs typeface="Microsoft Sans Serif"/>
              </a:rPr>
              <a:t>ı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y</a:t>
            </a:r>
            <a:r>
              <a:rPr sz="2000" spc="-5" dirty="0">
                <a:latin typeface="Microsoft Sans Serif"/>
                <a:cs typeface="Microsoft Sans Serif"/>
              </a:rPr>
              <a:t>ap</a:t>
            </a:r>
            <a:r>
              <a:rPr sz="2000" spc="80" dirty="0">
                <a:latin typeface="Microsoft Sans Serif"/>
                <a:cs typeface="Microsoft Sans Serif"/>
              </a:rPr>
              <a:t>ı</a:t>
            </a:r>
            <a:r>
              <a:rPr sz="2000" spc="-5" dirty="0">
                <a:latin typeface="Microsoft Sans Serif"/>
                <a:cs typeface="Microsoft Sans Serif"/>
              </a:rPr>
              <a:t>la</a:t>
            </a:r>
            <a:r>
              <a:rPr sz="2000" spc="5" dirty="0">
                <a:latin typeface="Microsoft Sans Serif"/>
                <a:cs typeface="Microsoft Sans Serif"/>
              </a:rPr>
              <a:t>c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-5" dirty="0">
                <a:latin typeface="Microsoft Sans Serif"/>
                <a:cs typeface="Microsoft Sans Serif"/>
              </a:rPr>
              <a:t>ğ</a:t>
            </a:r>
            <a:r>
              <a:rPr sz="2000" spc="100" dirty="0">
                <a:latin typeface="Microsoft Sans Serif"/>
                <a:cs typeface="Microsoft Sans Serif"/>
              </a:rPr>
              <a:t>ı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5" dirty="0">
                <a:latin typeface="Microsoft Sans Serif"/>
                <a:cs typeface="Microsoft Sans Serif"/>
              </a:rPr>
              <a:t>a</a:t>
            </a:r>
            <a:r>
              <a:rPr sz="2000" dirty="0">
                <a:latin typeface="Microsoft Sans Serif"/>
                <a:cs typeface="Microsoft Sans Serif"/>
              </a:rPr>
              <a:t>ş</a:t>
            </a:r>
            <a:r>
              <a:rPr sz="2000" spc="-5" dirty="0">
                <a:latin typeface="Microsoft Sans Serif"/>
                <a:cs typeface="Microsoft Sans Serif"/>
              </a:rPr>
              <a:t>ağ</a:t>
            </a:r>
            <a:r>
              <a:rPr sz="2000" spc="80" dirty="0">
                <a:latin typeface="Microsoft Sans Serif"/>
                <a:cs typeface="Microsoft Sans Serif"/>
              </a:rPr>
              <a:t>ı</a:t>
            </a:r>
            <a:r>
              <a:rPr sz="2000" spc="-15" dirty="0">
                <a:latin typeface="Microsoft Sans Serif"/>
                <a:cs typeface="Microsoft Sans Serif"/>
              </a:rPr>
              <a:t>d</a:t>
            </a:r>
            <a:r>
              <a:rPr sz="2000" dirty="0">
                <a:latin typeface="Microsoft Sans Serif"/>
                <a:cs typeface="Microsoft Sans Serif"/>
              </a:rPr>
              <a:t>a  </a:t>
            </a:r>
            <a:r>
              <a:rPr sz="2000" spc="-10" dirty="0">
                <a:latin typeface="Microsoft Sans Serif"/>
                <a:cs typeface="Microsoft Sans Serif"/>
              </a:rPr>
              <a:t>verilmiştir.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Bölme</a:t>
            </a:r>
            <a:r>
              <a:rPr spc="40" dirty="0"/>
              <a:t> </a:t>
            </a:r>
            <a:r>
              <a:rPr spc="-10" dirty="0"/>
              <a:t>örnekleri</a:t>
            </a:r>
            <a:r>
              <a:rPr spc="40" dirty="0"/>
              <a:t> </a:t>
            </a:r>
            <a:r>
              <a:rPr spc="-5" dirty="0"/>
              <a:t>(103/26</a:t>
            </a:r>
            <a:r>
              <a:rPr spc="30" dirty="0"/>
              <a:t> </a:t>
            </a:r>
            <a:r>
              <a:rPr spc="-5" dirty="0"/>
              <a:t>=?)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079" y="1537431"/>
            <a:ext cx="6973605" cy="21823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8656" y="4166282"/>
            <a:ext cx="7612858" cy="2787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194" y="640035"/>
            <a:ext cx="787400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2.1.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Sayısal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Sistemlerde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Sayı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Tabanının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Önemi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669" y="1278530"/>
            <a:ext cx="8006715" cy="13690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Herhangi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bir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büyüklüğün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ifadesinde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kullanılan</a:t>
            </a:r>
            <a:r>
              <a:rPr sz="2000" spc="25" dirty="0">
                <a:latin typeface="Microsoft Sans Serif"/>
                <a:cs typeface="Microsoft Sans Serif"/>
              </a:rPr>
              <a:t> sayı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sisteminin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tabanı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kadar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büyük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olursa,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büyüklüğün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doğru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ifade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edilme</a:t>
            </a:r>
            <a:r>
              <a:rPr sz="2000" spc="15" dirty="0">
                <a:latin typeface="Microsoft Sans Serif"/>
                <a:cs typeface="Microsoft Sans Serif"/>
              </a:rPr>
              <a:t> oranı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derece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yükselir.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Hassasiyet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artar</a:t>
            </a:r>
            <a:endParaRPr sz="2000">
              <a:latin typeface="Microsoft Sans Serif"/>
              <a:cs typeface="Microsoft Sans Serif"/>
            </a:endParaRPr>
          </a:p>
          <a:p>
            <a:pPr marL="354965" marR="489584" indent="-342900">
              <a:lnSpc>
                <a:spcPts val="193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Ancak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sayısal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sistem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elektroniğinin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rakamları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tanıması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problemi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ortaya</a:t>
            </a:r>
            <a:r>
              <a:rPr sz="2000" spc="10" dirty="0">
                <a:latin typeface="Microsoft Sans Serif"/>
                <a:cs typeface="Microsoft Sans Serif"/>
              </a:rPr>
              <a:t> çıkar.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5766" y="2951573"/>
            <a:ext cx="5093622" cy="405791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ÖDEV</a:t>
            </a: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1295400" y="1554481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dirty="0" smtClean="0"/>
              <a:t>İşaretli sayılarda toplama, çıkarma, çarpma ve bölme ile ilgili birer örnek çözünüz. (ikilik tabanda)</a:t>
            </a:r>
          </a:p>
          <a:p>
            <a:pPr marL="342900" indent="-342900">
              <a:buFontTx/>
              <a:buAutoNum type="arabicPeriod"/>
            </a:pPr>
            <a:r>
              <a:rPr lang="tr-TR" dirty="0" err="1" smtClean="0"/>
              <a:t>İşaresiz</a:t>
            </a:r>
            <a:r>
              <a:rPr lang="tr-TR" dirty="0" smtClean="0"/>
              <a:t> </a:t>
            </a:r>
            <a:r>
              <a:rPr lang="tr-TR" dirty="0"/>
              <a:t>sayılarda toplama, çıkarma, çarpma ve bölme ile ilgili birer örnek çözünüz. </a:t>
            </a:r>
            <a:r>
              <a:rPr lang="tr-TR" dirty="0" smtClean="0"/>
              <a:t>(İkilik tabanda)</a:t>
            </a:r>
          </a:p>
          <a:p>
            <a:endParaRPr lang="tr-TR" dirty="0"/>
          </a:p>
          <a:p>
            <a:r>
              <a:rPr lang="tr-TR" b="1" dirty="0" smtClean="0"/>
              <a:t>Not: </a:t>
            </a:r>
            <a:r>
              <a:rPr lang="tr-TR" dirty="0" smtClean="0"/>
              <a:t>Ödev </a:t>
            </a:r>
            <a:r>
              <a:rPr lang="tr-TR" dirty="0"/>
              <a:t>teslimi 06.10.2022 Perşembe günü ders saatinde olacaktır.</a:t>
            </a:r>
            <a:endParaRPr lang="en-US" dirty="0"/>
          </a:p>
          <a:p>
            <a:endParaRPr lang="tr-TR" dirty="0"/>
          </a:p>
          <a:p>
            <a:pPr marL="342900" indent="-342900">
              <a:buAutoNum type="arabicPeriod"/>
            </a:pPr>
            <a:endParaRPr lang="tr-TR" dirty="0" smtClean="0"/>
          </a:p>
          <a:p>
            <a:pPr marL="342900" indent="-342900"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1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9669" y="1031666"/>
            <a:ext cx="8278495" cy="37846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5715" indent="-342900" algn="just">
              <a:lnSpc>
                <a:spcPct val="80000"/>
              </a:lnSpc>
              <a:spcBef>
                <a:spcPts val="48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Eğer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sayısal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sistem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tabanlı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sayı</a:t>
            </a:r>
            <a:r>
              <a:rPr sz="1600" b="1" spc="-5" dirty="0">
                <a:latin typeface="Arial"/>
                <a:cs typeface="Arial"/>
              </a:rPr>
              <a:t> sistemine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göre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düzenlenirse;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bu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durumda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sadece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ve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rakamlarının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tanınması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için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zaman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üzerinde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sadece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iki</a:t>
            </a:r>
            <a:r>
              <a:rPr sz="1600" b="1" spc="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değer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alabilen bir gerilim işareti yeterli gelir. Bu, transistorün anahtarlama modunda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çalışmasıyla</a:t>
            </a:r>
            <a:r>
              <a:rPr sz="1600" b="1" dirty="0">
                <a:latin typeface="Arial"/>
                <a:cs typeface="Arial"/>
              </a:rPr>
              <a:t> elde</a:t>
            </a:r>
            <a:r>
              <a:rPr sz="1600" b="1" spc="-5" dirty="0">
                <a:latin typeface="Arial"/>
                <a:cs typeface="Arial"/>
              </a:rPr>
              <a:t> edilir.</a:t>
            </a:r>
            <a:endParaRPr sz="1600">
              <a:latin typeface="Arial"/>
              <a:cs typeface="Arial"/>
            </a:endParaRPr>
          </a:p>
          <a:p>
            <a:pPr marL="354965" marR="6985" indent="-342900" algn="just">
              <a:lnSpc>
                <a:spcPct val="80200"/>
              </a:lnSpc>
              <a:spcBef>
                <a:spcPts val="38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1600" b="1" spc="-10" dirty="0">
                <a:solidFill>
                  <a:srgbClr val="323299"/>
                </a:solidFill>
                <a:latin typeface="Arial"/>
                <a:cs typeface="Arial"/>
              </a:rPr>
              <a:t>Sayısal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sistemde</a:t>
            </a:r>
            <a:r>
              <a:rPr sz="1600" b="1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Octal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sayı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sistemi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kullanılıyorsa,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8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farklı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rakamın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sisteme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tanıtılması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gerekir.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Bunun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anlamı,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zaman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üzerinde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8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farklı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gerilim</a:t>
            </a:r>
            <a:r>
              <a:rPr sz="1600" b="1" spc="4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seviyesi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bulunan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bir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işaret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üretmektir.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VeyabTransitörün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aktif</a:t>
            </a:r>
            <a:r>
              <a:rPr sz="1600" b="1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bölgede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8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farklı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çalışma </a:t>
            </a:r>
            <a:r>
              <a:rPr sz="1600" b="1" spc="-43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noktasında</a:t>
            </a:r>
            <a:r>
              <a:rPr sz="1600" b="1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çalışması</a:t>
            </a:r>
            <a:r>
              <a:rPr sz="1600" b="1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anlamındadır.</a:t>
            </a:r>
            <a:r>
              <a:rPr sz="1600" b="1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Bu</a:t>
            </a:r>
            <a:r>
              <a:rPr sz="1600" b="1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çalışma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 şartı ZORDUR</a:t>
            </a:r>
            <a:endParaRPr sz="1600">
              <a:latin typeface="Arial"/>
              <a:cs typeface="Arial"/>
            </a:endParaRPr>
          </a:p>
          <a:p>
            <a:pPr marL="354965" marR="6985" indent="-342900" algn="just">
              <a:lnSpc>
                <a:spcPct val="80000"/>
              </a:lnSpc>
              <a:spcBef>
                <a:spcPts val="38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Hexadecimal </a:t>
            </a:r>
            <a:r>
              <a:rPr sz="1600" b="1" spc="-10" dirty="0">
                <a:latin typeface="Arial"/>
                <a:cs typeface="Arial"/>
              </a:rPr>
              <a:t>sayı </a:t>
            </a:r>
            <a:r>
              <a:rPr sz="1600" b="1" dirty="0">
                <a:latin typeface="Arial"/>
                <a:cs typeface="Arial"/>
              </a:rPr>
              <a:t>sistemi ile </a:t>
            </a:r>
            <a:r>
              <a:rPr sz="1600" b="1" spc="-5" dirty="0">
                <a:latin typeface="Arial"/>
                <a:cs typeface="Arial"/>
              </a:rPr>
              <a:t>doğrudan çalışılacaksa 16 farklı rakam için 16 </a:t>
            </a:r>
            <a:r>
              <a:rPr sz="1600" b="1" dirty="0">
                <a:latin typeface="Arial"/>
                <a:cs typeface="Arial"/>
              </a:rPr>
              <a:t>farklı 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gerilim</a:t>
            </a:r>
            <a:r>
              <a:rPr sz="1600" b="1" spc="-5" dirty="0">
                <a:latin typeface="Arial"/>
                <a:cs typeface="Arial"/>
              </a:rPr>
              <a:t> seviyesi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elde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edilmelidir.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Bu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durumun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gerçekleştirilmesi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daha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zordur</a:t>
            </a:r>
            <a:endParaRPr sz="1600">
              <a:latin typeface="Arial"/>
              <a:cs typeface="Arial"/>
            </a:endParaRPr>
          </a:p>
          <a:p>
            <a:pPr marL="354965" marR="5080" indent="-342900" algn="just">
              <a:lnSpc>
                <a:spcPct val="80000"/>
              </a:lnSpc>
              <a:spcBef>
                <a:spcPts val="40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Bu önemli gerçekleştirme problemlerinden ötürü, sayısal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sistemlerin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temelinde 2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tabanlı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sayı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sitemi</a:t>
            </a:r>
            <a:r>
              <a:rPr sz="1600" b="1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kullanılmaktadır.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Çünkü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bu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tabanda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kullanılan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1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23299"/>
                </a:solidFill>
                <a:latin typeface="Arial"/>
                <a:cs typeface="Arial"/>
              </a:rPr>
              <a:t>ve</a:t>
            </a:r>
            <a:r>
              <a:rPr sz="1600" b="1" spc="4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0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rakamlarını donanımsal olarak tanımak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için,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zamana göre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iki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durumda olan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işaret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üretmek,</a:t>
            </a:r>
            <a:r>
              <a:rPr sz="1600" b="1" spc="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transistorün anahtarlama</a:t>
            </a:r>
            <a:r>
              <a:rPr sz="1600" b="1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modunda</a:t>
            </a:r>
            <a:r>
              <a:rPr sz="1600" b="1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çalıştırılmasıdır.</a:t>
            </a:r>
            <a:r>
              <a:rPr sz="1600" b="1" spc="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Çok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kolaydır.</a:t>
            </a:r>
            <a:endParaRPr sz="1600">
              <a:latin typeface="Arial"/>
              <a:cs typeface="Arial"/>
            </a:endParaRPr>
          </a:p>
          <a:p>
            <a:pPr marL="354965" marR="6985" indent="-342900" algn="just">
              <a:lnSpc>
                <a:spcPct val="80200"/>
              </a:lnSpc>
              <a:spcBef>
                <a:spcPts val="38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1600" b="1" spc="-10" dirty="0">
                <a:latin typeface="Arial"/>
                <a:cs typeface="Arial"/>
              </a:rPr>
              <a:t>Ancak,</a:t>
            </a:r>
            <a:r>
              <a:rPr sz="1600" b="1" spc="-5" dirty="0">
                <a:latin typeface="Arial"/>
                <a:cs typeface="Arial"/>
              </a:rPr>
              <a:t> yukarıda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belirtildiği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gibi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sayı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tabanının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büyük</a:t>
            </a:r>
            <a:r>
              <a:rPr sz="1600" b="1" spc="-5" dirty="0">
                <a:latin typeface="Arial"/>
                <a:cs typeface="Arial"/>
              </a:rPr>
              <a:t> olmasının</a:t>
            </a:r>
            <a:r>
              <a:rPr sz="1600" b="1" spc="43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birtakım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avantajları </a:t>
            </a:r>
            <a:r>
              <a:rPr sz="1600" b="1" spc="-10" dirty="0">
                <a:latin typeface="Arial"/>
                <a:cs typeface="Arial"/>
              </a:rPr>
              <a:t>vardır. </a:t>
            </a:r>
            <a:r>
              <a:rPr sz="1600" b="1" spc="-5" dirty="0">
                <a:latin typeface="Arial"/>
                <a:cs typeface="Arial"/>
              </a:rPr>
              <a:t>Sayısal sistemlerde bu avantajlardan yararlanmak için; </a:t>
            </a:r>
            <a:r>
              <a:rPr sz="1600" b="1" spc="-10" dirty="0">
                <a:latin typeface="Arial"/>
                <a:cs typeface="Arial"/>
              </a:rPr>
              <a:t>büyük </a:t>
            </a:r>
            <a:r>
              <a:rPr sz="1600" b="1" spc="-5" dirty="0">
                <a:latin typeface="Arial"/>
                <a:cs typeface="Arial"/>
              </a:rPr>
              <a:t> tabanlı sayı sistemlerindeki rakamların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 tabanlı sayı sisteminde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kodlanması </a:t>
            </a:r>
            <a:r>
              <a:rPr sz="1600" b="1" spc="-20" dirty="0">
                <a:latin typeface="Arial"/>
                <a:cs typeface="Arial"/>
              </a:rPr>
              <a:t>ve 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kullanılması </a:t>
            </a:r>
            <a:r>
              <a:rPr sz="1600" b="1" dirty="0">
                <a:latin typeface="Arial"/>
                <a:cs typeface="Arial"/>
              </a:rPr>
              <a:t>önemli</a:t>
            </a:r>
            <a:r>
              <a:rPr sz="1600" b="1" spc="-5" dirty="0">
                <a:latin typeface="Arial"/>
                <a:cs typeface="Arial"/>
              </a:rPr>
              <a:t> bir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çözümdür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ve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kullanılmaktadır.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269" y="4791064"/>
            <a:ext cx="83400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365" indent="-342900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80365" algn="l"/>
                <a:tab pos="381000" algn="l"/>
              </a:tabLst>
            </a:pP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2</a:t>
            </a:r>
            <a:r>
              <a:rPr sz="1600" b="1" spc="3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tabanında</a:t>
            </a:r>
            <a:r>
              <a:rPr sz="1600" b="1" spc="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1600" b="1" spc="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bit</a:t>
            </a:r>
            <a:r>
              <a:rPr sz="1600" b="1" spc="5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ile</a:t>
            </a:r>
            <a:r>
              <a:rPr sz="1600" b="1" spc="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2</a:t>
            </a:r>
            <a:r>
              <a:rPr sz="1650" b="1" baseline="25252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1650" b="1" spc="284" baseline="25252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tane</a:t>
            </a:r>
            <a:r>
              <a:rPr sz="1600" b="1" spc="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değişik</a:t>
            </a:r>
            <a:r>
              <a:rPr sz="1600" b="1" spc="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sözcük</a:t>
            </a:r>
            <a:r>
              <a:rPr sz="1600" b="1" spc="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oluşturulabilir.</a:t>
            </a:r>
            <a:r>
              <a:rPr sz="1600" b="1" spc="6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i="1" u="heavy" spc="-5" dirty="0">
                <a:solidFill>
                  <a:srgbClr val="323299"/>
                </a:solidFill>
                <a:uFill>
                  <a:solidFill>
                    <a:srgbClr val="323299"/>
                  </a:solidFill>
                </a:uFill>
                <a:latin typeface="Arial"/>
                <a:cs typeface="Arial"/>
              </a:rPr>
              <a:t>Kullanılabilecek</a:t>
            </a:r>
            <a:r>
              <a:rPr sz="1600" b="1" i="1" u="heavy" spc="55" dirty="0">
                <a:solidFill>
                  <a:srgbClr val="323299"/>
                </a:solidFill>
                <a:uFill>
                  <a:solidFill>
                    <a:srgbClr val="323299"/>
                  </a:solidFill>
                </a:uFill>
                <a:latin typeface="Arial"/>
                <a:cs typeface="Arial"/>
              </a:rPr>
              <a:t> </a:t>
            </a:r>
            <a:r>
              <a:rPr sz="1600" b="1" i="1" u="heavy" dirty="0">
                <a:solidFill>
                  <a:srgbClr val="323299"/>
                </a:solidFill>
                <a:uFill>
                  <a:solidFill>
                    <a:srgbClr val="323299"/>
                  </a:solidFill>
                </a:uFill>
                <a:latin typeface="Arial"/>
                <a:cs typeface="Arial"/>
              </a:rPr>
              <a:t>rakam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0045" y="4922115"/>
            <a:ext cx="27495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i="1" spc="-7" baseline="-17361" dirty="0">
                <a:solidFill>
                  <a:srgbClr val="323299"/>
                </a:solidFill>
                <a:latin typeface="Arial"/>
                <a:cs typeface="Arial"/>
              </a:rPr>
              <a:t>2</a:t>
            </a:r>
            <a:r>
              <a:rPr sz="1100" b="1" i="1" spc="-5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2541" y="4986123"/>
            <a:ext cx="793432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0895" algn="l"/>
                <a:tab pos="1385570" algn="l"/>
                <a:tab pos="3081655" algn="l"/>
              </a:tabLst>
            </a:pPr>
            <a:r>
              <a:rPr sz="1600" b="1" i="1" spc="-5" dirty="0">
                <a:solidFill>
                  <a:srgbClr val="323299"/>
                </a:solidFill>
                <a:latin typeface="Arial"/>
                <a:cs typeface="Arial"/>
              </a:rPr>
              <a:t>sayısı,	2’lik	sistemdeki	tane</a:t>
            </a:r>
            <a:r>
              <a:rPr sz="1600" b="1" i="1" spc="25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323299"/>
                </a:solidFill>
                <a:latin typeface="Arial"/>
                <a:cs typeface="Arial"/>
              </a:rPr>
              <a:t>farklı</a:t>
            </a:r>
            <a:r>
              <a:rPr sz="1600" b="1" i="1" spc="25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323299"/>
                </a:solidFill>
                <a:latin typeface="Arial"/>
                <a:cs typeface="Arial"/>
              </a:rPr>
              <a:t>değişik</a:t>
            </a:r>
            <a:r>
              <a:rPr sz="1600" b="1" i="1" spc="25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323299"/>
                </a:solidFill>
                <a:latin typeface="Arial"/>
                <a:cs typeface="Arial"/>
              </a:rPr>
              <a:t>sözcük</a:t>
            </a:r>
            <a:r>
              <a:rPr sz="1600" b="1" i="1" spc="25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323299"/>
                </a:solidFill>
                <a:latin typeface="Arial"/>
                <a:cs typeface="Arial"/>
              </a:rPr>
              <a:t>sayısı</a:t>
            </a:r>
            <a:r>
              <a:rPr sz="1600" b="1" i="1" spc="26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323299"/>
                </a:solidFill>
                <a:latin typeface="Arial"/>
                <a:cs typeface="Arial"/>
              </a:rPr>
              <a:t>kadar</a:t>
            </a:r>
            <a:r>
              <a:rPr sz="1600" b="1" i="1" spc="27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323299"/>
                </a:solidFill>
                <a:latin typeface="Arial"/>
                <a:cs typeface="Arial"/>
              </a:rPr>
              <a:t>olan</a:t>
            </a:r>
            <a:r>
              <a:rPr sz="1600" b="1" i="1" spc="27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323299"/>
                </a:solidFill>
                <a:latin typeface="Arial"/>
                <a:cs typeface="Arial"/>
              </a:rPr>
              <a:t>sayı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5241" y="5222824"/>
            <a:ext cx="7908925" cy="20320"/>
          </a:xfrm>
          <a:custGeom>
            <a:avLst/>
            <a:gdLst/>
            <a:ahLst/>
            <a:cxnLst/>
            <a:rect l="l" t="t" r="r" b="b"/>
            <a:pathLst>
              <a:path w="7908925" h="20320">
                <a:moveTo>
                  <a:pt x="7908904" y="19806"/>
                </a:moveTo>
                <a:lnTo>
                  <a:pt x="7908904" y="0"/>
                </a:lnTo>
                <a:lnTo>
                  <a:pt x="0" y="0"/>
                </a:lnTo>
                <a:lnTo>
                  <a:pt x="0" y="19806"/>
                </a:lnTo>
                <a:lnTo>
                  <a:pt x="7908904" y="19806"/>
                </a:lnTo>
                <a:close/>
              </a:path>
            </a:pathLst>
          </a:custGeom>
          <a:solidFill>
            <a:srgbClr val="323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8869" y="5181170"/>
            <a:ext cx="8402955" cy="17348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05765" marR="81280" indent="-635" algn="just">
              <a:lnSpc>
                <a:spcPct val="80300"/>
              </a:lnSpc>
              <a:spcBef>
                <a:spcPts val="475"/>
              </a:spcBef>
            </a:pPr>
            <a:r>
              <a:rPr sz="1600" b="1" i="1" u="heavy" spc="-5" dirty="0">
                <a:solidFill>
                  <a:srgbClr val="323299"/>
                </a:solidFill>
                <a:uFill>
                  <a:solidFill>
                    <a:srgbClr val="323299"/>
                  </a:solidFill>
                </a:uFill>
                <a:latin typeface="Arial"/>
                <a:cs typeface="Arial"/>
              </a:rPr>
              <a:t>tabanları </a:t>
            </a:r>
            <a:r>
              <a:rPr sz="1600" b="1" i="1" u="heavy" dirty="0">
                <a:solidFill>
                  <a:srgbClr val="323299"/>
                </a:solidFill>
                <a:uFill>
                  <a:solidFill>
                    <a:srgbClr val="323299"/>
                  </a:solidFill>
                </a:uFill>
                <a:latin typeface="Arial"/>
                <a:cs typeface="Arial"/>
              </a:rPr>
              <a:t>tam </a:t>
            </a:r>
            <a:r>
              <a:rPr sz="1600" b="1" i="1" u="heavy" spc="-5" dirty="0">
                <a:solidFill>
                  <a:srgbClr val="323299"/>
                </a:solidFill>
                <a:uFill>
                  <a:solidFill>
                    <a:srgbClr val="323299"/>
                  </a:solidFill>
                </a:uFill>
                <a:latin typeface="Arial"/>
                <a:cs typeface="Arial"/>
              </a:rPr>
              <a:t>kodlamalı sayı </a:t>
            </a:r>
            <a:r>
              <a:rPr sz="1600" b="1" i="1" u="heavy" dirty="0">
                <a:solidFill>
                  <a:srgbClr val="323299"/>
                </a:solidFill>
                <a:uFill>
                  <a:solidFill>
                    <a:srgbClr val="323299"/>
                  </a:solidFill>
                </a:uFill>
                <a:latin typeface="Arial"/>
                <a:cs typeface="Arial"/>
              </a:rPr>
              <a:t>sistemi </a:t>
            </a:r>
            <a:r>
              <a:rPr sz="1600" b="1" i="1" u="heavy" spc="-5" dirty="0">
                <a:solidFill>
                  <a:srgbClr val="323299"/>
                </a:solidFill>
                <a:uFill>
                  <a:solidFill>
                    <a:srgbClr val="323299"/>
                  </a:solidFill>
                </a:uFill>
                <a:latin typeface="Arial"/>
                <a:cs typeface="Arial"/>
              </a:rPr>
              <a:t>olarak adlandırılmaktadır.</a:t>
            </a:r>
            <a:r>
              <a:rPr sz="1600" b="1" i="1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Örneğin 8 tabanlı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23299"/>
                </a:solidFill>
                <a:latin typeface="Arial"/>
                <a:cs typeface="Arial"/>
              </a:rPr>
              <a:t>sayı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sistemindeki rakamlar n=3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bit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ile,</a:t>
            </a:r>
            <a:r>
              <a:rPr sz="1600" b="1" spc="86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Hexadecimal sayı sisteminde</a:t>
            </a:r>
            <a:r>
              <a:rPr sz="1600" b="1" spc="87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rakamlar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n=4</a:t>
            </a:r>
            <a:r>
              <a:rPr sz="1600" b="1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bit</a:t>
            </a:r>
            <a:r>
              <a:rPr sz="1600" b="1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ile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artıksız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olarak</a:t>
            </a:r>
            <a:r>
              <a:rPr sz="1600" b="1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ifade</a:t>
            </a:r>
            <a:r>
              <a:rPr sz="1600" b="1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edilir.</a:t>
            </a:r>
            <a:endParaRPr sz="1600">
              <a:latin typeface="Arial"/>
              <a:cs typeface="Arial"/>
            </a:endParaRPr>
          </a:p>
          <a:p>
            <a:pPr marL="405765" marR="82550" indent="-342900" algn="just">
              <a:lnSpc>
                <a:spcPct val="80000"/>
              </a:lnSpc>
              <a:spcBef>
                <a:spcPts val="380"/>
              </a:spcBef>
              <a:buFont typeface="Microsoft Sans Serif"/>
              <a:buChar char="•"/>
              <a:tabLst>
                <a:tab pos="406400" algn="l"/>
              </a:tabLst>
            </a:pPr>
            <a:r>
              <a:rPr sz="1600" b="1" spc="-5" dirty="0">
                <a:latin typeface="Arial"/>
                <a:cs typeface="Arial"/>
              </a:rPr>
              <a:t>Tam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kodlamalı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sayı</a:t>
            </a:r>
            <a:r>
              <a:rPr sz="1600" b="1" spc="-5" dirty="0">
                <a:latin typeface="Arial"/>
                <a:cs typeface="Arial"/>
              </a:rPr>
              <a:t> sistemlerinin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başka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avanyajları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</a:t>
            </a:r>
            <a:r>
              <a:rPr sz="1600" b="1" spc="434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yeri</a:t>
            </a:r>
            <a:r>
              <a:rPr sz="1600" b="1" spc="4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geldikçe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açıklanacaktır.</a:t>
            </a:r>
            <a:endParaRPr sz="1600">
              <a:latin typeface="Arial"/>
              <a:cs typeface="Arial"/>
            </a:endParaRPr>
          </a:p>
          <a:p>
            <a:pPr marL="405765" marR="81280" indent="-342900" algn="just">
              <a:lnSpc>
                <a:spcPct val="80000"/>
              </a:lnSpc>
              <a:spcBef>
                <a:spcPts val="395"/>
              </a:spcBef>
              <a:buFont typeface="Microsoft Sans Serif"/>
              <a:buChar char="•"/>
              <a:tabLst>
                <a:tab pos="406400" algn="l"/>
              </a:tabLst>
            </a:pPr>
            <a:r>
              <a:rPr sz="1600" b="1" spc="-10" dirty="0">
                <a:solidFill>
                  <a:srgbClr val="323299"/>
                </a:solidFill>
                <a:latin typeface="Arial"/>
                <a:cs typeface="Arial"/>
              </a:rPr>
              <a:t>Oysa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on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tabanlı </a:t>
            </a:r>
            <a:r>
              <a:rPr sz="1600" b="1" spc="-10" dirty="0">
                <a:solidFill>
                  <a:srgbClr val="323299"/>
                </a:solidFill>
                <a:latin typeface="Arial"/>
                <a:cs typeface="Arial"/>
              </a:rPr>
              <a:t>sayı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sitemindeki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10 farklı rakamı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2’lik sistemde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kodlamak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için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4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bit’e ihtiyaç </a:t>
            </a:r>
            <a:r>
              <a:rPr sz="1600" b="1" spc="-10" dirty="0">
                <a:solidFill>
                  <a:srgbClr val="323299"/>
                </a:solidFill>
                <a:latin typeface="Arial"/>
                <a:cs typeface="Arial"/>
              </a:rPr>
              <a:t>vardır.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Fakat bu 4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bitlik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sözcüklerden ( 2</a:t>
            </a:r>
            <a:r>
              <a:rPr sz="1650" b="1" spc="-7" baseline="25252" dirty="0">
                <a:solidFill>
                  <a:srgbClr val="323299"/>
                </a:solidFill>
                <a:latin typeface="Arial"/>
                <a:cs typeface="Arial"/>
              </a:rPr>
              <a:t>4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= 16 adet ) sadece on tanesi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kullanıldığı</a:t>
            </a:r>
            <a:r>
              <a:rPr sz="1600" b="1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için</a:t>
            </a:r>
            <a:r>
              <a:rPr sz="1600" b="1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desimal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sayı</a:t>
            </a:r>
            <a:r>
              <a:rPr sz="1600" b="1" spc="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sistemi</a:t>
            </a:r>
            <a:r>
              <a:rPr sz="1600" b="1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tam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 kodlamalı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sayı</a:t>
            </a:r>
            <a:r>
              <a:rPr sz="1600" b="1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sistemi</a:t>
            </a:r>
            <a:r>
              <a:rPr sz="1600" b="1" spc="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23299"/>
                </a:solidFill>
                <a:latin typeface="Arial"/>
                <a:cs typeface="Arial"/>
              </a:rPr>
              <a:t>değildir.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916" y="743656"/>
            <a:ext cx="7656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2.3.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Sayısal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Sistemler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için</a:t>
            </a:r>
            <a:r>
              <a:rPr sz="2400" b="1" spc="-10" dirty="0">
                <a:latin typeface="Arial"/>
                <a:cs typeface="Arial"/>
              </a:rPr>
              <a:t> önemli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olan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Sayı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Tabanları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564" y="1348634"/>
            <a:ext cx="8121650" cy="43008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93065" marR="90170" indent="-342900">
              <a:lnSpc>
                <a:spcPct val="80300"/>
              </a:lnSpc>
              <a:spcBef>
                <a:spcPts val="575"/>
              </a:spcBef>
              <a:buChar char="•"/>
              <a:tabLst>
                <a:tab pos="393065" algn="l"/>
                <a:tab pos="393700" algn="l"/>
                <a:tab pos="6275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tabanlı </a:t>
            </a:r>
            <a:r>
              <a:rPr sz="2000" spc="-5" dirty="0">
                <a:latin typeface="Microsoft Sans Serif"/>
                <a:cs typeface="Microsoft Sans Serif"/>
              </a:rPr>
              <a:t>(Desimal)</a:t>
            </a:r>
            <a:r>
              <a:rPr sz="2000" spc="20" dirty="0">
                <a:latin typeface="Microsoft Sans Serif"/>
                <a:cs typeface="Microsoft Sans Serif"/>
              </a:rPr>
              <a:t> sayı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sistemi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günlük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hayatta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kullandığımız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fakat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sayısal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sistemler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için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uygun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olmayan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bir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sayı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sistemidir.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Bunun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yanında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2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tabanlı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sayı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sistemi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tam</a:t>
            </a:r>
            <a:r>
              <a:rPr sz="2000" spc="5" dirty="0">
                <a:latin typeface="Microsoft Sans Serif"/>
                <a:cs typeface="Microsoft Sans Serif"/>
              </a:rPr>
              <a:t> kodlamalı</a:t>
            </a:r>
            <a:r>
              <a:rPr sz="2000" dirty="0">
                <a:latin typeface="Microsoft Sans Serif"/>
                <a:cs typeface="Microsoft Sans Serif"/>
              </a:rPr>
              <a:t> 8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tabanlı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(Octal)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ve </a:t>
            </a:r>
            <a:r>
              <a:rPr sz="2000" dirty="0">
                <a:latin typeface="Microsoft Sans Serif"/>
                <a:cs typeface="Microsoft Sans Serif"/>
              </a:rPr>
              <a:t> 16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tabanlı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(Heksadesimal)</a:t>
            </a:r>
            <a:r>
              <a:rPr sz="2000" spc="25" dirty="0">
                <a:latin typeface="Microsoft Sans Serif"/>
                <a:cs typeface="Microsoft Sans Serif"/>
              </a:rPr>
              <a:t> sayı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sistemleri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bizim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için	</a:t>
            </a:r>
            <a:r>
              <a:rPr sz="2000" spc="-5" dirty="0">
                <a:latin typeface="Microsoft Sans Serif"/>
                <a:cs typeface="Microsoft Sans Serif"/>
              </a:rPr>
              <a:t>oldukça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önemlidir.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bölümde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sayı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sistemlerinde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sayıların </a:t>
            </a:r>
            <a:r>
              <a:rPr sz="2000" spc="-5" dirty="0">
                <a:latin typeface="Microsoft Sans Serif"/>
                <a:cs typeface="Microsoft Sans Serif"/>
              </a:rPr>
              <a:t>oluşumu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ve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kendi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aralarındaki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dönüşümler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açıklanacaktır.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2100">
              <a:latin typeface="Microsoft Sans Serif"/>
              <a:cs typeface="Microsoft Sans Serif"/>
            </a:endParaRPr>
          </a:p>
          <a:p>
            <a:pPr marL="393065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93065" algn="l"/>
                <a:tab pos="393700" algn="l"/>
              </a:tabLst>
            </a:pPr>
            <a:r>
              <a:rPr sz="2000" b="1" spc="-5" dirty="0">
                <a:latin typeface="Arial"/>
                <a:cs typeface="Arial"/>
              </a:rPr>
              <a:t>2.3.1.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tabanlı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(Decimal)</a:t>
            </a:r>
            <a:r>
              <a:rPr sz="2000" b="1" spc="-10" dirty="0">
                <a:latin typeface="Arial"/>
                <a:cs typeface="Arial"/>
              </a:rPr>
              <a:t> Sayı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Sistemi</a:t>
            </a:r>
            <a:endParaRPr sz="2000">
              <a:latin typeface="Arial"/>
              <a:cs typeface="Arial"/>
            </a:endParaRPr>
          </a:p>
          <a:p>
            <a:pPr marL="393065" marR="36195" indent="-342900">
              <a:lnSpc>
                <a:spcPct val="80100"/>
              </a:lnSpc>
              <a:spcBef>
                <a:spcPts val="475"/>
              </a:spcBef>
              <a:buChar char="•"/>
              <a:tabLst>
                <a:tab pos="393065" algn="l"/>
                <a:tab pos="393700" algn="l"/>
                <a:tab pos="1042669" algn="l"/>
                <a:tab pos="322326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Günlük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hayatta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kullanılan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sayı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sistemdir.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Katsayı </a:t>
            </a:r>
            <a:r>
              <a:rPr sz="2000" spc="5" dirty="0">
                <a:latin typeface="Microsoft Sans Serif"/>
                <a:cs typeface="Microsoft Sans Serif"/>
              </a:rPr>
              <a:t>rakamları </a:t>
            </a:r>
            <a:r>
              <a:rPr sz="2000" dirty="0">
                <a:latin typeface="Microsoft Sans Serif"/>
                <a:cs typeface="Microsoft Sans Serif"/>
              </a:rPr>
              <a:t>0,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(T-1)’e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göre	</a:t>
            </a:r>
            <a:r>
              <a:rPr sz="2000" spc="-10" dirty="0">
                <a:latin typeface="Microsoft Sans Serif"/>
                <a:cs typeface="Microsoft Sans Serif"/>
              </a:rPr>
              <a:t>0,1,2,3,4,5,6,7,8,9	gibi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10" dirty="0">
                <a:latin typeface="Microsoft Sans Serif"/>
                <a:cs typeface="Microsoft Sans Serif"/>
              </a:rPr>
              <a:t> farklı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rakamdır.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Sayı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oluşumu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D.1’e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göre</a:t>
            </a:r>
            <a:r>
              <a:rPr sz="2000" spc="15" dirty="0">
                <a:latin typeface="Microsoft Sans Serif"/>
                <a:cs typeface="Microsoft Sans Serif"/>
              </a:rPr>
              <a:t> yapılır. </a:t>
            </a:r>
            <a:r>
              <a:rPr sz="2000" dirty="0">
                <a:latin typeface="Microsoft Sans Serif"/>
                <a:cs typeface="Microsoft Sans Serif"/>
              </a:rPr>
              <a:t>Tam</a:t>
            </a:r>
            <a:r>
              <a:rPr sz="2000" spc="5" dirty="0">
                <a:latin typeface="Microsoft Sans Serif"/>
                <a:cs typeface="Microsoft Sans Serif"/>
              </a:rPr>
              <a:t> kodlamalı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bir</a:t>
            </a:r>
            <a:r>
              <a:rPr sz="2000" spc="25" dirty="0">
                <a:latin typeface="Microsoft Sans Serif"/>
                <a:cs typeface="Microsoft Sans Serif"/>
              </a:rPr>
              <a:t> sayı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sistemi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olmadığından sayısal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sistemler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için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uygun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değildir.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Bu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tabanda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yazılmış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(547,75)10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sayısının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oluşumu</a:t>
            </a:r>
            <a:r>
              <a:rPr sz="2000" spc="5" dirty="0">
                <a:latin typeface="Microsoft Sans Serif"/>
                <a:cs typeface="Microsoft Sans Serif"/>
              </a:rPr>
              <a:t> aşağıdaki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gibidir.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2100">
              <a:latin typeface="Microsoft Sans Serif"/>
              <a:cs typeface="Microsoft Sans Serif"/>
            </a:endParaRPr>
          </a:p>
          <a:p>
            <a:pPr marL="393065" indent="-342900">
              <a:lnSpc>
                <a:spcPts val="2165"/>
              </a:lnSpc>
              <a:spcBef>
                <a:spcPts val="5"/>
              </a:spcBef>
              <a:buFont typeface="Microsoft Sans Serif"/>
              <a:buChar char="•"/>
              <a:tabLst>
                <a:tab pos="393065" algn="l"/>
                <a:tab pos="393700" algn="l"/>
              </a:tabLst>
            </a:pP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5" dirty="0">
                <a:latin typeface="Arial"/>
                <a:cs typeface="Arial"/>
              </a:rPr>
              <a:t> 5x10</a:t>
            </a:r>
            <a:r>
              <a:rPr sz="1950" b="1" spc="-7" baseline="25641" dirty="0">
                <a:latin typeface="Arial"/>
                <a:cs typeface="Arial"/>
              </a:rPr>
              <a:t>2</a:t>
            </a:r>
            <a:r>
              <a:rPr sz="1950" b="1" spc="-22" baseline="25641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5" dirty="0">
                <a:latin typeface="Arial"/>
                <a:cs typeface="Arial"/>
              </a:rPr>
              <a:t> 4x10</a:t>
            </a:r>
            <a:r>
              <a:rPr sz="1950" b="1" spc="-7" baseline="25641" dirty="0">
                <a:latin typeface="Arial"/>
                <a:cs typeface="Arial"/>
              </a:rPr>
              <a:t>1</a:t>
            </a:r>
            <a:r>
              <a:rPr sz="1950" b="1" spc="270" baseline="2564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+7x10</a:t>
            </a:r>
            <a:r>
              <a:rPr sz="1950" b="1" spc="-7" baseline="25641" dirty="0">
                <a:latin typeface="Arial"/>
                <a:cs typeface="Arial"/>
              </a:rPr>
              <a:t>0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7x10</a:t>
            </a:r>
            <a:r>
              <a:rPr sz="1950" b="1" spc="-7" baseline="25641" dirty="0">
                <a:latin typeface="Arial"/>
                <a:cs typeface="Arial"/>
              </a:rPr>
              <a:t>-1</a:t>
            </a:r>
            <a:r>
              <a:rPr sz="1950" b="1" spc="262" baseline="25641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5" dirty="0">
                <a:latin typeface="Arial"/>
                <a:cs typeface="Arial"/>
              </a:rPr>
              <a:t> 5x10</a:t>
            </a:r>
            <a:r>
              <a:rPr sz="1950" b="1" spc="-7" baseline="25641" dirty="0">
                <a:latin typeface="Arial"/>
                <a:cs typeface="Arial"/>
              </a:rPr>
              <a:t>-2</a:t>
            </a:r>
            <a:r>
              <a:rPr sz="2000" b="1" spc="-5" dirty="0">
                <a:latin typeface="Arial"/>
                <a:cs typeface="Arial"/>
              </a:rPr>
              <a:t>=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500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40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+ 7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.7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.05</a:t>
            </a:r>
            <a:endParaRPr sz="2000">
              <a:latin typeface="Arial"/>
              <a:cs typeface="Arial"/>
            </a:endParaRPr>
          </a:p>
          <a:p>
            <a:pPr marL="4622165">
              <a:lnSpc>
                <a:spcPts val="2165"/>
              </a:lnSpc>
            </a:pP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547,75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532" y="653745"/>
            <a:ext cx="77025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b="1" spc="5" dirty="0" smtClean="0">
                <a:latin typeface="Arial"/>
                <a:cs typeface="Arial"/>
              </a:rPr>
              <a:t>İki</a:t>
            </a:r>
            <a:r>
              <a:rPr b="1" spc="-10" dirty="0" err="1" smtClean="0">
                <a:latin typeface="Arial"/>
                <a:cs typeface="Arial"/>
              </a:rPr>
              <a:t>Taban</a:t>
            </a:r>
            <a:r>
              <a:rPr b="1" dirty="0" err="1" smtClean="0">
                <a:latin typeface="Arial"/>
                <a:cs typeface="Arial"/>
              </a:rPr>
              <a:t>lı</a:t>
            </a:r>
            <a:r>
              <a:rPr b="1" spc="5" dirty="0" smtClean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</a:t>
            </a:r>
            <a:r>
              <a:rPr b="1" spc="-15" dirty="0">
                <a:latin typeface="Arial"/>
                <a:cs typeface="Arial"/>
              </a:rPr>
              <a:t>B</a:t>
            </a:r>
            <a:r>
              <a:rPr b="1" dirty="0">
                <a:latin typeface="Arial"/>
                <a:cs typeface="Arial"/>
              </a:rPr>
              <a:t>i</a:t>
            </a:r>
            <a:r>
              <a:rPr b="1" spc="-10" dirty="0">
                <a:latin typeface="Arial"/>
                <a:cs typeface="Arial"/>
              </a:rPr>
              <a:t>na</a:t>
            </a:r>
            <a:r>
              <a:rPr b="1" spc="10" dirty="0">
                <a:latin typeface="Arial"/>
                <a:cs typeface="Arial"/>
              </a:rPr>
              <a:t>r</a:t>
            </a:r>
            <a:r>
              <a:rPr b="1" spc="-10" dirty="0">
                <a:latin typeface="Arial"/>
                <a:cs typeface="Arial"/>
              </a:rPr>
              <a:t>y</a:t>
            </a:r>
            <a:r>
              <a:rPr b="1" dirty="0">
                <a:latin typeface="Arial"/>
                <a:cs typeface="Arial"/>
              </a:rPr>
              <a:t>) </a:t>
            </a:r>
            <a:r>
              <a:rPr b="1" spc="-10" dirty="0">
                <a:latin typeface="Arial"/>
                <a:cs typeface="Arial"/>
              </a:rPr>
              <a:t>Sa</a:t>
            </a:r>
            <a:r>
              <a:rPr b="1" dirty="0">
                <a:latin typeface="Arial"/>
                <a:cs typeface="Arial"/>
              </a:rPr>
              <a:t>yı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</a:t>
            </a:r>
            <a:r>
              <a:rPr b="1" dirty="0">
                <a:latin typeface="Arial"/>
                <a:cs typeface="Arial"/>
              </a:rPr>
              <a:t>i</a:t>
            </a:r>
            <a:r>
              <a:rPr b="1" spc="-10" dirty="0">
                <a:latin typeface="Arial"/>
                <a:cs typeface="Arial"/>
              </a:rPr>
              <a:t>s</a:t>
            </a:r>
            <a:r>
              <a:rPr b="1" spc="-5" dirty="0">
                <a:latin typeface="Arial"/>
                <a:cs typeface="Arial"/>
              </a:rPr>
              <a:t>t</a:t>
            </a:r>
            <a:r>
              <a:rPr b="1" spc="-10" dirty="0">
                <a:latin typeface="Arial"/>
                <a:cs typeface="Arial"/>
              </a:rPr>
              <a:t>em</a:t>
            </a:r>
            <a:r>
              <a:rPr b="1" dirty="0">
                <a:latin typeface="Arial"/>
                <a:cs typeface="Arial"/>
              </a:rPr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6962" y="1469024"/>
            <a:ext cx="7828280" cy="4467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7665" marR="53975" indent="-342900">
              <a:lnSpc>
                <a:spcPct val="100099"/>
              </a:lnSpc>
              <a:spcBef>
                <a:spcPts val="90"/>
              </a:spcBef>
              <a:buChar char="•"/>
              <a:tabLst>
                <a:tab pos="367665" algn="l"/>
                <a:tab pos="368300" algn="l"/>
                <a:tab pos="488315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Bu</a:t>
            </a:r>
            <a:r>
              <a:rPr sz="2800" spc="35" dirty="0">
                <a:latin typeface="Microsoft Sans Serif"/>
                <a:cs typeface="Microsoft Sans Serif"/>
              </a:rPr>
              <a:t> sayı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sisteminin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20" dirty="0">
                <a:latin typeface="Microsoft Sans Serif"/>
                <a:cs typeface="Microsoft Sans Serif"/>
              </a:rPr>
              <a:t>tabanı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2’dir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kullanılan 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rakamlar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sadece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0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1’dir.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Bu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rakamların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yan 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yana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getirilmesiyle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35" dirty="0">
                <a:latin typeface="Microsoft Sans Serif"/>
                <a:cs typeface="Microsoft Sans Serif"/>
              </a:rPr>
              <a:t>sayı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oluşturulur.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Binary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40" dirty="0">
                <a:latin typeface="Microsoft Sans Serif"/>
                <a:cs typeface="Microsoft Sans Serif"/>
              </a:rPr>
              <a:t>sayının</a:t>
            </a:r>
            <a:r>
              <a:rPr sz="2800" spc="10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her</a:t>
            </a:r>
            <a:r>
              <a:rPr sz="2800" spc="1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bir</a:t>
            </a:r>
            <a:r>
              <a:rPr sz="2800" spc="105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basamağına	</a:t>
            </a:r>
            <a:r>
              <a:rPr sz="2800" b="1" spc="-5" dirty="0">
                <a:latin typeface="Arial"/>
                <a:cs typeface="Arial"/>
              </a:rPr>
              <a:t>Bi</a:t>
            </a:r>
            <a:r>
              <a:rPr sz="2800" spc="-5" dirty="0">
                <a:latin typeface="Microsoft Sans Serif"/>
                <a:cs typeface="Microsoft Sans Serif"/>
              </a:rPr>
              <a:t>nary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Digi</a:t>
            </a:r>
            <a:r>
              <a:rPr sz="2800" b="1" spc="-10" dirty="0">
                <a:latin typeface="Arial"/>
                <a:cs typeface="Arial"/>
              </a:rPr>
              <a:t>t</a:t>
            </a:r>
            <a:r>
              <a:rPr sz="2800" spc="-10" dirty="0">
                <a:latin typeface="Microsoft Sans Serif"/>
                <a:cs typeface="Microsoft Sans Serif"/>
              </a:rPr>
              <a:t>’in 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30" dirty="0">
                <a:latin typeface="Microsoft Sans Serif"/>
                <a:cs typeface="Microsoft Sans Serif"/>
              </a:rPr>
              <a:t>kısaltılması </a:t>
            </a:r>
            <a:r>
              <a:rPr sz="2800" spc="-5" dirty="0">
                <a:latin typeface="Microsoft Sans Serif"/>
                <a:cs typeface="Microsoft Sans Serif"/>
              </a:rPr>
              <a:t>olan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b="1" spc="-10" dirty="0">
                <a:latin typeface="Arial"/>
                <a:cs typeface="Arial"/>
              </a:rPr>
              <a:t>Bit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denir.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30" dirty="0">
                <a:latin typeface="Microsoft Sans Serif"/>
                <a:cs typeface="Microsoft Sans Serif"/>
              </a:rPr>
              <a:t>Sayı </a:t>
            </a:r>
            <a:r>
              <a:rPr sz="2800" spc="-5" dirty="0">
                <a:latin typeface="Microsoft Sans Serif"/>
                <a:cs typeface="Microsoft Sans Serif"/>
              </a:rPr>
              <a:t>oluşturmak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için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D.1’deki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kural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geçerlidir.</a:t>
            </a:r>
            <a:endParaRPr sz="2800" dirty="0">
              <a:latin typeface="Microsoft Sans Serif"/>
              <a:cs typeface="Microsoft Sans Serif"/>
            </a:endParaRPr>
          </a:p>
          <a:p>
            <a:pPr marL="367665" marR="45593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67665" algn="l"/>
                <a:tab pos="368300" algn="l"/>
                <a:tab pos="183261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Örneğin	</a:t>
            </a:r>
            <a:r>
              <a:rPr sz="2800" b="1" dirty="0">
                <a:latin typeface="Arial"/>
                <a:cs typeface="Arial"/>
              </a:rPr>
              <a:t>S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=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(11001.11)2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sayısının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oluşumu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aşağıdaki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gibidir.</a:t>
            </a:r>
            <a:endParaRPr sz="2800" dirty="0">
              <a:latin typeface="Microsoft Sans Serif"/>
              <a:cs typeface="Microsoft Sans Serif"/>
            </a:endParaRPr>
          </a:p>
          <a:p>
            <a:pPr marL="368300" marR="17780" indent="-343535">
              <a:lnSpc>
                <a:spcPct val="100299"/>
              </a:lnSpc>
              <a:spcBef>
                <a:spcPts val="660"/>
              </a:spcBef>
              <a:buFont typeface="Microsoft Sans Serif"/>
              <a:buChar char="•"/>
              <a:tabLst>
                <a:tab pos="367665" algn="l"/>
                <a:tab pos="368300" algn="l"/>
              </a:tabLst>
            </a:pPr>
            <a:r>
              <a:rPr sz="2800" b="1" dirty="0">
                <a:latin typeface="Arial"/>
                <a:cs typeface="Arial"/>
              </a:rPr>
              <a:t>S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=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1x2</a:t>
            </a:r>
            <a:r>
              <a:rPr sz="2850" b="1" baseline="23391" dirty="0">
                <a:latin typeface="Arial"/>
                <a:cs typeface="Arial"/>
              </a:rPr>
              <a:t>4</a:t>
            </a:r>
            <a:r>
              <a:rPr sz="2850" b="1" spc="382" baseline="2339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1x2</a:t>
            </a:r>
            <a:r>
              <a:rPr sz="2850" b="1" baseline="23391" dirty="0">
                <a:latin typeface="Arial"/>
                <a:cs typeface="Arial"/>
              </a:rPr>
              <a:t>3</a:t>
            </a:r>
            <a:r>
              <a:rPr sz="2850" b="1" spc="367" baseline="2339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0x2</a:t>
            </a:r>
            <a:r>
              <a:rPr sz="2850" b="1" baseline="23391" dirty="0">
                <a:latin typeface="Arial"/>
                <a:cs typeface="Arial"/>
              </a:rPr>
              <a:t>2</a:t>
            </a:r>
            <a:r>
              <a:rPr sz="2850" b="1" spc="367" baseline="2339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0x2</a:t>
            </a:r>
            <a:r>
              <a:rPr sz="2850" b="1" baseline="23391" dirty="0">
                <a:latin typeface="Arial"/>
                <a:cs typeface="Arial"/>
              </a:rPr>
              <a:t>1</a:t>
            </a:r>
            <a:r>
              <a:rPr sz="2850" b="1" spc="375" baseline="2339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1x2</a:t>
            </a:r>
            <a:r>
              <a:rPr sz="2850" b="1" baseline="23391" dirty="0">
                <a:latin typeface="Arial"/>
                <a:cs typeface="Arial"/>
              </a:rPr>
              <a:t>0</a:t>
            </a:r>
            <a:r>
              <a:rPr sz="2850" b="1" spc="382" baseline="2339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1x2</a:t>
            </a:r>
            <a:r>
              <a:rPr sz="2850" b="1" baseline="23391" dirty="0">
                <a:latin typeface="Arial"/>
                <a:cs typeface="Arial"/>
              </a:rPr>
              <a:t>-1</a:t>
            </a:r>
            <a:r>
              <a:rPr sz="2850" b="1" spc="375" baseline="2339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1x2</a:t>
            </a:r>
            <a:r>
              <a:rPr sz="2850" b="1" baseline="23391" dirty="0">
                <a:latin typeface="Arial"/>
                <a:cs typeface="Arial"/>
              </a:rPr>
              <a:t>-2</a:t>
            </a:r>
            <a:r>
              <a:rPr sz="2850" b="1" spc="-15" baseline="2339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=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16+8+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0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0 </a:t>
            </a:r>
            <a:r>
              <a:rPr sz="2800" b="1" spc="-5" dirty="0">
                <a:latin typeface="Arial"/>
                <a:cs typeface="Arial"/>
              </a:rPr>
              <a:t>+1+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.5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.25 =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(25.75)10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9669" y="2086186"/>
            <a:ext cx="8018145" cy="41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999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5951855" algn="l"/>
              </a:tabLst>
            </a:pPr>
            <a:r>
              <a:rPr lang="tr-TR" sz="3200" spc="30" dirty="0" smtClean="0">
                <a:latin typeface="Microsoft Sans Serif"/>
                <a:cs typeface="Microsoft Sans Serif"/>
              </a:rPr>
              <a:t>İki </a:t>
            </a:r>
            <a:r>
              <a:rPr sz="3200" spc="-5" dirty="0" err="1" smtClean="0">
                <a:latin typeface="Microsoft Sans Serif"/>
                <a:cs typeface="Microsoft Sans Serif"/>
              </a:rPr>
              <a:t>t</a:t>
            </a:r>
            <a:r>
              <a:rPr sz="3200" spc="-10" dirty="0" err="1" smtClean="0">
                <a:latin typeface="Microsoft Sans Serif"/>
                <a:cs typeface="Microsoft Sans Serif"/>
              </a:rPr>
              <a:t>aba</a:t>
            </a:r>
            <a:r>
              <a:rPr sz="3200" spc="-20" dirty="0" err="1" smtClean="0">
                <a:latin typeface="Microsoft Sans Serif"/>
                <a:cs typeface="Microsoft Sans Serif"/>
              </a:rPr>
              <a:t>n</a:t>
            </a:r>
            <a:r>
              <a:rPr sz="3200" spc="155" dirty="0" err="1" smtClean="0">
                <a:latin typeface="Microsoft Sans Serif"/>
                <a:cs typeface="Microsoft Sans Serif"/>
              </a:rPr>
              <a:t>ı</a:t>
            </a:r>
            <a:r>
              <a:rPr sz="3200" spc="-10" dirty="0" err="1" smtClean="0">
                <a:latin typeface="Microsoft Sans Serif"/>
                <a:cs typeface="Microsoft Sans Serif"/>
              </a:rPr>
              <a:t>nd</a:t>
            </a:r>
            <a:r>
              <a:rPr sz="3200" spc="5" dirty="0" err="1" smtClean="0">
                <a:latin typeface="Microsoft Sans Serif"/>
                <a:cs typeface="Microsoft Sans Serif"/>
              </a:rPr>
              <a:t>a</a:t>
            </a:r>
            <a:r>
              <a:rPr sz="3200" spc="25" dirty="0" smtClean="0">
                <a:latin typeface="Microsoft Sans Serif"/>
                <a:cs typeface="Microsoft Sans Serif"/>
              </a:rPr>
              <a:t> </a:t>
            </a:r>
            <a:r>
              <a:rPr sz="3200" spc="5" dirty="0">
                <a:latin typeface="Microsoft Sans Serif"/>
                <a:cs typeface="Microsoft Sans Serif"/>
              </a:rPr>
              <a:t>y</a:t>
            </a:r>
            <a:r>
              <a:rPr sz="3200" spc="-20" dirty="0">
                <a:latin typeface="Microsoft Sans Serif"/>
                <a:cs typeface="Microsoft Sans Serif"/>
              </a:rPr>
              <a:t>a</a:t>
            </a:r>
            <a:r>
              <a:rPr sz="3200" spc="-5" dirty="0">
                <a:latin typeface="Microsoft Sans Serif"/>
                <a:cs typeface="Microsoft Sans Serif"/>
              </a:rPr>
              <a:t>z</a:t>
            </a:r>
            <a:r>
              <a:rPr sz="3200" spc="155" dirty="0">
                <a:latin typeface="Microsoft Sans Serif"/>
                <a:cs typeface="Microsoft Sans Serif"/>
              </a:rPr>
              <a:t>ı</a:t>
            </a:r>
            <a:r>
              <a:rPr sz="3200" spc="-30" dirty="0">
                <a:latin typeface="Microsoft Sans Serif"/>
                <a:cs typeface="Microsoft Sans Serif"/>
              </a:rPr>
              <a:t>l</a:t>
            </a:r>
            <a:r>
              <a:rPr sz="3200" spc="-10" dirty="0">
                <a:latin typeface="Microsoft Sans Serif"/>
                <a:cs typeface="Microsoft Sans Serif"/>
              </a:rPr>
              <a:t>m</a:t>
            </a:r>
            <a:r>
              <a:rPr sz="3200" spc="155" dirty="0">
                <a:latin typeface="Microsoft Sans Serif"/>
                <a:cs typeface="Microsoft Sans Serif"/>
              </a:rPr>
              <a:t>ı</a:t>
            </a:r>
            <a:r>
              <a:rPr sz="3200" spc="5" dirty="0">
                <a:latin typeface="Microsoft Sans Serif"/>
                <a:cs typeface="Microsoft Sans Serif"/>
              </a:rPr>
              <a:t>ş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5" dirty="0">
                <a:latin typeface="Microsoft Sans Serif"/>
                <a:cs typeface="Microsoft Sans Serif"/>
              </a:rPr>
              <a:t>s</a:t>
            </a:r>
            <a:r>
              <a:rPr sz="3200" spc="-20" dirty="0">
                <a:latin typeface="Microsoft Sans Serif"/>
                <a:cs typeface="Microsoft Sans Serif"/>
              </a:rPr>
              <a:t>a</a:t>
            </a:r>
            <a:r>
              <a:rPr sz="3200" spc="5" dirty="0">
                <a:latin typeface="Microsoft Sans Serif"/>
                <a:cs typeface="Microsoft Sans Serif"/>
              </a:rPr>
              <a:t>y</a:t>
            </a:r>
            <a:r>
              <a:rPr sz="3200" spc="155" dirty="0">
                <a:latin typeface="Microsoft Sans Serif"/>
                <a:cs typeface="Microsoft Sans Serif"/>
              </a:rPr>
              <a:t>ı</a:t>
            </a:r>
            <a:r>
              <a:rPr sz="3200" spc="-10" dirty="0">
                <a:latin typeface="Microsoft Sans Serif"/>
                <a:cs typeface="Microsoft Sans Serif"/>
              </a:rPr>
              <a:t>n</a:t>
            </a:r>
            <a:r>
              <a:rPr sz="3200" spc="155" dirty="0">
                <a:latin typeface="Microsoft Sans Serif"/>
                <a:cs typeface="Microsoft Sans Serif"/>
              </a:rPr>
              <a:t>ı</a:t>
            </a:r>
            <a:r>
              <a:rPr sz="3200" spc="5" dirty="0">
                <a:latin typeface="Microsoft Sans Serif"/>
                <a:cs typeface="Microsoft Sans Serif"/>
              </a:rPr>
              <a:t>n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</a:t>
            </a:r>
            <a:r>
              <a:rPr sz="3200" spc="5" dirty="0">
                <a:latin typeface="Microsoft Sans Serif"/>
                <a:cs typeface="Microsoft Sans Serif"/>
              </a:rPr>
              <a:t>n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5" dirty="0">
                <a:latin typeface="Microsoft Sans Serif"/>
                <a:cs typeface="Microsoft Sans Serif"/>
              </a:rPr>
              <a:t>s</a:t>
            </a:r>
            <a:r>
              <a:rPr sz="3200" spc="-10" dirty="0">
                <a:latin typeface="Microsoft Sans Serif"/>
                <a:cs typeface="Microsoft Sans Serif"/>
              </a:rPr>
              <a:t>o</a:t>
            </a:r>
            <a:r>
              <a:rPr sz="3200" spc="-30" dirty="0">
                <a:latin typeface="Microsoft Sans Serif"/>
                <a:cs typeface="Microsoft Sans Serif"/>
              </a:rPr>
              <a:t>l</a:t>
            </a:r>
            <a:r>
              <a:rPr sz="3200" spc="-10" dirty="0">
                <a:latin typeface="Microsoft Sans Serif"/>
                <a:cs typeface="Microsoft Sans Serif"/>
              </a:rPr>
              <a:t>da</a:t>
            </a:r>
            <a:r>
              <a:rPr sz="3200" spc="5" dirty="0">
                <a:latin typeface="Microsoft Sans Serif"/>
                <a:cs typeface="Microsoft Sans Serif"/>
              </a:rPr>
              <a:t>k</a:t>
            </a:r>
            <a:r>
              <a:rPr sz="3200" spc="-20" dirty="0">
                <a:latin typeface="Microsoft Sans Serif"/>
                <a:cs typeface="Microsoft Sans Serif"/>
              </a:rPr>
              <a:t>i  </a:t>
            </a:r>
            <a:r>
              <a:rPr sz="3200" spc="-10" dirty="0">
                <a:latin typeface="Microsoft Sans Serif"/>
                <a:cs typeface="Microsoft Sans Serif"/>
              </a:rPr>
              <a:t>Bit’ine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5" dirty="0">
                <a:latin typeface="Microsoft Sans Serif"/>
                <a:cs typeface="Microsoft Sans Serif"/>
              </a:rPr>
              <a:t>En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önemli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Bit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(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Most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Significient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Bit)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b="1" spc="-5" dirty="0">
                <a:latin typeface="Arial"/>
                <a:cs typeface="Arial"/>
              </a:rPr>
              <a:t>MSB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spc="5" dirty="0">
                <a:latin typeface="Microsoft Sans Serif"/>
                <a:cs typeface="Microsoft Sans Serif"/>
              </a:rPr>
              <a:t>ve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en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sağdaki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Bit’ine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ise	</a:t>
            </a:r>
            <a:r>
              <a:rPr sz="3200" dirty="0">
                <a:latin typeface="Microsoft Sans Serif"/>
                <a:cs typeface="Microsoft Sans Serif"/>
              </a:rPr>
              <a:t>En 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Önemsiz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Bit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(Least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Significient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Bit)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b="1" dirty="0">
                <a:latin typeface="Arial"/>
                <a:cs typeface="Arial"/>
              </a:rPr>
              <a:t>LSB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bit’i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denir.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Bununla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ilgili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örnek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15" dirty="0">
                <a:latin typeface="Microsoft Sans Serif"/>
                <a:cs typeface="Microsoft Sans Serif"/>
              </a:rPr>
              <a:t>aşağıda 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görülmektedir.</a:t>
            </a:r>
            <a:endParaRPr sz="3200" dirty="0">
              <a:latin typeface="Microsoft Sans Serif"/>
              <a:cs typeface="Microsoft Sans Serif"/>
            </a:endParaRPr>
          </a:p>
          <a:p>
            <a:pPr marL="1595755" indent="-1583690">
              <a:lnSpc>
                <a:spcPct val="100000"/>
              </a:lnSpc>
              <a:spcBef>
                <a:spcPts val="755"/>
              </a:spcBef>
              <a:buClr>
                <a:srgbClr val="000000"/>
              </a:buClr>
              <a:buFont typeface="Microsoft Sans Serif"/>
              <a:buChar char="•"/>
              <a:tabLst>
                <a:tab pos="1595755" algn="l"/>
                <a:tab pos="1596390" algn="l"/>
              </a:tabLst>
            </a:pPr>
            <a:r>
              <a:rPr sz="3200" b="1" spc="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2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0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0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0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1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1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323299"/>
                </a:solidFill>
                <a:latin typeface="Arial"/>
                <a:cs typeface="Arial"/>
              </a:rPr>
              <a:t>1</a:t>
            </a:r>
            <a:endParaRPr sz="3200" dirty="0">
              <a:latin typeface="Arial"/>
              <a:cs typeface="Arial"/>
            </a:endParaRPr>
          </a:p>
          <a:p>
            <a:pPr marL="463550">
              <a:lnSpc>
                <a:spcPct val="100000"/>
              </a:lnSpc>
              <a:spcBef>
                <a:spcPts val="770"/>
              </a:spcBef>
              <a:tabLst>
                <a:tab pos="3779520" algn="l"/>
              </a:tabLst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MSBbiti	</a:t>
            </a:r>
            <a:r>
              <a:rPr sz="3200" b="1" spc="-5" dirty="0">
                <a:solidFill>
                  <a:srgbClr val="323299"/>
                </a:solidFill>
                <a:latin typeface="Arial"/>
                <a:cs typeface="Arial"/>
              </a:rPr>
              <a:t>LSB</a:t>
            </a:r>
            <a:r>
              <a:rPr sz="3200" b="1" spc="-4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23299"/>
                </a:solidFill>
                <a:latin typeface="Arial"/>
                <a:cs typeface="Arial"/>
              </a:rPr>
              <a:t>biti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2930</Words>
  <Application>Microsoft Office PowerPoint</Application>
  <PresentationFormat>Özel</PresentationFormat>
  <Paragraphs>546</Paragraphs>
  <Slides>50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50</vt:i4>
      </vt:variant>
    </vt:vector>
  </HeadingPairs>
  <TitlesOfParts>
    <vt:vector size="55" baseType="lpstr">
      <vt:lpstr>Arial</vt:lpstr>
      <vt:lpstr>Calibri</vt:lpstr>
      <vt:lpstr>Microsoft Sans Serif</vt:lpstr>
      <vt:lpstr>Times New Roman</vt:lpstr>
      <vt:lpstr>Office Theme</vt:lpstr>
      <vt:lpstr>2-Sayı Sistemleri</vt:lpstr>
      <vt:lpstr>Sayı Sistemleri</vt:lpstr>
      <vt:lpstr>PowerPoint Sunusu</vt:lpstr>
      <vt:lpstr>PowerPoint Sunusu</vt:lpstr>
      <vt:lpstr>2.1. Sayısal Sistemlerde Sayı Tabanının Önemi</vt:lpstr>
      <vt:lpstr>PowerPoint Sunusu</vt:lpstr>
      <vt:lpstr>2.3. Sayısal Sistemler için önemli olan Sayı Tabanları</vt:lpstr>
      <vt:lpstr>İkiTabanlı (Binary) Sayı Sistemi</vt:lpstr>
      <vt:lpstr>PowerPoint Sunusu</vt:lpstr>
      <vt:lpstr>PowerPoint Sunusu</vt:lpstr>
      <vt:lpstr>Onaltı Tabanlı (Hexadecimal) Sayı Sistemi</vt:lpstr>
      <vt:lpstr>Sayı tabanları arasındaki dönüşümler</vt:lpstr>
      <vt:lpstr>Kesirli sayılarda dönüşüm</vt:lpstr>
      <vt:lpstr>PowerPoint Sunusu</vt:lpstr>
      <vt:lpstr>PowerPoint Sunusu</vt:lpstr>
      <vt:lpstr>Pratik dönüşümler</vt:lpstr>
      <vt:lpstr>Pratik dönüşümler-2</vt:lpstr>
      <vt:lpstr>Binary-hexa dönüşümü</vt:lpstr>
      <vt:lpstr>Binary-Hexa dönüşümler -2</vt:lpstr>
      <vt:lpstr>PowerPoint Sunusu</vt:lpstr>
      <vt:lpstr>PowerPoint Sunusu</vt:lpstr>
      <vt:lpstr>İşaretli Sayılar</vt:lpstr>
      <vt:lpstr>PowerPoint Sunusu</vt:lpstr>
      <vt:lpstr>2-) Taban -1’e göre gösterim</vt:lpstr>
      <vt:lpstr>PowerPoint Sunusu</vt:lpstr>
      <vt:lpstr>2’ye tümleme’de dönüşüm</vt:lpstr>
      <vt:lpstr>Yorum</vt:lpstr>
      <vt:lpstr>Tablo2.4. 3 bitlik sözcüklerin işaretsiz ve işaretli sayı olarak değerlendirilmesi</vt:lpstr>
      <vt:lpstr>Sayı Sistemlerinde Aritmetik Đşlemler</vt:lpstr>
      <vt:lpstr>Toplama Örnekleri</vt:lpstr>
      <vt:lpstr>PowerPoint Sunusu</vt:lpstr>
      <vt:lpstr>Octal ve Hexadecimal sayıların Binary sistemde toplanması</vt:lpstr>
      <vt:lpstr>İşaretsiz Sayılarda Çıkarma</vt:lpstr>
      <vt:lpstr>Çıkarma örnekleri</vt:lpstr>
      <vt:lpstr>Sekiz ve Onaltı tabanlı sayı sistemlerinde çıkarma</vt:lpstr>
      <vt:lpstr>Tamamlayıcı toplama yoluyla Çıkarma</vt:lpstr>
      <vt:lpstr>Kafa Karıştırma (Aritmetiksel Đşlem nasıl yapılır?)</vt:lpstr>
      <vt:lpstr>Çarpma İşlemi</vt:lpstr>
      <vt:lpstr>Çarpma örneği</vt:lpstr>
      <vt:lpstr>PowerPoint Sunusu</vt:lpstr>
      <vt:lpstr>Bölme İşlemi</vt:lpstr>
      <vt:lpstr>İşaretli Sayılarda aritmetik işlemler</vt:lpstr>
      <vt:lpstr>İşaretli Sayılarda toplama</vt:lpstr>
      <vt:lpstr>Taşma-Overflow</vt:lpstr>
      <vt:lpstr>Taşma -Örnek</vt:lpstr>
      <vt:lpstr>İşaretli Sayılarda Çıkarma</vt:lpstr>
      <vt:lpstr>İşarertli Sayılarda Çarpma</vt:lpstr>
      <vt:lpstr>İşaretli Sayılarda Bölme</vt:lpstr>
      <vt:lpstr>Bölme örnekleri (103/26 =?)</vt:lpstr>
      <vt:lpstr>ÖDEV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2-Sayı Sistemleri</dc:title>
  <cp:lastModifiedBy>Lenovo</cp:lastModifiedBy>
  <cp:revision>8</cp:revision>
  <dcterms:created xsi:type="dcterms:W3CDTF">2022-09-28T11:08:28Z</dcterms:created>
  <dcterms:modified xsi:type="dcterms:W3CDTF">2022-10-03T17:36:01Z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2022-09-28T00:00:00Z</vt:filetime>
  </property>
</Properties>
</file>