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4-1.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5-1.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856786"/>
            <a:ext cx="6743700" cy="833199"/>
          </a:xfrm>
          <a:prstGeom prst="rect">
            <a:avLst/>
          </a:prstGeom>
          <a:noFill/>
          <a:ln/>
        </p:spPr>
        <p:txBody>
          <a:bodyPr wrap="none" rtlCol="0" anchor="t"/>
          <a:lstStyle/>
          <a:p>
            <a:pPr indent="0" marL="0">
              <a:lnSpc>
                <a:spcPts val="6561"/>
              </a:lnSpc>
              <a:buNone/>
            </a:pPr>
            <a:r>
              <a:rPr lang="en-US" sz="5249" b="1" dirty="0">
                <a:solidFill>
                  <a:srgbClr val="60A9FF"/>
                </a:solidFill>
                <a:latin typeface="Barlow" pitchFamily="34" charset="0"/>
                <a:ea typeface="Barlow" pitchFamily="34" charset="-122"/>
                <a:cs typeface="Barlow" pitchFamily="34" charset="-120"/>
              </a:rPr>
              <a:t>Introduction to Pandas</a:t>
            </a:r>
            <a:endParaRPr lang="en-US" sz="5249" dirty="0"/>
          </a:p>
        </p:txBody>
      </p:sp>
      <p:sp>
        <p:nvSpPr>
          <p:cNvPr id="5" name="Text 3"/>
          <p:cNvSpPr/>
          <p:nvPr/>
        </p:nvSpPr>
        <p:spPr>
          <a:xfrm>
            <a:off x="1760220" y="4023241"/>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Pandas is a powerful Python library designed for data manipulation and analysis. It excels in handling structured data, making it an essential tool for anyone working with data in Python.</a:t>
            </a:r>
            <a:endParaRPr lang="en-US" sz="1750" dirty="0"/>
          </a:p>
        </p:txBody>
      </p:sp>
      <p:sp>
        <p:nvSpPr>
          <p:cNvPr id="6" name="Shape 4"/>
          <p:cNvSpPr/>
          <p:nvPr/>
        </p:nvSpPr>
        <p:spPr>
          <a:xfrm>
            <a:off x="1760220" y="5000625"/>
            <a:ext cx="355402" cy="355402"/>
          </a:xfrm>
          <a:prstGeom prst="roundRect">
            <a:avLst>
              <a:gd name="adj" fmla="val 25726039"/>
            </a:avLst>
          </a:prstGeom>
          <a:solidFill>
            <a:srgbClr val="B9E9C1"/>
          </a:solidFill>
          <a:ln w="7620">
            <a:solidFill>
              <a:srgbClr val="FFFFFF"/>
            </a:solidFill>
            <a:prstDash val="solid"/>
          </a:ln>
        </p:spPr>
      </p:sp>
      <p:sp>
        <p:nvSpPr>
          <p:cNvPr id="7" name="Text 5"/>
          <p:cNvSpPr/>
          <p:nvPr/>
        </p:nvSpPr>
        <p:spPr>
          <a:xfrm>
            <a:off x="1815941" y="4995505"/>
            <a:ext cx="24384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Montserrat" pitchFamily="34" charset="0"/>
                <a:ea typeface="Montserrat" pitchFamily="34" charset="-122"/>
                <a:cs typeface="Montserrat" pitchFamily="34" charset="-120"/>
              </a:rPr>
              <a:t>DH</a:t>
            </a:r>
            <a:endParaRPr lang="en-US" sz="1152" dirty="0"/>
          </a:p>
        </p:txBody>
      </p:sp>
      <p:sp>
        <p:nvSpPr>
          <p:cNvPr id="8" name="Text 6"/>
          <p:cNvSpPr/>
          <p:nvPr/>
        </p:nvSpPr>
        <p:spPr>
          <a:xfrm>
            <a:off x="2226707" y="4983956"/>
            <a:ext cx="1836420" cy="388858"/>
          </a:xfrm>
          <a:prstGeom prst="rect">
            <a:avLst/>
          </a:prstGeom>
          <a:noFill/>
          <a:ln/>
        </p:spPr>
        <p:txBody>
          <a:bodyPr wrap="none" rtlCol="0" anchor="t"/>
          <a:lstStyle/>
          <a:p>
            <a:pPr algn="l" indent="0" marL="0">
              <a:lnSpc>
                <a:spcPts val="3062"/>
              </a:lnSpc>
              <a:buNone/>
            </a:pPr>
            <a:r>
              <a:rPr lang="en-US" sz="2187" b="1" dirty="0">
                <a:solidFill>
                  <a:srgbClr val="EEEFF5"/>
                </a:solidFill>
                <a:latin typeface="Montserrat" pitchFamily="34" charset="0"/>
                <a:ea typeface="Montserrat" pitchFamily="34" charset="-122"/>
                <a:cs typeface="Montserrat" pitchFamily="34" charset="-120"/>
              </a:rPr>
              <a:t>by Dania Hih</a:t>
            </a:r>
            <a:endParaRPr lang="en-US" sz="2187"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164556"/>
            <a:ext cx="2666286" cy="416481"/>
          </a:xfrm>
          <a:prstGeom prst="rect">
            <a:avLst/>
          </a:prstGeom>
          <a:noFill/>
          <a:ln/>
        </p:spPr>
        <p:txBody>
          <a:bodyPr wrap="none" rtlCol="0" anchor="t"/>
          <a:lstStyle/>
          <a:p>
            <a:pPr indent="0" marL="0">
              <a:lnSpc>
                <a:spcPts val="3281"/>
              </a:lnSpc>
              <a:buNone/>
            </a:pPr>
            <a:r>
              <a:rPr lang="en-US" sz="2624" b="1" dirty="0">
                <a:solidFill>
                  <a:srgbClr val="60A9FF"/>
                </a:solidFill>
                <a:latin typeface="Barlow" pitchFamily="34" charset="0"/>
                <a:ea typeface="Barlow" pitchFamily="34" charset="-122"/>
                <a:cs typeface="Barlow" pitchFamily="34" charset="-120"/>
              </a:rPr>
              <a:t>Data Aggregation</a:t>
            </a:r>
            <a:endParaRPr lang="en-US" sz="2624" dirty="0"/>
          </a:p>
        </p:txBody>
      </p:sp>
      <p:sp>
        <p:nvSpPr>
          <p:cNvPr id="5" name="Text 3"/>
          <p:cNvSpPr/>
          <p:nvPr/>
        </p:nvSpPr>
        <p:spPr>
          <a:xfrm>
            <a:off x="1760220" y="3025378"/>
            <a:ext cx="11109960" cy="73366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value_counts()</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method returns a Series containing counts of unique values in descending order, so that the first element is the most frequently-occurring element.</a:t>
            </a:r>
            <a:endParaRPr lang="en-US" sz="1750" dirty="0"/>
          </a:p>
        </p:txBody>
      </p:sp>
      <p:sp>
        <p:nvSpPr>
          <p:cNvPr id="6" name="Text 4"/>
          <p:cNvSpPr/>
          <p:nvPr/>
        </p:nvSpPr>
        <p:spPr>
          <a:xfrm>
            <a:off x="1760220" y="4008953"/>
            <a:ext cx="11109960" cy="37826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By default, it excludes NA/null values. To include them, set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dropna=False</a:t>
            </a:r>
            <a:endParaRPr lang="en-US" sz="1750" dirty="0"/>
          </a:p>
        </p:txBody>
      </p:sp>
      <p:sp>
        <p:nvSpPr>
          <p:cNvPr id="7" name="Text 5"/>
          <p:cNvSpPr/>
          <p:nvPr/>
        </p:nvSpPr>
        <p:spPr>
          <a:xfrm>
            <a:off x="1760220" y="4637127"/>
            <a:ext cx="11109960" cy="355402"/>
          </a:xfrm>
          <a:prstGeom prst="rect">
            <a:avLst/>
          </a:prstGeom>
          <a:noFill/>
          <a:ln/>
        </p:spPr>
        <p:txBody>
          <a:bodyPr wrap="none" rtlCol="0" anchor="t"/>
          <a:lstStyle/>
          <a:p>
            <a:pPr indent="0" marL="0">
              <a:lnSpc>
                <a:spcPts val="2799"/>
              </a:lnSpc>
              <a:buNone/>
            </a:pPr>
            <a:endParaRPr lang="en-US" sz="1750" dirty="0"/>
          </a:p>
        </p:txBody>
      </p:sp>
      <p:sp>
        <p:nvSpPr>
          <p:cNvPr id="8" name="Text 6"/>
          <p:cNvSpPr/>
          <p:nvPr/>
        </p:nvSpPr>
        <p:spPr>
          <a:xfrm>
            <a:off x="2115622" y="5242441"/>
            <a:ext cx="10754558" cy="37826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highlight>
                  <a:srgbClr val="00234D"/>
                </a:highlight>
                <a:latin typeface="Consolas" pitchFamily="34" charset="0"/>
                <a:ea typeface="Consolas" pitchFamily="34" charset="-122"/>
                <a:cs typeface="Consolas" pitchFamily="34" charset="-120"/>
              </a:rPr>
              <a:t>df['columnName'].value_counts()</a:t>
            </a:r>
            <a:endParaRPr lang="en-US" sz="1750" dirty="0"/>
          </a:p>
        </p:txBody>
      </p:sp>
      <p:sp>
        <p:nvSpPr>
          <p:cNvPr id="9" name="Text 7"/>
          <p:cNvSpPr/>
          <p:nvPr/>
        </p:nvSpPr>
        <p:spPr>
          <a:xfrm>
            <a:off x="2115622" y="5709523"/>
            <a:ext cx="10754558" cy="355402"/>
          </a:xfrm>
          <a:prstGeom prst="rect">
            <a:avLst/>
          </a:prstGeom>
          <a:noFill/>
          <a:ln/>
        </p:spPr>
        <p:txBody>
          <a:bodyPr wrap="none" rtlCol="0" anchor="t"/>
          <a:lstStyle/>
          <a:p>
            <a:pPr algn="l" marL="342900" indent="-342900">
              <a:lnSpc>
                <a:spcPts val="2799"/>
              </a:lnSpc>
              <a:buSzPct val="100000"/>
              <a:buChar char="•"/>
            </a:pPr>
            <a:r>
              <a:rPr lang="en-US" sz="1750" b="1" dirty="0">
                <a:solidFill>
                  <a:srgbClr val="EEEFF5"/>
                </a:solidFill>
                <a:latin typeface="Montserrat" pitchFamily="34" charset="0"/>
                <a:ea typeface="Montserrat" pitchFamily="34" charset="-122"/>
                <a:cs typeface="Montserrat" pitchFamily="34" charset="-120"/>
              </a:rPr>
              <a:t>df['columnName'].value_counts(dropna=False)</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739985"/>
            <a:ext cx="2857500" cy="416481"/>
          </a:xfrm>
          <a:prstGeom prst="rect">
            <a:avLst/>
          </a:prstGeom>
          <a:noFill/>
          <a:ln/>
        </p:spPr>
        <p:txBody>
          <a:bodyPr wrap="none" rtlCol="0" anchor="t"/>
          <a:lstStyle/>
          <a:p>
            <a:pPr indent="0" marL="0">
              <a:lnSpc>
                <a:spcPts val="3281"/>
              </a:lnSpc>
              <a:buNone/>
            </a:pPr>
            <a:r>
              <a:rPr lang="en-US" sz="2624" b="1" dirty="0">
                <a:solidFill>
                  <a:srgbClr val="60A9FF"/>
                </a:solidFill>
                <a:latin typeface="Barlow" pitchFamily="34" charset="0"/>
                <a:ea typeface="Barlow" pitchFamily="34" charset="-122"/>
                <a:cs typeface="Barlow" pitchFamily="34" charset="-120"/>
              </a:rPr>
              <a:t>Slicing DataFrames</a:t>
            </a:r>
            <a:endParaRPr lang="en-US" sz="2624" dirty="0"/>
          </a:p>
        </p:txBody>
      </p:sp>
      <p:sp>
        <p:nvSpPr>
          <p:cNvPr id="5" name="Text 3"/>
          <p:cNvSpPr/>
          <p:nvPr/>
        </p:nvSpPr>
        <p:spPr>
          <a:xfrm>
            <a:off x="2115622" y="3600807"/>
            <a:ext cx="10754558" cy="1421606"/>
          </a:xfrm>
          <a:prstGeom prst="rect">
            <a:avLst/>
          </a:prstGeom>
          <a:noFill/>
          <a:ln/>
        </p:spPr>
        <p:txBody>
          <a:bodyPr wrap="squar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Slicing in pandas DataFrames is a crucial technique used to select specific rows or columns from the data. It allows you to carve out subsets of data based on index positions or labels, making it easier to focus on specific segments of your dataset for analysis, manipulation, or visualization.</a:t>
            </a:r>
            <a:endParaRPr lang="en-US" sz="1750" dirty="0"/>
          </a:p>
        </p:txBody>
      </p:sp>
      <p:sp>
        <p:nvSpPr>
          <p:cNvPr id="6" name="Text 4"/>
          <p:cNvSpPr/>
          <p:nvPr/>
        </p:nvSpPr>
        <p:spPr>
          <a:xfrm>
            <a:off x="2115622" y="5111234"/>
            <a:ext cx="10754558" cy="37826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df[0:3]</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798909"/>
            <a:ext cx="2221944"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 Filtering</a:t>
            </a:r>
            <a:endParaRPr lang="en-US" sz="2187" dirty="0"/>
          </a:p>
        </p:txBody>
      </p:sp>
      <p:sp>
        <p:nvSpPr>
          <p:cNvPr id="5" name="Text 3"/>
          <p:cNvSpPr/>
          <p:nvPr/>
        </p:nvSpPr>
        <p:spPr>
          <a:xfrm>
            <a:off x="2115622" y="1590437"/>
            <a:ext cx="10754558" cy="1066205"/>
          </a:xfrm>
          <a:prstGeom prst="rect">
            <a:avLst/>
          </a:prstGeom>
          <a:noFill/>
          <a:ln/>
        </p:spPr>
        <p:txBody>
          <a:bodyPr wrap="squar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Filtering data in pandas is a crucial technique for selecting specific subsets of data from a DataFrame based on conditional logic. It's used extensively in data analysis for tasks like cleaning data, analyzing subsets, and preparing data for further processing or visualization.</a:t>
            </a:r>
            <a:endParaRPr lang="en-US" sz="1750" dirty="0"/>
          </a:p>
        </p:txBody>
      </p:sp>
      <p:sp>
        <p:nvSpPr>
          <p:cNvPr id="6" name="Text 4"/>
          <p:cNvSpPr/>
          <p:nvPr/>
        </p:nvSpPr>
        <p:spPr>
          <a:xfrm>
            <a:off x="1760220" y="2906554"/>
            <a:ext cx="111099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You can filter rows in a DataFrame based on a single condition. This is done by specifying the condition within square brackets.</a:t>
            </a:r>
            <a:endParaRPr lang="en-US" sz="1750" dirty="0"/>
          </a:p>
        </p:txBody>
      </p:sp>
      <p:sp>
        <p:nvSpPr>
          <p:cNvPr id="7" name="Text 5"/>
          <p:cNvSpPr/>
          <p:nvPr/>
        </p:nvSpPr>
        <p:spPr>
          <a:xfrm>
            <a:off x="1760220" y="3867269"/>
            <a:ext cx="11109960" cy="355402"/>
          </a:xfrm>
          <a:prstGeom prst="rect">
            <a:avLst/>
          </a:prstGeom>
          <a:noFill/>
          <a:ln/>
        </p:spPr>
        <p:txBody>
          <a:bodyPr wrap="none" rtlCol="0" anchor="t"/>
          <a:lstStyle/>
          <a:p>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filtered_data = df[df['columnName'] &gt; value]</a:t>
            </a:r>
            <a:endParaRPr lang="en-US" sz="1750" dirty="0"/>
          </a:p>
        </p:txBody>
      </p:sp>
      <p:sp>
        <p:nvSpPr>
          <p:cNvPr id="8" name="Text 6"/>
          <p:cNvSpPr/>
          <p:nvPr/>
        </p:nvSpPr>
        <p:spPr>
          <a:xfrm>
            <a:off x="1760220" y="4472583"/>
            <a:ext cx="11109960" cy="355402"/>
          </a:xfrm>
          <a:prstGeom prst="rect">
            <a:avLst/>
          </a:prstGeom>
          <a:noFill/>
          <a:ln/>
        </p:spPr>
        <p:txBody>
          <a:bodyPr wrap="none" rtlCol="0" anchor="t"/>
          <a:lstStyle/>
          <a:p>
            <a:pPr indent="0" marL="0">
              <a:lnSpc>
                <a:spcPts val="2799"/>
              </a:lnSpc>
              <a:buNone/>
            </a:pPr>
            <a:endParaRPr lang="en-US" sz="1750" dirty="0"/>
          </a:p>
        </p:txBody>
      </p:sp>
      <p:sp>
        <p:nvSpPr>
          <p:cNvPr id="9" name="Text 7"/>
          <p:cNvSpPr/>
          <p:nvPr/>
        </p:nvSpPr>
        <p:spPr>
          <a:xfrm>
            <a:off x="1760220" y="5161240"/>
            <a:ext cx="342900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Multiple Conditions Filtering</a:t>
            </a:r>
            <a:endParaRPr lang="en-US" sz="2187" dirty="0"/>
          </a:p>
        </p:txBody>
      </p:sp>
      <p:sp>
        <p:nvSpPr>
          <p:cNvPr id="10" name="Text 8"/>
          <p:cNvSpPr/>
          <p:nvPr/>
        </p:nvSpPr>
        <p:spPr>
          <a:xfrm>
            <a:off x="2115622" y="5841682"/>
            <a:ext cx="10754558" cy="378262"/>
          </a:xfrm>
          <a:prstGeom prst="rect">
            <a:avLst/>
          </a:prstGeom>
          <a:noFill/>
          <a:ln/>
        </p:spPr>
        <p:txBody>
          <a:bodyPr wrap="none" rtlCol="0" anchor="t"/>
          <a:lstStyle/>
          <a:p>
            <a:pPr algn="l" marL="342900" indent="-342900">
              <a:lnSpc>
                <a:spcPts val="2799"/>
              </a:lnSpc>
              <a:buSzPct val="100000"/>
              <a:buChar char="•"/>
            </a:pPr>
            <a:r>
              <a:rPr lang="en-US" sz="1750" dirty="0">
                <a:solidFill>
                  <a:srgbClr val="EEEFF5"/>
                </a:solidFill>
                <a:latin typeface="Montserrat" pitchFamily="34" charset="0"/>
                <a:ea typeface="Montserrat" pitchFamily="34" charset="-122"/>
                <a:cs typeface="Montserrat" pitchFamily="34" charset="-120"/>
              </a:rPr>
              <a:t>To filter data based on multiple conditions, you can use logical operators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&amp;</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for AND,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for OR).</a:t>
            </a:r>
            <a:endParaRPr lang="en-US" sz="1750" dirty="0"/>
          </a:p>
        </p:txBody>
      </p:sp>
      <p:sp>
        <p:nvSpPr>
          <p:cNvPr id="11" name="Text 9"/>
          <p:cNvSpPr/>
          <p:nvPr/>
        </p:nvSpPr>
        <p:spPr>
          <a:xfrm>
            <a:off x="1760220" y="6469856"/>
            <a:ext cx="11109960" cy="355402"/>
          </a:xfrm>
          <a:prstGeom prst="rect">
            <a:avLst/>
          </a:prstGeom>
          <a:noFill/>
          <a:ln/>
        </p:spPr>
        <p:txBody>
          <a:bodyPr wrap="none" rtlCol="0" anchor="t"/>
          <a:lstStyle/>
          <a:p>
            <a:pPr indent="0" marL="0">
              <a:lnSpc>
                <a:spcPts val="2799"/>
              </a:lnSpc>
              <a:buNone/>
            </a:pPr>
            <a:r>
              <a:rPr lang="en-US" sz="1750" b="1" dirty="0">
                <a:solidFill>
                  <a:srgbClr val="EEEFF5"/>
                </a:solidFill>
                <a:latin typeface="Montserrat" pitchFamily="34" charset="0"/>
                <a:ea typeface="Montserrat" pitchFamily="34" charset="-122"/>
                <a:cs typeface="Montserrat" pitchFamily="34" charset="-120"/>
              </a:rPr>
              <a:t>filtered_data = df[(df['columnName1'] &gt; value1) &amp; (df['columnName2'] &lt; value2)]</a:t>
            </a:r>
            <a:endParaRPr lang="en-US" sz="1750" dirty="0"/>
          </a:p>
        </p:txBody>
      </p:sp>
      <p:sp>
        <p:nvSpPr>
          <p:cNvPr id="12" name="Text 10"/>
          <p:cNvSpPr/>
          <p:nvPr/>
        </p:nvSpPr>
        <p:spPr>
          <a:xfrm>
            <a:off x="1760220" y="7075170"/>
            <a:ext cx="11109960" cy="355402"/>
          </a:xfrm>
          <a:prstGeom prst="rect">
            <a:avLst/>
          </a:prstGeom>
          <a:noFill/>
          <a:ln/>
        </p:spPr>
        <p:txBody>
          <a:bodyPr wrap="none" rtlCol="0" anchor="t"/>
          <a:lstStyle/>
          <a:p>
            <a:pPr indent="0" marL="0">
              <a:lnSpc>
                <a:spcPts val="2799"/>
              </a:lnSpc>
              <a:buNone/>
            </a:pP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3192542"/>
            <a:ext cx="2666286" cy="416481"/>
          </a:xfrm>
          <a:prstGeom prst="rect">
            <a:avLst/>
          </a:prstGeom>
          <a:noFill/>
          <a:ln/>
        </p:spPr>
        <p:txBody>
          <a:bodyPr wrap="none" rtlCol="0" anchor="t"/>
          <a:lstStyle/>
          <a:p>
            <a:pPr indent="0" marL="0">
              <a:lnSpc>
                <a:spcPts val="3281"/>
              </a:lnSpc>
              <a:buNone/>
            </a:pPr>
            <a:r>
              <a:rPr lang="en-US" sz="2624" b="1" dirty="0">
                <a:solidFill>
                  <a:srgbClr val="60A9FF"/>
                </a:solidFill>
                <a:latin typeface="Barlow" pitchFamily="34" charset="0"/>
                <a:ea typeface="Barlow" pitchFamily="34" charset="-122"/>
                <a:cs typeface="Barlow" pitchFamily="34" charset="-120"/>
              </a:rPr>
              <a:t>String Operations</a:t>
            </a:r>
            <a:endParaRPr lang="en-US" sz="2624" dirty="0"/>
          </a:p>
        </p:txBody>
      </p:sp>
      <p:sp>
        <p:nvSpPr>
          <p:cNvPr id="5" name="Text 3"/>
          <p:cNvSpPr/>
          <p:nvPr/>
        </p:nvSpPr>
        <p:spPr>
          <a:xfrm>
            <a:off x="1760220" y="4053364"/>
            <a:ext cx="11109960"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String filtering in DataFrames.</a:t>
            </a:r>
            <a:endParaRPr lang="en-US" sz="1750" dirty="0"/>
          </a:p>
        </p:txBody>
      </p:sp>
      <p:sp>
        <p:nvSpPr>
          <p:cNvPr id="6" name="Text 4"/>
          <p:cNvSpPr/>
          <p:nvPr/>
        </p:nvSpPr>
        <p:spPr>
          <a:xfrm>
            <a:off x="1760220" y="4658678"/>
            <a:ext cx="11109960" cy="378262"/>
          </a:xfrm>
          <a:prstGeom prst="rect">
            <a:avLst/>
          </a:prstGeom>
          <a:noFill/>
          <a:ln/>
        </p:spPr>
        <p:txBody>
          <a:bodyPr wrap="none" rtlCol="0" anchor="t"/>
          <a:lstStyle/>
          <a:p>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df[df['columnName'].str.contains('substring')]</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2102882" y="582097"/>
            <a:ext cx="2501860" cy="390882"/>
          </a:xfrm>
          <a:prstGeom prst="rect">
            <a:avLst/>
          </a:prstGeom>
          <a:noFill/>
          <a:ln/>
        </p:spPr>
        <p:txBody>
          <a:bodyPr wrap="none" rtlCol="0" anchor="t"/>
          <a:lstStyle/>
          <a:p>
            <a:pPr indent="0" marL="0">
              <a:lnSpc>
                <a:spcPts val="3078"/>
              </a:lnSpc>
              <a:buNone/>
            </a:pPr>
            <a:r>
              <a:rPr lang="en-US" sz="2463" b="1" dirty="0">
                <a:solidFill>
                  <a:srgbClr val="60A9FF"/>
                </a:solidFill>
                <a:latin typeface="Barlow" pitchFamily="34" charset="0"/>
                <a:ea typeface="Barlow" pitchFamily="34" charset="-122"/>
                <a:cs typeface="Barlow" pitchFamily="34" charset="-120"/>
              </a:rPr>
              <a:t>Sorting Data</a:t>
            </a:r>
            <a:endParaRPr lang="en-US" sz="2463" dirty="0"/>
          </a:p>
        </p:txBody>
      </p:sp>
      <p:sp>
        <p:nvSpPr>
          <p:cNvPr id="5" name="Text 3"/>
          <p:cNvSpPr/>
          <p:nvPr/>
        </p:nvSpPr>
        <p:spPr>
          <a:xfrm>
            <a:off x="2102882" y="1389936"/>
            <a:ext cx="10424636" cy="682228"/>
          </a:xfrm>
          <a:prstGeom prst="rect">
            <a:avLst/>
          </a:prstGeom>
          <a:noFill/>
          <a:ln/>
        </p:spPr>
        <p:txBody>
          <a:bodyPr wrap="square" rtlCol="0" anchor="t"/>
          <a:lstStyle/>
          <a:p>
            <a:pPr indent="0" marL="0">
              <a:lnSpc>
                <a:spcPts val="2627"/>
              </a:lnSpc>
              <a:buNone/>
            </a:pPr>
            <a:r>
              <a:rPr lang="en-US" sz="1642" dirty="0">
                <a:solidFill>
                  <a:srgbClr val="EEEFF5"/>
                </a:solidFill>
                <a:highlight>
                  <a:srgbClr val="00234D"/>
                </a:highlight>
                <a:latin typeface="Consolas" pitchFamily="34" charset="0"/>
                <a:ea typeface="Consolas" pitchFamily="34" charset="-122"/>
                <a:cs typeface="Consolas" pitchFamily="34" charset="-120"/>
              </a:rPr>
              <a:t>sort_values()</a:t>
            </a:r>
            <a:pPr indent="0" marL="0">
              <a:lnSpc>
                <a:spcPts val="2627"/>
              </a:lnSpc>
              <a:buNone/>
            </a:pPr>
            <a:r>
              <a:rPr lang="en-US" sz="1642" dirty="0">
                <a:solidFill>
                  <a:srgbClr val="EEEFF5"/>
                </a:solidFill>
                <a:latin typeface="Montserrat" pitchFamily="34" charset="0"/>
                <a:ea typeface="Montserrat" pitchFamily="34" charset="-122"/>
                <a:cs typeface="Montserrat" pitchFamily="34" charset="-120"/>
              </a:rPr>
              <a:t>: This method is used to sort the data in a DataFrame based on the values in one or more columns. You can specify whether you want the sorting in ascending or descending order.</a:t>
            </a:r>
            <a:endParaRPr lang="en-US" sz="1642" dirty="0"/>
          </a:p>
        </p:txBody>
      </p:sp>
      <p:sp>
        <p:nvSpPr>
          <p:cNvPr id="6" name="Text 4"/>
          <p:cNvSpPr/>
          <p:nvPr/>
        </p:nvSpPr>
        <p:spPr>
          <a:xfrm>
            <a:off x="2102882" y="2306717"/>
            <a:ext cx="10424636" cy="333494"/>
          </a:xfrm>
          <a:prstGeom prst="rect">
            <a:avLst/>
          </a:prstGeom>
          <a:noFill/>
          <a:ln/>
        </p:spPr>
        <p:txBody>
          <a:bodyPr wrap="none" rtlCol="0" anchor="t"/>
          <a:lstStyle/>
          <a:p>
            <a:pPr indent="0" marL="0">
              <a:lnSpc>
                <a:spcPts val="2627"/>
              </a:lnSpc>
              <a:buNone/>
            </a:pPr>
            <a:r>
              <a:rPr lang="en-US" sz="1642" b="1" dirty="0">
                <a:solidFill>
                  <a:srgbClr val="EEEFF5"/>
                </a:solidFill>
                <a:latin typeface="Montserrat" pitchFamily="34" charset="0"/>
                <a:ea typeface="Montserrat" pitchFamily="34" charset="-122"/>
                <a:cs typeface="Montserrat" pitchFamily="34" charset="-120"/>
              </a:rPr>
              <a:t>df.sort_values(by='columnName')</a:t>
            </a:r>
            <a:endParaRPr lang="en-US" sz="1642" dirty="0"/>
          </a:p>
        </p:txBody>
      </p:sp>
      <p:sp>
        <p:nvSpPr>
          <p:cNvPr id="7" name="Text 5"/>
          <p:cNvSpPr/>
          <p:nvPr/>
        </p:nvSpPr>
        <p:spPr>
          <a:xfrm>
            <a:off x="2102882" y="2874764"/>
            <a:ext cx="10424636" cy="333494"/>
          </a:xfrm>
          <a:prstGeom prst="rect">
            <a:avLst/>
          </a:prstGeom>
          <a:noFill/>
          <a:ln/>
        </p:spPr>
        <p:txBody>
          <a:bodyPr wrap="none" rtlCol="0" anchor="t"/>
          <a:lstStyle/>
          <a:p>
            <a:pPr indent="0" marL="0">
              <a:lnSpc>
                <a:spcPts val="2627"/>
              </a:lnSpc>
              <a:buNone/>
            </a:pPr>
            <a:r>
              <a:rPr lang="en-US" sz="1642" b="1" dirty="0">
                <a:solidFill>
                  <a:srgbClr val="EEEFF5"/>
                </a:solidFill>
                <a:latin typeface="Montserrat" pitchFamily="34" charset="0"/>
                <a:ea typeface="Montserrat" pitchFamily="34" charset="-122"/>
                <a:cs typeface="Montserrat" pitchFamily="34" charset="-120"/>
              </a:rPr>
              <a:t>df.sort_values(by='Age', ascending=True)</a:t>
            </a:r>
            <a:endParaRPr lang="en-US" sz="1642" dirty="0"/>
          </a:p>
        </p:txBody>
      </p:sp>
      <p:sp>
        <p:nvSpPr>
          <p:cNvPr id="8" name="Text 6"/>
          <p:cNvSpPr/>
          <p:nvPr/>
        </p:nvSpPr>
        <p:spPr>
          <a:xfrm>
            <a:off x="2102882" y="3442811"/>
            <a:ext cx="10424636" cy="697468"/>
          </a:xfrm>
          <a:prstGeom prst="rect">
            <a:avLst/>
          </a:prstGeom>
          <a:noFill/>
          <a:ln/>
        </p:spPr>
        <p:txBody>
          <a:bodyPr wrap="square" rtlCol="0" anchor="t"/>
          <a:lstStyle/>
          <a:p>
            <a:pPr indent="0" marL="0">
              <a:lnSpc>
                <a:spcPts val="2627"/>
              </a:lnSpc>
              <a:buNone/>
            </a:pPr>
            <a:r>
              <a:rPr lang="en-US" sz="1642" dirty="0">
                <a:solidFill>
                  <a:srgbClr val="EEEFF5"/>
                </a:solidFill>
                <a:highlight>
                  <a:srgbClr val="00234D"/>
                </a:highlight>
                <a:latin typeface="Consolas" pitchFamily="34" charset="0"/>
                <a:ea typeface="Consolas" pitchFamily="34" charset="-122"/>
                <a:cs typeface="Consolas" pitchFamily="34" charset="-120"/>
              </a:rPr>
              <a:t>sort_index()</a:t>
            </a:r>
            <a:pPr indent="0" marL="0">
              <a:lnSpc>
                <a:spcPts val="2627"/>
              </a:lnSpc>
              <a:buNone/>
            </a:pPr>
            <a:r>
              <a:rPr lang="en-US" sz="1642" dirty="0">
                <a:solidFill>
                  <a:srgbClr val="EEEFF5"/>
                </a:solidFill>
                <a:latin typeface="Montserrat" pitchFamily="34" charset="0"/>
                <a:ea typeface="Montserrat" pitchFamily="34" charset="-122"/>
                <a:cs typeface="Montserrat" pitchFamily="34" charset="-120"/>
              </a:rPr>
              <a:t>: This method sorts the DataFrame or Series based on its index. If your DataFrame's index is out of order, you can use </a:t>
            </a:r>
            <a:pPr indent="0" marL="0">
              <a:lnSpc>
                <a:spcPts val="2627"/>
              </a:lnSpc>
              <a:buNone/>
            </a:pPr>
            <a:r>
              <a:rPr lang="en-US" sz="1642" dirty="0">
                <a:solidFill>
                  <a:srgbClr val="EEEFF5"/>
                </a:solidFill>
                <a:highlight>
                  <a:srgbClr val="00234D"/>
                </a:highlight>
                <a:latin typeface="Consolas" pitchFamily="34" charset="0"/>
                <a:ea typeface="Consolas" pitchFamily="34" charset="-122"/>
                <a:cs typeface="Consolas" pitchFamily="34" charset="-120"/>
              </a:rPr>
              <a:t>sort_index()</a:t>
            </a:r>
            <a:pPr indent="0" marL="0">
              <a:lnSpc>
                <a:spcPts val="2627"/>
              </a:lnSpc>
              <a:buNone/>
            </a:pPr>
            <a:r>
              <a:rPr lang="en-US" sz="1642" dirty="0">
                <a:solidFill>
                  <a:srgbClr val="EEEFF5"/>
                </a:solidFill>
                <a:latin typeface="Montserrat" pitchFamily="34" charset="0"/>
                <a:ea typeface="Montserrat" pitchFamily="34" charset="-122"/>
                <a:cs typeface="Montserrat" pitchFamily="34" charset="-120"/>
              </a:rPr>
              <a:t> to sort it. </a:t>
            </a:r>
            <a:endParaRPr lang="en-US" sz="1642" dirty="0"/>
          </a:p>
        </p:txBody>
      </p:sp>
      <p:sp>
        <p:nvSpPr>
          <p:cNvPr id="9" name="Text 7"/>
          <p:cNvSpPr/>
          <p:nvPr/>
        </p:nvSpPr>
        <p:spPr>
          <a:xfrm>
            <a:off x="2102882" y="4374832"/>
            <a:ext cx="10424636" cy="333494"/>
          </a:xfrm>
          <a:prstGeom prst="rect">
            <a:avLst/>
          </a:prstGeom>
          <a:noFill/>
          <a:ln/>
        </p:spPr>
        <p:txBody>
          <a:bodyPr wrap="none" rtlCol="0" anchor="t"/>
          <a:lstStyle/>
          <a:p>
            <a:pPr indent="0" marL="0">
              <a:lnSpc>
                <a:spcPts val="2627"/>
              </a:lnSpc>
              <a:buNone/>
            </a:pPr>
            <a:r>
              <a:rPr lang="en-US" sz="1642" b="1" dirty="0">
                <a:solidFill>
                  <a:srgbClr val="EEEFF5"/>
                </a:solidFill>
                <a:latin typeface="Montserrat" pitchFamily="34" charset="0"/>
                <a:ea typeface="Montserrat" pitchFamily="34" charset="-122"/>
                <a:cs typeface="Montserrat" pitchFamily="34" charset="-120"/>
              </a:rPr>
              <a:t>df.sort_index(ascending=True)</a:t>
            </a:r>
            <a:endParaRPr lang="en-US" sz="1642" dirty="0"/>
          </a:p>
        </p:txBody>
      </p:sp>
      <p:sp>
        <p:nvSpPr>
          <p:cNvPr id="10" name="Text 8"/>
          <p:cNvSpPr/>
          <p:nvPr/>
        </p:nvSpPr>
        <p:spPr>
          <a:xfrm>
            <a:off x="2102882" y="4942880"/>
            <a:ext cx="10424636" cy="1000482"/>
          </a:xfrm>
          <a:prstGeom prst="rect">
            <a:avLst/>
          </a:prstGeom>
          <a:noFill/>
          <a:ln/>
        </p:spPr>
        <p:txBody>
          <a:bodyPr wrap="square" rtlCol="0" anchor="t"/>
          <a:lstStyle/>
          <a:p>
            <a:pPr indent="0" marL="0">
              <a:lnSpc>
                <a:spcPts val="2627"/>
              </a:lnSpc>
              <a:buNone/>
            </a:pPr>
            <a:r>
              <a:rPr lang="en-US" sz="1642" b="1" dirty="0">
                <a:solidFill>
                  <a:srgbClr val="EEEFF5"/>
                </a:solidFill>
                <a:latin typeface="Montserrat" pitchFamily="34" charset="0"/>
                <a:ea typeface="Montserrat" pitchFamily="34" charset="-122"/>
                <a:cs typeface="Montserrat" pitchFamily="34" charset="-120"/>
              </a:rPr>
              <a:t>Sorting by Multiple Columns:</a:t>
            </a:r>
            <a:pPr indent="0" marL="0">
              <a:lnSpc>
                <a:spcPts val="2627"/>
              </a:lnSpc>
              <a:buNone/>
            </a:pPr>
            <a:r>
              <a:rPr lang="en-US" sz="1642" dirty="0">
                <a:solidFill>
                  <a:srgbClr val="EEEFF5"/>
                </a:solidFill>
                <a:latin typeface="Montserrat" pitchFamily="34" charset="0"/>
                <a:ea typeface="Montserrat" pitchFamily="34" charset="-122"/>
                <a:cs typeface="Montserrat" pitchFamily="34" charset="-120"/>
              </a:rPr>
              <a:t> You can also sort by more than one column. This is useful when you want to sort by a primary column, then by a secondary column (for rows having the same value in the primary column).</a:t>
            </a:r>
            <a:endParaRPr lang="en-US" sz="1642" dirty="0"/>
          </a:p>
        </p:txBody>
      </p:sp>
      <p:sp>
        <p:nvSpPr>
          <p:cNvPr id="11" name="Text 9"/>
          <p:cNvSpPr/>
          <p:nvPr/>
        </p:nvSpPr>
        <p:spPr>
          <a:xfrm>
            <a:off x="2102882" y="6177915"/>
            <a:ext cx="10424636" cy="333494"/>
          </a:xfrm>
          <a:prstGeom prst="rect">
            <a:avLst/>
          </a:prstGeom>
          <a:noFill/>
          <a:ln/>
        </p:spPr>
        <p:txBody>
          <a:bodyPr wrap="none" rtlCol="0" anchor="t"/>
          <a:lstStyle/>
          <a:p>
            <a:pPr indent="0" marL="0">
              <a:lnSpc>
                <a:spcPts val="2627"/>
              </a:lnSpc>
              <a:buNone/>
            </a:pPr>
            <a:r>
              <a:rPr lang="en-US" sz="1642" b="1" dirty="0">
                <a:solidFill>
                  <a:srgbClr val="EEEFF5"/>
                </a:solidFill>
                <a:latin typeface="Montserrat" pitchFamily="34" charset="0"/>
                <a:ea typeface="Montserrat" pitchFamily="34" charset="-122"/>
                <a:cs typeface="Montserrat" pitchFamily="34" charset="-120"/>
              </a:rPr>
              <a:t>df.sort_values(by=['Category', 'Price'], ascending=[True, False])</a:t>
            </a:r>
            <a:endParaRPr lang="en-US" sz="1642" dirty="0"/>
          </a:p>
        </p:txBody>
      </p:sp>
      <p:sp>
        <p:nvSpPr>
          <p:cNvPr id="12" name="Text 10"/>
          <p:cNvSpPr/>
          <p:nvPr/>
        </p:nvSpPr>
        <p:spPr>
          <a:xfrm>
            <a:off x="2102882" y="6745962"/>
            <a:ext cx="10424636" cy="333494"/>
          </a:xfrm>
          <a:prstGeom prst="rect">
            <a:avLst/>
          </a:prstGeom>
          <a:noFill/>
          <a:ln/>
        </p:spPr>
        <p:txBody>
          <a:bodyPr wrap="none" rtlCol="0" anchor="t"/>
          <a:lstStyle/>
          <a:p>
            <a:pPr indent="0" marL="0">
              <a:lnSpc>
                <a:spcPts val="2627"/>
              </a:lnSpc>
              <a:buNone/>
            </a:pPr>
            <a:endParaRPr lang="en-US" sz="1642" dirty="0"/>
          </a:p>
        </p:txBody>
      </p:sp>
      <p:sp>
        <p:nvSpPr>
          <p:cNvPr id="13" name="Text 11"/>
          <p:cNvSpPr/>
          <p:nvPr/>
        </p:nvSpPr>
        <p:spPr>
          <a:xfrm>
            <a:off x="2102882" y="7314009"/>
            <a:ext cx="10424636" cy="333494"/>
          </a:xfrm>
          <a:prstGeom prst="rect">
            <a:avLst/>
          </a:prstGeom>
          <a:noFill/>
          <a:ln/>
        </p:spPr>
        <p:txBody>
          <a:bodyPr wrap="none" rtlCol="0" anchor="t"/>
          <a:lstStyle/>
          <a:p>
            <a:pPr indent="0" marL="0">
              <a:lnSpc>
                <a:spcPts val="2627"/>
              </a:lnSpc>
              <a:buNone/>
            </a:pPr>
            <a:endParaRPr lang="en-US" sz="1642"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3181112"/>
            <a:ext cx="4564380" cy="416481"/>
          </a:xfrm>
          <a:prstGeom prst="rect">
            <a:avLst/>
          </a:prstGeom>
          <a:noFill/>
          <a:ln/>
        </p:spPr>
        <p:txBody>
          <a:bodyPr wrap="none" rtlCol="0" anchor="t"/>
          <a:lstStyle/>
          <a:p>
            <a:pPr indent="0" marL="0">
              <a:lnSpc>
                <a:spcPts val="3281"/>
              </a:lnSpc>
              <a:buNone/>
            </a:pPr>
            <a:r>
              <a:rPr lang="en-US" sz="2624" b="1" dirty="0">
                <a:solidFill>
                  <a:srgbClr val="60A9FF"/>
                </a:solidFill>
                <a:latin typeface="Barlow" pitchFamily="34" charset="0"/>
                <a:ea typeface="Barlow" pitchFamily="34" charset="-122"/>
                <a:cs typeface="Barlow" pitchFamily="34" charset="-120"/>
              </a:rPr>
              <a:t>Advanced Filtering and Sorting</a:t>
            </a:r>
            <a:endParaRPr lang="en-US" sz="2624" dirty="0"/>
          </a:p>
        </p:txBody>
      </p:sp>
      <p:sp>
        <p:nvSpPr>
          <p:cNvPr id="5" name="Text 3"/>
          <p:cNvSpPr/>
          <p:nvPr/>
        </p:nvSpPr>
        <p:spPr>
          <a:xfrm>
            <a:off x="1760220" y="4041934"/>
            <a:ext cx="11109960" cy="37826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Filtering: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df[(df['Age'] &gt; 25) &amp; (df['Gender'] == 'Female')]</a:t>
            </a:r>
            <a:endParaRPr lang="en-US" sz="1750" dirty="0"/>
          </a:p>
        </p:txBody>
      </p:sp>
      <p:sp>
        <p:nvSpPr>
          <p:cNvPr id="6" name="Text 4"/>
          <p:cNvSpPr/>
          <p:nvPr/>
        </p:nvSpPr>
        <p:spPr>
          <a:xfrm>
            <a:off x="1760220" y="4670108"/>
            <a:ext cx="11109960" cy="378262"/>
          </a:xfrm>
          <a:prstGeom prst="rect">
            <a:avLst/>
          </a:prstGeom>
          <a:noFill/>
          <a:ln/>
        </p:spPr>
        <p:txBody>
          <a:bodyPr wrap="none" rtlCol="0" anchor="t"/>
          <a:lstStyle/>
          <a:p>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df.nlargest(5, 'Age')</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572107"/>
            <a:ext cx="637794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Reading Data with Pandas</a:t>
            </a:r>
            <a:endParaRPr lang="en-US" sz="4374" dirty="0"/>
          </a:p>
        </p:txBody>
      </p:sp>
      <p:sp>
        <p:nvSpPr>
          <p:cNvPr id="5" name="Text 3"/>
          <p:cNvSpPr/>
          <p:nvPr/>
        </p:nvSpPr>
        <p:spPr>
          <a:xfrm>
            <a:off x="1760220" y="3821906"/>
            <a:ext cx="248412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Various File Formats</a:t>
            </a:r>
            <a:endParaRPr lang="en-US" sz="2187" dirty="0"/>
          </a:p>
        </p:txBody>
      </p:sp>
      <p:sp>
        <p:nvSpPr>
          <p:cNvPr id="6" name="Text 4"/>
          <p:cNvSpPr/>
          <p:nvPr/>
        </p:nvSpPr>
        <p:spPr>
          <a:xfrm>
            <a:off x="1760220" y="4391263"/>
            <a:ext cx="3341608"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Pandas can read different file formats, including CSV, JSON, Excel, and TXT files.</a:t>
            </a:r>
            <a:endParaRPr lang="en-US" sz="1750" dirty="0"/>
          </a:p>
        </p:txBody>
      </p:sp>
      <p:sp>
        <p:nvSpPr>
          <p:cNvPr id="7" name="Text 5"/>
          <p:cNvSpPr/>
          <p:nvPr/>
        </p:nvSpPr>
        <p:spPr>
          <a:xfrm>
            <a:off x="5651421" y="3821906"/>
            <a:ext cx="2221944"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CSV Example</a:t>
            </a:r>
            <a:endParaRPr lang="en-US" sz="2187" dirty="0"/>
          </a:p>
        </p:txBody>
      </p:sp>
      <p:sp>
        <p:nvSpPr>
          <p:cNvPr id="8" name="Text 6"/>
          <p:cNvSpPr/>
          <p:nvPr/>
        </p:nvSpPr>
        <p:spPr>
          <a:xfrm>
            <a:off x="5651421" y="4391263"/>
            <a:ext cx="3341608" cy="378262"/>
          </a:xfrm>
          <a:prstGeom prst="rect">
            <a:avLst/>
          </a:prstGeom>
          <a:noFill/>
          <a:ln/>
        </p:spPr>
        <p:txBody>
          <a:bodyPr wrap="none" rtlCol="0" anchor="t"/>
          <a:lstStyle/>
          <a:p>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pd.read_csv('filename.csv')</a:t>
            </a:r>
            <a:endParaRPr lang="en-US" sz="1750" dirty="0"/>
          </a:p>
        </p:txBody>
      </p:sp>
      <p:sp>
        <p:nvSpPr>
          <p:cNvPr id="9" name="Text 7"/>
          <p:cNvSpPr/>
          <p:nvPr/>
        </p:nvSpPr>
        <p:spPr>
          <a:xfrm>
            <a:off x="9542621" y="3821906"/>
            <a:ext cx="2221944"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JSON Example</a:t>
            </a:r>
            <a:endParaRPr lang="en-US" sz="2187" dirty="0"/>
          </a:p>
        </p:txBody>
      </p:sp>
      <p:sp>
        <p:nvSpPr>
          <p:cNvPr id="10" name="Text 8"/>
          <p:cNvSpPr/>
          <p:nvPr/>
        </p:nvSpPr>
        <p:spPr>
          <a:xfrm>
            <a:off x="9542621" y="4391263"/>
            <a:ext cx="3341608"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pd.read_json('filename.json')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524958"/>
            <a:ext cx="54787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The DataFrame Object</a:t>
            </a:r>
            <a:endParaRPr lang="en-US" sz="4374" dirty="0"/>
          </a:p>
        </p:txBody>
      </p:sp>
      <p:sp>
        <p:nvSpPr>
          <p:cNvPr id="6" name="Shape 3"/>
          <p:cNvSpPr/>
          <p:nvPr/>
        </p:nvSpPr>
        <p:spPr>
          <a:xfrm>
            <a:off x="833199" y="3726180"/>
            <a:ext cx="499943" cy="499943"/>
          </a:xfrm>
          <a:prstGeom prst="roundRect">
            <a:avLst>
              <a:gd name="adj" fmla="val 26667"/>
            </a:avLst>
          </a:prstGeom>
          <a:solidFill>
            <a:srgbClr val="282C32"/>
          </a:solidFill>
          <a:ln/>
        </p:spPr>
      </p:sp>
      <p:sp>
        <p:nvSpPr>
          <p:cNvPr id="7" name="Text 4"/>
          <p:cNvSpPr/>
          <p:nvPr/>
        </p:nvSpPr>
        <p:spPr>
          <a:xfrm>
            <a:off x="1025962" y="3767852"/>
            <a:ext cx="11430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8" name="Text 5"/>
          <p:cNvSpPr/>
          <p:nvPr/>
        </p:nvSpPr>
        <p:spPr>
          <a:xfrm>
            <a:off x="1555313" y="3802499"/>
            <a:ext cx="326136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2D Labeled Data Structure</a:t>
            </a:r>
            <a:endParaRPr lang="en-US" sz="2187" dirty="0"/>
          </a:p>
        </p:txBody>
      </p:sp>
      <p:sp>
        <p:nvSpPr>
          <p:cNvPr id="9" name="Text 6"/>
          <p:cNvSpPr/>
          <p:nvPr/>
        </p:nvSpPr>
        <p:spPr>
          <a:xfrm>
            <a:off x="1555313" y="4282916"/>
            <a:ext cx="3820001" cy="1421606"/>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 DataFrame is a versatile 2D labeled data structure that can efficiently handle data in rows and columns.</a:t>
            </a:r>
            <a:endParaRPr lang="en-US" sz="1750" dirty="0"/>
          </a:p>
        </p:txBody>
      </p:sp>
      <p:sp>
        <p:nvSpPr>
          <p:cNvPr id="10" name="Shape 7"/>
          <p:cNvSpPr/>
          <p:nvPr/>
        </p:nvSpPr>
        <p:spPr>
          <a:xfrm>
            <a:off x="5597485" y="3726180"/>
            <a:ext cx="499943" cy="499943"/>
          </a:xfrm>
          <a:prstGeom prst="roundRect">
            <a:avLst>
              <a:gd name="adj" fmla="val 26667"/>
            </a:avLst>
          </a:prstGeom>
          <a:solidFill>
            <a:srgbClr val="282C32"/>
          </a:solidFill>
          <a:ln/>
        </p:spPr>
      </p:sp>
      <p:sp>
        <p:nvSpPr>
          <p:cNvPr id="11" name="Text 8"/>
          <p:cNvSpPr/>
          <p:nvPr/>
        </p:nvSpPr>
        <p:spPr>
          <a:xfrm>
            <a:off x="5755957" y="3767852"/>
            <a:ext cx="18288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2" name="Text 9"/>
          <p:cNvSpPr/>
          <p:nvPr/>
        </p:nvSpPr>
        <p:spPr>
          <a:xfrm>
            <a:off x="6319599" y="3802499"/>
            <a:ext cx="2221944"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Code Example</a:t>
            </a:r>
            <a:endParaRPr lang="en-US" sz="2187" dirty="0"/>
          </a:p>
        </p:txBody>
      </p:sp>
      <p:sp>
        <p:nvSpPr>
          <p:cNvPr id="13" name="Text 10"/>
          <p:cNvSpPr/>
          <p:nvPr/>
        </p:nvSpPr>
        <p:spPr>
          <a:xfrm>
            <a:off x="6319599" y="4282916"/>
            <a:ext cx="3820001" cy="35540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df = pd.DataFrame(data)</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976438"/>
            <a:ext cx="4443889"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The Series Object</a:t>
            </a:r>
            <a:endParaRPr lang="en-US" sz="4374" dirty="0"/>
          </a:p>
        </p:txBody>
      </p:sp>
      <p:sp>
        <p:nvSpPr>
          <p:cNvPr id="5" name="Shape 3"/>
          <p:cNvSpPr/>
          <p:nvPr/>
        </p:nvSpPr>
        <p:spPr>
          <a:xfrm>
            <a:off x="2043589" y="3115151"/>
            <a:ext cx="99893" cy="3137892"/>
          </a:xfrm>
          <a:prstGeom prst="roundRect">
            <a:avLst>
              <a:gd name="adj" fmla="val 133462"/>
            </a:avLst>
          </a:prstGeom>
          <a:solidFill>
            <a:srgbClr val="282C32"/>
          </a:solidFill>
          <a:ln/>
        </p:spPr>
      </p:sp>
      <p:sp>
        <p:nvSpPr>
          <p:cNvPr id="6" name="Shape 4"/>
          <p:cNvSpPr/>
          <p:nvPr/>
        </p:nvSpPr>
        <p:spPr>
          <a:xfrm>
            <a:off x="2343448" y="3488710"/>
            <a:ext cx="777597" cy="99893"/>
          </a:xfrm>
          <a:prstGeom prst="roundRect">
            <a:avLst>
              <a:gd name="adj" fmla="val 133462"/>
            </a:avLst>
          </a:prstGeom>
          <a:solidFill>
            <a:srgbClr val="282C32"/>
          </a:solidFill>
          <a:ln/>
        </p:spPr>
      </p:sp>
      <p:sp>
        <p:nvSpPr>
          <p:cNvPr id="7" name="Shape 5"/>
          <p:cNvSpPr/>
          <p:nvPr/>
        </p:nvSpPr>
        <p:spPr>
          <a:xfrm>
            <a:off x="1843504" y="3288744"/>
            <a:ext cx="499943" cy="499943"/>
          </a:xfrm>
          <a:prstGeom prst="roundRect">
            <a:avLst>
              <a:gd name="adj" fmla="val 26667"/>
            </a:avLst>
          </a:prstGeom>
          <a:solidFill>
            <a:srgbClr val="282C32"/>
          </a:solidFill>
          <a:ln/>
        </p:spPr>
      </p:sp>
      <p:sp>
        <p:nvSpPr>
          <p:cNvPr id="8" name="Text 6"/>
          <p:cNvSpPr/>
          <p:nvPr/>
        </p:nvSpPr>
        <p:spPr>
          <a:xfrm>
            <a:off x="2036266" y="3330416"/>
            <a:ext cx="11430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9" name="Text 7"/>
          <p:cNvSpPr/>
          <p:nvPr/>
        </p:nvSpPr>
        <p:spPr>
          <a:xfrm>
            <a:off x="3315533" y="3337322"/>
            <a:ext cx="343662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One-Dimensional Array-Like</a:t>
            </a:r>
            <a:endParaRPr lang="en-US" sz="2187" dirty="0"/>
          </a:p>
        </p:txBody>
      </p:sp>
      <p:sp>
        <p:nvSpPr>
          <p:cNvPr id="10" name="Text 8"/>
          <p:cNvSpPr/>
          <p:nvPr/>
        </p:nvSpPr>
        <p:spPr>
          <a:xfrm>
            <a:off x="3315533" y="3817739"/>
            <a:ext cx="9554647" cy="710803"/>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Series is a one-dimensional array-like object that is essential for manipulating and analyzing individual data elements.</a:t>
            </a:r>
            <a:endParaRPr lang="en-US" sz="1750" dirty="0"/>
          </a:p>
        </p:txBody>
      </p:sp>
      <p:sp>
        <p:nvSpPr>
          <p:cNvPr id="11" name="Shape 9"/>
          <p:cNvSpPr/>
          <p:nvPr/>
        </p:nvSpPr>
        <p:spPr>
          <a:xfrm>
            <a:off x="2343448" y="5346442"/>
            <a:ext cx="777597" cy="99893"/>
          </a:xfrm>
          <a:prstGeom prst="roundRect">
            <a:avLst>
              <a:gd name="adj" fmla="val 133462"/>
            </a:avLst>
          </a:prstGeom>
          <a:solidFill>
            <a:srgbClr val="282C32"/>
          </a:solidFill>
          <a:ln/>
        </p:spPr>
      </p:sp>
      <p:sp>
        <p:nvSpPr>
          <p:cNvPr id="12" name="Shape 10"/>
          <p:cNvSpPr/>
          <p:nvPr/>
        </p:nvSpPr>
        <p:spPr>
          <a:xfrm>
            <a:off x="1843504" y="5146477"/>
            <a:ext cx="499943" cy="499943"/>
          </a:xfrm>
          <a:prstGeom prst="roundRect">
            <a:avLst>
              <a:gd name="adj" fmla="val 26667"/>
            </a:avLst>
          </a:prstGeom>
          <a:solidFill>
            <a:srgbClr val="282C32"/>
          </a:solidFill>
          <a:ln/>
        </p:spPr>
      </p:sp>
      <p:sp>
        <p:nvSpPr>
          <p:cNvPr id="13" name="Text 11"/>
          <p:cNvSpPr/>
          <p:nvPr/>
        </p:nvSpPr>
        <p:spPr>
          <a:xfrm>
            <a:off x="2001976" y="5188148"/>
            <a:ext cx="18288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4" name="Text 12"/>
          <p:cNvSpPr/>
          <p:nvPr/>
        </p:nvSpPr>
        <p:spPr>
          <a:xfrm>
            <a:off x="3315533" y="5195054"/>
            <a:ext cx="2221944"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Code Example</a:t>
            </a:r>
            <a:endParaRPr lang="en-US" sz="2187" dirty="0"/>
          </a:p>
        </p:txBody>
      </p:sp>
      <p:sp>
        <p:nvSpPr>
          <p:cNvPr id="15" name="Text 13"/>
          <p:cNvSpPr/>
          <p:nvPr/>
        </p:nvSpPr>
        <p:spPr>
          <a:xfrm>
            <a:off x="3315533" y="5675471"/>
            <a:ext cx="9554647" cy="35540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series = pd.Series([1, 3, 5, 7, 9])</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823442"/>
            <a:ext cx="544830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Exploring DataFrames</a:t>
            </a:r>
            <a:endParaRPr lang="en-US" sz="4374" dirty="0"/>
          </a:p>
        </p:txBody>
      </p:sp>
      <p:pic>
        <p:nvPicPr>
          <p:cNvPr id="7" name="Image 1" descr="preencoded.png">    </p:cNvPr>
          <p:cNvPicPr>
            <a:picLocks noChangeAspect="1"/>
          </p:cNvPicPr>
          <p:nvPr/>
        </p:nvPicPr>
        <p:blipFill>
          <a:blip r:embed="rId2"/>
          <a:stretch>
            <a:fillRect/>
          </a:stretch>
        </p:blipFill>
        <p:spPr>
          <a:xfrm>
            <a:off x="1760220" y="2851071"/>
            <a:ext cx="1110972" cy="1777484"/>
          </a:xfrm>
          <a:prstGeom prst="rect">
            <a:avLst/>
          </a:prstGeom>
        </p:spPr>
      </p:pic>
      <p:sp>
        <p:nvSpPr>
          <p:cNvPr id="8" name="Text 4"/>
          <p:cNvSpPr/>
          <p:nvPr/>
        </p:nvSpPr>
        <p:spPr>
          <a:xfrm>
            <a:off x="3204448" y="3073241"/>
            <a:ext cx="294894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Discuss Data Inspection</a:t>
            </a:r>
            <a:endParaRPr lang="en-US" sz="2187" dirty="0"/>
          </a:p>
        </p:txBody>
      </p:sp>
      <p:sp>
        <p:nvSpPr>
          <p:cNvPr id="9" name="Text 5"/>
          <p:cNvSpPr/>
          <p:nvPr/>
        </p:nvSpPr>
        <p:spPr>
          <a:xfrm>
            <a:off x="3204448" y="3553658"/>
            <a:ext cx="9665732" cy="37826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Methods such as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df.info()</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and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df.shape</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are valuable for exploring DataFrames.</a:t>
            </a:r>
            <a:endParaRPr lang="en-US" sz="1750" dirty="0"/>
          </a:p>
        </p:txBody>
      </p:sp>
      <p:pic>
        <p:nvPicPr>
          <p:cNvPr id="10" name="Image 2" descr="preencoded.png">    </p:cNvPr>
          <p:cNvPicPr>
            <a:picLocks noChangeAspect="1"/>
          </p:cNvPicPr>
          <p:nvPr/>
        </p:nvPicPr>
        <p:blipFill>
          <a:blip r:embed="rId3"/>
          <a:stretch>
            <a:fillRect/>
          </a:stretch>
        </p:blipFill>
        <p:spPr>
          <a:xfrm>
            <a:off x="1760220" y="4628555"/>
            <a:ext cx="1110972" cy="1777484"/>
          </a:xfrm>
          <a:prstGeom prst="rect">
            <a:avLst/>
          </a:prstGeom>
        </p:spPr>
      </p:pic>
      <p:sp>
        <p:nvSpPr>
          <p:cNvPr id="11" name="Text 6"/>
          <p:cNvSpPr/>
          <p:nvPr/>
        </p:nvSpPr>
        <p:spPr>
          <a:xfrm>
            <a:off x="3204448" y="4850725"/>
            <a:ext cx="2221944"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Display Options</a:t>
            </a:r>
            <a:endParaRPr lang="en-US" sz="2187" dirty="0"/>
          </a:p>
        </p:txBody>
      </p:sp>
      <p:sp>
        <p:nvSpPr>
          <p:cNvPr id="12" name="Text 7"/>
          <p:cNvSpPr/>
          <p:nvPr/>
        </p:nvSpPr>
        <p:spPr>
          <a:xfrm>
            <a:off x="3204448" y="5331143"/>
            <a:ext cx="9665732" cy="378262"/>
          </a:xfrm>
          <a:prstGeom prst="rect">
            <a:avLst/>
          </a:prstGeom>
          <a:noFill/>
          <a:ln/>
        </p:spPr>
        <p:txBody>
          <a:bodyPr wrap="non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Customize data display with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pd.set_option('display.max_rows', None)</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pic>
        <p:nvPicPr>
          <p:cNvPr id="1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771775"/>
            <a:ext cx="659130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Viewing Data in DataFrame</a:t>
            </a:r>
            <a:endParaRPr lang="en-US" sz="4374" dirty="0"/>
          </a:p>
        </p:txBody>
      </p:sp>
      <p:sp>
        <p:nvSpPr>
          <p:cNvPr id="5" name="Shape 3"/>
          <p:cNvSpPr/>
          <p:nvPr/>
        </p:nvSpPr>
        <p:spPr>
          <a:xfrm>
            <a:off x="1760220" y="3799403"/>
            <a:ext cx="5443895" cy="1658422"/>
          </a:xfrm>
          <a:prstGeom prst="roundRect">
            <a:avLst>
              <a:gd name="adj" fmla="val 8039"/>
            </a:avLst>
          </a:prstGeom>
          <a:solidFill>
            <a:srgbClr val="282C32"/>
          </a:solidFill>
          <a:ln/>
        </p:spPr>
      </p:sp>
      <p:sp>
        <p:nvSpPr>
          <p:cNvPr id="6" name="Text 4"/>
          <p:cNvSpPr/>
          <p:nvPr/>
        </p:nvSpPr>
        <p:spPr>
          <a:xfrm>
            <a:off x="1982391" y="4021574"/>
            <a:ext cx="233934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Basic Data Viewing</a:t>
            </a:r>
            <a:endParaRPr lang="en-US" sz="2187" dirty="0"/>
          </a:p>
        </p:txBody>
      </p:sp>
      <p:sp>
        <p:nvSpPr>
          <p:cNvPr id="7" name="Text 5"/>
          <p:cNvSpPr/>
          <p:nvPr/>
        </p:nvSpPr>
        <p:spPr>
          <a:xfrm>
            <a:off x="1982391" y="4501991"/>
            <a:ext cx="4999553" cy="73366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Learn to view the start of your data with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df.head()</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sp>
        <p:nvSpPr>
          <p:cNvPr id="8" name="Shape 6"/>
          <p:cNvSpPr/>
          <p:nvPr/>
        </p:nvSpPr>
        <p:spPr>
          <a:xfrm>
            <a:off x="7426285" y="3799403"/>
            <a:ext cx="5443895" cy="1658422"/>
          </a:xfrm>
          <a:prstGeom prst="roundRect">
            <a:avLst>
              <a:gd name="adj" fmla="val 8039"/>
            </a:avLst>
          </a:prstGeom>
          <a:solidFill>
            <a:srgbClr val="282C32"/>
          </a:solidFill>
          <a:ln/>
        </p:spPr>
      </p:sp>
      <p:sp>
        <p:nvSpPr>
          <p:cNvPr id="9" name="Text 7"/>
          <p:cNvSpPr/>
          <p:nvPr/>
        </p:nvSpPr>
        <p:spPr>
          <a:xfrm>
            <a:off x="7648456" y="4021574"/>
            <a:ext cx="289560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Advanced Data Viewing</a:t>
            </a:r>
            <a:endParaRPr lang="en-US" sz="2187" dirty="0"/>
          </a:p>
        </p:txBody>
      </p:sp>
      <p:sp>
        <p:nvSpPr>
          <p:cNvPr id="10" name="Text 8"/>
          <p:cNvSpPr/>
          <p:nvPr/>
        </p:nvSpPr>
        <p:spPr>
          <a:xfrm>
            <a:off x="7648456" y="4501991"/>
            <a:ext cx="4999553" cy="378262"/>
          </a:xfrm>
          <a:prstGeom prst="rect">
            <a:avLst/>
          </a:prstGeom>
          <a:noFill/>
          <a:ln/>
        </p:spPr>
        <p:txBody>
          <a:bodyPr wrap="non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Examine the end of your data using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df.tail()</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868930"/>
            <a:ext cx="662940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Accessing DataFrame Data</a:t>
            </a:r>
            <a:endParaRPr lang="en-US" sz="4374" dirty="0"/>
          </a:p>
        </p:txBody>
      </p:sp>
      <p:sp>
        <p:nvSpPr>
          <p:cNvPr id="5" name="Shape 3"/>
          <p:cNvSpPr/>
          <p:nvPr/>
        </p:nvSpPr>
        <p:spPr>
          <a:xfrm>
            <a:off x="1760220" y="4070152"/>
            <a:ext cx="499943" cy="499943"/>
          </a:xfrm>
          <a:prstGeom prst="roundRect">
            <a:avLst>
              <a:gd name="adj" fmla="val 26667"/>
            </a:avLst>
          </a:prstGeom>
          <a:solidFill>
            <a:srgbClr val="282C32"/>
          </a:solidFill>
          <a:ln/>
        </p:spPr>
      </p:sp>
      <p:sp>
        <p:nvSpPr>
          <p:cNvPr id="6" name="Text 4"/>
          <p:cNvSpPr/>
          <p:nvPr/>
        </p:nvSpPr>
        <p:spPr>
          <a:xfrm>
            <a:off x="1952982" y="4111823"/>
            <a:ext cx="11430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7" name="Text 5"/>
          <p:cNvSpPr/>
          <p:nvPr/>
        </p:nvSpPr>
        <p:spPr>
          <a:xfrm>
            <a:off x="2482334" y="4146471"/>
            <a:ext cx="269748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Single Column Access</a:t>
            </a:r>
            <a:endParaRPr lang="en-US" sz="2187" dirty="0"/>
          </a:p>
        </p:txBody>
      </p:sp>
      <p:sp>
        <p:nvSpPr>
          <p:cNvPr id="8" name="Text 6"/>
          <p:cNvSpPr/>
          <p:nvPr/>
        </p:nvSpPr>
        <p:spPr>
          <a:xfrm>
            <a:off x="2482334" y="4626888"/>
            <a:ext cx="4721781" cy="73366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Access specific columns using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df['columnName']</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sp>
        <p:nvSpPr>
          <p:cNvPr id="9" name="Shape 7"/>
          <p:cNvSpPr/>
          <p:nvPr/>
        </p:nvSpPr>
        <p:spPr>
          <a:xfrm>
            <a:off x="7426285" y="4070152"/>
            <a:ext cx="499943" cy="499943"/>
          </a:xfrm>
          <a:prstGeom prst="roundRect">
            <a:avLst>
              <a:gd name="adj" fmla="val 26667"/>
            </a:avLst>
          </a:prstGeom>
          <a:solidFill>
            <a:srgbClr val="282C32"/>
          </a:solidFill>
          <a:ln/>
        </p:spPr>
      </p:sp>
      <p:sp>
        <p:nvSpPr>
          <p:cNvPr id="10" name="Text 8"/>
          <p:cNvSpPr/>
          <p:nvPr/>
        </p:nvSpPr>
        <p:spPr>
          <a:xfrm>
            <a:off x="7584758" y="4111823"/>
            <a:ext cx="18288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1" name="Text 9"/>
          <p:cNvSpPr/>
          <p:nvPr/>
        </p:nvSpPr>
        <p:spPr>
          <a:xfrm>
            <a:off x="8148399" y="4146471"/>
            <a:ext cx="304800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Multiple Columns Access</a:t>
            </a:r>
            <a:endParaRPr lang="en-US" sz="2187" dirty="0"/>
          </a:p>
        </p:txBody>
      </p:sp>
      <p:sp>
        <p:nvSpPr>
          <p:cNvPr id="12" name="Text 10"/>
          <p:cNvSpPr/>
          <p:nvPr/>
        </p:nvSpPr>
        <p:spPr>
          <a:xfrm>
            <a:off x="8148399" y="4626888"/>
            <a:ext cx="4721781" cy="73366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Retrieve multiple columns with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df[['column1', 'column2']]</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134427"/>
            <a:ext cx="525780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loc and iloc in Pandas</a:t>
            </a:r>
            <a:endParaRPr lang="en-US" sz="4374" dirty="0"/>
          </a:p>
        </p:txBody>
      </p:sp>
      <p:pic>
        <p:nvPicPr>
          <p:cNvPr id="5" name="Image 0" descr="preencoded.png">    </p:cNvPr>
          <p:cNvPicPr>
            <a:picLocks noChangeAspect="1"/>
          </p:cNvPicPr>
          <p:nvPr/>
        </p:nvPicPr>
        <p:blipFill>
          <a:blip r:embed="rId1"/>
          <a:stretch>
            <a:fillRect/>
          </a:stretch>
        </p:blipFill>
        <p:spPr>
          <a:xfrm>
            <a:off x="1760220" y="2273141"/>
            <a:ext cx="5388293" cy="3330178"/>
          </a:xfrm>
          <a:prstGeom prst="rect">
            <a:avLst/>
          </a:prstGeom>
        </p:spPr>
      </p:pic>
      <p:sp>
        <p:nvSpPr>
          <p:cNvPr id="6" name="Text 3"/>
          <p:cNvSpPr/>
          <p:nvPr/>
        </p:nvSpPr>
        <p:spPr>
          <a:xfrm>
            <a:off x="1760220" y="5880973"/>
            <a:ext cx="2221944"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Loc Function</a:t>
            </a:r>
            <a:endParaRPr lang="en-US" sz="2187" dirty="0"/>
          </a:p>
        </p:txBody>
      </p:sp>
      <p:sp>
        <p:nvSpPr>
          <p:cNvPr id="7" name="Text 4"/>
          <p:cNvSpPr/>
          <p:nvPr/>
        </p:nvSpPr>
        <p:spPr>
          <a:xfrm>
            <a:off x="1760220" y="6361390"/>
            <a:ext cx="5388293" cy="733663"/>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Use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df.loc[0]</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to access a group of rows and columns by label(s).</a:t>
            </a:r>
            <a:endParaRPr lang="en-US" sz="1750" dirty="0"/>
          </a:p>
        </p:txBody>
      </p:sp>
      <p:pic>
        <p:nvPicPr>
          <p:cNvPr id="8" name="Image 1" descr="preencoded.png">    </p:cNvPr>
          <p:cNvPicPr>
            <a:picLocks noChangeAspect="1"/>
          </p:cNvPicPr>
          <p:nvPr/>
        </p:nvPicPr>
        <p:blipFill>
          <a:blip r:embed="rId2"/>
          <a:stretch>
            <a:fillRect/>
          </a:stretch>
        </p:blipFill>
        <p:spPr>
          <a:xfrm>
            <a:off x="7481768" y="2273141"/>
            <a:ext cx="5388412" cy="3330178"/>
          </a:xfrm>
          <a:prstGeom prst="rect">
            <a:avLst/>
          </a:prstGeom>
        </p:spPr>
      </p:pic>
      <p:sp>
        <p:nvSpPr>
          <p:cNvPr id="9" name="Text 5"/>
          <p:cNvSpPr/>
          <p:nvPr/>
        </p:nvSpPr>
        <p:spPr>
          <a:xfrm>
            <a:off x="7481768" y="5880973"/>
            <a:ext cx="2221944"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Iloc Function</a:t>
            </a:r>
            <a:endParaRPr lang="en-US" sz="2187" dirty="0"/>
          </a:p>
        </p:txBody>
      </p:sp>
      <p:sp>
        <p:nvSpPr>
          <p:cNvPr id="10" name="Text 6"/>
          <p:cNvSpPr/>
          <p:nvPr/>
        </p:nvSpPr>
        <p:spPr>
          <a:xfrm>
            <a:off x="7481768" y="6361390"/>
            <a:ext cx="5388412" cy="733663"/>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Utilize </a:t>
            </a:r>
            <a:pPr algn="l"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df.iloc[:, 0]</a:t>
            </a:r>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to access groups of rows and columns by integer position(s).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572107"/>
            <a:ext cx="499872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Index in DataFrames</a:t>
            </a:r>
            <a:endParaRPr lang="en-US" sz="4374" dirty="0"/>
          </a:p>
        </p:txBody>
      </p:sp>
      <p:sp>
        <p:nvSpPr>
          <p:cNvPr id="5" name="Text 3"/>
          <p:cNvSpPr/>
          <p:nvPr/>
        </p:nvSpPr>
        <p:spPr>
          <a:xfrm>
            <a:off x="1760220" y="3821906"/>
            <a:ext cx="238506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The Role of Indexes</a:t>
            </a:r>
            <a:endParaRPr lang="en-US" sz="2187" dirty="0"/>
          </a:p>
        </p:txBody>
      </p:sp>
      <p:sp>
        <p:nvSpPr>
          <p:cNvPr id="6" name="Text 4"/>
          <p:cNvSpPr/>
          <p:nvPr/>
        </p:nvSpPr>
        <p:spPr>
          <a:xfrm>
            <a:off x="1760220" y="4391263"/>
            <a:ext cx="5283994" cy="1066205"/>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Understand the crucial role of indexes in DataFrames for efficient data representation and retrieval.</a:t>
            </a:r>
            <a:endParaRPr lang="en-US" sz="1750" dirty="0"/>
          </a:p>
        </p:txBody>
      </p:sp>
      <p:sp>
        <p:nvSpPr>
          <p:cNvPr id="7" name="Text 5"/>
          <p:cNvSpPr/>
          <p:nvPr/>
        </p:nvSpPr>
        <p:spPr>
          <a:xfrm>
            <a:off x="7593806" y="3821906"/>
            <a:ext cx="2221944"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Indexing Example</a:t>
            </a:r>
            <a:endParaRPr lang="en-US" sz="2187" dirty="0"/>
          </a:p>
        </p:txBody>
      </p:sp>
      <p:sp>
        <p:nvSpPr>
          <p:cNvPr id="8" name="Text 6"/>
          <p:cNvSpPr/>
          <p:nvPr/>
        </p:nvSpPr>
        <p:spPr>
          <a:xfrm>
            <a:off x="7593806" y="4391263"/>
            <a:ext cx="5283994" cy="75652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Set an index using </a:t>
            </a:r>
            <a:pPr indent="0" marL="0">
              <a:lnSpc>
                <a:spcPts val="2799"/>
              </a:lnSpc>
              <a:buNone/>
            </a:pPr>
            <a:r>
              <a:rPr lang="en-US" sz="1750" dirty="0">
                <a:solidFill>
                  <a:srgbClr val="EEEFF5"/>
                </a:solidFill>
                <a:highlight>
                  <a:srgbClr val="00234D"/>
                </a:highlight>
                <a:latin typeface="Consolas" pitchFamily="34" charset="0"/>
                <a:ea typeface="Consolas" pitchFamily="34" charset="-122"/>
                <a:cs typeface="Consolas" pitchFamily="34" charset="-120"/>
              </a:rPr>
              <a:t>df.set_index('columnName', inplace=True)</a:t>
            </a:r>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 for improved data access.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2024-01-06T19:05:44Z</dcterms:created>
  <dcterms:modified xsi:type="dcterms:W3CDTF">2024-01-06T19:05:44Z</dcterms:modified>
</cp:coreProperties>
</file>