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455" r:id="rId3"/>
    <p:sldId id="445" r:id="rId4"/>
    <p:sldId id="429" r:id="rId5"/>
    <p:sldId id="430" r:id="rId6"/>
    <p:sldId id="431" r:id="rId7"/>
    <p:sldId id="432" r:id="rId8"/>
    <p:sldId id="433" r:id="rId9"/>
    <p:sldId id="447" r:id="rId10"/>
    <p:sldId id="44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2"/>
    <p:restoredTop sz="93685"/>
  </p:normalViewPr>
  <p:slideViewPr>
    <p:cSldViewPr snapToGrid="0" snapToObjects="1">
      <p:cViewPr varScale="1">
        <p:scale>
          <a:sx n="153" d="100"/>
          <a:sy n="153" d="100"/>
        </p:scale>
        <p:origin x="1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070EA-0E18-6D48-9B0A-19F756514D55}"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949A3-4866-DC4B-8879-1BAD306088FC}" type="slidenum">
              <a:rPr lang="en-US" smtClean="0"/>
              <a:t>‹#›</a:t>
            </a:fld>
            <a:endParaRPr lang="en-US"/>
          </a:p>
        </p:txBody>
      </p:sp>
    </p:spTree>
    <p:extLst>
      <p:ext uri="{BB962C8B-B14F-4D97-AF65-F5344CB8AC3E}">
        <p14:creationId xmlns:p14="http://schemas.microsoft.com/office/powerpoint/2010/main" val="4264839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3</a:t>
            </a:fld>
            <a:endParaRPr lang="en-US"/>
          </a:p>
        </p:txBody>
      </p:sp>
    </p:spTree>
    <p:extLst>
      <p:ext uri="{BB962C8B-B14F-4D97-AF65-F5344CB8AC3E}">
        <p14:creationId xmlns:p14="http://schemas.microsoft.com/office/powerpoint/2010/main" val="3452144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4</a:t>
            </a:fld>
            <a:endParaRPr lang="en-US"/>
          </a:p>
        </p:txBody>
      </p:sp>
    </p:spTree>
    <p:extLst>
      <p:ext uri="{BB962C8B-B14F-4D97-AF65-F5344CB8AC3E}">
        <p14:creationId xmlns:p14="http://schemas.microsoft.com/office/powerpoint/2010/main" val="3526947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5</a:t>
            </a:fld>
            <a:endParaRPr lang="en-US"/>
          </a:p>
        </p:txBody>
      </p:sp>
    </p:spTree>
    <p:extLst>
      <p:ext uri="{BB962C8B-B14F-4D97-AF65-F5344CB8AC3E}">
        <p14:creationId xmlns:p14="http://schemas.microsoft.com/office/powerpoint/2010/main" val="416126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6</a:t>
            </a:fld>
            <a:endParaRPr lang="en-US"/>
          </a:p>
        </p:txBody>
      </p:sp>
    </p:spTree>
    <p:extLst>
      <p:ext uri="{BB962C8B-B14F-4D97-AF65-F5344CB8AC3E}">
        <p14:creationId xmlns:p14="http://schemas.microsoft.com/office/powerpoint/2010/main" val="3642158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7</a:t>
            </a:fld>
            <a:endParaRPr lang="en-US"/>
          </a:p>
        </p:txBody>
      </p:sp>
    </p:spTree>
    <p:extLst>
      <p:ext uri="{BB962C8B-B14F-4D97-AF65-F5344CB8AC3E}">
        <p14:creationId xmlns:p14="http://schemas.microsoft.com/office/powerpoint/2010/main" val="2682450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8</a:t>
            </a:fld>
            <a:endParaRPr lang="en-US"/>
          </a:p>
        </p:txBody>
      </p:sp>
    </p:spTree>
    <p:extLst>
      <p:ext uri="{BB962C8B-B14F-4D97-AF65-F5344CB8AC3E}">
        <p14:creationId xmlns:p14="http://schemas.microsoft.com/office/powerpoint/2010/main" val="31532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9</a:t>
            </a:fld>
            <a:endParaRPr lang="en-US"/>
          </a:p>
        </p:txBody>
      </p:sp>
    </p:spTree>
    <p:extLst>
      <p:ext uri="{BB962C8B-B14F-4D97-AF65-F5344CB8AC3E}">
        <p14:creationId xmlns:p14="http://schemas.microsoft.com/office/powerpoint/2010/main" val="3721007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10</a:t>
            </a:fld>
            <a:endParaRPr lang="en-US"/>
          </a:p>
        </p:txBody>
      </p:sp>
    </p:spTree>
    <p:extLst>
      <p:ext uri="{BB962C8B-B14F-4D97-AF65-F5344CB8AC3E}">
        <p14:creationId xmlns:p14="http://schemas.microsoft.com/office/powerpoint/2010/main" val="53680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601-3213-5B41-B31E-01DE50BDF7E3}"/>
              </a:ext>
            </a:extLst>
          </p:cNvPr>
          <p:cNvSpPr>
            <a:spLocks noGrp="1"/>
          </p:cNvSpPr>
          <p:nvPr>
            <p:ph type="ctrTitle"/>
          </p:nvPr>
        </p:nvSpPr>
        <p:spPr/>
        <p:txBody>
          <a:bodyPr/>
          <a:lstStyle/>
          <a:p>
            <a:pPr algn="ctr"/>
            <a:r>
              <a:rPr lang="en-US" dirty="0"/>
              <a:t>Paper Presentation </a:t>
            </a:r>
          </a:p>
        </p:txBody>
      </p:sp>
      <p:sp>
        <p:nvSpPr>
          <p:cNvPr id="3" name="Subtitle 2">
            <a:extLst>
              <a:ext uri="{FF2B5EF4-FFF2-40B4-BE49-F238E27FC236}">
                <a16:creationId xmlns:a16="http://schemas.microsoft.com/office/drawing/2014/main" id="{BEC129BB-EF51-9C4D-A93C-FCC0D2462BF9}"/>
              </a:ext>
            </a:extLst>
          </p:cNvPr>
          <p:cNvSpPr>
            <a:spLocks noGrp="1"/>
          </p:cNvSpPr>
          <p:nvPr>
            <p:ph type="subTitle" idx="1"/>
          </p:nvPr>
        </p:nvSpPr>
        <p:spPr/>
        <p:txBody>
          <a:bodyPr/>
          <a:lstStyle/>
          <a:p>
            <a:pPr algn="ctr"/>
            <a:r>
              <a:rPr lang="en-US" b="1" dirty="0">
                <a:solidFill>
                  <a:schemeClr val="tx1"/>
                </a:solidFill>
              </a:rPr>
              <a:t>Analysis of EEG Signals and Facial Expressions for Continuous Emotion Detection</a:t>
            </a:r>
          </a:p>
        </p:txBody>
      </p:sp>
    </p:spTree>
    <p:extLst>
      <p:ext uri="{BB962C8B-B14F-4D97-AF65-F5344CB8AC3E}">
        <p14:creationId xmlns:p14="http://schemas.microsoft.com/office/powerpoint/2010/main" val="1394607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a:xfrm>
            <a:off x="677334" y="609600"/>
            <a:ext cx="9158042" cy="1320800"/>
          </a:xfrm>
        </p:spPr>
        <p:txBody>
          <a:bodyPr/>
          <a:lstStyle/>
          <a:p>
            <a:pPr>
              <a:buSzPct val="100000"/>
              <a:defRPr/>
            </a:pPr>
            <a:r>
              <a:rPr lang="en-US" dirty="0"/>
              <a:t>Thank you</a:t>
            </a:r>
          </a:p>
        </p:txBody>
      </p:sp>
      <p:pic>
        <p:nvPicPr>
          <p:cNvPr id="6" name="Picture 5">
            <a:extLst>
              <a:ext uri="{FF2B5EF4-FFF2-40B4-BE49-F238E27FC236}">
                <a16:creationId xmlns:a16="http://schemas.microsoft.com/office/drawing/2014/main" id="{A16D7B91-DF46-7041-97CC-1671BFEE7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006" y="2447892"/>
            <a:ext cx="3577306" cy="3451682"/>
          </a:xfrm>
          <a:prstGeom prst="rect">
            <a:avLst/>
          </a:prstGeom>
        </p:spPr>
      </p:pic>
    </p:spTree>
    <p:extLst>
      <p:ext uri="{BB962C8B-B14F-4D97-AF65-F5344CB8AC3E}">
        <p14:creationId xmlns:p14="http://schemas.microsoft.com/office/powerpoint/2010/main" val="96529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901C51F-B8E1-0371-1D8D-CD1A101BF239}"/>
              </a:ext>
            </a:extLst>
          </p:cNvPr>
          <p:cNvGraphicFramePr>
            <a:graphicFrameLocks noGrp="1"/>
          </p:cNvGraphicFramePr>
          <p:nvPr>
            <p:ph idx="1"/>
            <p:extLst>
              <p:ext uri="{D42A27DB-BD31-4B8C-83A1-F6EECF244321}">
                <p14:modId xmlns:p14="http://schemas.microsoft.com/office/powerpoint/2010/main" val="4117816132"/>
              </p:ext>
            </p:extLst>
          </p:nvPr>
        </p:nvGraphicFramePr>
        <p:xfrm>
          <a:off x="1221970" y="390699"/>
          <a:ext cx="7755776" cy="5759392"/>
        </p:xfrm>
        <a:graphic>
          <a:graphicData uri="http://schemas.openxmlformats.org/drawingml/2006/table">
            <a:tbl>
              <a:tblPr>
                <a:tableStyleId>{5940675A-B579-460E-94D1-54222C63F5DA}</a:tableStyleId>
              </a:tblPr>
              <a:tblGrid>
                <a:gridCol w="1938944">
                  <a:extLst>
                    <a:ext uri="{9D8B030D-6E8A-4147-A177-3AD203B41FA5}">
                      <a16:colId xmlns:a16="http://schemas.microsoft.com/office/drawing/2014/main" val="73192975"/>
                    </a:ext>
                  </a:extLst>
                </a:gridCol>
                <a:gridCol w="1938944">
                  <a:extLst>
                    <a:ext uri="{9D8B030D-6E8A-4147-A177-3AD203B41FA5}">
                      <a16:colId xmlns:a16="http://schemas.microsoft.com/office/drawing/2014/main" val="4001583490"/>
                    </a:ext>
                  </a:extLst>
                </a:gridCol>
                <a:gridCol w="1938944">
                  <a:extLst>
                    <a:ext uri="{9D8B030D-6E8A-4147-A177-3AD203B41FA5}">
                      <a16:colId xmlns:a16="http://schemas.microsoft.com/office/drawing/2014/main" val="9571896"/>
                    </a:ext>
                  </a:extLst>
                </a:gridCol>
                <a:gridCol w="1938944">
                  <a:extLst>
                    <a:ext uri="{9D8B030D-6E8A-4147-A177-3AD203B41FA5}">
                      <a16:colId xmlns:a16="http://schemas.microsoft.com/office/drawing/2014/main" val="3605203308"/>
                    </a:ext>
                  </a:extLst>
                </a:gridCol>
              </a:tblGrid>
              <a:tr h="373294">
                <a:tc>
                  <a:txBody>
                    <a:bodyPr/>
                    <a:lstStyle/>
                    <a:p>
                      <a:pPr algn="ctr" fontAlgn="b"/>
                      <a:r>
                        <a:rPr lang="en-US" sz="1100" b="1" dirty="0">
                          <a:effectLst/>
                        </a:rPr>
                        <a:t>motion Detection Type</a:t>
                      </a:r>
                    </a:p>
                  </a:txBody>
                  <a:tcPr marL="35939" marR="35939" marT="17970" marB="17970" anchor="b"/>
                </a:tc>
                <a:tc>
                  <a:txBody>
                    <a:bodyPr/>
                    <a:lstStyle/>
                    <a:p>
                      <a:pPr algn="ctr" fontAlgn="b"/>
                      <a:r>
                        <a:rPr lang="en-US" sz="1100" b="1" dirty="0">
                          <a:effectLst/>
                        </a:rPr>
                        <a:t>Objective</a:t>
                      </a:r>
                    </a:p>
                  </a:txBody>
                  <a:tcPr marL="35939" marR="35939" marT="17970" marB="17970" anchor="b"/>
                </a:tc>
                <a:tc>
                  <a:txBody>
                    <a:bodyPr/>
                    <a:lstStyle/>
                    <a:p>
                      <a:pPr algn="ctr" fontAlgn="b"/>
                      <a:r>
                        <a:rPr lang="en-US" sz="1100" b="1">
                          <a:effectLst/>
                        </a:rPr>
                        <a:t>Methods</a:t>
                      </a:r>
                    </a:p>
                  </a:txBody>
                  <a:tcPr marL="35939" marR="35939" marT="17970" marB="17970" anchor="b"/>
                </a:tc>
                <a:tc>
                  <a:txBody>
                    <a:bodyPr/>
                    <a:lstStyle/>
                    <a:p>
                      <a:pPr algn="ctr" fontAlgn="b"/>
                      <a:r>
                        <a:rPr lang="en-US" sz="1100" b="1">
                          <a:effectLst/>
                        </a:rPr>
                        <a:t>Challenges</a:t>
                      </a:r>
                    </a:p>
                  </a:txBody>
                  <a:tcPr marL="35939" marR="35939" marT="17970" marB="17970" anchor="b"/>
                </a:tc>
                <a:extLst>
                  <a:ext uri="{0D108BD9-81ED-4DB2-BD59-A6C34878D82A}">
                    <a16:rowId xmlns:a16="http://schemas.microsoft.com/office/drawing/2014/main" val="2474023698"/>
                  </a:ext>
                </a:extLst>
              </a:tr>
              <a:tr h="533277">
                <a:tc gridSpan="4">
                  <a:txBody>
                    <a:bodyPr/>
                    <a:lstStyle/>
                    <a:p>
                      <a:pPr algn="ctr" fontAlgn="base"/>
                      <a:r>
                        <a:rPr lang="en-US" sz="1100" b="1" dirty="0">
                          <a:solidFill>
                            <a:srgbClr val="FF0000"/>
                          </a:solidFill>
                          <a:effectLst/>
                        </a:rPr>
                        <a:t>Discrete Emotion Detection</a:t>
                      </a:r>
                    </a:p>
                  </a:txBody>
                  <a:tcPr marL="35939" marR="35939" marT="17970" marB="17970" anchor="ctr"/>
                </a:tc>
                <a:tc hMerge="1">
                  <a:txBody>
                    <a:bodyPr/>
                    <a:lstStyle/>
                    <a:p>
                      <a:pPr marL="0" algn="r" defTabSz="457200" rtl="1" eaLnBrk="1" fontAlgn="base" latinLnBrk="0" hangingPunct="1"/>
                      <a:endParaRPr lang="en-IR" sz="700" dirty="0">
                        <a:effectLst/>
                      </a:endParaRPr>
                    </a:p>
                  </a:txBody>
                  <a:tcPr marL="35939" marR="35939" marT="17970" marB="17970" anchor="ctr"/>
                </a:tc>
                <a:tc hMerge="1">
                  <a:txBody>
                    <a:bodyPr/>
                    <a:lstStyle/>
                    <a:p>
                      <a:pPr marL="0" algn="r" defTabSz="457200" rtl="1" eaLnBrk="1" fontAlgn="base" latinLnBrk="0" hangingPunct="1"/>
                      <a:endParaRPr lang="en-IR" sz="700" dirty="0">
                        <a:effectLst/>
                      </a:endParaRPr>
                    </a:p>
                  </a:txBody>
                  <a:tcPr marL="35939" marR="35939" marT="17970" marB="17970" anchor="ctr"/>
                </a:tc>
                <a:tc hMerge="1">
                  <a:txBody>
                    <a:bodyPr/>
                    <a:lstStyle/>
                    <a:p>
                      <a:pPr marL="0" algn="r" defTabSz="457200" rtl="1" eaLnBrk="1" fontAlgn="base" latinLnBrk="0" hangingPunct="1"/>
                      <a:endParaRPr lang="en-IR" sz="700" dirty="0">
                        <a:effectLst/>
                      </a:endParaRPr>
                    </a:p>
                  </a:txBody>
                  <a:tcPr marL="35939" marR="35939" marT="17970" marB="17970" anchor="ctr"/>
                </a:tc>
                <a:extLst>
                  <a:ext uri="{0D108BD9-81ED-4DB2-BD59-A6C34878D82A}">
                    <a16:rowId xmlns:a16="http://schemas.microsoft.com/office/drawing/2014/main" val="320024834"/>
                  </a:ext>
                </a:extLst>
              </a:tr>
              <a:tr h="693260">
                <a:tc>
                  <a:txBody>
                    <a:bodyPr/>
                    <a:lstStyle/>
                    <a:p>
                      <a:pPr algn="ctr" fontAlgn="base"/>
                      <a:r>
                        <a:rPr lang="en-US" sz="1100">
                          <a:effectLst/>
                        </a:rPr>
                        <a:t>Categorical Emotion Recognition</a:t>
                      </a:r>
                    </a:p>
                  </a:txBody>
                  <a:tcPr marL="35939" marR="35939" marT="17970" marB="17970" anchor="ctr"/>
                </a:tc>
                <a:tc>
                  <a:txBody>
                    <a:bodyPr/>
                    <a:lstStyle/>
                    <a:p>
                      <a:pPr algn="ctr" fontAlgn="base"/>
                      <a:r>
                        <a:rPr lang="en-US" sz="1100">
                          <a:effectLst/>
                        </a:rPr>
                        <a:t>Classifies emotions into categories</a:t>
                      </a:r>
                    </a:p>
                  </a:txBody>
                  <a:tcPr marL="35939" marR="35939" marT="17970" marB="17970" anchor="ctr"/>
                </a:tc>
                <a:tc>
                  <a:txBody>
                    <a:bodyPr/>
                    <a:lstStyle/>
                    <a:p>
                      <a:pPr algn="ctr" fontAlgn="base"/>
                      <a:r>
                        <a:rPr lang="en-US" sz="1100">
                          <a:effectLst/>
                        </a:rPr>
                        <a:t>Machine learning on various modalities</a:t>
                      </a:r>
                    </a:p>
                  </a:txBody>
                  <a:tcPr marL="35939" marR="35939" marT="17970" marB="17970" anchor="ctr"/>
                </a:tc>
                <a:tc>
                  <a:txBody>
                    <a:bodyPr/>
                    <a:lstStyle/>
                    <a:p>
                      <a:pPr algn="ctr" fontAlgn="base"/>
                      <a:r>
                        <a:rPr lang="en-US" sz="1100">
                          <a:effectLst/>
                        </a:rPr>
                        <a:t>Requires labeled training data</a:t>
                      </a:r>
                    </a:p>
                  </a:txBody>
                  <a:tcPr marL="35939" marR="35939" marT="17970" marB="17970" anchor="ctr"/>
                </a:tc>
                <a:extLst>
                  <a:ext uri="{0D108BD9-81ED-4DB2-BD59-A6C34878D82A}">
                    <a16:rowId xmlns:a16="http://schemas.microsoft.com/office/drawing/2014/main" val="3358321566"/>
                  </a:ext>
                </a:extLst>
              </a:tr>
              <a:tr h="693260">
                <a:tc>
                  <a:txBody>
                    <a:bodyPr/>
                    <a:lstStyle/>
                    <a:p>
                      <a:pPr algn="ctr" fontAlgn="base"/>
                      <a:r>
                        <a:rPr lang="en-US" sz="1100">
                          <a:effectLst/>
                        </a:rPr>
                        <a:t>Facial Expression Analysis</a:t>
                      </a:r>
                    </a:p>
                  </a:txBody>
                  <a:tcPr marL="35939" marR="35939" marT="17970" marB="17970" anchor="ctr"/>
                </a:tc>
                <a:tc>
                  <a:txBody>
                    <a:bodyPr/>
                    <a:lstStyle/>
                    <a:p>
                      <a:pPr algn="ctr" fontAlgn="base"/>
                      <a:r>
                        <a:rPr lang="en-US" sz="1100">
                          <a:effectLst/>
                        </a:rPr>
                        <a:t>Analyzes facial expressions for emotions</a:t>
                      </a:r>
                    </a:p>
                  </a:txBody>
                  <a:tcPr marL="35939" marR="35939" marT="17970" marB="17970" anchor="ctr"/>
                </a:tc>
                <a:tc>
                  <a:txBody>
                    <a:bodyPr/>
                    <a:lstStyle/>
                    <a:p>
                      <a:pPr algn="ctr" fontAlgn="base"/>
                      <a:r>
                        <a:rPr lang="en-US" sz="1100" dirty="0">
                          <a:effectLst/>
                        </a:rPr>
                        <a:t>Computer vision and deep learning</a:t>
                      </a:r>
                    </a:p>
                  </a:txBody>
                  <a:tcPr marL="35939" marR="35939" marT="17970" marB="17970" anchor="ctr"/>
                </a:tc>
                <a:tc>
                  <a:txBody>
                    <a:bodyPr/>
                    <a:lstStyle/>
                    <a:p>
                      <a:pPr algn="ctr" fontAlgn="base"/>
                      <a:r>
                        <a:rPr lang="en-US" sz="1100">
                          <a:effectLst/>
                        </a:rPr>
                        <a:t>Limited to observable facial expressions</a:t>
                      </a:r>
                    </a:p>
                  </a:txBody>
                  <a:tcPr marL="35939" marR="35939" marT="17970" marB="17970" anchor="ctr"/>
                </a:tc>
                <a:extLst>
                  <a:ext uri="{0D108BD9-81ED-4DB2-BD59-A6C34878D82A}">
                    <a16:rowId xmlns:a16="http://schemas.microsoft.com/office/drawing/2014/main" val="2046487387"/>
                  </a:ext>
                </a:extLst>
              </a:tr>
              <a:tr h="693260">
                <a:tc>
                  <a:txBody>
                    <a:bodyPr/>
                    <a:lstStyle/>
                    <a:p>
                      <a:pPr algn="ctr" fontAlgn="base"/>
                      <a:r>
                        <a:rPr lang="en-US" sz="1100">
                          <a:effectLst/>
                        </a:rPr>
                        <a:t>Speech Emotion Recognition</a:t>
                      </a:r>
                    </a:p>
                  </a:txBody>
                  <a:tcPr marL="35939" marR="35939" marT="17970" marB="17970" anchor="ctr"/>
                </a:tc>
                <a:tc>
                  <a:txBody>
                    <a:bodyPr/>
                    <a:lstStyle/>
                    <a:p>
                      <a:pPr algn="ctr" fontAlgn="base"/>
                      <a:r>
                        <a:rPr lang="en-US" sz="1100">
                          <a:effectLst/>
                        </a:rPr>
                        <a:t>Identifies emotions in spoken language</a:t>
                      </a:r>
                    </a:p>
                  </a:txBody>
                  <a:tcPr marL="35939" marR="35939" marT="17970" marB="17970" anchor="ctr"/>
                </a:tc>
                <a:tc>
                  <a:txBody>
                    <a:bodyPr/>
                    <a:lstStyle/>
                    <a:p>
                      <a:pPr algn="ctr" fontAlgn="base"/>
                      <a:r>
                        <a:rPr lang="en-US" sz="1100">
                          <a:effectLst/>
                        </a:rPr>
                        <a:t>Analyzes acoustic features using ML or DL models</a:t>
                      </a:r>
                    </a:p>
                  </a:txBody>
                  <a:tcPr marL="35939" marR="35939" marT="17970" marB="17970" anchor="ctr"/>
                </a:tc>
                <a:tc>
                  <a:txBody>
                    <a:bodyPr/>
                    <a:lstStyle/>
                    <a:p>
                      <a:pPr algn="ctr" fontAlgn="base"/>
                      <a:r>
                        <a:rPr lang="en-US" sz="1100">
                          <a:effectLst/>
                        </a:rPr>
                        <a:t>Variability in speech patterns, need for datasets</a:t>
                      </a:r>
                    </a:p>
                  </a:txBody>
                  <a:tcPr marL="35939" marR="35939" marT="17970" marB="17970" anchor="ctr"/>
                </a:tc>
                <a:extLst>
                  <a:ext uri="{0D108BD9-81ED-4DB2-BD59-A6C34878D82A}">
                    <a16:rowId xmlns:a16="http://schemas.microsoft.com/office/drawing/2014/main" val="1918472267"/>
                  </a:ext>
                </a:extLst>
              </a:tr>
              <a:tr h="533277">
                <a:tc gridSpan="4">
                  <a:txBody>
                    <a:bodyPr/>
                    <a:lstStyle/>
                    <a:p>
                      <a:pPr algn="ctr" fontAlgn="base"/>
                      <a:r>
                        <a:rPr lang="en-US" sz="1100" b="1" dirty="0">
                          <a:solidFill>
                            <a:srgbClr val="FF0000"/>
                          </a:solidFill>
                          <a:effectLst/>
                        </a:rPr>
                        <a:t>Continuous Emotion Detection</a:t>
                      </a:r>
                      <a:endParaRPr lang="en-US" sz="1100" dirty="0">
                        <a:solidFill>
                          <a:srgbClr val="FF0000"/>
                        </a:solidFill>
                        <a:effectLst/>
                      </a:endParaRPr>
                    </a:p>
                  </a:txBody>
                  <a:tcPr marL="35939" marR="35939" marT="17970" marB="17970" anchor="ctr"/>
                </a:tc>
                <a:tc hMerge="1">
                  <a:txBody>
                    <a:bodyPr/>
                    <a:lstStyle/>
                    <a:p>
                      <a:pPr fontAlgn="base"/>
                      <a:endParaRPr lang="en-IR" sz="700">
                        <a:effectLst/>
                      </a:endParaRPr>
                    </a:p>
                  </a:txBody>
                  <a:tcPr marL="35939" marR="35939" marT="17970" marB="17970" anchor="ctr"/>
                </a:tc>
                <a:tc hMerge="1">
                  <a:txBody>
                    <a:bodyPr/>
                    <a:lstStyle/>
                    <a:p>
                      <a:pPr fontAlgn="base"/>
                      <a:endParaRPr lang="en-IR" sz="700">
                        <a:effectLst/>
                      </a:endParaRPr>
                    </a:p>
                  </a:txBody>
                  <a:tcPr marL="35939" marR="35939" marT="17970" marB="17970" anchor="ctr"/>
                </a:tc>
                <a:tc hMerge="1">
                  <a:txBody>
                    <a:bodyPr/>
                    <a:lstStyle/>
                    <a:p>
                      <a:pPr fontAlgn="base"/>
                      <a:endParaRPr lang="en-IR" sz="700">
                        <a:effectLst/>
                      </a:endParaRPr>
                    </a:p>
                  </a:txBody>
                  <a:tcPr marL="35939" marR="35939" marT="17970" marB="17970" anchor="ctr"/>
                </a:tc>
                <a:extLst>
                  <a:ext uri="{0D108BD9-81ED-4DB2-BD59-A6C34878D82A}">
                    <a16:rowId xmlns:a16="http://schemas.microsoft.com/office/drawing/2014/main" val="2364727148"/>
                  </a:ext>
                </a:extLst>
              </a:tr>
              <a:tr h="693260">
                <a:tc>
                  <a:txBody>
                    <a:bodyPr/>
                    <a:lstStyle/>
                    <a:p>
                      <a:pPr algn="ctr" fontAlgn="base"/>
                      <a:r>
                        <a:rPr lang="en-US" sz="1100">
                          <a:effectLst/>
                        </a:rPr>
                        <a:t>Dimensional Affect Detection</a:t>
                      </a:r>
                    </a:p>
                  </a:txBody>
                  <a:tcPr marL="35939" marR="35939" marT="17970" marB="17970" anchor="ctr"/>
                </a:tc>
                <a:tc>
                  <a:txBody>
                    <a:bodyPr/>
                    <a:lstStyle/>
                    <a:p>
                      <a:pPr algn="ctr" fontAlgn="base"/>
                      <a:r>
                        <a:rPr lang="en-US" sz="1100">
                          <a:effectLst/>
                        </a:rPr>
                        <a:t>Captures emotions on continuous scales</a:t>
                      </a:r>
                    </a:p>
                  </a:txBody>
                  <a:tcPr marL="35939" marR="35939" marT="17970" marB="17970" anchor="ctr"/>
                </a:tc>
                <a:tc>
                  <a:txBody>
                    <a:bodyPr/>
                    <a:lstStyle/>
                    <a:p>
                      <a:pPr algn="ctr" fontAlgn="base"/>
                      <a:r>
                        <a:rPr lang="en-US" sz="1100">
                          <a:effectLst/>
                        </a:rPr>
                        <a:t>Regression models, e.g., LSTM-RNN, CCRF</a:t>
                      </a:r>
                    </a:p>
                  </a:txBody>
                  <a:tcPr marL="35939" marR="35939" marT="17970" marB="17970" anchor="ctr"/>
                </a:tc>
                <a:tc>
                  <a:txBody>
                    <a:bodyPr/>
                    <a:lstStyle/>
                    <a:p>
                      <a:pPr algn="ctr" fontAlgn="base"/>
                      <a:r>
                        <a:rPr lang="en-US" sz="1100">
                          <a:effectLst/>
                        </a:rPr>
                        <a:t>Requires continuous annotations, complex models</a:t>
                      </a:r>
                    </a:p>
                  </a:txBody>
                  <a:tcPr marL="35939" marR="35939" marT="17970" marB="17970" anchor="ctr"/>
                </a:tc>
                <a:extLst>
                  <a:ext uri="{0D108BD9-81ED-4DB2-BD59-A6C34878D82A}">
                    <a16:rowId xmlns:a16="http://schemas.microsoft.com/office/drawing/2014/main" val="2725156440"/>
                  </a:ext>
                </a:extLst>
              </a:tr>
              <a:tr h="693260">
                <a:tc>
                  <a:txBody>
                    <a:bodyPr/>
                    <a:lstStyle/>
                    <a:p>
                      <a:pPr algn="ctr" fontAlgn="base"/>
                      <a:r>
                        <a:rPr lang="en-US" sz="1100">
                          <a:effectLst/>
                        </a:rPr>
                        <a:t>Multimodal Emotion Recognition</a:t>
                      </a:r>
                    </a:p>
                  </a:txBody>
                  <a:tcPr marL="35939" marR="35939" marT="17970" marB="17970" anchor="ctr"/>
                </a:tc>
                <a:tc>
                  <a:txBody>
                    <a:bodyPr/>
                    <a:lstStyle/>
                    <a:p>
                      <a:pPr algn="ctr" fontAlgn="base"/>
                      <a:r>
                        <a:rPr lang="en-US" sz="1100">
                          <a:effectLst/>
                        </a:rPr>
                        <a:t>Integrates information from multiple sources</a:t>
                      </a:r>
                    </a:p>
                  </a:txBody>
                  <a:tcPr marL="35939" marR="35939" marT="17970" marB="17970" anchor="ctr"/>
                </a:tc>
                <a:tc>
                  <a:txBody>
                    <a:bodyPr/>
                    <a:lstStyle/>
                    <a:p>
                      <a:pPr algn="ctr" fontAlgn="base"/>
                      <a:r>
                        <a:rPr lang="en-US" sz="1100">
                          <a:effectLst/>
                        </a:rPr>
                        <a:t>Fusion of features from different modalities</a:t>
                      </a:r>
                    </a:p>
                  </a:txBody>
                  <a:tcPr marL="35939" marR="35939" marT="17970" marB="17970" anchor="ctr"/>
                </a:tc>
                <a:tc>
                  <a:txBody>
                    <a:bodyPr/>
                    <a:lstStyle/>
                    <a:p>
                      <a:pPr algn="ctr" fontAlgn="base"/>
                      <a:r>
                        <a:rPr lang="en-US" sz="1100">
                          <a:effectLst/>
                        </a:rPr>
                        <a:t>Requires synchronization of data from sources</a:t>
                      </a:r>
                    </a:p>
                  </a:txBody>
                  <a:tcPr marL="35939" marR="35939" marT="17970" marB="17970" anchor="ctr"/>
                </a:tc>
                <a:extLst>
                  <a:ext uri="{0D108BD9-81ED-4DB2-BD59-A6C34878D82A}">
                    <a16:rowId xmlns:a16="http://schemas.microsoft.com/office/drawing/2014/main" val="3086258224"/>
                  </a:ext>
                </a:extLst>
              </a:tr>
              <a:tr h="853244">
                <a:tc>
                  <a:txBody>
                    <a:bodyPr/>
                    <a:lstStyle/>
                    <a:p>
                      <a:pPr algn="ctr" fontAlgn="base"/>
                      <a:r>
                        <a:rPr lang="en-US" sz="1100">
                          <a:effectLst/>
                        </a:rPr>
                        <a:t>Implicit Tagging</a:t>
                      </a:r>
                    </a:p>
                  </a:txBody>
                  <a:tcPr marL="35939" marR="35939" marT="17970" marB="17970" anchor="ctr"/>
                </a:tc>
                <a:tc>
                  <a:txBody>
                    <a:bodyPr/>
                    <a:lstStyle/>
                    <a:p>
                      <a:pPr algn="ctr" fontAlgn="base"/>
                      <a:r>
                        <a:rPr lang="en-US" sz="1100">
                          <a:effectLst/>
                        </a:rPr>
                        <a:t>Identifies emotional metadata from spontaneous reactions</a:t>
                      </a:r>
                    </a:p>
                  </a:txBody>
                  <a:tcPr marL="35939" marR="35939" marT="17970" marB="17970" anchor="ctr"/>
                </a:tc>
                <a:tc>
                  <a:txBody>
                    <a:bodyPr/>
                    <a:lstStyle/>
                    <a:p>
                      <a:pPr algn="ctr" fontAlgn="base"/>
                      <a:r>
                        <a:rPr lang="en-US" sz="1100" dirty="0">
                          <a:effectLst/>
                        </a:rPr>
                        <a:t>Analyzes physiological signals, facial expressions</a:t>
                      </a:r>
                    </a:p>
                  </a:txBody>
                  <a:tcPr marL="35939" marR="35939" marT="17970" marB="17970" anchor="ctr"/>
                </a:tc>
                <a:tc>
                  <a:txBody>
                    <a:bodyPr/>
                    <a:lstStyle/>
                    <a:p>
                      <a:pPr algn="ctr" fontAlgn="base"/>
                      <a:r>
                        <a:rPr lang="en-US" sz="1100" dirty="0">
                          <a:effectLst/>
                        </a:rPr>
                        <a:t>Inferring emotions indirectly from user reactions</a:t>
                      </a:r>
                    </a:p>
                  </a:txBody>
                  <a:tcPr marL="35939" marR="35939" marT="17970" marB="17970" anchor="ctr"/>
                </a:tc>
                <a:extLst>
                  <a:ext uri="{0D108BD9-81ED-4DB2-BD59-A6C34878D82A}">
                    <a16:rowId xmlns:a16="http://schemas.microsoft.com/office/drawing/2014/main" val="171072325"/>
                  </a:ext>
                </a:extLst>
              </a:tr>
            </a:tbl>
          </a:graphicData>
        </a:graphic>
      </p:graphicFrame>
    </p:spTree>
    <p:extLst>
      <p:ext uri="{BB962C8B-B14F-4D97-AF65-F5344CB8AC3E}">
        <p14:creationId xmlns:p14="http://schemas.microsoft.com/office/powerpoint/2010/main" val="350775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a:xfrm>
            <a:off x="677333" y="609600"/>
            <a:ext cx="8744458" cy="1320800"/>
          </a:xfrm>
        </p:spPr>
        <p:txBody>
          <a:bodyPr/>
          <a:lstStyle/>
          <a:p>
            <a:r>
              <a:rPr lang="en-US" dirty="0"/>
              <a:t>Brief Explanation of paper</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418944"/>
          </a:xfrm>
        </p:spPr>
        <p:txBody>
          <a:bodyPr>
            <a:normAutofit/>
          </a:bodyPr>
          <a:lstStyle/>
          <a:p>
            <a:pPr algn="just">
              <a:lnSpc>
                <a:spcPct val="150000"/>
              </a:lnSpc>
            </a:pPr>
            <a:r>
              <a:rPr lang="en-US" sz="1800" dirty="0"/>
              <a:t>This paper explores continuous valence detection using EEG signals and facial expressions. While promising results were obtained from both modalities, facial expressions consistently outperformed EEG signals in emotion detection. The study highlights the potential of EEG signals in applications where facial capture is impractical, leveraging wearable headsets. Statistical analyses revealed that EEG signals carry valuable information for valence detection, primarily associated with facial muscular activities. The work emphasizes the need for multimodal data recordings to understand the correlation between facial expressions and EEG signals. Despite some limitations, the findings contribute insights into the interplay of these modalities in emotion detection.</a:t>
            </a:r>
          </a:p>
        </p:txBody>
      </p:sp>
    </p:spTree>
    <p:extLst>
      <p:ext uri="{BB962C8B-B14F-4D97-AF65-F5344CB8AC3E}">
        <p14:creationId xmlns:p14="http://schemas.microsoft.com/office/powerpoint/2010/main" val="2978635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p:txBody>
          <a:bodyPr/>
          <a:lstStyle/>
          <a:p>
            <a:r>
              <a:rPr lang="en-US" dirty="0"/>
              <a:t>What is the problem? </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021705"/>
          </a:xfrm>
        </p:spPr>
        <p:txBody>
          <a:bodyPr>
            <a:normAutofit/>
          </a:bodyPr>
          <a:lstStyle/>
          <a:p>
            <a:pPr marL="0" indent="0" algn="just">
              <a:lnSpc>
                <a:spcPct val="150000"/>
              </a:lnSpc>
              <a:buNone/>
            </a:pPr>
            <a:endParaRPr lang="en-US" dirty="0"/>
          </a:p>
          <a:p>
            <a:pPr algn="just">
              <a:lnSpc>
                <a:spcPct val="150000"/>
              </a:lnSpc>
            </a:pPr>
            <a:r>
              <a:rPr lang="en-US" dirty="0"/>
              <a:t>The problem addressed in the paper is continuous valence detection, aiming to identify and understand emotional states through EEG signals and facial expressions. This problem is significant as it delves into the intersection of affective computing and neuroscience, exploring the potential of two distinct modalities for emotion detection. Understanding emotional states has broad applications, from human-computer interaction to healthcare, making the problem important for various fields. The study contributes insights into the effectiveness of EEG signals and facial expressions, shedding light on their roles and limitations in continuous valence detection.</a:t>
            </a:r>
          </a:p>
        </p:txBody>
      </p:sp>
    </p:spTree>
    <p:extLst>
      <p:ext uri="{BB962C8B-B14F-4D97-AF65-F5344CB8AC3E}">
        <p14:creationId xmlns:p14="http://schemas.microsoft.com/office/powerpoint/2010/main" val="293087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p:txBody>
          <a:bodyPr/>
          <a:lstStyle/>
          <a:p>
            <a:pPr>
              <a:buSzPct val="100000"/>
              <a:defRPr/>
            </a:pPr>
            <a:r>
              <a:rPr lang="en-US" dirty="0"/>
              <a:t>What are the insights/idea?</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021705"/>
          </a:xfrm>
        </p:spPr>
        <p:txBody>
          <a:bodyPr>
            <a:normAutofit/>
          </a:bodyPr>
          <a:lstStyle/>
          <a:p>
            <a:pPr algn="just">
              <a:lnSpc>
                <a:spcPct val="150000"/>
              </a:lnSpc>
            </a:pPr>
            <a:r>
              <a:rPr lang="en-US" dirty="0"/>
              <a:t>The paper explores continuous valence detection using EEG signals and facial expressions. It emphasizes the effectiveness of facial expressions over EEG signals, employing multimodal approaches and regression models like LSTM-RNN and SVR. Various fusion strategies are tested, and temporal aspects are considered. The study investigates the interference of facial expressions in EEG signals, analyzes correlation and causation, and evaluates performance using correlation coefficients and RMSE. Overall, it provides insights into effective multimodal emotion detection, highlighting the strengths of facial expressions in this context.</a:t>
            </a:r>
          </a:p>
        </p:txBody>
      </p:sp>
    </p:spTree>
    <p:extLst>
      <p:ext uri="{BB962C8B-B14F-4D97-AF65-F5344CB8AC3E}">
        <p14:creationId xmlns:p14="http://schemas.microsoft.com/office/powerpoint/2010/main" val="218713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p:txBody>
          <a:bodyPr/>
          <a:lstStyle/>
          <a:p>
            <a:pPr>
              <a:buSzPct val="100000"/>
              <a:defRPr/>
            </a:pPr>
            <a:r>
              <a:rPr lang="en-US" dirty="0"/>
              <a:t>What is the mechanism?</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021705"/>
          </a:xfrm>
        </p:spPr>
        <p:txBody>
          <a:bodyPr>
            <a:normAutofit/>
          </a:bodyPr>
          <a:lstStyle/>
          <a:p>
            <a:pPr algn="just">
              <a:lnSpc>
                <a:spcPct val="150000"/>
              </a:lnSpc>
            </a:pPr>
            <a:r>
              <a:rPr lang="en-US" dirty="0"/>
              <a:t>The study proposes continuous valence detection using EEG signals and facial expressions. It employs regression models like LSTM-RNN and SVR, explores fusion strategies, and analyzes the interference of facial expressions in EEG signals. The main results show that facial expressions outperform EEG signals, and multimodal fusion doesn't significantly improve performance. The analysis includes correlation, causation, and insights into the relationship between EEG signals and facial expressions, shedding light on effective emotion detection mechanisms.</a:t>
            </a:r>
          </a:p>
        </p:txBody>
      </p:sp>
    </p:spTree>
    <p:extLst>
      <p:ext uri="{BB962C8B-B14F-4D97-AF65-F5344CB8AC3E}">
        <p14:creationId xmlns:p14="http://schemas.microsoft.com/office/powerpoint/2010/main" val="394740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p:txBody>
          <a:bodyPr/>
          <a:lstStyle/>
          <a:p>
            <a:pPr>
              <a:buSzPct val="100000"/>
              <a:defRPr/>
            </a:pPr>
            <a:r>
              <a:rPr lang="en-US" dirty="0"/>
              <a:t>What is the takeaway message?</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021705"/>
          </a:xfrm>
        </p:spPr>
        <p:txBody>
          <a:bodyPr>
            <a:normAutofit/>
          </a:bodyPr>
          <a:lstStyle/>
          <a:p>
            <a:pPr algn="just">
              <a:lnSpc>
                <a:spcPct val="150000"/>
              </a:lnSpc>
            </a:pPr>
            <a:r>
              <a:rPr lang="en-US" dirty="0"/>
              <a:t>The main point of the paper is to investigate continuous valence detection using EEG signals and facial expressions. It explores the effectiveness of these modalities, analyzes their interactions, and proposes regression models for emotion detection. The study concludes that facial expressions outperform EEG signals, providing valuable insights into their correlation and causation.</a:t>
            </a:r>
          </a:p>
        </p:txBody>
      </p:sp>
    </p:spTree>
    <p:extLst>
      <p:ext uri="{BB962C8B-B14F-4D97-AF65-F5344CB8AC3E}">
        <p14:creationId xmlns:p14="http://schemas.microsoft.com/office/powerpoint/2010/main" val="79363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a:xfrm>
            <a:off x="677334" y="609600"/>
            <a:ext cx="8744458" cy="1320800"/>
          </a:xfrm>
        </p:spPr>
        <p:txBody>
          <a:bodyPr/>
          <a:lstStyle/>
          <a:p>
            <a:pPr>
              <a:buSzPct val="100000"/>
              <a:defRPr/>
            </a:pPr>
            <a:r>
              <a:rPr lang="en-US" dirty="0"/>
              <a:t>What are the strengths of this paper?</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021705"/>
          </a:xfrm>
        </p:spPr>
        <p:txBody>
          <a:bodyPr>
            <a:normAutofit lnSpcReduction="10000"/>
          </a:bodyPr>
          <a:lstStyle/>
          <a:p>
            <a:pPr algn="just"/>
            <a:r>
              <a:rPr lang="en-US" dirty="0">
                <a:latin typeface="Arial" charset="0"/>
                <a:ea typeface="ＭＳ Ｐゴシック" charset="0"/>
                <a:cs typeface="ＭＳ Ｐゴシック" charset="0"/>
              </a:rPr>
              <a:t>The strengths of the paper lie in its comprehensive exploration of continuous valence detection using EEG signals and facial expressions. Key strengths include:</a:t>
            </a:r>
          </a:p>
          <a:p>
            <a:pPr algn="just"/>
            <a:endParaRPr lang="en-US" dirty="0">
              <a:latin typeface="Arial" charset="0"/>
              <a:ea typeface="ＭＳ Ｐゴシック" charset="0"/>
              <a:cs typeface="ＭＳ Ｐゴシック" charset="0"/>
            </a:endParaRPr>
          </a:p>
          <a:p>
            <a:pPr algn="just"/>
            <a:r>
              <a:rPr lang="en-US" dirty="0">
                <a:latin typeface="Arial" charset="0"/>
                <a:ea typeface="ＭＳ Ｐゴシック" charset="0"/>
                <a:cs typeface="ＭＳ Ｐゴシック" charset="0"/>
              </a:rPr>
              <a:t>1.Multimodal Analysis: The paper integrates EEG signals and facial expressions, providing a holistic approach to emotion detection.</a:t>
            </a:r>
          </a:p>
          <a:p>
            <a:pPr algn="just"/>
            <a:endParaRPr lang="en-US" dirty="0">
              <a:latin typeface="Arial" charset="0"/>
              <a:ea typeface="ＭＳ Ｐゴシック" charset="0"/>
              <a:cs typeface="ＭＳ Ｐゴシック" charset="0"/>
            </a:endParaRPr>
          </a:p>
          <a:p>
            <a:pPr algn="just"/>
            <a:r>
              <a:rPr lang="en-US" dirty="0">
                <a:latin typeface="Arial" charset="0"/>
                <a:ea typeface="ＭＳ Ｐゴシック" charset="0"/>
                <a:cs typeface="ＭＳ Ｐゴシック" charset="0"/>
              </a:rPr>
              <a:t>2.In-depth Analysis: It conducts thorough analyses of the interactions between EEG and facial expressions, including correlation and causation studies.</a:t>
            </a:r>
          </a:p>
          <a:p>
            <a:pPr algn="just"/>
            <a:endParaRPr lang="en-US" dirty="0">
              <a:latin typeface="Arial" charset="0"/>
              <a:ea typeface="ＭＳ Ｐゴシック" charset="0"/>
              <a:cs typeface="ＭＳ Ｐゴシック" charset="0"/>
            </a:endParaRPr>
          </a:p>
          <a:p>
            <a:pPr algn="just"/>
            <a:r>
              <a:rPr lang="en-US" dirty="0">
                <a:latin typeface="Arial" charset="0"/>
                <a:ea typeface="ＭＳ Ｐゴシック" charset="0"/>
                <a:cs typeface="ＭＳ Ｐゴシック" charset="0"/>
              </a:rPr>
              <a:t>3.Proposed </a:t>
            </a:r>
            <a:r>
              <a:rPr lang="en-US" dirty="0" err="1">
                <a:latin typeface="Arial" charset="0"/>
                <a:ea typeface="ＭＳ Ｐゴシック" charset="0"/>
                <a:cs typeface="ＭＳ Ｐゴシック" charset="0"/>
              </a:rPr>
              <a:t>Models:The</a:t>
            </a:r>
            <a:r>
              <a:rPr lang="en-US" dirty="0">
                <a:latin typeface="Arial" charset="0"/>
                <a:ea typeface="ＭＳ Ｐゴシック" charset="0"/>
                <a:cs typeface="ＭＳ Ｐゴシック" charset="0"/>
              </a:rPr>
              <a:t> paper introduces regression models (LSTM-RNN, CCRF) for emotion detection, contributing novel solutions to the problem.</a:t>
            </a:r>
          </a:p>
          <a:p>
            <a:pPr algn="just"/>
            <a:endParaRPr lang="en-US" dirty="0">
              <a:latin typeface="Arial" charset="0"/>
              <a:ea typeface="ＭＳ Ｐゴシック" charset="0"/>
              <a:cs typeface="ＭＳ Ｐゴシック" charset="0"/>
            </a:endParaRPr>
          </a:p>
          <a:p>
            <a:pPr algn="just"/>
            <a:r>
              <a:rPr lang="en-US" dirty="0">
                <a:latin typeface="Arial" charset="0"/>
                <a:ea typeface="ＭＳ Ｐゴシック" charset="0"/>
                <a:cs typeface="ＭＳ Ｐゴシック" charset="0"/>
              </a:rPr>
              <a:t>4.Experimental </a:t>
            </a:r>
            <a:r>
              <a:rPr lang="en-US" dirty="0" err="1">
                <a:latin typeface="Arial" charset="0"/>
                <a:ea typeface="ＭＳ Ｐゴシック" charset="0"/>
                <a:cs typeface="ＭＳ Ｐゴシック" charset="0"/>
              </a:rPr>
              <a:t>Rigor:The</a:t>
            </a:r>
            <a:r>
              <a:rPr lang="en-US" dirty="0">
                <a:latin typeface="Arial" charset="0"/>
                <a:ea typeface="ＭＳ Ｐゴシック" charset="0"/>
                <a:cs typeface="ＭＳ Ｐゴシック" charset="0"/>
              </a:rPr>
              <a:t> study employs a 10-fold cross-validation and statistical tests, ensuring robustness in evaluating the proposed models.</a:t>
            </a:r>
          </a:p>
        </p:txBody>
      </p:sp>
    </p:spTree>
    <p:extLst>
      <p:ext uri="{BB962C8B-B14F-4D97-AF65-F5344CB8AC3E}">
        <p14:creationId xmlns:p14="http://schemas.microsoft.com/office/powerpoint/2010/main" val="324191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a:xfrm>
            <a:off x="677334" y="609600"/>
            <a:ext cx="8744458" cy="1320800"/>
          </a:xfrm>
        </p:spPr>
        <p:txBody>
          <a:bodyPr/>
          <a:lstStyle/>
          <a:p>
            <a:pPr>
              <a:buSzPct val="100000"/>
              <a:defRPr/>
            </a:pPr>
            <a:r>
              <a:rPr lang="en-US" dirty="0"/>
              <a:t>What are the weaknesses of this paper?</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021705"/>
          </a:xfrm>
        </p:spPr>
        <p:txBody>
          <a:bodyPr>
            <a:normAutofit/>
          </a:bodyPr>
          <a:lstStyle/>
          <a:p>
            <a:pPr algn="just"/>
            <a:r>
              <a:rPr lang="en-US" b="1" dirty="0">
                <a:latin typeface="Arial" charset="0"/>
                <a:ea typeface="ＭＳ Ｐゴシック" charset="0"/>
                <a:cs typeface="ＭＳ Ｐゴシック" charset="0"/>
              </a:rPr>
              <a:t>Limited Generalization</a:t>
            </a:r>
            <a:r>
              <a:rPr lang="en-US" dirty="0">
                <a:latin typeface="Arial" charset="0"/>
                <a:ea typeface="ＭＳ Ｐゴシック" charset="0"/>
                <a:cs typeface="ＭＳ Ｐゴシック" charset="0"/>
              </a:rPr>
              <a:t>: The conclusion that facial expressions outperform EEG signals might be context-specific, limiting the generalizability of the findings.</a:t>
            </a:r>
          </a:p>
          <a:p>
            <a:pPr algn="just"/>
            <a:endParaRPr lang="en-US" dirty="0">
              <a:latin typeface="Arial" charset="0"/>
              <a:ea typeface="ＭＳ Ｐゴシック" charset="0"/>
              <a:cs typeface="ＭＳ Ｐゴシック" charset="0"/>
            </a:endParaRPr>
          </a:p>
          <a:p>
            <a:pPr algn="just"/>
            <a:r>
              <a:rPr lang="en-US" b="1" dirty="0">
                <a:latin typeface="Arial" charset="0"/>
                <a:ea typeface="ＭＳ Ｐゴシック" charset="0"/>
                <a:cs typeface="ＭＳ Ｐゴシック" charset="0"/>
              </a:rPr>
              <a:t>Dataset Bias</a:t>
            </a:r>
            <a:r>
              <a:rPr lang="en-US" dirty="0">
                <a:latin typeface="Arial" charset="0"/>
                <a:ea typeface="ＭＳ Ｐゴシック" charset="0"/>
                <a:cs typeface="ＭＳ Ｐゴシック" charset="0"/>
              </a:rPr>
              <a:t>: The ground truth is biased toward facial expressions, potentially influencing the evaluation results and favoring facial features.</a:t>
            </a:r>
          </a:p>
          <a:p>
            <a:pPr algn="just"/>
            <a:endParaRPr lang="en-US" dirty="0">
              <a:latin typeface="Arial" charset="0"/>
              <a:ea typeface="ＭＳ Ｐゴシック" charset="0"/>
              <a:cs typeface="ＭＳ Ｐゴシック" charset="0"/>
            </a:endParaRPr>
          </a:p>
          <a:p>
            <a:pPr algn="just"/>
            <a:r>
              <a:rPr lang="en-US" b="1" dirty="0">
                <a:latin typeface="Arial" charset="0"/>
                <a:ea typeface="ＭＳ Ｐゴシック" charset="0"/>
                <a:cs typeface="ＭＳ Ｐゴシック" charset="0"/>
              </a:rPr>
              <a:t>Expression Lag</a:t>
            </a:r>
            <a:r>
              <a:rPr lang="en-US" dirty="0">
                <a:latin typeface="Arial" charset="0"/>
                <a:ea typeface="ＭＳ Ｐゴシック" charset="0"/>
                <a:cs typeface="ＭＳ Ｐゴシック" charset="0"/>
              </a:rPr>
              <a:t>: The continuous annotation of facial expressions suffers from a lag, which could affect the accuracy of emotion detection.</a:t>
            </a:r>
          </a:p>
          <a:p>
            <a:pPr algn="just"/>
            <a:endParaRPr lang="en-US" dirty="0">
              <a:latin typeface="Arial" charset="0"/>
              <a:ea typeface="ＭＳ Ｐゴシック" charset="0"/>
              <a:cs typeface="ＭＳ Ｐゴシック" charset="0"/>
            </a:endParaRPr>
          </a:p>
          <a:p>
            <a:pPr algn="just"/>
            <a:r>
              <a:rPr lang="en-US" b="1" dirty="0">
                <a:latin typeface="Arial" charset="0"/>
                <a:ea typeface="ＭＳ Ｐゴシック" charset="0"/>
                <a:cs typeface="ＭＳ Ｐゴシック" charset="0"/>
              </a:rPr>
              <a:t>Single-Modality Superiority</a:t>
            </a:r>
            <a:r>
              <a:rPr lang="en-US" dirty="0">
                <a:latin typeface="Arial" charset="0"/>
                <a:ea typeface="ＭＳ Ｐゴシック" charset="0"/>
                <a:cs typeface="ＭＳ Ｐゴシック" charset="0"/>
              </a:rPr>
              <a:t>: Despite exploring multimodal approaches, the paper suggests that facial expressions alone perform best, raising questions about the added value of EEG signals.</a:t>
            </a:r>
            <a:endParaRPr lang="en-US" dirty="0"/>
          </a:p>
        </p:txBody>
      </p:sp>
    </p:spTree>
    <p:extLst>
      <p:ext uri="{BB962C8B-B14F-4D97-AF65-F5344CB8AC3E}">
        <p14:creationId xmlns:p14="http://schemas.microsoft.com/office/powerpoint/2010/main" val="6347935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1635</TotalTime>
  <Words>899</Words>
  <Application>Microsoft Macintosh PowerPoint</Application>
  <PresentationFormat>Widescreen</PresentationFormat>
  <Paragraphs>78</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Paper Presentation </vt:lpstr>
      <vt:lpstr>PowerPoint Presentation</vt:lpstr>
      <vt:lpstr>Brief Explanation of paper</vt:lpstr>
      <vt:lpstr>What is the problem? </vt:lpstr>
      <vt:lpstr>What are the insights/idea?</vt:lpstr>
      <vt:lpstr>What is the mechanism?</vt:lpstr>
      <vt:lpstr>What is the takeaway message?</vt:lpstr>
      <vt:lpstr>What are the strengths of this paper?</vt:lpstr>
      <vt:lpstr>What are the weaknesses of this paper?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danial farsi</cp:lastModifiedBy>
  <cp:revision>129</cp:revision>
  <dcterms:created xsi:type="dcterms:W3CDTF">2019-05-06T07:33:44Z</dcterms:created>
  <dcterms:modified xsi:type="dcterms:W3CDTF">2023-12-05T15:54:49Z</dcterms:modified>
</cp:coreProperties>
</file>