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445" r:id="rId3"/>
    <p:sldId id="429" r:id="rId4"/>
    <p:sldId id="430" r:id="rId5"/>
    <p:sldId id="431" r:id="rId6"/>
    <p:sldId id="432" r:id="rId7"/>
    <p:sldId id="433" r:id="rId8"/>
    <p:sldId id="447" r:id="rId9"/>
    <p:sldId id="454" r:id="rId10"/>
    <p:sldId id="44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9"/>
    <p:restoredTop sz="93675"/>
  </p:normalViewPr>
  <p:slideViewPr>
    <p:cSldViewPr snapToGrid="0" snapToObjects="1">
      <p:cViewPr varScale="1">
        <p:scale>
          <a:sx n="118" d="100"/>
          <a:sy n="118"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070EA-0E18-6D48-9B0A-19F756514D55}"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949A3-4866-DC4B-8879-1BAD306088FC}" type="slidenum">
              <a:rPr lang="en-US" smtClean="0"/>
              <a:t>‹#›</a:t>
            </a:fld>
            <a:endParaRPr lang="en-US"/>
          </a:p>
        </p:txBody>
      </p:sp>
    </p:spTree>
    <p:extLst>
      <p:ext uri="{BB962C8B-B14F-4D97-AF65-F5344CB8AC3E}">
        <p14:creationId xmlns:p14="http://schemas.microsoft.com/office/powerpoint/2010/main" val="426483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2</a:t>
            </a:fld>
            <a:endParaRPr lang="en-US"/>
          </a:p>
        </p:txBody>
      </p:sp>
    </p:spTree>
    <p:extLst>
      <p:ext uri="{BB962C8B-B14F-4D97-AF65-F5344CB8AC3E}">
        <p14:creationId xmlns:p14="http://schemas.microsoft.com/office/powerpoint/2010/main" val="345214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3</a:t>
            </a:fld>
            <a:endParaRPr lang="en-US"/>
          </a:p>
        </p:txBody>
      </p:sp>
    </p:spTree>
    <p:extLst>
      <p:ext uri="{BB962C8B-B14F-4D97-AF65-F5344CB8AC3E}">
        <p14:creationId xmlns:p14="http://schemas.microsoft.com/office/powerpoint/2010/main" val="352694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4</a:t>
            </a:fld>
            <a:endParaRPr lang="en-US"/>
          </a:p>
        </p:txBody>
      </p:sp>
    </p:spTree>
    <p:extLst>
      <p:ext uri="{BB962C8B-B14F-4D97-AF65-F5344CB8AC3E}">
        <p14:creationId xmlns:p14="http://schemas.microsoft.com/office/powerpoint/2010/main" val="416126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5</a:t>
            </a:fld>
            <a:endParaRPr lang="en-US"/>
          </a:p>
        </p:txBody>
      </p:sp>
    </p:spTree>
    <p:extLst>
      <p:ext uri="{BB962C8B-B14F-4D97-AF65-F5344CB8AC3E}">
        <p14:creationId xmlns:p14="http://schemas.microsoft.com/office/powerpoint/2010/main" val="364215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6</a:t>
            </a:fld>
            <a:endParaRPr lang="en-US"/>
          </a:p>
        </p:txBody>
      </p:sp>
    </p:spTree>
    <p:extLst>
      <p:ext uri="{BB962C8B-B14F-4D97-AF65-F5344CB8AC3E}">
        <p14:creationId xmlns:p14="http://schemas.microsoft.com/office/powerpoint/2010/main" val="268245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7</a:t>
            </a:fld>
            <a:endParaRPr lang="en-US"/>
          </a:p>
        </p:txBody>
      </p:sp>
    </p:spTree>
    <p:extLst>
      <p:ext uri="{BB962C8B-B14F-4D97-AF65-F5344CB8AC3E}">
        <p14:creationId xmlns:p14="http://schemas.microsoft.com/office/powerpoint/2010/main" val="3153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8</a:t>
            </a:fld>
            <a:endParaRPr lang="en-US"/>
          </a:p>
        </p:txBody>
      </p:sp>
    </p:spTree>
    <p:extLst>
      <p:ext uri="{BB962C8B-B14F-4D97-AF65-F5344CB8AC3E}">
        <p14:creationId xmlns:p14="http://schemas.microsoft.com/office/powerpoint/2010/main" val="372100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9</a:t>
            </a:fld>
            <a:endParaRPr lang="en-US"/>
          </a:p>
        </p:txBody>
      </p:sp>
    </p:spTree>
    <p:extLst>
      <p:ext uri="{BB962C8B-B14F-4D97-AF65-F5344CB8AC3E}">
        <p14:creationId xmlns:p14="http://schemas.microsoft.com/office/powerpoint/2010/main" val="302097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10</a:t>
            </a:fld>
            <a:endParaRPr lang="en-US"/>
          </a:p>
        </p:txBody>
      </p:sp>
    </p:spTree>
    <p:extLst>
      <p:ext uri="{BB962C8B-B14F-4D97-AF65-F5344CB8AC3E}">
        <p14:creationId xmlns:p14="http://schemas.microsoft.com/office/powerpoint/2010/main" val="5368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601-3213-5B41-B31E-01DE50BDF7E3}"/>
              </a:ext>
            </a:extLst>
          </p:cNvPr>
          <p:cNvSpPr>
            <a:spLocks noGrp="1"/>
          </p:cNvSpPr>
          <p:nvPr>
            <p:ph type="ctrTitle"/>
          </p:nvPr>
        </p:nvSpPr>
        <p:spPr/>
        <p:txBody>
          <a:bodyPr/>
          <a:lstStyle/>
          <a:p>
            <a:pPr algn="ctr"/>
            <a:r>
              <a:rPr lang="en-US" dirty="0"/>
              <a:t>Paper Presentation </a:t>
            </a:r>
          </a:p>
        </p:txBody>
      </p:sp>
      <p:sp>
        <p:nvSpPr>
          <p:cNvPr id="3" name="Subtitle 2">
            <a:extLst>
              <a:ext uri="{FF2B5EF4-FFF2-40B4-BE49-F238E27FC236}">
                <a16:creationId xmlns:a16="http://schemas.microsoft.com/office/drawing/2014/main" id="{BEC129BB-EF51-9C4D-A93C-FCC0D2462BF9}"/>
              </a:ext>
            </a:extLst>
          </p:cNvPr>
          <p:cNvSpPr>
            <a:spLocks noGrp="1"/>
          </p:cNvSpPr>
          <p:nvPr>
            <p:ph type="subTitle" idx="1"/>
          </p:nvPr>
        </p:nvSpPr>
        <p:spPr/>
        <p:txBody>
          <a:bodyPr/>
          <a:lstStyle/>
          <a:p>
            <a:pPr algn="l"/>
            <a:r>
              <a:rPr lang="en-US" b="1" dirty="0">
                <a:solidFill>
                  <a:schemeClr val="tx1"/>
                </a:solidFill>
              </a:rPr>
              <a:t>Name</a:t>
            </a:r>
          </a:p>
        </p:txBody>
      </p:sp>
    </p:spTree>
    <p:extLst>
      <p:ext uri="{BB962C8B-B14F-4D97-AF65-F5344CB8AC3E}">
        <p14:creationId xmlns:p14="http://schemas.microsoft.com/office/powerpoint/2010/main" val="139460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9158042" cy="1320800"/>
          </a:xfrm>
        </p:spPr>
        <p:txBody>
          <a:bodyPr/>
          <a:lstStyle/>
          <a:p>
            <a:pPr>
              <a:buSzPct val="100000"/>
              <a:defRPr/>
            </a:pPr>
            <a:r>
              <a:rPr lang="en-US" dirty="0"/>
              <a:t>Thank you</a:t>
            </a:r>
          </a:p>
        </p:txBody>
      </p:sp>
      <p:pic>
        <p:nvPicPr>
          <p:cNvPr id="6" name="Picture 5">
            <a:extLst>
              <a:ext uri="{FF2B5EF4-FFF2-40B4-BE49-F238E27FC236}">
                <a16:creationId xmlns:a16="http://schemas.microsoft.com/office/drawing/2014/main" id="{A16D7B91-DF46-7041-97CC-1671BFEE7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006" y="2447892"/>
            <a:ext cx="3577306" cy="3451682"/>
          </a:xfrm>
          <a:prstGeom prst="rect">
            <a:avLst/>
          </a:prstGeom>
        </p:spPr>
      </p:pic>
    </p:spTree>
    <p:extLst>
      <p:ext uri="{BB962C8B-B14F-4D97-AF65-F5344CB8AC3E}">
        <p14:creationId xmlns:p14="http://schemas.microsoft.com/office/powerpoint/2010/main" val="96529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3" y="609600"/>
            <a:ext cx="8744458" cy="1320800"/>
          </a:xfrm>
        </p:spPr>
        <p:txBody>
          <a:bodyPr/>
          <a:lstStyle/>
          <a:p>
            <a:r>
              <a:rPr lang="en-US" dirty="0"/>
              <a:t>Brief Explanation of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418944"/>
          </a:xfrm>
        </p:spPr>
        <p:txBody>
          <a:bodyPr>
            <a:normAutofit/>
          </a:bodyPr>
          <a:lstStyle/>
          <a:p>
            <a:pPr algn="just">
              <a:lnSpc>
                <a:spcPct val="150000"/>
              </a:lnSpc>
            </a:pPr>
            <a:r>
              <a:rPr lang="en-US" sz="1800" dirty="0"/>
              <a:t>This paper introduces a multimodal attention network designed for continuous-time emotion recognition, integrating video and EEG signals. The proposed method outperforms single-modality networks on the MAHNOB-HCI and ASIA datasets. The study suggests future work should focus on continuous-time emotion labeling methods, incorporating additional bio-signals, improving annotation for specific cultural contexts, and exploring the integration of diverse modalities for enhanced emotion recognition. The paper highlights the importance of quantitative measurement and annotation methods to advance research in this field.</a:t>
            </a:r>
          </a:p>
        </p:txBody>
      </p:sp>
    </p:spTree>
    <p:extLst>
      <p:ext uri="{BB962C8B-B14F-4D97-AF65-F5344CB8AC3E}">
        <p14:creationId xmlns:p14="http://schemas.microsoft.com/office/powerpoint/2010/main" val="297863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r>
              <a:rPr lang="en-US" dirty="0"/>
              <a:t>What is the problem? </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problem addressed in the paper is the need for effective integration of video and EEG signals for continuous-time emotion recognition. The importance of this problem lies in advancing the accuracy and reliability of emotion recognition systems, especially in real-world scenarios where emotions are dynamic and continuous. Integrating multimodal information, such as facial expressions and brain signals, is crucial for enhancing the understanding of human emotions. Improved emotion recognition systems have applications in various fields, including human-computer interaction, mental health monitoring, and affective computing.</a:t>
            </a:r>
          </a:p>
        </p:txBody>
      </p:sp>
    </p:spTree>
    <p:extLst>
      <p:ext uri="{BB962C8B-B14F-4D97-AF65-F5344CB8AC3E}">
        <p14:creationId xmlns:p14="http://schemas.microsoft.com/office/powerpoint/2010/main" val="293087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are the insights/idea?</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paper proposes a multimodal attention network for continuous emotion recognition using video and EEG signals. Key ideas include a sequential fusion approach, a novel attention mechanism, and the use of bilinear pooling with low-rank decomposition. Experimental results show improved performance compared to single-modality networks. Future work is suggested to enhance emotion label annotation methods and explore integration with additional </a:t>
            </a:r>
            <a:r>
              <a:rPr lang="en-US" dirty="0" err="1"/>
              <a:t>biosignals</a:t>
            </a:r>
            <a:r>
              <a:rPr lang="en-US" dirty="0"/>
              <a:t>.</a:t>
            </a:r>
          </a:p>
        </p:txBody>
      </p:sp>
    </p:spTree>
    <p:extLst>
      <p:ext uri="{BB962C8B-B14F-4D97-AF65-F5344CB8AC3E}">
        <p14:creationId xmlns:p14="http://schemas.microsoft.com/office/powerpoint/2010/main" val="21871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mechanism?</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proposed mechanism involves a multimodal attention network that sequentially fuses video and EEG signals using a novel attention mechanism and bilinear pooling with low-rank decomposition. The solution enhances emotion recognition by synergistically integrating modalities at the feature level. Results demonstrate improved performance over single-modality networks, showcasing the effectiveness of the proposed approach.</a:t>
            </a:r>
          </a:p>
        </p:txBody>
      </p:sp>
    </p:spTree>
    <p:extLst>
      <p:ext uri="{BB962C8B-B14F-4D97-AF65-F5344CB8AC3E}">
        <p14:creationId xmlns:p14="http://schemas.microsoft.com/office/powerpoint/2010/main" val="39474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takeaway message?</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paper introduces a multimodal attention network for emotion recognition, enhancing performance by effectively combining video and EEG signals through a feature-level fusion mechanism. The proposed approach outperforms single-modality networks, suggesting its efficacy in continuous-time emotion recognition.</a:t>
            </a:r>
          </a:p>
        </p:txBody>
      </p:sp>
    </p:spTree>
    <p:extLst>
      <p:ext uri="{BB962C8B-B14F-4D97-AF65-F5344CB8AC3E}">
        <p14:creationId xmlns:p14="http://schemas.microsoft.com/office/powerpoint/2010/main" val="79363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8744458" cy="1320800"/>
          </a:xfrm>
        </p:spPr>
        <p:txBody>
          <a:bodyPr/>
          <a:lstStyle/>
          <a:p>
            <a:pPr>
              <a:buSzPct val="100000"/>
              <a:defRPr/>
            </a:pPr>
            <a:r>
              <a:rPr lang="en-US" dirty="0"/>
              <a:t>What are the strengths of this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latin typeface="Arial" charset="0"/>
                <a:ea typeface="ＭＳ Ｐゴシック" charset="0"/>
                <a:cs typeface="ＭＳ Ｐゴシック" charset="0"/>
              </a:rPr>
              <a:t>The paper excels in proposing a multimodal attention network that effectively integrates video and EEG signals for continuous-time emotion recognition. Its strength lies in achieving improved performance compared to single-modality networks, showcasing the effectiveness of the proposed fusion mechanism. The approach demonstrates a notable contribution to solving the problem of emotion recognition in a multimodal context.</a:t>
            </a:r>
            <a:endParaRPr lang="en-US" dirty="0"/>
          </a:p>
        </p:txBody>
      </p:sp>
    </p:spTree>
    <p:extLst>
      <p:ext uri="{BB962C8B-B14F-4D97-AF65-F5344CB8AC3E}">
        <p14:creationId xmlns:p14="http://schemas.microsoft.com/office/powerpoint/2010/main" val="324191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8744458" cy="1320800"/>
          </a:xfrm>
        </p:spPr>
        <p:txBody>
          <a:bodyPr/>
          <a:lstStyle/>
          <a:p>
            <a:pPr>
              <a:buSzPct val="100000"/>
              <a:defRPr/>
            </a:pPr>
            <a:r>
              <a:rPr lang="en-US" dirty="0"/>
              <a:t>What are the weaknesses of this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latin typeface="Arial" charset="0"/>
                <a:ea typeface="ＭＳ Ｐゴシック" charset="0"/>
                <a:cs typeface="ＭＳ Ｐゴシック" charset="0"/>
              </a:rPr>
              <a:t>One potential weakness is the reliance on subjective facial expression annotation for valence labels, introducing uncertainty. The article suggests the need for more accurate continuous-time emotion labels. Additionally, the limited generalization in recognizing Asian emotions due to dataset characteristics poses a challenge. The evaluation could benefit from more diverse emotion stimuli.</a:t>
            </a:r>
            <a:endParaRPr lang="en-US" dirty="0"/>
          </a:p>
        </p:txBody>
      </p:sp>
    </p:spTree>
    <p:extLst>
      <p:ext uri="{BB962C8B-B14F-4D97-AF65-F5344CB8AC3E}">
        <p14:creationId xmlns:p14="http://schemas.microsoft.com/office/powerpoint/2010/main" val="63479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3" y="609600"/>
            <a:ext cx="8744458" cy="1320800"/>
          </a:xfrm>
        </p:spPr>
        <p:txBody>
          <a:bodyPr/>
          <a:lstStyle/>
          <a:p>
            <a:r>
              <a:rPr lang="en-US" dirty="0"/>
              <a:t>Thought </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418944"/>
          </a:xfrm>
        </p:spPr>
        <p:txBody>
          <a:bodyPr>
            <a:normAutofit/>
          </a:bodyPr>
          <a:lstStyle/>
          <a:p>
            <a:pPr algn="just">
              <a:lnSpc>
                <a:spcPct val="150000"/>
              </a:lnSpc>
            </a:pPr>
            <a:r>
              <a:rPr lang="en-US" dirty="0"/>
              <a:t>The article suggests that future work could involve annotating emotion labels in a continuous-time domain without relying solely on facial expressions. Additionally, the authors recommend exploring fusion technology between video signals and multiple bio-signals, such as electromyogram (EMG) and galvanic skin response (GSR), to improve emotion recognition, especially in recognizing Asian emotions. Building a new dataset with various emotions and enhanced annotation skills is also recommended for more effective research in the field.</a:t>
            </a:r>
          </a:p>
        </p:txBody>
      </p:sp>
    </p:spTree>
    <p:extLst>
      <p:ext uri="{BB962C8B-B14F-4D97-AF65-F5344CB8AC3E}">
        <p14:creationId xmlns:p14="http://schemas.microsoft.com/office/powerpoint/2010/main" val="18947006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1640</TotalTime>
  <Words>648</Words>
  <Application>Microsoft Macintosh PowerPoint</Application>
  <PresentationFormat>Widescreen</PresentationFormat>
  <Paragraphs>37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Paper Presentation </vt:lpstr>
      <vt:lpstr>Brief Explanation of paper</vt:lpstr>
      <vt:lpstr>What is the problem? </vt:lpstr>
      <vt:lpstr>What are the insights/idea?</vt:lpstr>
      <vt:lpstr>What is the mechanism?</vt:lpstr>
      <vt:lpstr>What is the takeaway message?</vt:lpstr>
      <vt:lpstr>What are the strengths of this paper?</vt:lpstr>
      <vt:lpstr>What are the weaknesses of this paper?</vt:lpstr>
      <vt:lpstr>Thought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danial farsi</cp:lastModifiedBy>
  <cp:revision>130</cp:revision>
  <dcterms:created xsi:type="dcterms:W3CDTF">2019-05-06T07:33:44Z</dcterms:created>
  <dcterms:modified xsi:type="dcterms:W3CDTF">2023-12-05T17:10:54Z</dcterms:modified>
</cp:coreProperties>
</file>