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445" r:id="rId3"/>
    <p:sldId id="429" r:id="rId4"/>
    <p:sldId id="430" r:id="rId5"/>
    <p:sldId id="431" r:id="rId6"/>
    <p:sldId id="432" r:id="rId7"/>
    <p:sldId id="447" r:id="rId8"/>
    <p:sldId id="44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9"/>
    <p:restoredTop sz="93675"/>
  </p:normalViewPr>
  <p:slideViewPr>
    <p:cSldViewPr snapToGrid="0" snapToObjects="1">
      <p:cViewPr varScale="1">
        <p:scale>
          <a:sx n="118" d="100"/>
          <a:sy n="118"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070EA-0E18-6D48-9B0A-19F756514D55}"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949A3-4866-DC4B-8879-1BAD306088FC}" type="slidenum">
              <a:rPr lang="en-US" smtClean="0"/>
              <a:t>‹#›</a:t>
            </a:fld>
            <a:endParaRPr lang="en-US"/>
          </a:p>
        </p:txBody>
      </p:sp>
    </p:spTree>
    <p:extLst>
      <p:ext uri="{BB962C8B-B14F-4D97-AF65-F5344CB8AC3E}">
        <p14:creationId xmlns:p14="http://schemas.microsoft.com/office/powerpoint/2010/main" val="426483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2</a:t>
            </a:fld>
            <a:endParaRPr lang="en-US"/>
          </a:p>
        </p:txBody>
      </p:sp>
    </p:spTree>
    <p:extLst>
      <p:ext uri="{BB962C8B-B14F-4D97-AF65-F5344CB8AC3E}">
        <p14:creationId xmlns:p14="http://schemas.microsoft.com/office/powerpoint/2010/main" val="345214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3</a:t>
            </a:fld>
            <a:endParaRPr lang="en-US"/>
          </a:p>
        </p:txBody>
      </p:sp>
    </p:spTree>
    <p:extLst>
      <p:ext uri="{BB962C8B-B14F-4D97-AF65-F5344CB8AC3E}">
        <p14:creationId xmlns:p14="http://schemas.microsoft.com/office/powerpoint/2010/main" val="3526947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4</a:t>
            </a:fld>
            <a:endParaRPr lang="en-US"/>
          </a:p>
        </p:txBody>
      </p:sp>
    </p:spTree>
    <p:extLst>
      <p:ext uri="{BB962C8B-B14F-4D97-AF65-F5344CB8AC3E}">
        <p14:creationId xmlns:p14="http://schemas.microsoft.com/office/powerpoint/2010/main" val="416126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5</a:t>
            </a:fld>
            <a:endParaRPr lang="en-US"/>
          </a:p>
        </p:txBody>
      </p:sp>
    </p:spTree>
    <p:extLst>
      <p:ext uri="{BB962C8B-B14F-4D97-AF65-F5344CB8AC3E}">
        <p14:creationId xmlns:p14="http://schemas.microsoft.com/office/powerpoint/2010/main" val="364215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6</a:t>
            </a:fld>
            <a:endParaRPr lang="en-US"/>
          </a:p>
        </p:txBody>
      </p:sp>
    </p:spTree>
    <p:extLst>
      <p:ext uri="{BB962C8B-B14F-4D97-AF65-F5344CB8AC3E}">
        <p14:creationId xmlns:p14="http://schemas.microsoft.com/office/powerpoint/2010/main" val="2682450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7</a:t>
            </a:fld>
            <a:endParaRPr lang="en-US"/>
          </a:p>
        </p:txBody>
      </p:sp>
    </p:spTree>
    <p:extLst>
      <p:ext uri="{BB962C8B-B14F-4D97-AF65-F5344CB8AC3E}">
        <p14:creationId xmlns:p14="http://schemas.microsoft.com/office/powerpoint/2010/main" val="3721007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idea and mechanism?</a:t>
            </a:r>
          </a:p>
        </p:txBody>
      </p:sp>
      <p:sp>
        <p:nvSpPr>
          <p:cNvPr id="4" name="Slide Number Placeholder 3"/>
          <p:cNvSpPr>
            <a:spLocks noGrp="1"/>
          </p:cNvSpPr>
          <p:nvPr>
            <p:ph type="sldNum" sz="quarter" idx="5"/>
          </p:nvPr>
        </p:nvSpPr>
        <p:spPr/>
        <p:txBody>
          <a:bodyPr/>
          <a:lstStyle/>
          <a:p>
            <a:fld id="{886949A3-4866-DC4B-8879-1BAD306088FC}" type="slidenum">
              <a:rPr lang="en-US" smtClean="0"/>
              <a:t>8</a:t>
            </a:fld>
            <a:endParaRPr lang="en-US"/>
          </a:p>
        </p:txBody>
      </p:sp>
    </p:spTree>
    <p:extLst>
      <p:ext uri="{BB962C8B-B14F-4D97-AF65-F5344CB8AC3E}">
        <p14:creationId xmlns:p14="http://schemas.microsoft.com/office/powerpoint/2010/main" val="5368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601-3213-5B41-B31E-01DE50BDF7E3}"/>
              </a:ext>
            </a:extLst>
          </p:cNvPr>
          <p:cNvSpPr>
            <a:spLocks noGrp="1"/>
          </p:cNvSpPr>
          <p:nvPr>
            <p:ph type="ctrTitle"/>
          </p:nvPr>
        </p:nvSpPr>
        <p:spPr/>
        <p:txBody>
          <a:bodyPr/>
          <a:lstStyle/>
          <a:p>
            <a:pPr algn="ctr"/>
            <a:r>
              <a:rPr lang="en-US" dirty="0"/>
              <a:t>Paper Presentation </a:t>
            </a:r>
          </a:p>
        </p:txBody>
      </p:sp>
      <p:sp>
        <p:nvSpPr>
          <p:cNvPr id="3" name="Subtitle 2">
            <a:extLst>
              <a:ext uri="{FF2B5EF4-FFF2-40B4-BE49-F238E27FC236}">
                <a16:creationId xmlns:a16="http://schemas.microsoft.com/office/drawing/2014/main" id="{BEC129BB-EF51-9C4D-A93C-FCC0D2462BF9}"/>
              </a:ext>
            </a:extLst>
          </p:cNvPr>
          <p:cNvSpPr>
            <a:spLocks noGrp="1"/>
          </p:cNvSpPr>
          <p:nvPr>
            <p:ph type="subTitle" idx="1"/>
          </p:nvPr>
        </p:nvSpPr>
        <p:spPr/>
        <p:txBody>
          <a:bodyPr/>
          <a:lstStyle/>
          <a:p>
            <a:pPr algn="l"/>
            <a:r>
              <a:rPr lang="en-US" b="1" dirty="0">
                <a:solidFill>
                  <a:schemeClr val="tx1"/>
                </a:solidFill>
              </a:rPr>
              <a:t>Name</a:t>
            </a:r>
          </a:p>
        </p:txBody>
      </p:sp>
    </p:spTree>
    <p:extLst>
      <p:ext uri="{BB962C8B-B14F-4D97-AF65-F5344CB8AC3E}">
        <p14:creationId xmlns:p14="http://schemas.microsoft.com/office/powerpoint/2010/main" val="139460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3" y="609600"/>
            <a:ext cx="8744458" cy="1320800"/>
          </a:xfrm>
        </p:spPr>
        <p:txBody>
          <a:bodyPr/>
          <a:lstStyle/>
          <a:p>
            <a:r>
              <a:rPr lang="en-US" dirty="0"/>
              <a:t>Brief Explanation of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418944"/>
          </a:xfrm>
        </p:spPr>
        <p:txBody>
          <a:bodyPr>
            <a:normAutofit/>
          </a:bodyPr>
          <a:lstStyle/>
          <a:p>
            <a:pPr algn="just">
              <a:lnSpc>
                <a:spcPct val="150000"/>
              </a:lnSpc>
            </a:pPr>
            <a:r>
              <a:rPr lang="en-US" sz="1800" dirty="0"/>
              <a:t>The model, built on an end-to-end architecture, adeptly extracts features from both modalities. Facial expression features are derived through a pre-trained CNN with an attention mechanism, emphasizing pivotal expression frames. Simultaneously, CNNs, equipped with local and global convolution kernels, capture spatial features from EEG signals, focusing on both brain channels.</a:t>
            </a:r>
          </a:p>
          <a:p>
            <a:pPr algn="just">
              <a:lnSpc>
                <a:spcPct val="150000"/>
              </a:lnSpc>
            </a:pPr>
            <a:endParaRPr lang="en-US" sz="1800" dirty="0"/>
          </a:p>
          <a:p>
            <a:pPr algn="just">
              <a:lnSpc>
                <a:spcPct val="150000"/>
              </a:lnSpc>
            </a:pPr>
            <a:r>
              <a:rPr lang="en-US" sz="1800" dirty="0"/>
              <a:t>Results affirm the model's proficiency in emotion recognition, with the fusion of EEG and facial expressions surpassing individual modalities. The study's future directions include refining pre-training models for facial expression feature extraction and exploring additional modalities, such as non-physiological signals, to enrich the multimodal emotion recognition model.</a:t>
            </a:r>
          </a:p>
        </p:txBody>
      </p:sp>
    </p:spTree>
    <p:extLst>
      <p:ext uri="{BB962C8B-B14F-4D97-AF65-F5344CB8AC3E}">
        <p14:creationId xmlns:p14="http://schemas.microsoft.com/office/powerpoint/2010/main" val="297863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r>
              <a:rPr lang="en-US" dirty="0"/>
              <a:t>What is the problem? </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problem addressed in the paper is multimodal emotion recognition, specifically integrating EEG signals and facial expressions. Emotion recognition plays a crucial role in human communication and interaction. Understanding emotional states is vital for various applications, including human-computer interaction, mental health assessment, and human-robot communication.</a:t>
            </a:r>
          </a:p>
        </p:txBody>
      </p:sp>
    </p:spTree>
    <p:extLst>
      <p:ext uri="{BB962C8B-B14F-4D97-AF65-F5344CB8AC3E}">
        <p14:creationId xmlns:p14="http://schemas.microsoft.com/office/powerpoint/2010/main" val="293087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394304" y="0"/>
            <a:ext cx="8596668" cy="1320800"/>
          </a:xfrm>
        </p:spPr>
        <p:txBody>
          <a:bodyPr/>
          <a:lstStyle/>
          <a:p>
            <a:pPr>
              <a:buSzPct val="100000"/>
              <a:defRPr/>
            </a:pPr>
            <a:r>
              <a:rPr lang="en-US" dirty="0"/>
              <a:t>What are the insights/idea?</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394304" y="576943"/>
            <a:ext cx="9664095" cy="6155962"/>
          </a:xfrm>
        </p:spPr>
        <p:txBody>
          <a:bodyPr>
            <a:normAutofit fontScale="77500" lnSpcReduction="20000"/>
          </a:bodyPr>
          <a:lstStyle/>
          <a:p>
            <a:pPr algn="just">
              <a:lnSpc>
                <a:spcPct val="170000"/>
              </a:lnSpc>
              <a:buFont typeface="+mj-lt"/>
              <a:buAutoNum type="arabicPeriod"/>
            </a:pPr>
            <a:r>
              <a:rPr lang="en-US" b="1" i="0" dirty="0">
                <a:solidFill>
                  <a:schemeClr val="tx1"/>
                </a:solidFill>
                <a:effectLst/>
                <a:latin typeface="Söhne"/>
              </a:rPr>
              <a:t>Efficient Feature Extraction:</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Brilliant use of pre-trained CNNs for facial features reduces computational load, showcasing smart transfer learning.</a:t>
            </a:r>
          </a:p>
          <a:p>
            <a:pPr algn="just">
              <a:lnSpc>
                <a:spcPct val="170000"/>
              </a:lnSpc>
              <a:buFont typeface="+mj-lt"/>
              <a:buAutoNum type="arabicPeriod"/>
            </a:pPr>
            <a:r>
              <a:rPr lang="en-US" b="1" i="0" dirty="0">
                <a:solidFill>
                  <a:schemeClr val="tx1"/>
                </a:solidFill>
                <a:effectLst/>
                <a:latin typeface="Söhne"/>
              </a:rPr>
              <a:t>Dynamic Facial Expression Analysis:</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The addition of an attention mechanism dynamically emphasizes crucial frames, boosting the model's ability to capture nuanced expressions.</a:t>
            </a:r>
          </a:p>
          <a:p>
            <a:pPr algn="just">
              <a:lnSpc>
                <a:spcPct val="170000"/>
              </a:lnSpc>
              <a:buFont typeface="+mj-lt"/>
              <a:buAutoNum type="arabicPeriod"/>
            </a:pPr>
            <a:r>
              <a:rPr lang="en-US" b="1" i="0" dirty="0">
                <a:solidFill>
                  <a:schemeClr val="tx1"/>
                </a:solidFill>
                <a:effectLst/>
                <a:latin typeface="Söhne"/>
              </a:rPr>
              <a:t>Tailored EEG Feature Extraction:</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Local and global convolution kernels in EEG feature extraction tailor the model's focus, enhancing spatial feature extraction efficiency.</a:t>
            </a:r>
          </a:p>
          <a:p>
            <a:pPr algn="just">
              <a:lnSpc>
                <a:spcPct val="170000"/>
              </a:lnSpc>
              <a:buFont typeface="+mj-lt"/>
              <a:buAutoNum type="arabicPeriod"/>
            </a:pPr>
            <a:r>
              <a:rPr lang="en-US" b="1" i="0" dirty="0">
                <a:solidFill>
                  <a:schemeClr val="tx1"/>
                </a:solidFill>
                <a:effectLst/>
                <a:latin typeface="Söhne"/>
              </a:rPr>
              <a:t>Thorough Evaluation on Standard Datasets:</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Robust evaluation on widely recognized datasets with 5-fold cross-validation ensures comprehensive performance assessment.</a:t>
            </a:r>
          </a:p>
          <a:p>
            <a:pPr algn="just">
              <a:lnSpc>
                <a:spcPct val="170000"/>
              </a:lnSpc>
              <a:buFont typeface="+mj-lt"/>
              <a:buAutoNum type="arabicPeriod"/>
            </a:pPr>
            <a:r>
              <a:rPr lang="en-US" b="1" i="0" dirty="0">
                <a:solidFill>
                  <a:schemeClr val="tx1"/>
                </a:solidFill>
                <a:effectLst/>
                <a:latin typeface="Söhne"/>
              </a:rPr>
              <a:t>Superior Performance and Comparative Edge:</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Outperforming existing models in binary classification tasks underscores the model's effectiveness in emotion recognition.</a:t>
            </a:r>
          </a:p>
          <a:p>
            <a:pPr algn="just">
              <a:lnSpc>
                <a:spcPct val="170000"/>
              </a:lnSpc>
              <a:buFont typeface="+mj-lt"/>
              <a:buAutoNum type="arabicPeriod"/>
            </a:pPr>
            <a:r>
              <a:rPr lang="en-US" b="1" i="0" dirty="0">
                <a:solidFill>
                  <a:schemeClr val="tx1"/>
                </a:solidFill>
                <a:effectLst/>
                <a:latin typeface="Söhne"/>
              </a:rPr>
              <a:t>Multimodal Fusion for Accuracy Boost:</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Emphasis on multimodal fusion highlights the power of combining diverse modalities for a more accurate representation of human emotion.</a:t>
            </a:r>
          </a:p>
          <a:p>
            <a:pPr algn="just">
              <a:lnSpc>
                <a:spcPct val="170000"/>
              </a:lnSpc>
              <a:buFont typeface="+mj-lt"/>
              <a:buAutoNum type="arabicPeriod"/>
            </a:pPr>
            <a:r>
              <a:rPr lang="en-US" b="1" i="0" dirty="0">
                <a:solidFill>
                  <a:schemeClr val="tx1"/>
                </a:solidFill>
                <a:effectLst/>
                <a:latin typeface="Söhne"/>
              </a:rPr>
              <a:t>Clear Future Directions:</a:t>
            </a:r>
            <a:endParaRPr lang="en-US" b="0" i="0" dirty="0">
              <a:solidFill>
                <a:schemeClr val="tx1"/>
              </a:solidFill>
              <a:effectLst/>
              <a:latin typeface="Söhne"/>
            </a:endParaRPr>
          </a:p>
          <a:p>
            <a:pPr marL="742950" lvl="1" indent="-285750" algn="just">
              <a:lnSpc>
                <a:spcPct val="170000"/>
              </a:lnSpc>
              <a:buFont typeface="+mj-lt"/>
              <a:buAutoNum type="arabicPeriod"/>
            </a:pPr>
            <a:r>
              <a:rPr lang="en-US" b="0" i="0" dirty="0">
                <a:solidFill>
                  <a:schemeClr val="tx1"/>
                </a:solidFill>
                <a:effectLst/>
                <a:latin typeface="Söhne"/>
              </a:rPr>
              <a:t>Forward-thinking suggestions for future work, like exploring better pre-training models and introducing additional modalities, demonstrate a commitment to ongoing improvement.</a:t>
            </a:r>
          </a:p>
        </p:txBody>
      </p:sp>
    </p:spTree>
    <p:extLst>
      <p:ext uri="{BB962C8B-B14F-4D97-AF65-F5344CB8AC3E}">
        <p14:creationId xmlns:p14="http://schemas.microsoft.com/office/powerpoint/2010/main" val="21871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mechanism?</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proposed model integrates EEG signals and facial expressions for multimodal emotion recognition. It leverages a pre-trained CNN for facial features, introducing an attention mechanism for dynamic frame emphasis. For EEG, spatial features are extracted using local and global convolution kernels. Feature-level fusion combines both modalities for classification.</a:t>
            </a:r>
          </a:p>
          <a:p>
            <a:pPr algn="just">
              <a:lnSpc>
                <a:spcPct val="150000"/>
              </a:lnSpc>
            </a:pPr>
            <a:r>
              <a:rPr lang="en-US" dirty="0"/>
              <a:t>Outperforms existing multimodal emotion recognition models, emphasizing the superiority of the proposed approach.</a:t>
            </a:r>
          </a:p>
          <a:p>
            <a:pPr algn="just">
              <a:lnSpc>
                <a:spcPct val="150000"/>
              </a:lnSpc>
            </a:pPr>
            <a:r>
              <a:rPr lang="en-US" dirty="0"/>
              <a:t>Multimodal fusion of EEG and facial expressions surpasses single-modal approaches, highlighting the potency of combining modalities for improved emotion recognition.</a:t>
            </a:r>
          </a:p>
          <a:p>
            <a:pPr algn="just">
              <a:lnSpc>
                <a:spcPct val="150000"/>
              </a:lnSpc>
            </a:pPr>
            <a:endParaRPr lang="en-US" dirty="0"/>
          </a:p>
        </p:txBody>
      </p:sp>
    </p:spTree>
    <p:extLst>
      <p:ext uri="{BB962C8B-B14F-4D97-AF65-F5344CB8AC3E}">
        <p14:creationId xmlns:p14="http://schemas.microsoft.com/office/powerpoint/2010/main" val="39474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p:txBody>
          <a:bodyPr/>
          <a:lstStyle/>
          <a:p>
            <a:pPr>
              <a:buSzPct val="100000"/>
              <a:defRPr/>
            </a:pPr>
            <a:r>
              <a:rPr lang="en-US" dirty="0"/>
              <a:t>What is the takeaway message?</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t>The main point of the paper is to propose an effective multimodal emotion recognition model that combines EEG signals and facial expressions. The model utilizes a pre-trained CNN for facial features with an attention mechanism for frame emphasis. For EEG, spatial features are extracted using local and global convolution kernels. Through feature-level fusion, the model achieves high accuracy, outperforming existing methods and showcasing the advantage of multimodal emotion recognition over single-modal approaches. The paper emphasizes the importance of integrating diverse modalities for more robust and accurate emotion recognition.</a:t>
            </a:r>
          </a:p>
        </p:txBody>
      </p:sp>
    </p:spTree>
    <p:extLst>
      <p:ext uri="{BB962C8B-B14F-4D97-AF65-F5344CB8AC3E}">
        <p14:creationId xmlns:p14="http://schemas.microsoft.com/office/powerpoint/2010/main" val="79363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8744458" cy="1320800"/>
          </a:xfrm>
        </p:spPr>
        <p:txBody>
          <a:bodyPr/>
          <a:lstStyle/>
          <a:p>
            <a:pPr>
              <a:buSzPct val="100000"/>
              <a:defRPr/>
            </a:pPr>
            <a:r>
              <a:rPr lang="en-US" dirty="0"/>
              <a:t>What are the weaknesses of this paper?</a:t>
            </a:r>
          </a:p>
        </p:txBody>
      </p:sp>
      <p:sp>
        <p:nvSpPr>
          <p:cNvPr id="3" name="Content Placeholder 2">
            <a:extLst>
              <a:ext uri="{FF2B5EF4-FFF2-40B4-BE49-F238E27FC236}">
                <a16:creationId xmlns:a16="http://schemas.microsoft.com/office/drawing/2014/main" id="{D393B22E-BFBC-A742-826D-2554F0D40FE4}"/>
              </a:ext>
            </a:extLst>
          </p:cNvPr>
          <p:cNvSpPr>
            <a:spLocks noGrp="1"/>
          </p:cNvSpPr>
          <p:nvPr>
            <p:ph idx="1"/>
          </p:nvPr>
        </p:nvSpPr>
        <p:spPr>
          <a:xfrm>
            <a:off x="677334" y="1439056"/>
            <a:ext cx="8744458" cy="5021705"/>
          </a:xfrm>
        </p:spPr>
        <p:txBody>
          <a:bodyPr>
            <a:normAutofit/>
          </a:bodyPr>
          <a:lstStyle/>
          <a:p>
            <a:pPr algn="just">
              <a:lnSpc>
                <a:spcPct val="150000"/>
              </a:lnSpc>
            </a:pPr>
            <a:r>
              <a:rPr lang="en-US" dirty="0">
                <a:latin typeface="Arial" charset="0"/>
                <a:ea typeface="ＭＳ Ｐゴシック" charset="0"/>
                <a:cs typeface="ＭＳ Ｐゴシック" charset="0"/>
              </a:rPr>
              <a:t>Evaluation Scope: The evaluation focuses on binary classification tasks (high/low arousal and high/low valence) rather than exploring a broader range of emotional states. This might limit the generalizability of the proposed model to a wider spectrum of emotions.</a:t>
            </a:r>
          </a:p>
          <a:p>
            <a:pPr algn="just">
              <a:lnSpc>
                <a:spcPct val="150000"/>
              </a:lnSpc>
            </a:pPr>
            <a:r>
              <a:rPr lang="en-US" dirty="0">
                <a:latin typeface="Arial" charset="0"/>
                <a:ea typeface="ＭＳ Ｐゴシック" charset="0"/>
                <a:cs typeface="ＭＳ Ｐゴシック" charset="0"/>
              </a:rPr>
              <a:t>Model </a:t>
            </a:r>
            <a:r>
              <a:rPr lang="en-US" dirty="0" err="1">
                <a:latin typeface="Arial" charset="0"/>
                <a:ea typeface="ＭＳ Ｐゴシック" charset="0"/>
                <a:cs typeface="ＭＳ Ｐゴシック" charset="0"/>
              </a:rPr>
              <a:t>Interpretability:The</a:t>
            </a:r>
            <a:r>
              <a:rPr lang="en-US" dirty="0">
                <a:latin typeface="Arial" charset="0"/>
                <a:ea typeface="ＭＳ Ｐゴシック" charset="0"/>
                <a:cs typeface="ＭＳ Ｐゴシック" charset="0"/>
              </a:rPr>
              <a:t> paper doesn't delve deeply into the interpretability of the proposed model. Understanding how the model arrives at its decisions, especially in the context of emotion recognition, is essential for trust and applicability in real-world scenarios.</a:t>
            </a:r>
          </a:p>
          <a:p>
            <a:pPr algn="just">
              <a:lnSpc>
                <a:spcPct val="150000"/>
              </a:lnSpc>
            </a:pP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63479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E259-02F0-0B4B-9609-78A07BB55EBB}"/>
              </a:ext>
            </a:extLst>
          </p:cNvPr>
          <p:cNvSpPr>
            <a:spLocks noGrp="1"/>
          </p:cNvSpPr>
          <p:nvPr>
            <p:ph type="title"/>
          </p:nvPr>
        </p:nvSpPr>
        <p:spPr>
          <a:xfrm>
            <a:off x="677334" y="609600"/>
            <a:ext cx="9158042" cy="1320800"/>
          </a:xfrm>
        </p:spPr>
        <p:txBody>
          <a:bodyPr/>
          <a:lstStyle/>
          <a:p>
            <a:pPr>
              <a:buSzPct val="100000"/>
              <a:defRPr/>
            </a:pPr>
            <a:r>
              <a:rPr lang="en-US" dirty="0"/>
              <a:t>Thank you</a:t>
            </a:r>
          </a:p>
        </p:txBody>
      </p:sp>
      <p:pic>
        <p:nvPicPr>
          <p:cNvPr id="6" name="Picture 5">
            <a:extLst>
              <a:ext uri="{FF2B5EF4-FFF2-40B4-BE49-F238E27FC236}">
                <a16:creationId xmlns:a16="http://schemas.microsoft.com/office/drawing/2014/main" id="{A16D7B91-DF46-7041-97CC-1671BFEE7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006" y="2447892"/>
            <a:ext cx="3577306" cy="3451682"/>
          </a:xfrm>
          <a:prstGeom prst="rect">
            <a:avLst/>
          </a:prstGeom>
        </p:spPr>
      </p:pic>
    </p:spTree>
    <p:extLst>
      <p:ext uri="{BB962C8B-B14F-4D97-AF65-F5344CB8AC3E}">
        <p14:creationId xmlns:p14="http://schemas.microsoft.com/office/powerpoint/2010/main" val="965292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1580</TotalTime>
  <Words>688</Words>
  <Application>Microsoft Macintosh PowerPoint</Application>
  <PresentationFormat>Widescreen</PresentationFormat>
  <Paragraphs>47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Söhne</vt:lpstr>
      <vt:lpstr>Trebuchet MS</vt:lpstr>
      <vt:lpstr>Wingdings 3</vt:lpstr>
      <vt:lpstr>Facet</vt:lpstr>
      <vt:lpstr>Paper Presentation </vt:lpstr>
      <vt:lpstr>Brief Explanation of paper</vt:lpstr>
      <vt:lpstr>What is the problem? </vt:lpstr>
      <vt:lpstr>What are the insights/idea?</vt:lpstr>
      <vt:lpstr>What is the mechanism?</vt:lpstr>
      <vt:lpstr>What is the takeaway message?</vt:lpstr>
      <vt:lpstr>What are the weaknesses of this paper?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danial farsi</cp:lastModifiedBy>
  <cp:revision>129</cp:revision>
  <dcterms:created xsi:type="dcterms:W3CDTF">2019-05-06T07:33:44Z</dcterms:created>
  <dcterms:modified xsi:type="dcterms:W3CDTF">2023-12-06T15:09:46Z</dcterms:modified>
</cp:coreProperties>
</file>