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23"/>
  </p:notesMasterIdLst>
  <p:sldIdLst>
    <p:sldId id="256" r:id="rId2"/>
    <p:sldId id="263" r:id="rId3"/>
    <p:sldId id="284" r:id="rId4"/>
    <p:sldId id="286" r:id="rId5"/>
    <p:sldId id="285" r:id="rId6"/>
    <p:sldId id="292" r:id="rId7"/>
    <p:sldId id="287" r:id="rId8"/>
    <p:sldId id="293" r:id="rId9"/>
    <p:sldId id="288" r:id="rId10"/>
    <p:sldId id="289" r:id="rId11"/>
    <p:sldId id="294" r:id="rId12"/>
    <p:sldId id="290" r:id="rId13"/>
    <p:sldId id="291" r:id="rId14"/>
    <p:sldId id="283" r:id="rId15"/>
    <p:sldId id="295" r:id="rId16"/>
    <p:sldId id="297" r:id="rId17"/>
    <p:sldId id="296" r:id="rId18"/>
    <p:sldId id="298" r:id="rId19"/>
    <p:sldId id="299" r:id="rId20"/>
    <p:sldId id="300" r:id="rId21"/>
    <p:sldId id="30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5436" autoAdjust="0"/>
  </p:normalViewPr>
  <p:slideViewPr>
    <p:cSldViewPr>
      <p:cViewPr>
        <p:scale>
          <a:sx n="75" d="100"/>
          <a:sy n="75" d="100"/>
        </p:scale>
        <p:origin x="-127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10CEA-AA6C-403C-8926-691F58AD8BC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0E9E9-9A89-4868-99DF-36870CF6A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63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FBAB-2D8E-4772-9728-7D47E505DD0B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457-F17B-4E28-BCA4-AE7C0359E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CB28-DEF0-44FF-879C-110BCDE1BD6B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457-F17B-4E28-BCA4-AE7C0359E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C6CFE-8529-4951-B52A-D6BEE2D78AD6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457-F17B-4E28-BCA4-AE7C0359E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D5DE-BC10-4A01-9E3E-6AFC23E96352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457-F17B-4E28-BCA4-AE7C0359E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C1E5-755E-447E-B399-E42C3209CEE8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457-F17B-4E28-BCA4-AE7C0359E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AF1E-0D93-407B-AB1A-8873E7C3F629}" type="datetime1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457-F17B-4E28-BCA4-AE7C0359E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B86E-E7B5-409A-85C8-3BC060BC2B16}" type="datetime1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457-F17B-4E28-BCA4-AE7C0359E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CDF1-D212-4387-828B-ECFD52BA87AC}" type="datetime1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457-F17B-4E28-BCA4-AE7C0359E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832E-0C58-44B3-8734-CE3EBDA64DD2}" type="datetime1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457-F17B-4E28-BCA4-AE7C0359E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7DFA-1D39-4A65-9731-DD48588ED92D}" type="datetime1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457-F17B-4E28-BCA4-AE7C0359E5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A353-4B21-4D71-B1E1-0FFC655A5A78}" type="datetime1">
              <a:rPr lang="en-US" smtClean="0"/>
              <a:t>10/3/2017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9C8457-F17B-4E28-BCA4-AE7C0359E5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89C8457-F17B-4E28-BCA4-AE7C0359E5C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C701CC4-3F63-4CC0-A4DB-2A9EB107B8D8}" type="datetime1">
              <a:rPr lang="en-US" smtClean="0"/>
              <a:t>10/3/2017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543800" cy="2593975"/>
          </a:xfrm>
        </p:spPr>
        <p:txBody>
          <a:bodyPr/>
          <a:lstStyle/>
          <a:p>
            <a:r>
              <a:rPr lang="en-US" sz="3600" dirty="0" smtClean="0"/>
              <a:t>PENILAIAN KESESUAIAN &amp; METROLOGI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43400"/>
            <a:ext cx="6461760" cy="2286000"/>
          </a:xfrm>
        </p:spPr>
        <p:txBody>
          <a:bodyPr>
            <a:noAutofit/>
          </a:bodyPr>
          <a:lstStyle/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HENDAWAN SOEBHAKTI, S.T., M.T.</a:t>
            </a:r>
          </a:p>
          <a:p>
            <a:endParaRPr lang="en-US" sz="1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MK502 STANDAR REGULASI  </a:t>
            </a:r>
          </a:p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PROGRAM STUDI TEKNIK MEKATRONIKA</a:t>
            </a:r>
          </a:p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JURUSAN TEKNIK ELEKTRO</a:t>
            </a:r>
          </a:p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POLITEKNIK NEGERI BATAM </a:t>
            </a:r>
          </a:p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AGUSTUS 2017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388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</a:t>
            </a:r>
            <a:r>
              <a:rPr lang="en-US" sz="3200" dirty="0"/>
              <a:t>ERTIFIKASI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b="1" dirty="0" smtClean="0"/>
          </a:p>
          <a:p>
            <a:r>
              <a:rPr lang="en-US" sz="1800" b="1" dirty="0" err="1" smtClean="0"/>
              <a:t>Tujuan</a:t>
            </a:r>
            <a:r>
              <a:rPr lang="en-US" sz="1800" b="1" dirty="0" smtClean="0"/>
              <a:t> </a:t>
            </a:r>
            <a:r>
              <a:rPr lang="en-US" sz="1800" b="1" dirty="0" err="1"/>
              <a:t>dari</a:t>
            </a:r>
            <a:r>
              <a:rPr lang="en-US" sz="1800" b="1" dirty="0"/>
              <a:t> </a:t>
            </a:r>
            <a:r>
              <a:rPr lang="en-US" sz="1800" b="1" dirty="0" err="1"/>
              <a:t>kegiatan</a:t>
            </a:r>
            <a:r>
              <a:rPr lang="en-US" sz="1800" b="1" dirty="0"/>
              <a:t> </a:t>
            </a:r>
            <a:r>
              <a:rPr lang="en-US" sz="1800" b="1" dirty="0" err="1" smtClean="0"/>
              <a:t>sertifikasi</a:t>
            </a:r>
            <a:r>
              <a:rPr lang="en-US" sz="1800" b="1" dirty="0" smtClean="0"/>
              <a:t> </a:t>
            </a:r>
            <a:r>
              <a:rPr lang="en-US" sz="1800" b="1" dirty="0" err="1"/>
              <a:t>sistem</a:t>
            </a:r>
            <a:r>
              <a:rPr lang="en-US" sz="1800" b="1" dirty="0"/>
              <a:t> </a:t>
            </a:r>
            <a:r>
              <a:rPr lang="en-US" sz="1800" b="1" dirty="0" err="1"/>
              <a:t>manajemen</a:t>
            </a:r>
            <a:r>
              <a:rPr lang="en-US" sz="1800" b="1" dirty="0"/>
              <a:t> </a:t>
            </a:r>
            <a:r>
              <a:rPr lang="en-US" sz="1800" dirty="0"/>
              <a:t>yang </a:t>
            </a:r>
            <a:r>
              <a:rPr lang="en-US" sz="1800" dirty="0" err="1" smtClean="0"/>
              <a:t>dioperasikan</a:t>
            </a:r>
            <a:r>
              <a:rPr lang="en-US" sz="1800" dirty="0" smtClean="0"/>
              <a:t> </a:t>
            </a:r>
            <a:r>
              <a:rPr lang="en-US" sz="1800" dirty="0" err="1" smtClean="0"/>
              <a:t>oleh</a:t>
            </a:r>
            <a:r>
              <a:rPr lang="en-US" sz="1800" dirty="0" smtClean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organisasi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bukti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 smtClean="0"/>
              <a:t>organisasi</a:t>
            </a:r>
            <a:r>
              <a:rPr lang="en-US" sz="1800" dirty="0" smtClean="0"/>
              <a:t> </a:t>
            </a:r>
            <a:r>
              <a:rPr lang="en-US" sz="1800" dirty="0" err="1" smtClean="0"/>
              <a:t>tersebut</a:t>
            </a:r>
            <a:r>
              <a:rPr lang="en-US" sz="1800" dirty="0" smtClean="0"/>
              <a:t>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menerapkan</a:t>
            </a:r>
            <a:r>
              <a:rPr lang="en-US" sz="1800" dirty="0"/>
              <a:t> </a:t>
            </a:r>
            <a:r>
              <a:rPr lang="en-US" sz="1800" dirty="0" err="1"/>
              <a:t>kriteria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manajemen</a:t>
            </a:r>
            <a:r>
              <a:rPr lang="en-US" sz="1800" dirty="0"/>
              <a:t>.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 smtClean="0"/>
              <a:t>manajemen</a:t>
            </a:r>
            <a:r>
              <a:rPr lang="en-US" sz="1800" dirty="0" smtClean="0"/>
              <a:t> </a:t>
            </a:r>
            <a:r>
              <a:rPr lang="en-US" sz="1800" dirty="0" err="1" smtClean="0"/>
              <a:t>merupakan</a:t>
            </a:r>
            <a:r>
              <a:rPr lang="en-US" sz="1800" dirty="0" smtClean="0"/>
              <a:t> </a:t>
            </a:r>
            <a:r>
              <a:rPr lang="en-US" sz="1800" dirty="0" err="1"/>
              <a:t>serangkaian</a:t>
            </a:r>
            <a:r>
              <a:rPr lang="en-US" sz="1800" dirty="0"/>
              <a:t> proses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menetapkan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mencapai</a:t>
            </a:r>
            <a:r>
              <a:rPr lang="en-US" sz="1800" dirty="0"/>
              <a:t> </a:t>
            </a:r>
            <a:r>
              <a:rPr lang="en-US" sz="1800" dirty="0" err="1"/>
              <a:t>kebijakan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sasaran</a:t>
            </a:r>
            <a:r>
              <a:rPr lang="en-US" sz="1800" dirty="0"/>
              <a:t>. </a:t>
            </a:r>
            <a:endParaRPr lang="en-US" sz="1800" dirty="0" smtClean="0"/>
          </a:p>
          <a:p>
            <a:r>
              <a:rPr lang="en-US" sz="1800" b="1" dirty="0" err="1" smtClean="0"/>
              <a:t>Sertifikasi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produk</a:t>
            </a:r>
            <a:r>
              <a:rPr lang="en-US" sz="1800" b="1" dirty="0" smtClean="0"/>
              <a:t> </a:t>
            </a:r>
            <a:r>
              <a:rPr lang="en-US" sz="1800" dirty="0" err="1" smtClean="0"/>
              <a:t>dimaksudkan</a:t>
            </a:r>
            <a:r>
              <a:rPr lang="en-US" sz="1800" dirty="0" smtClean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pengakuan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proses </a:t>
            </a:r>
            <a:r>
              <a:rPr lang="en-US" sz="1800" dirty="0" err="1" smtClean="0"/>
              <a:t>produksi</a:t>
            </a:r>
            <a:r>
              <a:rPr lang="en-US" sz="1800" dirty="0" smtClean="0"/>
              <a:t>, </a:t>
            </a:r>
            <a:r>
              <a:rPr lang="en-US" sz="1800" dirty="0" err="1" smtClean="0"/>
              <a:t>kandungan</a:t>
            </a:r>
            <a:r>
              <a:rPr lang="en-US" sz="1800" dirty="0" smtClean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kadar</a:t>
            </a:r>
            <a:r>
              <a:rPr lang="en-US" sz="1800" dirty="0"/>
              <a:t>, </a:t>
            </a:r>
            <a:r>
              <a:rPr lang="en-US" sz="1800" dirty="0" err="1"/>
              <a:t>sifat-sifat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karakteristik</a:t>
            </a:r>
            <a:r>
              <a:rPr lang="en-US" sz="1800" dirty="0"/>
              <a:t> </a:t>
            </a:r>
            <a:r>
              <a:rPr lang="en-US" sz="1800" dirty="0" err="1"/>
              <a:t>lainnya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 smtClean="0"/>
              <a:t>sebuah</a:t>
            </a:r>
            <a:r>
              <a:rPr lang="en-US" sz="1800" dirty="0" smtClean="0"/>
              <a:t> </a:t>
            </a:r>
            <a:r>
              <a:rPr lang="en-US" sz="1800" dirty="0" err="1" smtClean="0"/>
              <a:t>produk</a:t>
            </a:r>
            <a:r>
              <a:rPr lang="en-US" sz="1800" dirty="0" smtClean="0"/>
              <a:t>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sesuai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persyaratan</a:t>
            </a:r>
            <a:r>
              <a:rPr lang="en-US" sz="1800" dirty="0"/>
              <a:t> yang </a:t>
            </a:r>
            <a:r>
              <a:rPr lang="en-US" sz="1800" dirty="0" err="1"/>
              <a:t>ditetapkan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 smtClean="0"/>
              <a:t>standar</a:t>
            </a:r>
            <a:r>
              <a:rPr lang="en-US" sz="1800" dirty="0" smtClean="0"/>
              <a:t> yang </a:t>
            </a:r>
            <a:r>
              <a:rPr lang="en-US" sz="1800" dirty="0" err="1"/>
              <a:t>relevan</a:t>
            </a:r>
            <a:r>
              <a:rPr lang="en-US" sz="1800" dirty="0"/>
              <a:t>. </a:t>
            </a:r>
            <a:endParaRPr lang="en-US" sz="1800" dirty="0" smtClean="0"/>
          </a:p>
          <a:p>
            <a:r>
              <a:rPr lang="en-US" sz="1800" b="1" dirty="0" err="1" smtClean="0"/>
              <a:t>Sertifikasi</a:t>
            </a:r>
            <a:r>
              <a:rPr lang="en-US" sz="1800" b="1" dirty="0" smtClean="0"/>
              <a:t> </a:t>
            </a:r>
            <a:r>
              <a:rPr lang="en-US" sz="1800" b="1" dirty="0"/>
              <a:t>personal </a:t>
            </a:r>
            <a:r>
              <a:rPr lang="en-US" sz="1800" dirty="0" err="1"/>
              <a:t>bertujuan</a:t>
            </a:r>
            <a:r>
              <a:rPr lang="en-US" sz="1800" dirty="0"/>
              <a:t> </a:t>
            </a:r>
            <a:r>
              <a:rPr lang="en-US" sz="1800" dirty="0" err="1" smtClean="0"/>
              <a:t>mengakui</a:t>
            </a:r>
            <a:r>
              <a:rPr lang="en-US" sz="1800" dirty="0" smtClean="0"/>
              <a:t> </a:t>
            </a:r>
            <a:r>
              <a:rPr lang="en-US" sz="1800" dirty="0" err="1" smtClean="0"/>
              <a:t>kompetensi</a:t>
            </a:r>
            <a:r>
              <a:rPr lang="en-US" sz="1800" dirty="0" smtClean="0"/>
              <a:t> </a:t>
            </a:r>
            <a:r>
              <a:rPr lang="en-US" sz="1800" dirty="0" err="1" smtClean="0"/>
              <a:t>individu</a:t>
            </a:r>
            <a:r>
              <a:rPr lang="en-US" sz="1800" dirty="0" smtClean="0"/>
              <a:t> yang </a:t>
            </a:r>
            <a:r>
              <a:rPr lang="en-US" sz="1800" dirty="0" err="1" smtClean="0"/>
              <a:t>memenuhi</a:t>
            </a:r>
            <a:r>
              <a:rPr lang="en-US" sz="1800" dirty="0" smtClean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spesiik</a:t>
            </a:r>
            <a:r>
              <a:rPr lang="en-US" sz="1800" dirty="0"/>
              <a:t> </a:t>
            </a:r>
            <a:r>
              <a:rPr lang="en-US" sz="1800" dirty="0" err="1"/>
              <a:t>persyaratan</a:t>
            </a:r>
            <a:r>
              <a:rPr lang="en-US" sz="1800" dirty="0"/>
              <a:t> </a:t>
            </a:r>
            <a:r>
              <a:rPr lang="en-US" sz="1800" dirty="0" err="1" smtClean="0"/>
              <a:t>kompetensi</a:t>
            </a:r>
            <a:r>
              <a:rPr lang="en-US" sz="1800" dirty="0" smtClean="0"/>
              <a:t> </a:t>
            </a:r>
            <a:r>
              <a:rPr lang="en-US" sz="1800" dirty="0" err="1" smtClean="0"/>
              <a:t>tertentu</a:t>
            </a:r>
            <a:r>
              <a:rPr lang="en-US" sz="1800" dirty="0"/>
              <a:t>.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D5DE-BC10-4A01-9E3E-6AFC23E96352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457-F17B-4E28-BCA4-AE7C0359E5C1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208204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TUJUAN SERTIFIKASI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4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</a:t>
            </a:r>
            <a:r>
              <a:rPr lang="en-US" sz="3200" dirty="0"/>
              <a:t>ERTIFIKASI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D5DE-BC10-4A01-9E3E-6AFC23E96352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457-F17B-4E28-BCA4-AE7C0359E5C1}" type="slidenum">
              <a:rPr lang="en-US" smtClean="0"/>
              <a:t>11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5791200" cy="2954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1524000"/>
            <a:ext cx="291022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TANDA KESESUAIAN PRODUK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41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</a:t>
            </a:r>
            <a:r>
              <a:rPr lang="en-US" sz="3200" dirty="0" smtClean="0"/>
              <a:t>KREDITASI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err="1" smtClean="0"/>
              <a:t>Definisi</a:t>
            </a:r>
            <a:r>
              <a:rPr lang="en-US" sz="1800" dirty="0" smtClean="0"/>
              <a:t> </a:t>
            </a:r>
            <a:r>
              <a:rPr lang="en-US" sz="1800" dirty="0" err="1"/>
              <a:t>akreditasi</a:t>
            </a:r>
            <a:r>
              <a:rPr lang="en-US" sz="1800" dirty="0"/>
              <a:t> di </a:t>
            </a:r>
            <a:r>
              <a:rPr lang="en-US" sz="1800" dirty="0" err="1"/>
              <a:t>dalam</a:t>
            </a:r>
            <a:r>
              <a:rPr lang="en-US" sz="1800" dirty="0"/>
              <a:t> ISO/IEC </a:t>
            </a:r>
            <a:r>
              <a:rPr lang="en-US" sz="1800" dirty="0" smtClean="0"/>
              <a:t>17000: 2004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pengesahan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pihak</a:t>
            </a:r>
            <a:r>
              <a:rPr lang="en-US" sz="1800" dirty="0"/>
              <a:t> </a:t>
            </a:r>
            <a:r>
              <a:rPr lang="en-US" sz="1800" dirty="0" err="1"/>
              <a:t>ketiga</a:t>
            </a:r>
            <a:r>
              <a:rPr lang="en-US" sz="1800" dirty="0"/>
              <a:t> </a:t>
            </a:r>
            <a:r>
              <a:rPr lang="en-US" sz="1800" dirty="0" err="1"/>
              <a:t>terkait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lembaga</a:t>
            </a:r>
            <a:r>
              <a:rPr lang="en-US" sz="1800" dirty="0"/>
              <a:t> </a:t>
            </a:r>
            <a:r>
              <a:rPr lang="en-US" sz="1800" dirty="0" err="1" smtClean="0"/>
              <a:t>penilaian</a:t>
            </a:r>
            <a:r>
              <a:rPr lang="en-US" sz="1800" dirty="0" smtClean="0"/>
              <a:t> </a:t>
            </a:r>
            <a:r>
              <a:rPr lang="en-US" sz="1800" dirty="0" err="1" smtClean="0"/>
              <a:t>kesesuaian</a:t>
            </a:r>
            <a:r>
              <a:rPr lang="en-US" sz="1800" dirty="0" smtClean="0"/>
              <a:t> </a:t>
            </a:r>
            <a:r>
              <a:rPr lang="en-US" sz="1800" dirty="0"/>
              <a:t>yang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pernyataan</a:t>
            </a:r>
            <a:r>
              <a:rPr lang="en-US" sz="1800" dirty="0"/>
              <a:t> formal </a:t>
            </a:r>
            <a:r>
              <a:rPr lang="en-US" sz="1800" dirty="0" err="1"/>
              <a:t>kompetensinya</a:t>
            </a:r>
            <a:r>
              <a:rPr lang="en-US" sz="1800" dirty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fi-FI" sz="1800" dirty="0"/>
              <a:t>melaksanakan kegiatan penilaian kesesuaian tertentu.</a:t>
            </a:r>
            <a:br>
              <a:rPr lang="fi-FI" sz="1800" dirty="0"/>
            </a:br>
            <a:endParaRPr lang="fi-FI" sz="1800" dirty="0" smtClean="0"/>
          </a:p>
          <a:p>
            <a:r>
              <a:rPr lang="en-US" sz="1800" dirty="0" err="1"/>
              <a:t>Rangkaian</a:t>
            </a:r>
            <a:r>
              <a:rPr lang="en-US" sz="1800" dirty="0"/>
              <a:t> </a:t>
            </a:r>
            <a:r>
              <a:rPr lang="en-US" sz="1800" dirty="0" err="1"/>
              <a:t>kegiatan</a:t>
            </a:r>
            <a:r>
              <a:rPr lang="en-US" sz="1800" dirty="0"/>
              <a:t> </a:t>
            </a:r>
            <a:r>
              <a:rPr lang="en-US" sz="1800" dirty="0" err="1"/>
              <a:t>pengakuan</a:t>
            </a:r>
            <a:r>
              <a:rPr lang="en-US" sz="1800" dirty="0"/>
              <a:t> formal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berupa</a:t>
            </a:r>
            <a:r>
              <a:rPr lang="en-US" sz="1800" dirty="0"/>
              <a:t> </a:t>
            </a:r>
            <a:r>
              <a:rPr lang="en-US" sz="1800" dirty="0" err="1" smtClean="0"/>
              <a:t>pemberian</a:t>
            </a:r>
            <a:r>
              <a:rPr lang="en-US" sz="1800" dirty="0" smtClean="0"/>
              <a:t>, </a:t>
            </a:r>
            <a:r>
              <a:rPr lang="en-US" sz="1800" dirty="0" err="1" smtClean="0"/>
              <a:t>pemeliharaan</a:t>
            </a:r>
            <a:r>
              <a:rPr lang="en-US" sz="1800" dirty="0"/>
              <a:t>, </a:t>
            </a:r>
            <a:r>
              <a:rPr lang="en-US" sz="1800" dirty="0" err="1"/>
              <a:t>perpanjangan</a:t>
            </a:r>
            <a:r>
              <a:rPr lang="en-US" sz="1800" dirty="0"/>
              <a:t>, </a:t>
            </a:r>
            <a:r>
              <a:rPr lang="en-US" sz="1800" dirty="0" err="1"/>
              <a:t>penundaan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pencabutan</a:t>
            </a:r>
            <a:r>
              <a:rPr lang="en-US" sz="1800" dirty="0"/>
              <a:t> </a:t>
            </a:r>
            <a:r>
              <a:rPr lang="en-US" sz="1800" dirty="0" err="1" smtClean="0"/>
              <a:t>pengakuan</a:t>
            </a:r>
            <a:r>
              <a:rPr lang="en-US" sz="1800" dirty="0" smtClean="0"/>
              <a:t> </a:t>
            </a:r>
            <a:r>
              <a:rPr lang="en-US" sz="1800" dirty="0" err="1" smtClean="0"/>
              <a:t>terhadap</a:t>
            </a:r>
            <a:r>
              <a:rPr lang="en-US" sz="1800" dirty="0" smtClean="0"/>
              <a:t> </a:t>
            </a:r>
            <a:r>
              <a:rPr lang="en-US" sz="1800" dirty="0" err="1"/>
              <a:t>lembaga-lembaga</a:t>
            </a:r>
            <a:r>
              <a:rPr lang="en-US" sz="1800" dirty="0"/>
              <a:t> </a:t>
            </a:r>
            <a:r>
              <a:rPr lang="en-US" sz="1800" dirty="0" err="1" smtClean="0"/>
              <a:t>sertifikasi</a:t>
            </a:r>
            <a:r>
              <a:rPr lang="en-US" sz="1800" dirty="0" smtClean="0"/>
              <a:t> </a:t>
            </a:r>
            <a:r>
              <a:rPr lang="en-US" sz="1800" dirty="0"/>
              <a:t>(</a:t>
            </a:r>
            <a:r>
              <a:rPr lang="en-US" sz="1800" dirty="0" err="1"/>
              <a:t>antara</a:t>
            </a:r>
            <a:r>
              <a:rPr lang="en-US" sz="1800" dirty="0"/>
              <a:t> lain </a:t>
            </a:r>
            <a:r>
              <a:rPr lang="en-US" sz="1800" dirty="0" err="1"/>
              <a:t>mencakup</a:t>
            </a:r>
            <a:r>
              <a:rPr lang="en-US" sz="1800" dirty="0"/>
              <a:t> </a:t>
            </a:r>
            <a:r>
              <a:rPr lang="en-US" sz="1800" dirty="0" err="1" smtClean="0"/>
              <a:t>sertifikasi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/>
              <a:t>mutu</a:t>
            </a:r>
            <a:r>
              <a:rPr lang="en-US" sz="1800" dirty="0"/>
              <a:t>, </a:t>
            </a:r>
            <a:r>
              <a:rPr lang="en-US" sz="1800" dirty="0" err="1"/>
              <a:t>produk</a:t>
            </a:r>
            <a:r>
              <a:rPr lang="en-US" sz="1800" dirty="0"/>
              <a:t>, </a:t>
            </a:r>
            <a:r>
              <a:rPr lang="en-US" sz="1800" dirty="0" err="1"/>
              <a:t>personel</a:t>
            </a:r>
            <a:r>
              <a:rPr lang="en-US" sz="1800" dirty="0"/>
              <a:t>, </a:t>
            </a:r>
            <a:r>
              <a:rPr lang="en-US" sz="1800" dirty="0" err="1"/>
              <a:t>pelatihan</a:t>
            </a:r>
            <a:r>
              <a:rPr lang="en-US" sz="1800" dirty="0"/>
              <a:t>,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manajemen</a:t>
            </a:r>
            <a:r>
              <a:rPr lang="en-US" sz="1800" dirty="0"/>
              <a:t> </a:t>
            </a:r>
            <a:r>
              <a:rPr lang="en-US" sz="1800" dirty="0" err="1" smtClean="0"/>
              <a:t>lingkungan</a:t>
            </a:r>
            <a:r>
              <a:rPr lang="en-US" sz="1800" dirty="0" smtClean="0"/>
              <a:t>,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/>
              <a:t>pengelolaan</a:t>
            </a:r>
            <a:r>
              <a:rPr lang="en-US" sz="1800" dirty="0"/>
              <a:t> </a:t>
            </a:r>
            <a:r>
              <a:rPr lang="en-US" sz="1800" dirty="0" err="1"/>
              <a:t>hutan</a:t>
            </a:r>
            <a:r>
              <a:rPr lang="en-US" sz="1800" dirty="0"/>
              <a:t> </a:t>
            </a:r>
            <a:r>
              <a:rPr lang="en-US" sz="1800" dirty="0" err="1"/>
              <a:t>lestari</a:t>
            </a:r>
            <a:r>
              <a:rPr lang="en-US" sz="1800" dirty="0"/>
              <a:t>,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manajemen</a:t>
            </a:r>
            <a:r>
              <a:rPr lang="en-US" sz="1800" dirty="0"/>
              <a:t> </a:t>
            </a:r>
            <a:r>
              <a:rPr lang="en-US" sz="1800" dirty="0" err="1"/>
              <a:t>keselamatan</a:t>
            </a:r>
            <a:r>
              <a:rPr lang="en-US" sz="1800" dirty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kesehatan</a:t>
            </a:r>
            <a:r>
              <a:rPr lang="en-US" sz="1800" dirty="0" smtClean="0"/>
              <a:t> </a:t>
            </a:r>
            <a:r>
              <a:rPr lang="en-US" sz="1800" dirty="0" err="1"/>
              <a:t>kerja</a:t>
            </a:r>
            <a:r>
              <a:rPr lang="en-US" sz="1800" dirty="0"/>
              <a:t>, </a:t>
            </a:r>
            <a:r>
              <a:rPr lang="en-US" sz="1800" dirty="0" err="1"/>
              <a:t>mutu</a:t>
            </a:r>
            <a:r>
              <a:rPr lang="en-US" sz="1800" dirty="0"/>
              <a:t> </a:t>
            </a:r>
            <a:r>
              <a:rPr lang="en-US" sz="1800" dirty="0" err="1"/>
              <a:t>pangan</a:t>
            </a:r>
            <a:r>
              <a:rPr lang="en-US" sz="1800" dirty="0"/>
              <a:t> </a:t>
            </a:r>
            <a:r>
              <a:rPr lang="en-US" sz="1800" dirty="0" err="1"/>
              <a:t>organik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inspeksi</a:t>
            </a:r>
            <a:r>
              <a:rPr lang="en-US" sz="1800" dirty="0"/>
              <a:t> </a:t>
            </a:r>
            <a:r>
              <a:rPr lang="en-US" sz="1800" dirty="0" err="1"/>
              <a:t>teknis</a:t>
            </a:r>
            <a:r>
              <a:rPr lang="en-US" sz="1800" dirty="0"/>
              <a:t>), </a:t>
            </a:r>
            <a:r>
              <a:rPr lang="en-US" sz="1800" dirty="0" err="1" smtClean="0"/>
              <a:t>laboratorium</a:t>
            </a:r>
            <a:r>
              <a:rPr lang="en-US" sz="1800" dirty="0" smtClean="0"/>
              <a:t> </a:t>
            </a:r>
            <a:r>
              <a:rPr lang="en-US" sz="1800" dirty="0" err="1" smtClean="0"/>
              <a:t>penguji</a:t>
            </a:r>
            <a:r>
              <a:rPr lang="en-US" sz="1800" dirty="0" smtClean="0"/>
              <a:t>/</a:t>
            </a:r>
            <a:r>
              <a:rPr lang="en-US" sz="1800" dirty="0" err="1" smtClean="0"/>
              <a:t>kalibrasi</a:t>
            </a:r>
            <a:r>
              <a:rPr lang="en-US" sz="1800" dirty="0" smtClean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pengakuan</a:t>
            </a:r>
            <a:r>
              <a:rPr lang="en-US" sz="1800" dirty="0"/>
              <a:t> di </a:t>
            </a:r>
            <a:r>
              <a:rPr lang="en-US" sz="1800" dirty="0" err="1"/>
              <a:t>bidang</a:t>
            </a:r>
            <a:r>
              <a:rPr lang="en-US" sz="1800" dirty="0"/>
              <a:t> </a:t>
            </a:r>
            <a:r>
              <a:rPr lang="en-US" sz="1800" dirty="0" err="1"/>
              <a:t>standardisasi</a:t>
            </a:r>
            <a:r>
              <a:rPr lang="en-US" sz="1800" dirty="0"/>
              <a:t> </a:t>
            </a:r>
            <a:r>
              <a:rPr lang="en-US" sz="1800" dirty="0" err="1"/>
              <a:t>lainnya</a:t>
            </a:r>
            <a:r>
              <a:rPr lang="en-US" sz="1800" dirty="0"/>
              <a:t>,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 smtClean="0"/>
              <a:t>badan</a:t>
            </a:r>
            <a:r>
              <a:rPr lang="en-US" sz="1800" dirty="0" smtClean="0"/>
              <a:t> </a:t>
            </a:r>
            <a:r>
              <a:rPr lang="en-US" sz="1800" dirty="0" err="1" smtClean="0"/>
              <a:t>akreditasi</a:t>
            </a:r>
            <a:r>
              <a:rPr lang="en-US" sz="1800" dirty="0" smtClean="0"/>
              <a:t> </a:t>
            </a:r>
            <a:r>
              <a:rPr lang="en-US" sz="1800" dirty="0" err="1"/>
              <a:t>nasional</a:t>
            </a:r>
            <a:r>
              <a:rPr lang="en-US" sz="1800" dirty="0"/>
              <a:t> di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negara</a:t>
            </a:r>
            <a:r>
              <a:rPr lang="en-US" sz="1800" dirty="0"/>
              <a:t>, </a:t>
            </a:r>
            <a:r>
              <a:rPr lang="en-US" sz="1800" dirty="0" err="1"/>
              <a:t>menyatakan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lembaga</a:t>
            </a:r>
            <a:r>
              <a:rPr lang="en-US" sz="1800" dirty="0"/>
              <a:t> </a:t>
            </a:r>
            <a:r>
              <a:rPr lang="en-US" sz="1800" dirty="0" err="1" smtClean="0"/>
              <a:t>sertifikasi</a:t>
            </a:r>
            <a:r>
              <a:rPr lang="en-US" sz="1800" dirty="0" smtClean="0"/>
              <a:t> 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dirty="0" err="1"/>
              <a:t>laboratorium</a:t>
            </a:r>
            <a:r>
              <a:rPr lang="en-US" sz="1800" dirty="0"/>
              <a:t> </a:t>
            </a:r>
            <a:r>
              <a:rPr lang="en-US" sz="1800" dirty="0" err="1"/>
              <a:t>dimaksud</a:t>
            </a:r>
            <a:r>
              <a:rPr lang="en-US" sz="1800" dirty="0"/>
              <a:t>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memenuhi</a:t>
            </a:r>
            <a:r>
              <a:rPr lang="en-US" sz="1800" dirty="0"/>
              <a:t> </a:t>
            </a:r>
            <a:r>
              <a:rPr lang="en-US" sz="1800" dirty="0" err="1"/>
              <a:t>persyaratan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 smtClean="0"/>
              <a:t>melakukan</a:t>
            </a:r>
            <a:r>
              <a:rPr lang="en-US" sz="1800" dirty="0" smtClean="0"/>
              <a:t> </a:t>
            </a:r>
            <a:r>
              <a:rPr lang="en-US" sz="1800" dirty="0" err="1" smtClean="0"/>
              <a:t>sesuatu</a:t>
            </a:r>
            <a:r>
              <a:rPr lang="en-US" sz="1800" dirty="0" smtClean="0"/>
              <a:t> </a:t>
            </a:r>
            <a:r>
              <a:rPr lang="en-US" sz="1800" dirty="0" err="1"/>
              <a:t>kegiatan</a:t>
            </a:r>
            <a:r>
              <a:rPr lang="en-US" sz="1800" dirty="0"/>
              <a:t> </a:t>
            </a:r>
            <a:r>
              <a:rPr lang="en-US" sz="1800" dirty="0" err="1"/>
              <a:t>standardisasi</a:t>
            </a:r>
            <a:r>
              <a:rPr lang="en-US" sz="1800" dirty="0"/>
              <a:t> </a:t>
            </a:r>
            <a:r>
              <a:rPr lang="en-US" sz="1800" dirty="0" err="1"/>
              <a:t>tertentu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D5DE-BC10-4A01-9E3E-6AFC23E96352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457-F17B-4E28-BCA4-AE7C0359E5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50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</a:t>
            </a:r>
            <a:r>
              <a:rPr lang="en-US" sz="3200" dirty="0"/>
              <a:t>KREDITASI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mencapai</a:t>
            </a:r>
            <a:r>
              <a:rPr lang="en-US" sz="1800" dirty="0"/>
              <a:t> </a:t>
            </a:r>
            <a:r>
              <a:rPr lang="en-US" sz="1800" dirty="0" err="1"/>
              <a:t>pengakuan</a:t>
            </a:r>
            <a:r>
              <a:rPr lang="en-US" sz="1800" dirty="0"/>
              <a:t> </a:t>
            </a:r>
            <a:r>
              <a:rPr lang="en-US" sz="1800" dirty="0" err="1" smtClean="0"/>
              <a:t>internasional</a:t>
            </a:r>
            <a:r>
              <a:rPr lang="en-US" sz="1800" dirty="0" smtClean="0"/>
              <a:t>, </a:t>
            </a:r>
            <a:r>
              <a:rPr lang="en-US" sz="1800" dirty="0" err="1" smtClean="0"/>
              <a:t>sebuah</a:t>
            </a:r>
            <a:r>
              <a:rPr lang="en-US" sz="1800" dirty="0" smtClean="0"/>
              <a:t> </a:t>
            </a:r>
            <a:r>
              <a:rPr lang="en-US" sz="1800" dirty="0" err="1" smtClean="0"/>
              <a:t>badan</a:t>
            </a:r>
            <a:r>
              <a:rPr lang="en-US" sz="1800" dirty="0" smtClean="0"/>
              <a:t> </a:t>
            </a:r>
            <a:r>
              <a:rPr lang="en-US" sz="1800" dirty="0" err="1" smtClean="0"/>
              <a:t>akreditasi</a:t>
            </a:r>
            <a:r>
              <a:rPr lang="en-US" sz="1800" dirty="0" smtClean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memenuhi</a:t>
            </a:r>
            <a:r>
              <a:rPr lang="en-US" sz="1800" dirty="0"/>
              <a:t> </a:t>
            </a:r>
            <a:r>
              <a:rPr lang="en-US" sz="1800" dirty="0" err="1"/>
              <a:t>persyaratan</a:t>
            </a:r>
            <a:r>
              <a:rPr lang="en-US" sz="1800" dirty="0"/>
              <a:t> </a:t>
            </a:r>
            <a:r>
              <a:rPr lang="en-US" sz="1800" dirty="0" err="1"/>
              <a:t>bagi</a:t>
            </a:r>
            <a:r>
              <a:rPr lang="en-US" sz="1800" dirty="0"/>
              <a:t> </a:t>
            </a:r>
            <a:r>
              <a:rPr lang="en-US" sz="1800" dirty="0" err="1"/>
              <a:t>badan</a:t>
            </a:r>
            <a:r>
              <a:rPr lang="en-US" sz="1800" dirty="0"/>
              <a:t> </a:t>
            </a:r>
            <a:r>
              <a:rPr lang="en-US" sz="1800" dirty="0" err="1"/>
              <a:t>akreditasi</a:t>
            </a:r>
            <a:r>
              <a:rPr lang="en-US" sz="1800" dirty="0"/>
              <a:t> </a:t>
            </a:r>
            <a:r>
              <a:rPr lang="en-US" sz="1800" dirty="0" smtClean="0"/>
              <a:t>yang </a:t>
            </a:r>
            <a:r>
              <a:rPr lang="en-US" sz="1800" dirty="0" err="1" smtClean="0"/>
              <a:t>ditetapkan</a:t>
            </a:r>
            <a:r>
              <a:rPr lang="en-US" sz="1800" dirty="0" smtClean="0"/>
              <a:t> </a:t>
            </a:r>
            <a:r>
              <a:rPr lang="en-US" sz="1800" dirty="0" err="1"/>
              <a:t>dalam</a:t>
            </a:r>
            <a:r>
              <a:rPr lang="en-US" sz="1800" dirty="0"/>
              <a:t> ISO/IEC 17011. Di </a:t>
            </a:r>
            <a:r>
              <a:rPr lang="en-US" sz="1800" dirty="0" err="1"/>
              <a:t>tingkat</a:t>
            </a:r>
            <a:r>
              <a:rPr lang="en-US" sz="1800" dirty="0"/>
              <a:t> </a:t>
            </a:r>
            <a:r>
              <a:rPr lang="en-US" sz="1800" dirty="0" err="1"/>
              <a:t>internasional</a:t>
            </a:r>
            <a:r>
              <a:rPr lang="en-US" sz="1800" dirty="0"/>
              <a:t>, </a:t>
            </a:r>
            <a:r>
              <a:rPr lang="en-US" sz="1800" dirty="0" err="1"/>
              <a:t>saling</a:t>
            </a:r>
            <a:r>
              <a:rPr lang="en-US" sz="1800" dirty="0"/>
              <a:t> </a:t>
            </a:r>
            <a:r>
              <a:rPr lang="en-US" sz="1800" dirty="0" err="1" smtClean="0"/>
              <a:t>pengakuan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/>
              <a:t>akreditasi</a:t>
            </a:r>
            <a:r>
              <a:rPr lang="en-US" sz="1800" dirty="0"/>
              <a:t> </a:t>
            </a:r>
            <a:r>
              <a:rPr lang="en-US" sz="1800" dirty="0" err="1"/>
              <a:t>laboratorium</a:t>
            </a:r>
            <a:r>
              <a:rPr lang="en-US" sz="1800" dirty="0"/>
              <a:t> </a:t>
            </a:r>
            <a:r>
              <a:rPr lang="en-US" sz="1800" dirty="0" err="1"/>
              <a:t>dikoordinasikan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ILAC (</a:t>
            </a:r>
            <a:r>
              <a:rPr lang="en-US" sz="1800" dirty="0" smtClean="0"/>
              <a:t>International Laboratory </a:t>
            </a:r>
            <a:r>
              <a:rPr lang="en-US" sz="1800" dirty="0"/>
              <a:t>Accreditation Conference), </a:t>
            </a:r>
            <a:r>
              <a:rPr lang="en-US" sz="1800" dirty="0" err="1"/>
              <a:t>sedangkan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akreditasi</a:t>
            </a:r>
            <a:r>
              <a:rPr lang="en-US" sz="1800" dirty="0"/>
              <a:t> </a:t>
            </a:r>
            <a:r>
              <a:rPr lang="en-US" sz="1800" dirty="0" err="1" smtClean="0"/>
              <a:t>lembaga</a:t>
            </a:r>
            <a:r>
              <a:rPr lang="en-US" sz="1800" dirty="0" smtClean="0"/>
              <a:t> </a:t>
            </a:r>
            <a:r>
              <a:rPr lang="en-US" sz="1800" dirty="0" err="1" smtClean="0"/>
              <a:t>sertifikasi</a:t>
            </a:r>
            <a:r>
              <a:rPr lang="en-US" sz="1800" dirty="0" smtClean="0"/>
              <a:t> </a:t>
            </a:r>
            <a:r>
              <a:rPr lang="en-US" sz="1800" dirty="0" err="1"/>
              <a:t>dikoordinasikan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IAF (International Accreditation Federation</a:t>
            </a:r>
            <a:r>
              <a:rPr lang="en-US" sz="1800" dirty="0" smtClean="0"/>
              <a:t>).</a:t>
            </a:r>
          </a:p>
          <a:p>
            <a:pPr marL="114300" indent="0">
              <a:buNone/>
            </a:pPr>
            <a:endParaRPr lang="en-US" sz="1800" dirty="0" smtClean="0"/>
          </a:p>
          <a:p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/>
              <a:t>memfasilitasi</a:t>
            </a:r>
            <a:r>
              <a:rPr lang="en-US" sz="1800" dirty="0"/>
              <a:t> </a:t>
            </a:r>
            <a:r>
              <a:rPr lang="en-US" sz="1800" dirty="0" err="1"/>
              <a:t>saling</a:t>
            </a:r>
            <a:r>
              <a:rPr lang="en-US" sz="1800" dirty="0"/>
              <a:t> </a:t>
            </a:r>
            <a:r>
              <a:rPr lang="en-US" sz="1800" dirty="0" err="1"/>
              <a:t>pengakuan</a:t>
            </a:r>
            <a:r>
              <a:rPr lang="en-US" sz="1800" dirty="0"/>
              <a:t> di </a:t>
            </a:r>
            <a:r>
              <a:rPr lang="en-US" sz="1800" dirty="0" err="1"/>
              <a:t>tingkat</a:t>
            </a:r>
            <a:r>
              <a:rPr lang="en-US" sz="1800" dirty="0"/>
              <a:t> </a:t>
            </a:r>
            <a:r>
              <a:rPr lang="en-US" sz="1800" dirty="0" err="1"/>
              <a:t>internasional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, di</a:t>
            </a:r>
            <a:br>
              <a:rPr lang="en-US" sz="1800" dirty="0"/>
            </a:br>
            <a:r>
              <a:rPr lang="en-US" sz="1800" dirty="0" err="1"/>
              <a:t>wilayah</a:t>
            </a:r>
            <a:r>
              <a:rPr lang="en-US" sz="1800" dirty="0"/>
              <a:t> regional yang </a:t>
            </a:r>
            <a:r>
              <a:rPr lang="en-US" sz="1800" dirty="0" err="1"/>
              <a:t>mencakup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negara</a:t>
            </a:r>
            <a:r>
              <a:rPr lang="en-US" sz="1800" dirty="0"/>
              <a:t> yang </a:t>
            </a:r>
            <a:r>
              <a:rPr lang="en-US" sz="1800" dirty="0" err="1"/>
              <a:t>cukup</a:t>
            </a:r>
            <a:r>
              <a:rPr lang="en-US" sz="1800" dirty="0"/>
              <a:t> </a:t>
            </a:r>
            <a:r>
              <a:rPr lang="en-US" sz="1800" dirty="0" err="1"/>
              <a:t>besar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/>
              <a:t>kepentingan</a:t>
            </a:r>
            <a:r>
              <a:rPr lang="en-US" sz="1800" dirty="0"/>
              <a:t> </a:t>
            </a:r>
            <a:r>
              <a:rPr lang="en-US" sz="1800" dirty="0" err="1"/>
              <a:t>ekonomi</a:t>
            </a:r>
            <a:r>
              <a:rPr lang="en-US" sz="1800" dirty="0"/>
              <a:t> </a:t>
            </a:r>
            <a:r>
              <a:rPr lang="en-US" sz="1800" dirty="0" err="1"/>
              <a:t>tertentu</a:t>
            </a:r>
            <a:r>
              <a:rPr lang="en-US" sz="1800" dirty="0"/>
              <a:t> </a:t>
            </a:r>
            <a:r>
              <a:rPr lang="en-US" sz="1800" dirty="0" err="1"/>
              <a:t>membentuk</a:t>
            </a:r>
            <a:r>
              <a:rPr lang="en-US" sz="1800" dirty="0"/>
              <a:t> </a:t>
            </a:r>
            <a:r>
              <a:rPr lang="en-US" sz="1800" dirty="0" err="1"/>
              <a:t>organisasi</a:t>
            </a:r>
            <a:r>
              <a:rPr lang="en-US" sz="1800" dirty="0"/>
              <a:t> </a:t>
            </a:r>
            <a:r>
              <a:rPr lang="en-US" sz="1800" dirty="0" err="1"/>
              <a:t>kerjasama</a:t>
            </a:r>
            <a:r>
              <a:rPr lang="en-US" sz="1800" dirty="0"/>
              <a:t> </a:t>
            </a:r>
            <a:r>
              <a:rPr lang="en-US" sz="1800" dirty="0" err="1"/>
              <a:t>akreditasi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regional. </a:t>
            </a:r>
            <a:r>
              <a:rPr lang="en-US" sz="1800" dirty="0" err="1"/>
              <a:t>Contoh</a:t>
            </a:r>
            <a:r>
              <a:rPr lang="en-US" sz="1800" dirty="0"/>
              <a:t>: APLAC (Asia </a:t>
            </a:r>
            <a:r>
              <a:rPr lang="en-US" sz="1800" dirty="0" smtClean="0"/>
              <a:t>Pacific </a:t>
            </a:r>
            <a:r>
              <a:rPr lang="en-US" sz="1800" dirty="0"/>
              <a:t>Laboratory Accreditation Cooperation)</a:t>
            </a:r>
            <a:br>
              <a:rPr lang="en-US" sz="1800" dirty="0"/>
            </a:b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kerjasama</a:t>
            </a:r>
            <a:r>
              <a:rPr lang="en-US" sz="1800" dirty="0"/>
              <a:t> </a:t>
            </a:r>
            <a:r>
              <a:rPr lang="en-US" sz="1800" dirty="0" err="1"/>
              <a:t>akreditasi</a:t>
            </a:r>
            <a:r>
              <a:rPr lang="en-US" sz="1800" dirty="0"/>
              <a:t> </a:t>
            </a:r>
            <a:r>
              <a:rPr lang="en-US" sz="1800" dirty="0" err="1"/>
              <a:t>laboratorium</a:t>
            </a:r>
            <a:r>
              <a:rPr lang="en-US" sz="1800" dirty="0"/>
              <a:t> di </a:t>
            </a:r>
            <a:r>
              <a:rPr lang="en-US" sz="1800" dirty="0" err="1"/>
              <a:t>kawasan</a:t>
            </a:r>
            <a:r>
              <a:rPr lang="en-US" sz="1800" dirty="0"/>
              <a:t> Asia </a:t>
            </a:r>
            <a:r>
              <a:rPr lang="en-US" sz="1800" dirty="0" smtClean="0"/>
              <a:t>Pacific </a:t>
            </a:r>
            <a:r>
              <a:rPr lang="en-US" sz="1800" dirty="0" err="1"/>
              <a:t>dan</a:t>
            </a:r>
            <a:r>
              <a:rPr lang="en-US" sz="1800" dirty="0"/>
              <a:t> PAC</a:t>
            </a:r>
            <a:br>
              <a:rPr lang="en-US" sz="1800" dirty="0"/>
            </a:br>
            <a:r>
              <a:rPr lang="en-US" sz="1800" dirty="0"/>
              <a:t>(</a:t>
            </a:r>
            <a:r>
              <a:rPr lang="en-US" sz="1800" dirty="0" smtClean="0"/>
              <a:t>Pacific </a:t>
            </a:r>
            <a:r>
              <a:rPr lang="en-US" sz="1800" dirty="0"/>
              <a:t>Accreditation Cooperation)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kerjasama</a:t>
            </a:r>
            <a:r>
              <a:rPr lang="en-US" sz="1800" dirty="0"/>
              <a:t> </a:t>
            </a:r>
            <a:r>
              <a:rPr lang="en-US" sz="1800" dirty="0" err="1"/>
              <a:t>akreditasi</a:t>
            </a:r>
            <a:r>
              <a:rPr lang="en-US" sz="1800" dirty="0"/>
              <a:t> </a:t>
            </a:r>
            <a:r>
              <a:rPr lang="en-US" sz="1800" dirty="0" err="1"/>
              <a:t>lembaga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 smtClean="0"/>
              <a:t>sertifikasi</a:t>
            </a:r>
            <a:r>
              <a:rPr lang="en-US" sz="1800" dirty="0" smtClean="0"/>
              <a:t> </a:t>
            </a:r>
            <a:r>
              <a:rPr lang="en-US" sz="1800" dirty="0"/>
              <a:t>di </a:t>
            </a:r>
            <a:r>
              <a:rPr lang="en-US" sz="1800" dirty="0" smtClean="0"/>
              <a:t>Pacific</a:t>
            </a:r>
            <a:r>
              <a:rPr lang="en-US" sz="1800" dirty="0"/>
              <a:t>.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D5DE-BC10-4A01-9E3E-6AFC23E96352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457-F17B-4E28-BCA4-AE7C0359E5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46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/>
              <a:t>M</a:t>
            </a:r>
            <a:r>
              <a:rPr lang="en-US" sz="3200" dirty="0" smtClean="0"/>
              <a:t>ETROLOGI</a:t>
            </a:r>
            <a:endParaRPr lang="en-US" sz="320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 rot="16200000">
            <a:off x="7822814" y="993457"/>
            <a:ext cx="1895474" cy="365760"/>
          </a:xfrm>
        </p:spPr>
        <p:txBody>
          <a:bodyPr/>
          <a:lstStyle/>
          <a:p>
            <a:fld id="{FA4FA01E-9035-4ECC-86B1-7C4AC2914072}" type="datetime1">
              <a:rPr lang="en-US" smtClean="0"/>
              <a:t>10/3/2017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457-F17B-4E28-BCA4-AE7C0359E5C1}" type="slidenum">
              <a:rPr lang="en-US" smtClean="0"/>
              <a:t>14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1295400"/>
            <a:ext cx="762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Menurut</a:t>
            </a:r>
            <a:r>
              <a:rPr lang="en-US" dirty="0"/>
              <a:t> ISO Guide 99:2007, metrology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“</a:t>
            </a:r>
            <a:r>
              <a:rPr lang="en-US" dirty="0"/>
              <a:t>S</a:t>
            </a:r>
            <a:r>
              <a:rPr lang="en-US" dirty="0" smtClean="0"/>
              <a:t>cience </a:t>
            </a:r>
            <a:r>
              <a:rPr lang="en-US" dirty="0"/>
              <a:t>of measurement and its </a:t>
            </a:r>
            <a:r>
              <a:rPr lang="en-US" dirty="0" smtClean="0"/>
              <a:t>application“ (</a:t>
            </a:r>
            <a:r>
              <a:rPr lang="en-US" dirty="0"/>
              <a:t>NOTE: </a:t>
            </a:r>
            <a:r>
              <a:rPr lang="en-US" dirty="0" smtClean="0"/>
              <a:t>Metrology  include all </a:t>
            </a:r>
            <a:r>
              <a:rPr lang="en-US" dirty="0"/>
              <a:t>theoretical and practical aspects of measurement</a:t>
            </a:r>
            <a:r>
              <a:rPr lang="en-US" dirty="0" smtClean="0"/>
              <a:t>, whatever the measurement uncertainty </a:t>
            </a:r>
            <a:r>
              <a:rPr lang="en-US" dirty="0"/>
              <a:t>and </a:t>
            </a:r>
            <a:r>
              <a:rPr lang="en-US" dirty="0" smtClean="0"/>
              <a:t>field </a:t>
            </a:r>
            <a:r>
              <a:rPr lang="en-US" dirty="0"/>
              <a:t>of application).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Metrologi</a:t>
            </a:r>
            <a:r>
              <a:rPr lang="en-US" dirty="0" smtClean="0"/>
              <a:t> </a:t>
            </a:r>
            <a:r>
              <a:rPr lang="en-US" dirty="0" err="1" smtClean="0"/>
              <a:t>mencakup</a:t>
            </a:r>
            <a:r>
              <a:rPr lang="en-US" dirty="0" smtClean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pengukuran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benar</a:t>
            </a:r>
            <a:r>
              <a:rPr lang="en-US" dirty="0"/>
              <a:t>, </a:t>
            </a:r>
            <a:r>
              <a:rPr lang="en-US" dirty="0" err="1"/>
              <a:t>tertelusur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diakui</a:t>
            </a:r>
            <a:r>
              <a:rPr lang="en-US" dirty="0"/>
              <a:t> </a:t>
            </a:r>
            <a:r>
              <a:rPr lang="en-US" dirty="0" err="1"/>
              <a:t>kebenarannya</a:t>
            </a:r>
            <a:r>
              <a:rPr lang="en-US" dirty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/>
              <a:t>nasional</a:t>
            </a:r>
            <a:r>
              <a:rPr lang="en-US" dirty="0"/>
              <a:t>, regional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internasional</a:t>
            </a:r>
            <a:r>
              <a:rPr lang="en-US" dirty="0"/>
              <a:t>, </a:t>
            </a:r>
            <a:r>
              <a:rPr lang="en-US" dirty="0" err="1"/>
              <a:t>sedemikian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/>
              <a:t>rasa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percaya</a:t>
            </a:r>
            <a:r>
              <a:rPr lang="en-US" dirty="0"/>
              <a:t> di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pihak-pihak</a:t>
            </a:r>
            <a:r>
              <a:rPr lang="en-US" dirty="0"/>
              <a:t> yang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berkepentingan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74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M</a:t>
            </a:r>
            <a:r>
              <a:rPr lang="en-US" sz="3200" dirty="0"/>
              <a:t>ETROLOGI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D5DE-BC10-4A01-9E3E-6AFC23E96352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457-F17B-4E28-BCA4-AE7C0359E5C1}" type="slidenum">
              <a:rPr lang="en-US" smtClean="0"/>
              <a:t>15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81175"/>
            <a:ext cx="550545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1352034"/>
            <a:ext cx="1780872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Metrologi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1781175"/>
            <a:ext cx="2190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 smtClean="0"/>
              <a:t>SNSU=Standar </a:t>
            </a:r>
            <a:r>
              <a:rPr lang="nn-NO" dirty="0"/>
              <a:t>Nasional untuk Satuan </a:t>
            </a:r>
            <a:r>
              <a:rPr lang="nn-NO" dirty="0" smtClean="0"/>
              <a:t>Ukuran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018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M</a:t>
            </a:r>
            <a:r>
              <a:rPr lang="en-US" sz="3200" dirty="0"/>
              <a:t>ETROLOGI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D5DE-BC10-4A01-9E3E-6AFC23E96352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457-F17B-4E28-BCA4-AE7C0359E5C1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1415534"/>
            <a:ext cx="177843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Metrologi</a:t>
            </a:r>
            <a:r>
              <a:rPr lang="en-US" b="1" dirty="0" smtClean="0"/>
              <a:t> </a:t>
            </a:r>
            <a:r>
              <a:rPr lang="en-US" b="1" dirty="0" err="1" smtClean="0"/>
              <a:t>Ilmiah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981199"/>
            <a:ext cx="7848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Metrologi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ranah</a:t>
            </a:r>
            <a:r>
              <a:rPr lang="en-US" dirty="0"/>
              <a:t> </a:t>
            </a:r>
            <a:r>
              <a:rPr lang="en-US" dirty="0" err="1"/>
              <a:t>metrologi</a:t>
            </a:r>
            <a:r>
              <a:rPr lang="en-US" dirty="0"/>
              <a:t> di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primer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Metrologi</a:t>
            </a:r>
            <a:r>
              <a:rPr lang="en-US" dirty="0" smtClean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bersentuhan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teoritis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praktis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unit </a:t>
            </a:r>
            <a:r>
              <a:rPr lang="en-US" dirty="0" err="1"/>
              <a:t>pengukuran</a:t>
            </a:r>
            <a:r>
              <a:rPr lang="en-US" dirty="0"/>
              <a:t> (</a:t>
            </a:r>
            <a:r>
              <a:rPr lang="en-US" dirty="0" err="1"/>
              <a:t>misalnya</a:t>
            </a:r>
            <a:r>
              <a:rPr lang="en-US" dirty="0"/>
              <a:t>: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smtClean="0"/>
              <a:t>unit,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/>
              <a:t>konversi</a:t>
            </a:r>
            <a:r>
              <a:rPr lang="en-US" dirty="0"/>
              <a:t> unit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),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pengukuran</a:t>
            </a:r>
            <a:r>
              <a:rPr lang="en-US" dirty="0"/>
              <a:t>,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metrologi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ukur</a:t>
            </a:r>
            <a:r>
              <a:rPr lang="en-US" dirty="0"/>
              <a:t> </a:t>
            </a:r>
            <a:r>
              <a:rPr lang="en-US" dirty="0" err="1" smtClean="0"/>
              <a:t>terlepas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/>
              <a:t>kuantitas</a:t>
            </a:r>
            <a:r>
              <a:rPr lang="en-US" dirty="0"/>
              <a:t> yang </a:t>
            </a:r>
            <a:r>
              <a:rPr lang="en-US" dirty="0" err="1"/>
              <a:t>bersangkutan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 smtClean="0"/>
              <a:t>pengukuran</a:t>
            </a:r>
            <a:r>
              <a:rPr lang="en-US" dirty="0" smtClean="0"/>
              <a:t> primer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primer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Satuan</a:t>
            </a:r>
            <a:r>
              <a:rPr lang="en-US" dirty="0" smtClean="0"/>
              <a:t> </a:t>
            </a:r>
            <a:r>
              <a:rPr lang="en-US" dirty="0" err="1" smtClean="0"/>
              <a:t>Internasional</a:t>
            </a:r>
            <a:r>
              <a:rPr lang="en-US" dirty="0" smtClean="0"/>
              <a:t> (SI)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jantung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modern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 smtClean="0"/>
              <a:t>pengukuran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distandarkan</a:t>
            </a:r>
            <a:r>
              <a:rPr lang="en-US" dirty="0"/>
              <a:t>.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SI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rutin</a:t>
            </a:r>
            <a:r>
              <a:rPr lang="en-US" dirty="0"/>
              <a:t> </a:t>
            </a:r>
            <a:r>
              <a:rPr lang="en-US" dirty="0" err="1"/>
              <a:t>mengkalibrasikan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pengukurannya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53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M</a:t>
            </a:r>
            <a:r>
              <a:rPr lang="en-US" sz="3200" dirty="0"/>
              <a:t>ETROLOGI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D5DE-BC10-4A01-9E3E-6AFC23E96352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457-F17B-4E28-BCA4-AE7C0359E5C1}" type="slidenum">
              <a:rPr lang="en-US" smtClean="0"/>
              <a:t>17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6248400" cy="5270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4500" y="1173202"/>
            <a:ext cx="2785763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Satuan</a:t>
            </a:r>
            <a:r>
              <a:rPr lang="en-US" dirty="0" smtClean="0"/>
              <a:t> </a:t>
            </a:r>
            <a:r>
              <a:rPr lang="en-US" dirty="0" err="1" smtClean="0"/>
              <a:t>Internasional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47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M</a:t>
            </a:r>
            <a:r>
              <a:rPr lang="en-US" sz="3200" dirty="0"/>
              <a:t>ETROLOGI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D5DE-BC10-4A01-9E3E-6AFC23E96352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457-F17B-4E28-BCA4-AE7C0359E5C1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1415534"/>
            <a:ext cx="191853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Metrologi</a:t>
            </a:r>
            <a:r>
              <a:rPr lang="en-US" b="1" dirty="0" smtClean="0"/>
              <a:t> </a:t>
            </a:r>
            <a:r>
              <a:rPr lang="en-US" b="1" dirty="0" err="1" smtClean="0"/>
              <a:t>Industri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981199"/>
            <a:ext cx="78486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700" dirty="0" err="1"/>
              <a:t>Metrologi</a:t>
            </a:r>
            <a:r>
              <a:rPr lang="en-US" sz="1700" dirty="0"/>
              <a:t> </a:t>
            </a:r>
            <a:r>
              <a:rPr lang="en-US" sz="1700" dirty="0" err="1"/>
              <a:t>Industri</a:t>
            </a:r>
            <a:r>
              <a:rPr lang="en-US" sz="1700" dirty="0"/>
              <a:t> </a:t>
            </a:r>
            <a:r>
              <a:rPr lang="en-US" sz="1700" dirty="0" err="1"/>
              <a:t>berfokus</a:t>
            </a:r>
            <a:r>
              <a:rPr lang="en-US" sz="1700" dirty="0"/>
              <a:t> </a:t>
            </a:r>
            <a:r>
              <a:rPr lang="en-US" sz="1700" dirty="0" err="1"/>
              <a:t>pada</a:t>
            </a:r>
            <a:r>
              <a:rPr lang="en-US" sz="1700" dirty="0"/>
              <a:t> </a:t>
            </a:r>
            <a:r>
              <a:rPr lang="en-US" sz="1700" dirty="0" err="1"/>
              <a:t>pengukuran</a:t>
            </a:r>
            <a:r>
              <a:rPr lang="en-US" sz="1700" dirty="0"/>
              <a:t> </a:t>
            </a:r>
            <a:r>
              <a:rPr lang="en-US" sz="1700" dirty="0" err="1"/>
              <a:t>dalam</a:t>
            </a:r>
            <a:r>
              <a:rPr lang="en-US" sz="1700" dirty="0"/>
              <a:t> </a:t>
            </a:r>
            <a:r>
              <a:rPr lang="en-US" sz="1700" dirty="0" err="1"/>
              <a:t>produksi</a:t>
            </a:r>
            <a:r>
              <a:rPr lang="en-US" sz="1700" dirty="0"/>
              <a:t> </a:t>
            </a:r>
            <a:r>
              <a:rPr lang="en-US" sz="1700" dirty="0" err="1" smtClean="0"/>
              <a:t>dan</a:t>
            </a:r>
            <a:r>
              <a:rPr lang="en-US" sz="1700" dirty="0" smtClean="0"/>
              <a:t> </a:t>
            </a:r>
            <a:r>
              <a:rPr lang="en-US" sz="1700" dirty="0" err="1" smtClean="0"/>
              <a:t>pengendalian</a:t>
            </a:r>
            <a:r>
              <a:rPr lang="en-US" sz="1700" dirty="0" smtClean="0"/>
              <a:t> </a:t>
            </a:r>
            <a:r>
              <a:rPr lang="en-US" sz="1700" dirty="0" err="1"/>
              <a:t>mutu</a:t>
            </a:r>
            <a:r>
              <a:rPr lang="en-US" sz="1700" dirty="0"/>
              <a:t>. </a:t>
            </a:r>
            <a:r>
              <a:rPr lang="en-US" sz="1700" dirty="0" err="1"/>
              <a:t>Masalah</a:t>
            </a:r>
            <a:r>
              <a:rPr lang="en-US" sz="1700" dirty="0"/>
              <a:t> </a:t>
            </a:r>
            <a:r>
              <a:rPr lang="en-US" sz="1700" dirty="0" err="1"/>
              <a:t>khas</a:t>
            </a:r>
            <a:r>
              <a:rPr lang="en-US" sz="1700" dirty="0"/>
              <a:t> </a:t>
            </a:r>
            <a:r>
              <a:rPr lang="en-US" sz="1700" dirty="0" err="1"/>
              <a:t>adalah</a:t>
            </a:r>
            <a:r>
              <a:rPr lang="en-US" sz="1700" dirty="0"/>
              <a:t> </a:t>
            </a:r>
            <a:r>
              <a:rPr lang="en-US" sz="1700" dirty="0" err="1"/>
              <a:t>prosedur</a:t>
            </a:r>
            <a:r>
              <a:rPr lang="en-US" sz="1700" dirty="0"/>
              <a:t> </a:t>
            </a:r>
            <a:r>
              <a:rPr lang="en-US" sz="1700" dirty="0" err="1"/>
              <a:t>kalibrasi</a:t>
            </a:r>
            <a:r>
              <a:rPr lang="en-US" sz="1700" dirty="0"/>
              <a:t> </a:t>
            </a:r>
            <a:r>
              <a:rPr lang="en-US" sz="1700" dirty="0" err="1"/>
              <a:t>dan</a:t>
            </a:r>
            <a:r>
              <a:rPr lang="en-US" sz="1700" dirty="0"/>
              <a:t> interval</a:t>
            </a:r>
            <a:br>
              <a:rPr lang="en-US" sz="1700" dirty="0"/>
            </a:br>
            <a:r>
              <a:rPr lang="en-US" sz="1700" dirty="0" err="1"/>
              <a:t>kalibrasi</a:t>
            </a:r>
            <a:r>
              <a:rPr lang="en-US" sz="1700" dirty="0"/>
              <a:t>, </a:t>
            </a:r>
            <a:r>
              <a:rPr lang="en-US" sz="1700" dirty="0" err="1"/>
              <a:t>pengendalian</a:t>
            </a:r>
            <a:r>
              <a:rPr lang="en-US" sz="1700" dirty="0"/>
              <a:t> proses </a:t>
            </a:r>
            <a:r>
              <a:rPr lang="en-US" sz="1700" dirty="0" err="1"/>
              <a:t>pengukuran</a:t>
            </a:r>
            <a:r>
              <a:rPr lang="en-US" sz="1700" dirty="0"/>
              <a:t>, </a:t>
            </a:r>
            <a:r>
              <a:rPr lang="en-US" sz="1700" dirty="0" err="1"/>
              <a:t>dan</a:t>
            </a:r>
            <a:r>
              <a:rPr lang="en-US" sz="1700" dirty="0"/>
              <a:t> </a:t>
            </a:r>
            <a:r>
              <a:rPr lang="en-US" sz="1700" dirty="0" err="1"/>
              <a:t>pengelolaan</a:t>
            </a:r>
            <a:r>
              <a:rPr lang="en-US" sz="1700" dirty="0"/>
              <a:t> </a:t>
            </a:r>
            <a:r>
              <a:rPr lang="en-US" sz="1700" dirty="0" err="1"/>
              <a:t>peralatan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dirty="0" err="1"/>
              <a:t>pengukuran</a:t>
            </a:r>
            <a:r>
              <a:rPr lang="en-US" sz="1700" dirty="0"/>
              <a:t>. </a:t>
            </a:r>
            <a:r>
              <a:rPr lang="en-US" sz="1700" dirty="0" err="1"/>
              <a:t>Perawatan</a:t>
            </a:r>
            <a:r>
              <a:rPr lang="en-US" sz="1700" dirty="0"/>
              <a:t> yang </a:t>
            </a:r>
            <a:r>
              <a:rPr lang="en-US" sz="1700" dirty="0" err="1"/>
              <a:t>tepat</a:t>
            </a:r>
            <a:r>
              <a:rPr lang="en-US" sz="1700" dirty="0"/>
              <a:t> </a:t>
            </a:r>
            <a:r>
              <a:rPr lang="en-US" sz="1700" dirty="0" err="1"/>
              <a:t>dan</a:t>
            </a:r>
            <a:r>
              <a:rPr lang="en-US" sz="1700" dirty="0"/>
              <a:t> </a:t>
            </a:r>
            <a:r>
              <a:rPr lang="en-US" sz="1700" dirty="0" err="1"/>
              <a:t>kontrol</a:t>
            </a:r>
            <a:r>
              <a:rPr lang="en-US" sz="1700" dirty="0"/>
              <a:t> </a:t>
            </a:r>
            <a:r>
              <a:rPr lang="en-US" sz="1700" dirty="0" err="1"/>
              <a:t>peralatan</a:t>
            </a:r>
            <a:r>
              <a:rPr lang="en-US" sz="1700" dirty="0"/>
              <a:t> </a:t>
            </a:r>
            <a:r>
              <a:rPr lang="en-US" sz="1700" dirty="0" err="1"/>
              <a:t>ukur</a:t>
            </a:r>
            <a:r>
              <a:rPr lang="en-US" sz="1700" dirty="0"/>
              <a:t> </a:t>
            </a:r>
            <a:r>
              <a:rPr lang="en-US" sz="1700" dirty="0" err="1"/>
              <a:t>industri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dirty="0" err="1"/>
              <a:t>termasuk</a:t>
            </a:r>
            <a:r>
              <a:rPr lang="en-US" sz="1700" dirty="0"/>
              <a:t> </a:t>
            </a:r>
            <a:r>
              <a:rPr lang="en-US" sz="1700" dirty="0" err="1"/>
              <a:t>kalibrasi</a:t>
            </a:r>
            <a:r>
              <a:rPr lang="en-US" sz="1700" dirty="0"/>
              <a:t> </a:t>
            </a:r>
            <a:r>
              <a:rPr lang="en-US" sz="1700" dirty="0" err="1"/>
              <a:t>instrumen</a:t>
            </a:r>
            <a:r>
              <a:rPr lang="en-US" sz="1700" dirty="0"/>
              <a:t> </a:t>
            </a:r>
            <a:r>
              <a:rPr lang="en-US" sz="1700" dirty="0" err="1"/>
              <a:t>dan</a:t>
            </a:r>
            <a:r>
              <a:rPr lang="en-US" sz="1700" dirty="0"/>
              <a:t> </a:t>
            </a:r>
            <a:r>
              <a:rPr lang="en-US" sz="1700" dirty="0" err="1"/>
              <a:t>bekerja</a:t>
            </a:r>
            <a:r>
              <a:rPr lang="en-US" sz="1700" dirty="0"/>
              <a:t> </a:t>
            </a:r>
            <a:r>
              <a:rPr lang="en-US" sz="1700" dirty="0" err="1"/>
              <a:t>standar</a:t>
            </a:r>
            <a:r>
              <a:rPr lang="en-US" sz="1700" dirty="0"/>
              <a:t> </a:t>
            </a:r>
            <a:r>
              <a:rPr lang="en-US" sz="1700" dirty="0" err="1"/>
              <a:t>pengukuran</a:t>
            </a:r>
            <a:r>
              <a:rPr lang="en-US" sz="17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7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700" dirty="0" err="1" smtClean="0"/>
              <a:t>Empat</a:t>
            </a:r>
            <a:r>
              <a:rPr lang="en-US" sz="1700" dirty="0" smtClean="0"/>
              <a:t> </a:t>
            </a:r>
            <a:r>
              <a:rPr lang="en-US" sz="1700" dirty="0" err="1"/>
              <a:t>alasan</a:t>
            </a:r>
            <a:r>
              <a:rPr lang="en-US" sz="1700" dirty="0"/>
              <a:t> </a:t>
            </a:r>
            <a:r>
              <a:rPr lang="en-US" sz="1700" dirty="0" err="1"/>
              <a:t>utama</a:t>
            </a:r>
            <a:r>
              <a:rPr lang="en-US" sz="1700" dirty="0"/>
              <a:t> </a:t>
            </a:r>
            <a:r>
              <a:rPr lang="en-US" sz="1700" dirty="0" err="1"/>
              <a:t>memiliki</a:t>
            </a:r>
            <a:r>
              <a:rPr lang="en-US" sz="1700" dirty="0"/>
              <a:t> </a:t>
            </a:r>
            <a:r>
              <a:rPr lang="en-US" sz="1700" dirty="0" err="1"/>
              <a:t>instrumen</a:t>
            </a:r>
            <a:r>
              <a:rPr lang="en-US" sz="1700" dirty="0"/>
              <a:t> yang </a:t>
            </a:r>
            <a:r>
              <a:rPr lang="en-US" sz="1700" dirty="0" err="1"/>
              <a:t>dikalibrasi</a:t>
            </a:r>
            <a:r>
              <a:rPr lang="en-US" sz="1700" dirty="0"/>
              <a:t> </a:t>
            </a:r>
            <a:r>
              <a:rPr lang="en-US" sz="1700" dirty="0" err="1"/>
              <a:t>adalah</a:t>
            </a:r>
            <a:r>
              <a:rPr lang="en-US" sz="1700" dirty="0" smtClean="0"/>
              <a:t>:</a:t>
            </a:r>
          </a:p>
          <a:p>
            <a:pPr marL="685800" indent="-393700">
              <a:buFont typeface="+mj-lt"/>
              <a:buAutoNum type="arabicPeriod"/>
            </a:pP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/>
              <a:t>membangun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menunjukkan</a:t>
            </a:r>
            <a:r>
              <a:rPr lang="en-US" sz="1600" dirty="0"/>
              <a:t> </a:t>
            </a:r>
            <a:r>
              <a:rPr lang="en-US" sz="1600" dirty="0" err="1"/>
              <a:t>ketertelusuran</a:t>
            </a:r>
            <a:r>
              <a:rPr lang="en-US" sz="1600" dirty="0" smtClean="0"/>
              <a:t>.</a:t>
            </a:r>
          </a:p>
          <a:p>
            <a:pPr marL="685800" indent="-393700">
              <a:buFont typeface="+mj-lt"/>
              <a:buAutoNum type="arabicPeriod"/>
            </a:pP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/>
              <a:t>memastikan</a:t>
            </a:r>
            <a:r>
              <a:rPr lang="en-US" sz="1600" dirty="0"/>
              <a:t> </a:t>
            </a:r>
            <a:r>
              <a:rPr lang="en-US" sz="1600" dirty="0" err="1"/>
              <a:t>pembacaan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instrumen</a:t>
            </a:r>
            <a:r>
              <a:rPr lang="en-US" sz="1600" dirty="0"/>
              <a:t> </a:t>
            </a:r>
            <a:r>
              <a:rPr lang="en-US" sz="1600" dirty="0" err="1"/>
              <a:t>konsisten</a:t>
            </a:r>
            <a:r>
              <a:rPr lang="en-US" sz="1600" dirty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pengukuran</a:t>
            </a:r>
            <a:r>
              <a:rPr lang="en-US" sz="1600" dirty="0" smtClean="0"/>
              <a:t> </a:t>
            </a:r>
            <a:r>
              <a:rPr lang="en-US" sz="1600" dirty="0"/>
              <a:t>lain</a:t>
            </a:r>
            <a:r>
              <a:rPr lang="en-US" sz="1600" dirty="0" smtClean="0"/>
              <a:t>.</a:t>
            </a:r>
          </a:p>
          <a:p>
            <a:pPr marL="685800" indent="-393700">
              <a:buFont typeface="+mj-lt"/>
              <a:buAutoNum type="arabicPeriod"/>
            </a:pP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/>
              <a:t>menentukan</a:t>
            </a:r>
            <a:r>
              <a:rPr lang="en-US" sz="1600" dirty="0"/>
              <a:t> </a:t>
            </a:r>
            <a:r>
              <a:rPr lang="en-US" sz="1600" dirty="0" err="1"/>
              <a:t>keakuratan</a:t>
            </a:r>
            <a:r>
              <a:rPr lang="en-US" sz="1600" dirty="0"/>
              <a:t> </a:t>
            </a:r>
            <a:r>
              <a:rPr lang="en-US" sz="1600" dirty="0" err="1"/>
              <a:t>pembacaan</a:t>
            </a:r>
            <a:r>
              <a:rPr lang="en-US" sz="1600" dirty="0"/>
              <a:t> </a:t>
            </a:r>
            <a:r>
              <a:rPr lang="en-US" sz="1600" dirty="0" err="1"/>
              <a:t>instrumen</a:t>
            </a:r>
            <a:r>
              <a:rPr lang="en-US" sz="1600" dirty="0" smtClean="0"/>
              <a:t>.</a:t>
            </a:r>
          </a:p>
          <a:p>
            <a:pPr marL="685800" indent="-393700">
              <a:buFont typeface="+mj-lt"/>
              <a:buAutoNum type="arabicPeriod"/>
            </a:pP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/>
              <a:t>menentukan</a:t>
            </a:r>
            <a:r>
              <a:rPr lang="en-US" sz="1600" dirty="0"/>
              <a:t> </a:t>
            </a:r>
            <a:r>
              <a:rPr lang="en-US" sz="1600" dirty="0" err="1"/>
              <a:t>reliabilitas</a:t>
            </a:r>
            <a:r>
              <a:rPr lang="en-US" sz="1600" dirty="0"/>
              <a:t> </a:t>
            </a:r>
            <a:r>
              <a:rPr lang="en-US" sz="1600" dirty="0" err="1"/>
              <a:t>instrumen</a:t>
            </a:r>
            <a:r>
              <a:rPr lang="en-US" sz="1600" dirty="0"/>
              <a:t> agar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dipercaya</a:t>
            </a:r>
            <a:r>
              <a:rPr lang="en-US" sz="1600" dirty="0"/>
              <a:t>.</a:t>
            </a:r>
            <a:r>
              <a:rPr lang="en-US" sz="1700" dirty="0"/>
              <a:t/>
            </a:r>
            <a:br>
              <a:rPr lang="en-US" sz="1700" dirty="0"/>
            </a:br>
            <a:endParaRPr lang="en-US" sz="1700" dirty="0" smtClean="0"/>
          </a:p>
          <a:p>
            <a:pPr marL="292100"/>
            <a:r>
              <a:rPr lang="en-US" sz="1700" dirty="0" err="1" smtClean="0"/>
              <a:t>Kalibrasi</a:t>
            </a:r>
            <a:r>
              <a:rPr lang="en-US" sz="1700" dirty="0" smtClean="0"/>
              <a:t> </a:t>
            </a:r>
            <a:r>
              <a:rPr lang="en-US" sz="1700" dirty="0" err="1"/>
              <a:t>peralatan</a:t>
            </a:r>
            <a:r>
              <a:rPr lang="en-US" sz="1700" dirty="0"/>
              <a:t> </a:t>
            </a:r>
            <a:r>
              <a:rPr lang="en-US" sz="1700" dirty="0" err="1"/>
              <a:t>ukur</a:t>
            </a:r>
            <a:r>
              <a:rPr lang="en-US" sz="1700" dirty="0"/>
              <a:t> yang </a:t>
            </a:r>
            <a:r>
              <a:rPr lang="en-US" sz="1700" dirty="0" err="1"/>
              <a:t>benar</a:t>
            </a:r>
            <a:r>
              <a:rPr lang="en-US" sz="1700" dirty="0"/>
              <a:t> </a:t>
            </a:r>
            <a:r>
              <a:rPr lang="en-US" sz="1700" dirty="0" err="1"/>
              <a:t>penting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alasan</a:t>
            </a:r>
            <a:r>
              <a:rPr lang="en-US" sz="1700" dirty="0"/>
              <a:t> </a:t>
            </a:r>
            <a:r>
              <a:rPr lang="en-US" sz="1700" dirty="0" err="1"/>
              <a:t>berikut</a:t>
            </a:r>
            <a:r>
              <a:rPr lang="en-US" sz="1700" dirty="0"/>
              <a:t>:</a:t>
            </a:r>
            <a:br>
              <a:rPr lang="en-US" sz="1700" dirty="0"/>
            </a:br>
            <a:r>
              <a:rPr lang="en-US" sz="1600" dirty="0"/>
              <a:t>•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pengaruh</a:t>
            </a:r>
            <a:r>
              <a:rPr lang="en-US" sz="1600" dirty="0"/>
              <a:t> </a:t>
            </a:r>
            <a:r>
              <a:rPr lang="en-US" sz="1600" dirty="0" err="1"/>
              <a:t>langsung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kualitas</a:t>
            </a:r>
            <a:r>
              <a:rPr lang="en-US" sz="1600" dirty="0"/>
              <a:t> </a:t>
            </a:r>
            <a:r>
              <a:rPr lang="en-US" sz="1600" dirty="0" err="1"/>
              <a:t>produk</a:t>
            </a:r>
            <a:r>
              <a:rPr lang="en-US" sz="1600" dirty="0"/>
              <a:t> </a:t>
            </a:r>
            <a:r>
              <a:rPr lang="en-US" sz="1600" dirty="0" err="1"/>
              <a:t>manufaktur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•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meningkatkan</a:t>
            </a:r>
            <a:r>
              <a:rPr lang="en-US" sz="1600" dirty="0"/>
              <a:t> </a:t>
            </a:r>
            <a:r>
              <a:rPr lang="en-US" sz="1600" dirty="0" err="1"/>
              <a:t>daya</a:t>
            </a:r>
            <a:r>
              <a:rPr lang="en-US" sz="1600" dirty="0"/>
              <a:t> </a:t>
            </a:r>
            <a:r>
              <a:rPr lang="en-US" sz="1600" dirty="0" err="1"/>
              <a:t>saing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• </a:t>
            </a:r>
            <a:r>
              <a:rPr lang="en-US" sz="1600" dirty="0" err="1"/>
              <a:t>Memenuhi</a:t>
            </a:r>
            <a:r>
              <a:rPr lang="en-US" sz="1600" dirty="0"/>
              <a:t> </a:t>
            </a:r>
            <a:r>
              <a:rPr lang="en-US" sz="1600" dirty="0" err="1"/>
              <a:t>persyaratan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sertiikasi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manajemen</a:t>
            </a:r>
            <a:r>
              <a:rPr lang="en-US" sz="1600" dirty="0"/>
              <a:t> </a:t>
            </a:r>
            <a:r>
              <a:rPr lang="en-US" sz="1600" dirty="0" err="1"/>
              <a:t>mutu</a:t>
            </a:r>
            <a:r>
              <a:rPr lang="en-US" sz="1600" dirty="0"/>
              <a:t> </a:t>
            </a:r>
            <a:r>
              <a:rPr lang="en-US" sz="1600" dirty="0" err="1" smtClean="0"/>
              <a:t>sesuai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   </a:t>
            </a:r>
          </a:p>
          <a:p>
            <a:pPr marL="292100"/>
            <a:r>
              <a:rPr lang="en-US" sz="1600" dirty="0"/>
              <a:t> </a:t>
            </a:r>
            <a:r>
              <a:rPr lang="en-US" sz="1600" dirty="0" smtClean="0"/>
              <a:t>  ISO </a:t>
            </a:r>
            <a:r>
              <a:rPr lang="en-US" sz="1600" dirty="0"/>
              <a:t>9001: </a:t>
            </a:r>
            <a:r>
              <a:rPr lang="en-US" sz="1600" dirty="0" smtClean="0"/>
              <a:t>2015</a:t>
            </a:r>
            <a:r>
              <a:rPr lang="en-US" sz="1600" dirty="0"/>
              <a:t>.</a:t>
            </a:r>
            <a:r>
              <a:rPr lang="en-US" sz="1700" dirty="0"/>
              <a:t/>
            </a:r>
            <a:br>
              <a:rPr lang="en-US" sz="1700" dirty="0"/>
            </a:b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619622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M</a:t>
            </a:r>
            <a:r>
              <a:rPr lang="en-US" sz="3200" dirty="0"/>
              <a:t>ETROLOGI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D5DE-BC10-4A01-9E3E-6AFC23E96352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457-F17B-4E28-BCA4-AE7C0359E5C1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1415534"/>
            <a:ext cx="166866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Metrologi</a:t>
            </a:r>
            <a:r>
              <a:rPr lang="en-US" b="1" dirty="0" smtClean="0"/>
              <a:t> Legal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981199"/>
            <a:ext cx="78486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Metrologi</a:t>
            </a:r>
            <a:r>
              <a:rPr lang="en-US" dirty="0"/>
              <a:t> legal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persyaratan</a:t>
            </a:r>
            <a:r>
              <a:rPr lang="en-US" dirty="0" smtClean="0"/>
              <a:t> </a:t>
            </a:r>
            <a:r>
              <a:rPr lang="en-US" dirty="0"/>
              <a:t>legal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,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,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ukur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/>
              <a:t>pengukuran</a:t>
            </a:r>
            <a:r>
              <a:rPr lang="en-US" dirty="0"/>
              <a:t>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metrologi</a:t>
            </a:r>
            <a:r>
              <a:rPr lang="en-US" dirty="0"/>
              <a:t> legal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penetapan</a:t>
            </a:r>
            <a:r>
              <a:rPr lang="en-US" dirty="0"/>
              <a:t> </a:t>
            </a:r>
            <a:r>
              <a:rPr lang="en-US" dirty="0" err="1"/>
              <a:t>regulasi</a:t>
            </a:r>
            <a:r>
              <a:rPr lang="en-US" dirty="0"/>
              <a:t> </a:t>
            </a:r>
            <a:r>
              <a:rPr lang="en-US" dirty="0" err="1" smtClean="0"/>
              <a:t>teknis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/>
              <a:t>pengukuran</a:t>
            </a:r>
            <a:r>
              <a:rPr lang="en-US" dirty="0"/>
              <a:t>,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ukur</a:t>
            </a:r>
            <a:r>
              <a:rPr lang="en-US" dirty="0"/>
              <a:t> yang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berpengaruh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, </a:t>
            </a:r>
            <a:r>
              <a:rPr lang="en-US" dirty="0" err="1"/>
              <a:t>keamanan</a:t>
            </a:r>
            <a:r>
              <a:rPr lang="en-US" dirty="0"/>
              <a:t>, </a:t>
            </a:r>
            <a:r>
              <a:rPr lang="en-US" dirty="0" err="1"/>
              <a:t>keselamatan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kelestarian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, </a:t>
            </a:r>
            <a:r>
              <a:rPr lang="en-US" dirty="0" err="1"/>
              <a:t>mencakup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ukur</a:t>
            </a:r>
            <a:r>
              <a:rPr lang="en-US" dirty="0"/>
              <a:t>, </a:t>
            </a:r>
            <a:r>
              <a:rPr lang="en-US" dirty="0" err="1"/>
              <a:t>persetujuan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i="1" dirty="0"/>
              <a:t>(type approval)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ukur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 smtClean="0"/>
              <a:t>verifikasi</a:t>
            </a:r>
            <a:r>
              <a:rPr lang="en-US" dirty="0" smtClean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i="1" dirty="0"/>
              <a:t>(initial </a:t>
            </a:r>
            <a:r>
              <a:rPr lang="en-US" i="1" dirty="0" smtClean="0"/>
              <a:t>verification</a:t>
            </a:r>
            <a:r>
              <a:rPr lang="en-US" i="1" dirty="0"/>
              <a:t>), </a:t>
            </a:r>
            <a:r>
              <a:rPr lang="en-US" dirty="0" err="1" smtClean="0"/>
              <a:t>verifikasi</a:t>
            </a:r>
            <a:r>
              <a:rPr lang="en-US" dirty="0" smtClean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i="1" dirty="0"/>
              <a:t>(subsequent </a:t>
            </a:r>
            <a:r>
              <a:rPr lang="en-US" i="1" dirty="0" smtClean="0"/>
              <a:t>verification</a:t>
            </a:r>
            <a:r>
              <a:rPr lang="en-US" i="1" dirty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pengawasan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terbungkus</a:t>
            </a:r>
            <a:r>
              <a:rPr lang="en-US" dirty="0"/>
              <a:t> </a:t>
            </a:r>
            <a:r>
              <a:rPr lang="en-US" i="1" dirty="0"/>
              <a:t>(pre-packaged</a:t>
            </a:r>
            <a:br>
              <a:rPr lang="en-US" i="1" dirty="0"/>
            </a:br>
            <a:r>
              <a:rPr lang="en-US" i="1" dirty="0"/>
              <a:t>goods).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495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</a:t>
            </a:r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Bahasan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Metrologi</a:t>
            </a:r>
            <a:endParaRPr lang="en-US" dirty="0"/>
          </a:p>
          <a:p>
            <a:pPr lvl="0"/>
            <a:r>
              <a:rPr lang="en-US" dirty="0" err="1"/>
              <a:t>Akreditasi</a:t>
            </a:r>
            <a:endParaRPr lang="en-US" dirty="0"/>
          </a:p>
          <a:p>
            <a:r>
              <a:rPr lang="en-US" dirty="0" err="1"/>
              <a:t>Sertifikasi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9BF0-B633-4DF8-B484-C409170EFE84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457-F17B-4E28-BCA4-AE7C0359E5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9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M</a:t>
            </a:r>
            <a:r>
              <a:rPr lang="en-US" sz="3200" dirty="0"/>
              <a:t>ETROLOGI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D5DE-BC10-4A01-9E3E-6AFC23E96352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457-F17B-4E28-BCA4-AE7C0359E5C1}" type="slidenum">
              <a:rPr lang="en-US" smtClean="0"/>
              <a:t>20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10266"/>
            <a:ext cx="5562600" cy="485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400" y="1415534"/>
            <a:ext cx="4114800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Metrologi</a:t>
            </a:r>
            <a:r>
              <a:rPr lang="en-US" dirty="0" smtClean="0"/>
              <a:t> Legal </a:t>
            </a:r>
            <a:r>
              <a:rPr lang="en-US" dirty="0" err="1" smtClean="0"/>
              <a:t>Internasional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518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M</a:t>
            </a:r>
            <a:r>
              <a:rPr lang="en-US" sz="3200" dirty="0"/>
              <a:t>ETROLOGI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D5DE-BC10-4A01-9E3E-6AFC23E96352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457-F17B-4E28-BCA4-AE7C0359E5C1}" type="slidenum">
              <a:rPr lang="en-US" smtClean="0"/>
              <a:t>21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6172200" cy="463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400" y="1415534"/>
            <a:ext cx="5791200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infrastruktur</a:t>
            </a:r>
            <a:r>
              <a:rPr lang="en-US" dirty="0"/>
              <a:t> </a:t>
            </a:r>
            <a:r>
              <a:rPr lang="en-US" dirty="0" err="1"/>
              <a:t>metrologi</a:t>
            </a:r>
            <a:r>
              <a:rPr lang="en-US" dirty="0"/>
              <a:t> legal </a:t>
            </a:r>
            <a:r>
              <a:rPr lang="en-US" dirty="0" err="1" smtClean="0"/>
              <a:t>internasional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83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</a:t>
            </a:r>
            <a:r>
              <a:rPr lang="en-US" sz="3200" dirty="0" smtClean="0"/>
              <a:t>ENILAIAN KESESUAIAN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D5DE-BC10-4A01-9E3E-6AFC23E96352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457-F17B-4E28-BCA4-AE7C0359E5C1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1371600"/>
            <a:ext cx="1676400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PENILAIAN KESESUAIAN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00400" y="1371600"/>
            <a:ext cx="5181600" cy="9233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ditujukan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bukti-bukti</a:t>
            </a:r>
            <a:r>
              <a:rPr lang="en-US" dirty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/>
              <a:t>, proses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yang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514600" y="1524000"/>
            <a:ext cx="457200" cy="6096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0400" y="2705438"/>
            <a:ext cx="45720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 smtClean="0"/>
              <a:t>kesesuaian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3100" y="3103415"/>
            <a:ext cx="770890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Dalam</a:t>
            </a:r>
            <a:r>
              <a:rPr lang="en-US" dirty="0"/>
              <a:t> ISO/IEC 17000:2004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kesesuaian</a:t>
            </a:r>
            <a:r>
              <a:rPr lang="en-US" dirty="0"/>
              <a:t>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, proses,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personel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lembaga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persyaratan</a:t>
            </a:r>
            <a:r>
              <a:rPr lang="en-US" dirty="0" smtClean="0"/>
              <a:t> </a:t>
            </a:r>
            <a:r>
              <a:rPr lang="en-US" dirty="0" err="1"/>
              <a:t>tertentu</a:t>
            </a:r>
            <a:r>
              <a:rPr lang="en-US" dirty="0"/>
              <a:t>,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/>
              <a:t>, </a:t>
            </a:r>
            <a:r>
              <a:rPr lang="en-US" dirty="0" err="1"/>
              <a:t>inspeksi</a:t>
            </a:r>
            <a:r>
              <a:rPr lang="en-US" dirty="0"/>
              <a:t>, </a:t>
            </a:r>
            <a:r>
              <a:rPr lang="en-US" dirty="0" err="1" smtClean="0"/>
              <a:t>sertifikasi</a:t>
            </a:r>
            <a:r>
              <a:rPr lang="en-US" dirty="0" smtClean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akreditasi</a:t>
            </a:r>
            <a:r>
              <a:rPr lang="en-US" dirty="0"/>
              <a:t> </a:t>
            </a:r>
            <a:r>
              <a:rPr lang="en-US" dirty="0" err="1"/>
              <a:t>lembaga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kesesuaian</a:t>
            </a:r>
            <a:r>
              <a:rPr lang="en-US" dirty="0" smtClean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kesesuaian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sukarela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pihak-pihak</a:t>
            </a:r>
            <a:r>
              <a:rPr lang="en-US" dirty="0"/>
              <a:t> yang </a:t>
            </a:r>
            <a:r>
              <a:rPr lang="en-US" dirty="0" err="1"/>
              <a:t>bertransaksi</a:t>
            </a:r>
            <a:r>
              <a:rPr lang="en-US" dirty="0"/>
              <a:t>. </a:t>
            </a:r>
            <a:r>
              <a:rPr lang="en-US" dirty="0" err="1"/>
              <a:t>Penilaian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kesesuaian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yang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sebagaimana</a:t>
            </a:r>
            <a:r>
              <a:rPr lang="en-US" dirty="0"/>
              <a:t> </a:t>
            </a:r>
            <a:r>
              <a:rPr lang="en-US" dirty="0" err="1"/>
              <a:t>dijelaskan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bab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 smtClean="0"/>
              <a:t>sukarela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/>
              <a:t>standar</a:t>
            </a:r>
            <a:r>
              <a:rPr lang="en-US" dirty="0"/>
              <a:t> yang </a:t>
            </a:r>
            <a:r>
              <a:rPr lang="en-US" dirty="0" err="1"/>
              <a:t>diberlakukan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regulasi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smtClean="0"/>
              <a:t>regulator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/>
              <a:t>pemerintah</a:t>
            </a:r>
            <a:r>
              <a:rPr lang="en-US" dirty="0"/>
              <a:t> yang </a:t>
            </a:r>
            <a:r>
              <a:rPr lang="en-US" dirty="0" err="1"/>
              <a:t>berwenang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</a:t>
            </a:r>
            <a:r>
              <a:rPr lang="en-US" sz="3200" dirty="0" smtClean="0"/>
              <a:t>ENILAIAN KESESUAIAN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D5DE-BC10-4A01-9E3E-6AFC23E96352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457-F17B-4E28-BCA4-AE7C0359E5C1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13932"/>
            <a:ext cx="5826238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9600" y="1244600"/>
            <a:ext cx="304800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Model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 smtClean="0"/>
              <a:t>Kesesuaian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97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</a:t>
            </a:r>
            <a:r>
              <a:rPr lang="en-US" sz="3200" dirty="0" smtClean="0"/>
              <a:t>ENILAIAN KESESUAIAN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D5DE-BC10-4A01-9E3E-6AFC23E96352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457-F17B-4E28-BCA4-AE7C0359E5C1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1181100"/>
            <a:ext cx="548640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i-FI" dirty="0"/>
              <a:t>Proses Penilaian Kesesuaian menurut SNI ISO IEC </a:t>
            </a:r>
            <a:r>
              <a:rPr lang="fi-FI" dirty="0" smtClean="0"/>
              <a:t>17000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566865"/>
            <a:ext cx="5486400" cy="381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6000" y="1701800"/>
            <a:ext cx="2286000" cy="2462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CC0000"/>
                </a:solidFill>
              </a:rPr>
              <a:t>Seleksi</a:t>
            </a:r>
            <a:r>
              <a:rPr lang="en-US" sz="1400" b="1" dirty="0" smtClean="0">
                <a:solidFill>
                  <a:srgbClr val="CC0000"/>
                </a:solidFill>
              </a:rPr>
              <a:t>: </a:t>
            </a:r>
            <a:r>
              <a:rPr lang="en-US" sz="1400" dirty="0" err="1"/>
              <a:t>dipilih</a:t>
            </a:r>
            <a:r>
              <a:rPr lang="en-US" sz="1400" dirty="0"/>
              <a:t> </a:t>
            </a:r>
            <a:r>
              <a:rPr lang="en-US" sz="1400" dirty="0" err="1" smtClean="0"/>
              <a:t>aspek</a:t>
            </a:r>
            <a:r>
              <a:rPr lang="en-US" sz="1400" dirty="0" smtClean="0"/>
              <a:t> </a:t>
            </a:r>
            <a:r>
              <a:rPr lang="en-US" sz="1400" dirty="0" err="1" smtClean="0"/>
              <a:t>terkait</a:t>
            </a:r>
            <a:r>
              <a:rPr lang="en-US" sz="1400" dirty="0" smtClean="0"/>
              <a:t> </a:t>
            </a:r>
            <a:r>
              <a:rPr lang="en-US" sz="1400" dirty="0" err="1" smtClean="0"/>
              <a:t>penilaian</a:t>
            </a:r>
            <a:r>
              <a:rPr lang="en-US" sz="1400" dirty="0" smtClean="0"/>
              <a:t> </a:t>
            </a:r>
            <a:r>
              <a:rPr lang="en-US" sz="1400" dirty="0" err="1"/>
              <a:t>kesesuaian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obyek</a:t>
            </a:r>
            <a:r>
              <a:rPr lang="en-US" sz="1400" dirty="0" smtClean="0"/>
              <a:t>. </a:t>
            </a:r>
            <a:r>
              <a:rPr lang="en-US" sz="1400" dirty="0" err="1" smtClean="0"/>
              <a:t>Misal</a:t>
            </a:r>
            <a:r>
              <a:rPr lang="en-US" sz="1400" dirty="0" smtClean="0"/>
              <a:t>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err="1" smtClean="0"/>
              <a:t>Organisasi</a:t>
            </a:r>
            <a:r>
              <a:rPr lang="en-US" sz="1400" dirty="0" smtClean="0"/>
              <a:t>, </a:t>
            </a:r>
            <a:r>
              <a:rPr lang="nn-NO" sz="1400" dirty="0" smtClean="0"/>
              <a:t>dipilih lokasi/ lingkungan </a:t>
            </a:r>
            <a:r>
              <a:rPr lang="nn-NO" sz="1400" dirty="0"/>
              <a:t>organisasi serta aspek yang </a:t>
            </a:r>
            <a:r>
              <a:rPr lang="nn-NO" sz="1400" dirty="0" smtClean="0"/>
              <a:t>relevan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n-NO" sz="1400" dirty="0" smtClean="0"/>
              <a:t>Sekumpulan produk, maka </a:t>
            </a:r>
            <a:r>
              <a:rPr lang="en-US" sz="1400" dirty="0" smtClean="0"/>
              <a:t>yang </a:t>
            </a:r>
            <a:r>
              <a:rPr lang="en-US" sz="1400" dirty="0" err="1"/>
              <a:t>dipilih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 smtClean="0"/>
              <a:t>kriteria</a:t>
            </a:r>
            <a:r>
              <a:rPr lang="en-US" sz="1400" dirty="0" smtClean="0"/>
              <a:t> </a:t>
            </a:r>
            <a:r>
              <a:rPr lang="en-US" sz="1400" dirty="0" err="1" smtClean="0"/>
              <a:t>pengambilan</a:t>
            </a:r>
            <a:r>
              <a:rPr lang="en-US" sz="1400" dirty="0" smtClean="0"/>
              <a:t> </a:t>
            </a:r>
            <a:r>
              <a:rPr lang="en-US" sz="1400" dirty="0" err="1"/>
              <a:t>contoh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6096000" y="4292965"/>
            <a:ext cx="2286000" cy="2462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0070C0"/>
                </a:solidFill>
              </a:rPr>
              <a:t>Determinasi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 smtClean="0"/>
              <a:t>Penilaian</a:t>
            </a:r>
            <a:r>
              <a:rPr lang="en-US" sz="1400" dirty="0" smtClean="0"/>
              <a:t> </a:t>
            </a:r>
            <a:r>
              <a:rPr lang="en-US" sz="1400" dirty="0" err="1" smtClean="0"/>
              <a:t>kesesuaian</a:t>
            </a:r>
            <a:r>
              <a:rPr lang="en-US" sz="1400" dirty="0" smtClean="0"/>
              <a:t> </a:t>
            </a:r>
            <a:r>
              <a:rPr lang="en-US" sz="1400" dirty="0" err="1"/>
              <a:t>dilaksanakan</a:t>
            </a:r>
            <a:r>
              <a:rPr lang="en-US" sz="1400" dirty="0"/>
              <a:t> </a:t>
            </a:r>
            <a:r>
              <a:rPr lang="en-US" sz="1400" dirty="0" err="1" smtClean="0"/>
              <a:t>sesuai</a:t>
            </a:r>
            <a:r>
              <a:rPr lang="en-US" sz="1400" dirty="0" smtClean="0"/>
              <a:t> </a:t>
            </a:r>
            <a:r>
              <a:rPr lang="en-US" sz="1400" dirty="0" err="1"/>
              <a:t>lingkup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metoda</a:t>
            </a:r>
            <a:r>
              <a:rPr lang="en-US" sz="1400" dirty="0"/>
              <a:t> yang </a:t>
            </a:r>
            <a:r>
              <a:rPr lang="en-US" sz="1400" dirty="0" err="1"/>
              <a:t>telah</a:t>
            </a:r>
            <a:r>
              <a:rPr lang="en-US" sz="1400" dirty="0"/>
              <a:t> </a:t>
            </a:r>
            <a:r>
              <a:rPr lang="en-US" sz="1400" dirty="0" err="1" smtClean="0"/>
              <a:t>dipilih</a:t>
            </a:r>
            <a:r>
              <a:rPr lang="en-US" sz="1400" dirty="0" smtClean="0"/>
              <a:t>,</a:t>
            </a:r>
            <a:r>
              <a:rPr lang="en-US" sz="1400" dirty="0"/>
              <a:t> </a:t>
            </a:r>
            <a:r>
              <a:rPr lang="en-US" sz="1400" dirty="0" err="1" smtClean="0"/>
              <a:t>outputnya</a:t>
            </a:r>
            <a:r>
              <a:rPr lang="en-US" sz="1400" dirty="0" smtClean="0"/>
              <a:t> </a:t>
            </a:r>
            <a:r>
              <a:rPr lang="en-US" sz="1400" dirty="0" err="1" smtClean="0"/>
              <a:t>adalah</a:t>
            </a:r>
            <a:r>
              <a:rPr lang="en-US" sz="1400" dirty="0" smtClean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</a:t>
            </a:r>
            <a:r>
              <a:rPr lang="en-US" sz="1400" dirty="0" err="1"/>
              <a:t>tentang</a:t>
            </a:r>
            <a:r>
              <a:rPr lang="en-US" sz="1400" dirty="0"/>
              <a:t> </a:t>
            </a:r>
            <a:r>
              <a:rPr lang="en-US" sz="1400" dirty="0" err="1"/>
              <a:t>pemenuhan</a:t>
            </a:r>
            <a:r>
              <a:rPr lang="en-US" sz="1400" dirty="0"/>
              <a:t> </a:t>
            </a:r>
            <a:r>
              <a:rPr lang="en-US" sz="1400" dirty="0" err="1"/>
              <a:t>persyaratan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acuan</a:t>
            </a:r>
            <a:r>
              <a:rPr lang="en-US" sz="1400" dirty="0"/>
              <a:t> yang </a:t>
            </a:r>
            <a:r>
              <a:rPr lang="en-US" sz="1400" dirty="0" err="1"/>
              <a:t>mengkom-binasikan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dirty="0" err="1"/>
              <a:t>pengujian</a:t>
            </a:r>
            <a:r>
              <a:rPr lang="en-US" sz="1400" dirty="0"/>
              <a:t>, </a:t>
            </a:r>
            <a:r>
              <a:rPr lang="en-US" sz="1400" dirty="0" err="1"/>
              <a:t>inspeksi</a:t>
            </a:r>
            <a:r>
              <a:rPr lang="en-US" sz="1400" dirty="0"/>
              <a:t>, </a:t>
            </a:r>
            <a:r>
              <a:rPr lang="en-US" sz="1400" dirty="0" err="1"/>
              <a:t>asesmen</a:t>
            </a:r>
            <a:r>
              <a:rPr lang="en-US" sz="1400" dirty="0"/>
              <a:t> </a:t>
            </a:r>
            <a:r>
              <a:rPr lang="en-US" sz="1400" dirty="0" err="1" smtClean="0"/>
              <a:t>atau</a:t>
            </a:r>
            <a:r>
              <a:rPr lang="en-US" sz="1400" dirty="0" smtClean="0"/>
              <a:t> audit </a:t>
            </a:r>
            <a:r>
              <a:rPr lang="en-US" sz="1400" dirty="0"/>
              <a:t>yang </a:t>
            </a:r>
            <a:r>
              <a:rPr lang="en-US" sz="1400" dirty="0" err="1" smtClean="0"/>
              <a:t>dilaksanakan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2311400" y="5023679"/>
            <a:ext cx="2794000" cy="13849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6600"/>
                </a:solidFill>
              </a:rPr>
              <a:t>Review </a:t>
            </a:r>
            <a:r>
              <a:rPr lang="en-US" sz="1400" b="1" dirty="0" err="1">
                <a:solidFill>
                  <a:srgbClr val="006600"/>
                </a:solidFill>
              </a:rPr>
              <a:t>dan</a:t>
            </a:r>
            <a:r>
              <a:rPr lang="en-US" sz="1400" b="1" dirty="0">
                <a:solidFill>
                  <a:srgbClr val="006600"/>
                </a:solidFill>
              </a:rPr>
              <a:t> </a:t>
            </a:r>
            <a:r>
              <a:rPr lang="en-US" sz="1400" b="1" dirty="0" err="1">
                <a:solidFill>
                  <a:srgbClr val="006600"/>
                </a:solidFill>
              </a:rPr>
              <a:t>Penetapan</a:t>
            </a:r>
            <a:r>
              <a:rPr lang="en-US" sz="1400" b="1" dirty="0">
                <a:solidFill>
                  <a:srgbClr val="006600"/>
                </a:solidFill>
              </a:rPr>
              <a:t> </a:t>
            </a:r>
            <a:r>
              <a:rPr lang="en-US" sz="1400" b="1" dirty="0" err="1" smtClean="0">
                <a:solidFill>
                  <a:srgbClr val="006600"/>
                </a:solidFill>
              </a:rPr>
              <a:t>Kesesuaian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 smtClean="0"/>
              <a:t>Menyimpulkan</a:t>
            </a:r>
            <a:r>
              <a:rPr lang="en-US" sz="1400" dirty="0" smtClean="0"/>
              <a:t> </a:t>
            </a:r>
            <a:r>
              <a:rPr lang="en-US" sz="1400" dirty="0" err="1" smtClean="0"/>
              <a:t>apakah</a:t>
            </a:r>
            <a:r>
              <a:rPr lang="en-US" sz="1400" dirty="0" smtClean="0"/>
              <a:t> </a:t>
            </a:r>
            <a:r>
              <a:rPr lang="en-US" sz="1400" dirty="0" err="1"/>
              <a:t>semua</a:t>
            </a:r>
            <a:r>
              <a:rPr lang="en-US" sz="1400" dirty="0"/>
              <a:t> </a:t>
            </a:r>
            <a:r>
              <a:rPr lang="en-US" sz="1400" dirty="0" err="1"/>
              <a:t>aspek</a:t>
            </a:r>
            <a:r>
              <a:rPr lang="en-US" sz="1400" dirty="0"/>
              <a:t> yang </a:t>
            </a:r>
            <a:r>
              <a:rPr lang="en-US" sz="1400" dirty="0" err="1"/>
              <a:t>terkait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obyek</a:t>
            </a:r>
            <a:r>
              <a:rPr lang="en-US" sz="1400" dirty="0"/>
              <a:t> </a:t>
            </a:r>
            <a:r>
              <a:rPr lang="en-US" sz="1400" dirty="0" err="1"/>
              <a:t>penilaian</a:t>
            </a:r>
            <a:r>
              <a:rPr lang="en-US" sz="1400" dirty="0"/>
              <a:t> </a:t>
            </a:r>
            <a:r>
              <a:rPr lang="en-US" sz="1400" dirty="0" err="1" smtClean="0"/>
              <a:t>kesesuaian</a:t>
            </a:r>
            <a:r>
              <a:rPr lang="en-US" sz="1400" dirty="0" smtClean="0"/>
              <a:t> </a:t>
            </a:r>
            <a:r>
              <a:rPr lang="en-US" sz="1400" dirty="0" err="1" smtClean="0"/>
              <a:t>telah</a:t>
            </a:r>
            <a:r>
              <a:rPr lang="en-US" sz="1400" dirty="0" smtClean="0"/>
              <a:t> </a:t>
            </a:r>
            <a:r>
              <a:rPr lang="en-US" sz="1400" dirty="0" err="1"/>
              <a:t>memenuhi</a:t>
            </a:r>
            <a:r>
              <a:rPr lang="en-US" sz="1400" dirty="0"/>
              <a:t> </a:t>
            </a:r>
            <a:r>
              <a:rPr lang="en-US" sz="1400" dirty="0" err="1"/>
              <a:t>semua</a:t>
            </a:r>
            <a:r>
              <a:rPr lang="en-US" sz="1400" dirty="0"/>
              <a:t> </a:t>
            </a:r>
            <a:r>
              <a:rPr lang="en-US" sz="1400" dirty="0" err="1"/>
              <a:t>kondisi</a:t>
            </a:r>
            <a:r>
              <a:rPr lang="en-US" sz="1400" dirty="0"/>
              <a:t> yang </a:t>
            </a:r>
            <a:r>
              <a:rPr lang="en-US" sz="1400" dirty="0" err="1"/>
              <a:t>diatur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persyaratan</a:t>
            </a:r>
            <a:r>
              <a:rPr lang="en-US" sz="1400" dirty="0"/>
              <a:t> </a:t>
            </a:r>
            <a:r>
              <a:rPr lang="en-US" sz="1400" dirty="0" err="1" smtClean="0"/>
              <a:t>acuan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28600" y="5023679"/>
            <a:ext cx="1981200" cy="13849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</a:rPr>
              <a:t>Surveilan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s-ES" sz="1400" dirty="0" err="1" smtClean="0"/>
              <a:t>Memastikan</a:t>
            </a:r>
            <a:r>
              <a:rPr lang="es-ES" sz="1400" dirty="0" smtClean="0"/>
              <a:t> </a:t>
            </a:r>
            <a:r>
              <a:rPr lang="es-ES" sz="1400" dirty="0" err="1" smtClean="0"/>
              <a:t>bahwa</a:t>
            </a:r>
            <a:r>
              <a:rPr lang="es-ES" sz="1400" dirty="0" smtClean="0"/>
              <a:t> </a:t>
            </a:r>
            <a:r>
              <a:rPr lang="es-ES" sz="1400" dirty="0" err="1" smtClean="0"/>
              <a:t>selama</a:t>
            </a:r>
            <a:r>
              <a:rPr lang="es-ES" sz="1400" dirty="0" smtClean="0"/>
              <a:t> </a:t>
            </a:r>
            <a:r>
              <a:rPr lang="es-ES" sz="1400" dirty="0" err="1" smtClean="0"/>
              <a:t>jangka</a:t>
            </a:r>
            <a:r>
              <a:rPr lang="es-ES" sz="1400" dirty="0" smtClean="0"/>
              <a:t> </a:t>
            </a:r>
            <a:r>
              <a:rPr lang="es-ES" sz="1400" dirty="0" err="1"/>
              <a:t>waktu</a:t>
            </a:r>
            <a:r>
              <a:rPr lang="es-ES" sz="1400" dirty="0"/>
              <a:t> </a:t>
            </a:r>
            <a:r>
              <a:rPr lang="es-ES" sz="1400" dirty="0" err="1" smtClean="0"/>
              <a:t>tertentu</a:t>
            </a:r>
            <a:r>
              <a:rPr lang="es-ES" sz="1400" dirty="0" smtClean="0"/>
              <a:t> </a:t>
            </a:r>
            <a:r>
              <a:rPr lang="es-ES" sz="1400" dirty="0" err="1"/>
              <a:t>pemenuhan</a:t>
            </a:r>
            <a:r>
              <a:rPr lang="es-ES" sz="1400" dirty="0"/>
              <a:t> </a:t>
            </a:r>
            <a:r>
              <a:rPr lang="es-ES" sz="1400" dirty="0" err="1"/>
              <a:t>persyaratan</a:t>
            </a:r>
            <a:r>
              <a:rPr lang="es-ES" sz="1400" dirty="0"/>
              <a:t> </a:t>
            </a:r>
            <a:r>
              <a:rPr lang="es-ES" sz="1400" dirty="0" err="1"/>
              <a:t>acuan</a:t>
            </a:r>
            <a:r>
              <a:rPr lang="es-ES" sz="1400" dirty="0"/>
              <a:t> </a:t>
            </a:r>
            <a:r>
              <a:rPr lang="es-ES" sz="1400" dirty="0" err="1"/>
              <a:t>dapat</a:t>
            </a:r>
            <a:r>
              <a:rPr lang="es-ES" sz="1400" dirty="0"/>
              <a:t> </a:t>
            </a:r>
            <a:r>
              <a:rPr lang="es-ES" sz="1400" dirty="0" err="1"/>
              <a:t>dipelihara</a:t>
            </a:r>
            <a:r>
              <a:rPr lang="es-ES" sz="1400" dirty="0"/>
              <a:t> </a:t>
            </a:r>
            <a:r>
              <a:rPr lang="es-ES" sz="1400" dirty="0" err="1" smtClean="0"/>
              <a:t>dengan</a:t>
            </a:r>
            <a:r>
              <a:rPr lang="es-ES" sz="1400" dirty="0" smtClean="0"/>
              <a:t> </a:t>
            </a:r>
            <a:r>
              <a:rPr lang="es-ES" sz="1400" dirty="0" err="1" smtClean="0"/>
              <a:t>baik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6990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</a:t>
            </a:r>
            <a:r>
              <a:rPr lang="en-US" sz="3200" dirty="0"/>
              <a:t>ENILAIAN KESESUAIAN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D5DE-BC10-4A01-9E3E-6AFC23E96352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457-F17B-4E28-BCA4-AE7C0359E5C1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9773"/>
            <a:ext cx="7772400" cy="4488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600" y="1158776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Penilaian</a:t>
            </a:r>
            <a:r>
              <a:rPr lang="en-US" sz="1600" dirty="0" smtClean="0"/>
              <a:t> </a:t>
            </a:r>
            <a:r>
              <a:rPr lang="en-US" sz="1600" dirty="0" err="1" smtClean="0"/>
              <a:t>kesesuaian</a:t>
            </a:r>
            <a:r>
              <a:rPr lang="en-US" sz="1600" dirty="0" smtClean="0"/>
              <a:t> di Indonesia </a:t>
            </a:r>
            <a:r>
              <a:rPr lang="en-US" sz="1600" dirty="0" err="1" smtClean="0"/>
              <a:t>sesuai</a:t>
            </a:r>
            <a:r>
              <a:rPr lang="en-US" sz="1600" dirty="0" smtClean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PP 102 </a:t>
            </a:r>
            <a:r>
              <a:rPr lang="en-US" sz="1600" dirty="0" err="1"/>
              <a:t>Tahun</a:t>
            </a:r>
            <a:r>
              <a:rPr lang="en-US" sz="1600" dirty="0"/>
              <a:t> 2000, </a:t>
            </a:r>
            <a:r>
              <a:rPr lang="en-US" sz="1600" dirty="0" err="1"/>
              <a:t>ditangani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/>
              <a:t>Komite</a:t>
            </a:r>
            <a:r>
              <a:rPr lang="en-US" sz="1600" dirty="0"/>
              <a:t> </a:t>
            </a:r>
            <a:r>
              <a:rPr lang="en-US" sz="1600" dirty="0" err="1" smtClean="0"/>
              <a:t>Akreditasi</a:t>
            </a:r>
            <a:r>
              <a:rPr lang="en-US" sz="1600" dirty="0" smtClean="0"/>
              <a:t> </a:t>
            </a:r>
            <a:r>
              <a:rPr lang="en-US" sz="1600" dirty="0" err="1" smtClean="0"/>
              <a:t>Nasional</a:t>
            </a:r>
            <a:r>
              <a:rPr lang="en-US" sz="1600" dirty="0" smtClean="0"/>
              <a:t> </a:t>
            </a:r>
            <a:r>
              <a:rPr lang="en-US" sz="1600" dirty="0"/>
              <a:t>(KAN) yang </a:t>
            </a:r>
            <a:r>
              <a:rPr lang="en-US" sz="1600" dirty="0" err="1"/>
              <a:t>dibentuk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/>
              <a:t>pemerintah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Kep</a:t>
            </a:r>
            <a:r>
              <a:rPr lang="en-US" sz="1600" dirty="0"/>
              <a:t>. Pres. No. 78 </a:t>
            </a:r>
            <a:r>
              <a:rPr lang="en-US" sz="1600" dirty="0" err="1" smtClean="0"/>
              <a:t>Tahun</a:t>
            </a:r>
            <a:r>
              <a:rPr lang="en-US" sz="1600" dirty="0" smtClean="0"/>
              <a:t> 2001</a:t>
            </a:r>
            <a:r>
              <a:rPr lang="en-US" sz="1600" dirty="0"/>
              <a:t>. </a:t>
            </a:r>
            <a:r>
              <a:rPr lang="en-US" sz="1600" dirty="0" err="1" smtClean="0"/>
              <a:t>Berikut</a:t>
            </a:r>
            <a:r>
              <a:rPr lang="en-US" sz="1600" dirty="0" smtClean="0"/>
              <a:t>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</a:t>
            </a:r>
            <a:r>
              <a:rPr lang="en-US" sz="1600" dirty="0" err="1" smtClean="0"/>
              <a:t>tatanan</a:t>
            </a:r>
            <a:r>
              <a:rPr lang="en-US" sz="1600" dirty="0" smtClean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penilaian</a:t>
            </a:r>
            <a:r>
              <a:rPr lang="en-US" sz="1600" dirty="0"/>
              <a:t> </a:t>
            </a:r>
            <a:r>
              <a:rPr lang="en-US" sz="1600" dirty="0" err="1" smtClean="0"/>
              <a:t>kesesuaian</a:t>
            </a:r>
            <a:r>
              <a:rPr lang="en-US" sz="1600" dirty="0" smtClean="0"/>
              <a:t>: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1719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</a:t>
            </a:r>
            <a:r>
              <a:rPr lang="en-US" sz="3200" dirty="0" smtClean="0"/>
              <a:t>ERTIFIKASI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SNI ISO/IEC 17000:2009 </a:t>
            </a:r>
            <a:r>
              <a:rPr lang="en-US" sz="1800" dirty="0" err="1" smtClean="0"/>
              <a:t>mendefinisikan</a:t>
            </a:r>
            <a:r>
              <a:rPr lang="en-US" sz="1800" dirty="0" smtClean="0"/>
              <a:t> </a:t>
            </a:r>
            <a:r>
              <a:rPr lang="en-US" sz="1800" dirty="0" err="1" smtClean="0"/>
              <a:t>sertifikasi</a:t>
            </a:r>
            <a:r>
              <a:rPr lang="en-US" sz="1800" dirty="0" smtClean="0"/>
              <a:t> </a:t>
            </a:r>
            <a:r>
              <a:rPr lang="en-US" sz="1800" dirty="0" err="1" smtClean="0"/>
              <a:t>sebagai</a:t>
            </a:r>
            <a:r>
              <a:rPr lang="en-US" sz="1800" dirty="0" smtClean="0"/>
              <a:t> </a:t>
            </a:r>
            <a:r>
              <a:rPr lang="en-US" sz="1800" b="1" dirty="0" err="1" smtClean="0"/>
              <a:t>pengesahan</a:t>
            </a:r>
            <a:r>
              <a:rPr lang="en-US" sz="1800" b="1" dirty="0" smtClean="0"/>
              <a:t> </a:t>
            </a:r>
            <a:r>
              <a:rPr lang="en-US" sz="1800" b="1" dirty="0" err="1"/>
              <a:t>dari</a:t>
            </a:r>
            <a:r>
              <a:rPr lang="en-US" sz="1800" b="1" dirty="0"/>
              <a:t> </a:t>
            </a:r>
            <a:r>
              <a:rPr lang="en-US" sz="1800" b="1" dirty="0" err="1"/>
              <a:t>pihak</a:t>
            </a:r>
            <a:r>
              <a:rPr lang="en-US" sz="1800" b="1" dirty="0"/>
              <a:t> </a:t>
            </a:r>
            <a:r>
              <a:rPr lang="en-US" sz="1800" b="1" dirty="0" err="1"/>
              <a:t>ketiga</a:t>
            </a:r>
            <a:r>
              <a:rPr lang="en-US" sz="1800" b="1" dirty="0"/>
              <a:t> yang </a:t>
            </a:r>
            <a:r>
              <a:rPr lang="en-US" sz="1800" b="1" dirty="0" err="1"/>
              <a:t>berkaitan</a:t>
            </a:r>
            <a:r>
              <a:rPr lang="en-US" sz="1800" b="1" dirty="0"/>
              <a:t> </a:t>
            </a:r>
            <a:r>
              <a:rPr lang="en-US" sz="1800" b="1" dirty="0" err="1"/>
              <a:t>dengan</a:t>
            </a:r>
            <a:r>
              <a:rPr lang="en-US" sz="1800" b="1" dirty="0"/>
              <a:t> </a:t>
            </a:r>
            <a:r>
              <a:rPr lang="en-US" sz="1800" b="1" dirty="0" err="1"/>
              <a:t>produk</a:t>
            </a:r>
            <a:r>
              <a:rPr lang="en-US" sz="1800" b="1" dirty="0"/>
              <a:t>, proses, </a:t>
            </a:r>
            <a:r>
              <a:rPr lang="en-US" sz="1800" b="1" dirty="0" err="1" smtClean="0"/>
              <a:t>sistem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atau</a:t>
            </a:r>
            <a:r>
              <a:rPr lang="en-US" sz="1800" b="1" dirty="0" smtClean="0"/>
              <a:t> </a:t>
            </a:r>
            <a:r>
              <a:rPr lang="en-US" sz="1800" b="1" dirty="0"/>
              <a:t>personal. </a:t>
            </a:r>
            <a:r>
              <a:rPr lang="en-US" sz="1800" dirty="0" err="1" smtClean="0"/>
              <a:t>Sertifikasi</a:t>
            </a:r>
            <a:r>
              <a:rPr lang="en-US" sz="1800" dirty="0" smtClean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diterapkan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obyek</a:t>
            </a:r>
            <a:r>
              <a:rPr lang="en-US" sz="1800" dirty="0"/>
              <a:t> </a:t>
            </a:r>
            <a:r>
              <a:rPr lang="en-US" sz="1800" dirty="0" err="1" smtClean="0"/>
              <a:t>penilaian</a:t>
            </a:r>
            <a:r>
              <a:rPr lang="en-US" sz="1800" dirty="0" smtClean="0"/>
              <a:t> </a:t>
            </a:r>
            <a:r>
              <a:rPr lang="en-US" sz="1800" dirty="0" err="1" smtClean="0"/>
              <a:t>kesesuaian</a:t>
            </a:r>
            <a:r>
              <a:rPr lang="en-US" sz="1800" dirty="0"/>
              <a:t>, </a:t>
            </a:r>
            <a:r>
              <a:rPr lang="en-US" sz="1800" dirty="0" err="1"/>
              <a:t>yaitu</a:t>
            </a:r>
            <a:r>
              <a:rPr lang="en-US" sz="1800" dirty="0"/>
              <a:t> </a:t>
            </a:r>
            <a:r>
              <a:rPr lang="en-US" sz="1800" dirty="0" err="1"/>
              <a:t>bahan</a:t>
            </a:r>
            <a:r>
              <a:rPr lang="en-US" sz="1800" dirty="0"/>
              <a:t>, </a:t>
            </a:r>
            <a:r>
              <a:rPr lang="en-US" sz="1800" dirty="0" err="1"/>
              <a:t>barang</a:t>
            </a:r>
            <a:r>
              <a:rPr lang="en-US" sz="1800" dirty="0"/>
              <a:t>, </a:t>
            </a:r>
            <a:r>
              <a:rPr lang="en-US" sz="1800" dirty="0" err="1"/>
              <a:t>instalasi</a:t>
            </a:r>
            <a:r>
              <a:rPr lang="en-US" sz="1800" dirty="0"/>
              <a:t>, proses, </a:t>
            </a:r>
            <a:r>
              <a:rPr lang="en-US" sz="1800" dirty="0" err="1"/>
              <a:t>sistem</a:t>
            </a:r>
            <a:r>
              <a:rPr lang="en-US" sz="1800" dirty="0"/>
              <a:t>, personal 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dirty="0" err="1" smtClean="0"/>
              <a:t>lembaga</a:t>
            </a:r>
            <a:r>
              <a:rPr lang="en-US" sz="1800" dirty="0" smtClean="0"/>
              <a:t> </a:t>
            </a:r>
            <a:r>
              <a:rPr lang="en-US" sz="1800" dirty="0"/>
              <a:t>yang </a:t>
            </a:r>
            <a:r>
              <a:rPr lang="en-US" sz="1800" dirty="0" err="1"/>
              <a:t>memenuhi</a:t>
            </a:r>
            <a:r>
              <a:rPr lang="en-US" sz="1800" dirty="0"/>
              <a:t> </a:t>
            </a:r>
            <a:r>
              <a:rPr lang="en-US" sz="1800" dirty="0" err="1"/>
              <a:t>persyaratan</a:t>
            </a:r>
            <a:r>
              <a:rPr lang="en-US" sz="1800" dirty="0"/>
              <a:t> </a:t>
            </a:r>
            <a:r>
              <a:rPr lang="en-US" sz="1800" dirty="0" err="1"/>
              <a:t>penilaian</a:t>
            </a:r>
            <a:r>
              <a:rPr lang="en-US" sz="1800" dirty="0"/>
              <a:t> </a:t>
            </a:r>
            <a:r>
              <a:rPr lang="en-US" sz="1800" dirty="0" err="1"/>
              <a:t>kesesuaian</a:t>
            </a:r>
            <a:r>
              <a:rPr lang="en-US" sz="1800" dirty="0" smtClean="0"/>
              <a:t>.</a:t>
            </a:r>
          </a:p>
          <a:p>
            <a:r>
              <a:rPr lang="en-US" sz="1800" dirty="0" err="1"/>
              <a:t>Kegiatan</a:t>
            </a:r>
            <a:r>
              <a:rPr lang="en-US" sz="1800" dirty="0"/>
              <a:t> </a:t>
            </a:r>
            <a:r>
              <a:rPr lang="en-US" sz="1800" dirty="0" err="1"/>
              <a:t>penilaian</a:t>
            </a:r>
            <a:r>
              <a:rPr lang="en-US" sz="1800" dirty="0"/>
              <a:t> </a:t>
            </a:r>
            <a:r>
              <a:rPr lang="en-US" sz="1800" dirty="0" err="1"/>
              <a:t>kesesuaian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melalui</a:t>
            </a:r>
            <a:r>
              <a:rPr lang="en-US" sz="1800" dirty="0"/>
              <a:t> </a:t>
            </a:r>
            <a:r>
              <a:rPr lang="en-US" sz="1800" dirty="0" err="1" smtClean="0"/>
              <a:t>akreditasi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sertifikasi</a:t>
            </a:r>
            <a:r>
              <a:rPr lang="en-US" sz="1800" dirty="0" smtClean="0"/>
              <a:t>.</a:t>
            </a:r>
          </a:p>
          <a:p>
            <a:r>
              <a:rPr lang="en-US" sz="1800" dirty="0" err="1"/>
              <a:t>Kegiatan</a:t>
            </a:r>
            <a:r>
              <a:rPr lang="en-US" sz="1800" dirty="0"/>
              <a:t> </a:t>
            </a:r>
            <a:r>
              <a:rPr lang="en-US" sz="1800" dirty="0" err="1" smtClean="0"/>
              <a:t>sertifikasi</a:t>
            </a:r>
            <a:r>
              <a:rPr lang="en-US" sz="1800" dirty="0" smtClean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dibagi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3 (</a:t>
            </a:r>
            <a:r>
              <a:rPr lang="en-US" sz="1800" dirty="0" err="1"/>
              <a:t>tiga</a:t>
            </a:r>
            <a:r>
              <a:rPr lang="en-US" sz="1800" dirty="0"/>
              <a:t>) </a:t>
            </a:r>
            <a:r>
              <a:rPr lang="en-US" sz="1800" dirty="0" err="1"/>
              <a:t>kelompok</a:t>
            </a:r>
            <a:r>
              <a:rPr lang="en-US" sz="1800" dirty="0"/>
              <a:t> </a:t>
            </a:r>
            <a:r>
              <a:rPr lang="en-US" sz="1800" dirty="0" err="1"/>
              <a:t>besar</a:t>
            </a:r>
            <a:r>
              <a:rPr lang="en-US" sz="1800" dirty="0"/>
              <a:t>, </a:t>
            </a:r>
            <a:r>
              <a:rPr lang="en-US" sz="1800" dirty="0" err="1"/>
              <a:t>yaitu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/>
              <a:t>(a) </a:t>
            </a:r>
            <a:r>
              <a:rPr lang="en-US" sz="1800" dirty="0" err="1" smtClean="0"/>
              <a:t>Sertifikasi</a:t>
            </a:r>
            <a:r>
              <a:rPr lang="en-US" sz="1800" dirty="0" smtClean="0"/>
              <a:t> </a:t>
            </a:r>
            <a:r>
              <a:rPr lang="en-US" sz="1800" dirty="0" err="1"/>
              <a:t>sistem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(b) </a:t>
            </a:r>
            <a:r>
              <a:rPr lang="en-US" sz="1800" dirty="0" err="1" smtClean="0"/>
              <a:t>Sertifikasi</a:t>
            </a:r>
            <a:r>
              <a:rPr lang="en-US" sz="1800" dirty="0" smtClean="0"/>
              <a:t> </a:t>
            </a:r>
            <a:r>
              <a:rPr lang="en-US" sz="1800" dirty="0" err="1"/>
              <a:t>produk</a:t>
            </a:r>
            <a:r>
              <a:rPr lang="en-US" sz="1800" dirty="0"/>
              <a:t>, proses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jasa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(c) </a:t>
            </a:r>
            <a:r>
              <a:rPr lang="en-US" sz="1800" dirty="0" err="1" smtClean="0"/>
              <a:t>Sertifikasi</a:t>
            </a:r>
            <a:r>
              <a:rPr lang="en-US" sz="1800" dirty="0" smtClean="0"/>
              <a:t> </a:t>
            </a:r>
            <a:r>
              <a:rPr lang="en-US" sz="1800" dirty="0"/>
              <a:t>personal.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D5DE-BC10-4A01-9E3E-6AFC23E96352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457-F17B-4E28-BCA4-AE7C0359E5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8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</a:t>
            </a:r>
            <a:r>
              <a:rPr lang="en-US" sz="3200" dirty="0"/>
              <a:t>ERTIFIKASI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D5DE-BC10-4A01-9E3E-6AFC23E96352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457-F17B-4E28-BCA4-AE7C0359E5C1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6781800" cy="504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600" y="1219200"/>
            <a:ext cx="3619500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Proses </a:t>
            </a:r>
            <a:r>
              <a:rPr lang="en-US" dirty="0" err="1" smtClean="0"/>
              <a:t>Sertifikasi</a:t>
            </a:r>
            <a:r>
              <a:rPr lang="en-US" dirty="0" smtClean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 smtClean="0"/>
              <a:t>Besar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859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</a:t>
            </a:r>
            <a:r>
              <a:rPr lang="en-US" sz="3200" dirty="0"/>
              <a:t>ERTIFIKASI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1800" dirty="0" smtClean="0"/>
          </a:p>
          <a:p>
            <a:r>
              <a:rPr lang="en-US" sz="1800" dirty="0" err="1" smtClean="0"/>
              <a:t>Standar</a:t>
            </a:r>
            <a:r>
              <a:rPr lang="en-US" sz="1800" dirty="0" smtClean="0"/>
              <a:t> </a:t>
            </a:r>
            <a:r>
              <a:rPr lang="en-US" sz="1800" dirty="0"/>
              <a:t>yang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 smtClean="0"/>
              <a:t>acuan</a:t>
            </a:r>
            <a:r>
              <a:rPr lang="en-US" sz="1800" dirty="0" smtClean="0"/>
              <a:t> </a:t>
            </a:r>
            <a:r>
              <a:rPr lang="en-US" sz="1800" dirty="0" err="1" smtClean="0"/>
              <a:t>persyaratan</a:t>
            </a:r>
            <a:r>
              <a:rPr lang="en-US" sz="1800" dirty="0" smtClean="0"/>
              <a:t> </a:t>
            </a:r>
            <a:r>
              <a:rPr lang="en-US" sz="1800" dirty="0" err="1"/>
              <a:t>umum</a:t>
            </a:r>
            <a:r>
              <a:rPr lang="en-US" sz="1800" dirty="0"/>
              <a:t> </a:t>
            </a:r>
            <a:r>
              <a:rPr lang="en-US" sz="1800" dirty="0" err="1"/>
              <a:t>bagi</a:t>
            </a:r>
            <a:r>
              <a:rPr lang="en-US" sz="1800" dirty="0"/>
              <a:t> </a:t>
            </a:r>
            <a:r>
              <a:rPr lang="en-US" sz="1800" b="1" dirty="0" err="1"/>
              <a:t>lembaga</a:t>
            </a:r>
            <a:r>
              <a:rPr lang="en-US" sz="1800" b="1" dirty="0"/>
              <a:t> </a:t>
            </a:r>
            <a:r>
              <a:rPr lang="en-US" sz="1800" b="1" dirty="0" err="1" smtClean="0"/>
              <a:t>sertifikasi</a:t>
            </a:r>
            <a:r>
              <a:rPr lang="en-US" sz="1800" b="1" dirty="0" smtClean="0"/>
              <a:t> </a:t>
            </a:r>
            <a:r>
              <a:rPr lang="en-US" sz="1800" b="1" dirty="0" err="1"/>
              <a:t>sistem</a:t>
            </a:r>
            <a:r>
              <a:rPr lang="en-US" sz="1800" b="1" dirty="0"/>
              <a:t> </a:t>
            </a:r>
            <a:r>
              <a:rPr lang="en-US" sz="1800" b="1" dirty="0" err="1"/>
              <a:t>manajemen</a:t>
            </a:r>
            <a:r>
              <a:rPr lang="en-US" sz="1800" b="1" dirty="0"/>
              <a:t> </a:t>
            </a:r>
            <a:r>
              <a:rPr lang="en-US" sz="1800" dirty="0" err="1"/>
              <a:t>yaitu</a:t>
            </a:r>
            <a:r>
              <a:rPr lang="en-US" sz="1800" dirty="0"/>
              <a:t> </a:t>
            </a:r>
            <a:r>
              <a:rPr lang="en-US" sz="1800" dirty="0" smtClean="0"/>
              <a:t>ISO/ IEC </a:t>
            </a:r>
            <a:r>
              <a:rPr lang="en-US" sz="1800" dirty="0"/>
              <a:t>17021:2011, </a:t>
            </a:r>
            <a:r>
              <a:rPr lang="en-US" sz="1800" i="1" dirty="0"/>
              <a:t>Conformity assessment – Requirements for </a:t>
            </a:r>
            <a:r>
              <a:rPr lang="en-US" sz="1800" i="1" dirty="0" smtClean="0"/>
              <a:t>bodies providing </a:t>
            </a:r>
            <a:r>
              <a:rPr lang="en-US" sz="1800" i="1" dirty="0"/>
              <a:t>audit and </a:t>
            </a:r>
            <a:r>
              <a:rPr lang="en-US" sz="1800" i="1" dirty="0" err="1"/>
              <a:t>certiication</a:t>
            </a:r>
            <a:r>
              <a:rPr lang="en-US" sz="1800" i="1" dirty="0"/>
              <a:t> of management systems </a:t>
            </a:r>
            <a:r>
              <a:rPr lang="en-US" sz="1800" dirty="0"/>
              <a:t>(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 smtClean="0"/>
              <a:t>diadopsi</a:t>
            </a:r>
            <a:r>
              <a:rPr lang="en-US" sz="1800" dirty="0" smtClean="0"/>
              <a:t> </a:t>
            </a:r>
            <a:r>
              <a:rPr lang="en-US" sz="1800" dirty="0" err="1" smtClean="0"/>
              <a:t>secara</a:t>
            </a:r>
            <a:r>
              <a:rPr lang="en-US" sz="1800" dirty="0" smtClean="0"/>
              <a:t> </a:t>
            </a:r>
            <a:r>
              <a:rPr lang="en-US" sz="1800" dirty="0" err="1"/>
              <a:t>identik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SNI ISO/IEC 17021:2011). </a:t>
            </a:r>
            <a:r>
              <a:rPr lang="en-US" sz="1800" dirty="0" err="1"/>
              <a:t>Standar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 smtClean="0"/>
              <a:t>dimaksudkan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/>
              <a:t>menjamin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lembaga</a:t>
            </a:r>
            <a:r>
              <a:rPr lang="en-US" sz="1800" dirty="0"/>
              <a:t> </a:t>
            </a:r>
            <a:r>
              <a:rPr lang="en-US" sz="1800" dirty="0" err="1" smtClean="0"/>
              <a:t>sertifikasi</a:t>
            </a:r>
            <a:r>
              <a:rPr lang="en-US" sz="1800" dirty="0" smtClean="0"/>
              <a:t> </a:t>
            </a:r>
            <a:r>
              <a:rPr lang="en-US" sz="1800" dirty="0" err="1"/>
              <a:t>memberi</a:t>
            </a:r>
            <a:r>
              <a:rPr lang="en-US" sz="1800" dirty="0"/>
              <a:t> </a:t>
            </a:r>
            <a:r>
              <a:rPr lang="en-US" sz="1800" dirty="0" err="1"/>
              <a:t>sertiikasi</a:t>
            </a:r>
            <a:r>
              <a:rPr lang="en-US" sz="1800" dirty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manajemen</a:t>
            </a:r>
            <a:r>
              <a:rPr lang="en-US" sz="1800" dirty="0" smtClean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kompeten</a:t>
            </a:r>
            <a:r>
              <a:rPr lang="en-US" sz="1800" dirty="0"/>
              <a:t>, </a:t>
            </a:r>
            <a:r>
              <a:rPr lang="en-US" sz="1800" dirty="0" err="1"/>
              <a:t>konsisten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netral</a:t>
            </a:r>
            <a:r>
              <a:rPr lang="en-US" sz="1800" dirty="0" smtClean="0"/>
              <a:t>.</a:t>
            </a:r>
          </a:p>
          <a:p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 smtClean="0"/>
              <a:t>kegiatan</a:t>
            </a:r>
            <a:r>
              <a:rPr lang="en-US" sz="1800" dirty="0" smtClean="0"/>
              <a:t> </a:t>
            </a:r>
            <a:r>
              <a:rPr lang="en-US" sz="1800" b="1" dirty="0" err="1" smtClean="0"/>
              <a:t>sertifikasi</a:t>
            </a:r>
            <a:r>
              <a:rPr lang="en-US" sz="1800" b="1" dirty="0" smtClean="0"/>
              <a:t> </a:t>
            </a:r>
            <a:r>
              <a:rPr lang="en-US" sz="1800" b="1" dirty="0" err="1"/>
              <a:t>produk</a:t>
            </a:r>
            <a:r>
              <a:rPr lang="en-US" sz="1800" b="1" dirty="0"/>
              <a:t>, proses </a:t>
            </a:r>
            <a:r>
              <a:rPr lang="en-US" sz="1800" b="1" dirty="0" err="1"/>
              <a:t>atau</a:t>
            </a:r>
            <a:r>
              <a:rPr lang="en-US" sz="1800" b="1" dirty="0"/>
              <a:t> </a:t>
            </a:r>
            <a:r>
              <a:rPr lang="en-US" sz="1800" b="1" dirty="0" err="1"/>
              <a:t>jasa</a:t>
            </a:r>
            <a:r>
              <a:rPr lang="en-US" sz="1800" dirty="0"/>
              <a:t>, </a:t>
            </a:r>
            <a:r>
              <a:rPr lang="en-US" sz="1800" dirty="0" err="1"/>
              <a:t>standar</a:t>
            </a:r>
            <a:r>
              <a:rPr lang="en-US" sz="1800" dirty="0"/>
              <a:t> </a:t>
            </a:r>
            <a:r>
              <a:rPr lang="en-US" sz="1800" dirty="0" err="1"/>
              <a:t>acuan</a:t>
            </a:r>
            <a:r>
              <a:rPr lang="en-US" sz="1800" dirty="0"/>
              <a:t> yang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ISO/IEC </a:t>
            </a:r>
            <a:r>
              <a:rPr lang="en-US" sz="1800" dirty="0"/>
              <a:t>17065:2012, Conformity assessment — Requirements for </a:t>
            </a:r>
            <a:r>
              <a:rPr lang="en-US" sz="1800" dirty="0" smtClean="0"/>
              <a:t>bodies </a:t>
            </a:r>
            <a:r>
              <a:rPr lang="en-US" sz="1800" dirty="0"/>
              <a:t>certifying products, processes and services (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diadopsi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 smtClean="0"/>
              <a:t>identik</a:t>
            </a:r>
            <a:r>
              <a:rPr lang="en-US" sz="1800" dirty="0" smtClean="0"/>
              <a:t> </a:t>
            </a:r>
            <a:r>
              <a:rPr lang="en-US" sz="1800" dirty="0" err="1" smtClean="0"/>
              <a:t>menjadi</a:t>
            </a:r>
            <a:r>
              <a:rPr lang="en-US" sz="1800" dirty="0" smtClean="0"/>
              <a:t> </a:t>
            </a:r>
            <a:r>
              <a:rPr lang="en-US" sz="1800" dirty="0"/>
              <a:t>SNI ISO/IEC 17065:2012</a:t>
            </a:r>
            <a:r>
              <a:rPr lang="en-US" sz="1800" dirty="0" smtClean="0"/>
              <a:t>).</a:t>
            </a:r>
          </a:p>
          <a:p>
            <a:r>
              <a:rPr lang="en-US" sz="1800" dirty="0" err="1"/>
              <a:t>Sedangkan</a:t>
            </a:r>
            <a:r>
              <a:rPr lang="en-US" sz="1800" dirty="0"/>
              <a:t> </a:t>
            </a:r>
            <a:r>
              <a:rPr lang="en-US" sz="1800" dirty="0" err="1"/>
              <a:t>standar</a:t>
            </a:r>
            <a:r>
              <a:rPr lang="en-US" sz="1800" dirty="0"/>
              <a:t> yang </a:t>
            </a:r>
            <a:r>
              <a:rPr lang="en-US" sz="1800" dirty="0" err="1" smtClean="0"/>
              <a:t>digunakan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sebagai</a:t>
            </a:r>
            <a:r>
              <a:rPr lang="en-US" sz="1800" dirty="0" smtClean="0"/>
              <a:t> </a:t>
            </a:r>
            <a:r>
              <a:rPr lang="en-US" sz="1800" dirty="0" err="1"/>
              <a:t>acuan</a:t>
            </a:r>
            <a:r>
              <a:rPr lang="en-US" sz="1800" dirty="0"/>
              <a:t> </a:t>
            </a:r>
            <a:r>
              <a:rPr lang="en-US" sz="1800" dirty="0" err="1"/>
              <a:t>persyaratan</a:t>
            </a:r>
            <a:r>
              <a:rPr lang="en-US" sz="1800" dirty="0"/>
              <a:t> </a:t>
            </a:r>
            <a:r>
              <a:rPr lang="en-US" sz="1800" dirty="0" err="1"/>
              <a:t>umum</a:t>
            </a:r>
            <a:r>
              <a:rPr lang="en-US" sz="1800" dirty="0"/>
              <a:t> </a:t>
            </a:r>
            <a:r>
              <a:rPr lang="en-US" sz="1800" dirty="0" err="1"/>
              <a:t>bagi</a:t>
            </a:r>
            <a:r>
              <a:rPr lang="en-US" sz="1800" dirty="0"/>
              <a:t> </a:t>
            </a:r>
            <a:r>
              <a:rPr lang="en-US" sz="1800" b="1" dirty="0" err="1"/>
              <a:t>lembaga</a:t>
            </a:r>
            <a:r>
              <a:rPr lang="en-US" sz="1800" b="1" dirty="0"/>
              <a:t> </a:t>
            </a:r>
            <a:r>
              <a:rPr lang="en-US" sz="1800" b="1" dirty="0" err="1" smtClean="0"/>
              <a:t>sertifikasi</a:t>
            </a:r>
            <a:r>
              <a:rPr lang="en-US" sz="1800" b="1" dirty="0" smtClean="0"/>
              <a:t> </a:t>
            </a:r>
            <a:r>
              <a:rPr lang="en-US" sz="1800" b="1" dirty="0"/>
              <a:t>personal </a:t>
            </a:r>
            <a:r>
              <a:rPr lang="en-US" sz="1800" dirty="0" err="1" smtClean="0"/>
              <a:t>yaitu</a:t>
            </a:r>
            <a:r>
              <a:rPr lang="en-US" sz="1800" dirty="0" smtClean="0"/>
              <a:t> ISO/IEC </a:t>
            </a:r>
            <a:r>
              <a:rPr lang="en-US" sz="1800" dirty="0"/>
              <a:t>17024:2012, Conformity assessment — General requirements </a:t>
            </a:r>
            <a:r>
              <a:rPr lang="en-US" sz="1800" dirty="0" smtClean="0"/>
              <a:t>for bodies </a:t>
            </a:r>
            <a:r>
              <a:rPr lang="en-US" sz="1800" dirty="0"/>
              <a:t>operating </a:t>
            </a:r>
            <a:r>
              <a:rPr lang="en-US" sz="1800" dirty="0" err="1"/>
              <a:t>certiication</a:t>
            </a:r>
            <a:r>
              <a:rPr lang="en-US" sz="1800" dirty="0"/>
              <a:t> of persons (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diadopsi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 smtClean="0"/>
              <a:t>identik</a:t>
            </a:r>
            <a:r>
              <a:rPr lang="en-US" sz="1800" dirty="0" smtClean="0"/>
              <a:t> </a:t>
            </a:r>
            <a:r>
              <a:rPr lang="en-US" sz="1800" dirty="0" err="1" smtClean="0"/>
              <a:t>menjadi</a:t>
            </a:r>
            <a:r>
              <a:rPr lang="en-US" sz="1800" dirty="0" smtClean="0"/>
              <a:t> </a:t>
            </a:r>
            <a:r>
              <a:rPr lang="en-US" sz="1800" dirty="0"/>
              <a:t>SNI ISO/IEC 17024:2012).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D5DE-BC10-4A01-9E3E-6AFC23E96352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457-F17B-4E28-BCA4-AE7C0359E5C1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599" y="1352034"/>
            <a:ext cx="293869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ACUAN STANDAR SERTIFIKASI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81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2540</TotalTime>
  <Words>774</Words>
  <Application>Microsoft Office PowerPoint</Application>
  <PresentationFormat>On-screen Show (4:3)</PresentationFormat>
  <Paragraphs>131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Adjacency</vt:lpstr>
      <vt:lpstr>PENILAIAN KESESUAIAN &amp; METROLOGI</vt:lpstr>
      <vt:lpstr>Sub Pokok Bahasan:</vt:lpstr>
      <vt:lpstr>PENILAIAN KESESUAIAN</vt:lpstr>
      <vt:lpstr>PENILAIAN KESESUAIAN</vt:lpstr>
      <vt:lpstr>PENILAIAN KESESUAIAN</vt:lpstr>
      <vt:lpstr>PENILAIAN KESESUAIAN</vt:lpstr>
      <vt:lpstr>SERTIFIKASI</vt:lpstr>
      <vt:lpstr>SERTIFIKASI</vt:lpstr>
      <vt:lpstr>SERTIFIKASI</vt:lpstr>
      <vt:lpstr>SERTIFIKASI</vt:lpstr>
      <vt:lpstr>SERTIFIKASI</vt:lpstr>
      <vt:lpstr>AKREDITASI</vt:lpstr>
      <vt:lpstr>AKREDITASI</vt:lpstr>
      <vt:lpstr>METROLOGI</vt:lpstr>
      <vt:lpstr>METROLOGI</vt:lpstr>
      <vt:lpstr>METROLOGI</vt:lpstr>
      <vt:lpstr>METROLOGI</vt:lpstr>
      <vt:lpstr>METROLOGI</vt:lpstr>
      <vt:lpstr>METROLOGI</vt:lpstr>
      <vt:lpstr>METROLOGI</vt:lpstr>
      <vt:lpstr>METROLOGI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</dc:title>
  <dc:creator>EL</dc:creator>
  <cp:lastModifiedBy>EL</cp:lastModifiedBy>
  <cp:revision>158</cp:revision>
  <dcterms:created xsi:type="dcterms:W3CDTF">2017-08-18T02:39:52Z</dcterms:created>
  <dcterms:modified xsi:type="dcterms:W3CDTF">2017-10-03T10:45:28Z</dcterms:modified>
</cp:coreProperties>
</file>