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A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3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3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2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7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4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8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6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6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4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978CD5-696C-47A1-9AEC-EEB8D7D44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66E8DC6-2BD1-E6F6-6703-2828BA27C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868964"/>
            <a:ext cx="5598097" cy="2819626"/>
          </a:xfrm>
        </p:spPr>
        <p:txBody>
          <a:bodyPr>
            <a:normAutofit/>
          </a:bodyPr>
          <a:lstStyle/>
          <a:p>
            <a:r>
              <a:rPr lang="en-US" dirty="0"/>
              <a:t>Aberth-Ehrlich method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42CE693-FD95-8D12-B35D-768B44D33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902206"/>
            <a:ext cx="5598097" cy="2240529"/>
          </a:xfrm>
        </p:spPr>
        <p:txBody>
          <a:bodyPr>
            <a:normAutofit/>
          </a:bodyPr>
          <a:lstStyle/>
          <a:p>
            <a:r>
              <a:rPr lang="en-US" dirty="0"/>
              <a:t>Alon Ternerider</a:t>
            </a:r>
          </a:p>
          <a:p>
            <a:r>
              <a:rPr lang="en-US" dirty="0"/>
              <a:t>Daniel Armaganian</a:t>
            </a:r>
            <a:endParaRPr lang="he-IL" dirty="0"/>
          </a:p>
        </p:txBody>
      </p:sp>
      <p:pic>
        <p:nvPicPr>
          <p:cNvPr id="32" name="Picture 3" descr="תמונה שמכילה צבעוני&#10;&#10;התיאור נוצר באופן אוטומטי">
            <a:extLst>
              <a:ext uri="{FF2B5EF4-FFF2-40B4-BE49-F238E27FC236}">
                <a16:creationId xmlns:a16="http://schemas.microsoft.com/office/drawing/2014/main" id="{CC8515AA-0CD0-5542-EC1B-5B06D855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12" r="34132" b="-2"/>
          <a:stretch/>
        </p:blipFill>
        <p:spPr>
          <a:xfrm>
            <a:off x="6480316" y="1"/>
            <a:ext cx="5726654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1940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A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2B6D96-D9A2-4E4A-8064-FCA9A1D3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57059B55-EEA9-CCE8-09A6-983CAA0F90D3}"/>
              </a:ext>
            </a:extLst>
          </p:cNvPr>
          <p:cNvSpPr txBox="1">
            <a:spLocks/>
          </p:cNvSpPr>
          <p:nvPr/>
        </p:nvSpPr>
        <p:spPr>
          <a:xfrm>
            <a:off x="181372" y="223244"/>
            <a:ext cx="4541457" cy="9279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4ADF8E3-1B35-4C33-95FB-BAAD781AF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מציין מיקום תוכן 2">
            <a:extLst>
              <a:ext uri="{FF2B5EF4-FFF2-40B4-BE49-F238E27FC236}">
                <a16:creationId xmlns:a16="http://schemas.microsoft.com/office/drawing/2014/main" id="{3E1F70D5-2DF5-CDCE-1D41-6355B279A7A2}"/>
              </a:ext>
            </a:extLst>
          </p:cNvPr>
          <p:cNvSpPr txBox="1">
            <a:spLocks/>
          </p:cNvSpPr>
          <p:nvPr/>
        </p:nvSpPr>
        <p:spPr>
          <a:xfrm>
            <a:off x="421218" y="2286171"/>
            <a:ext cx="2933812" cy="21915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dirty="0"/>
              <a:t>Python</a:t>
            </a:r>
          </a:p>
          <a:p>
            <a:pPr algn="ctr">
              <a:lnSpc>
                <a:spcPct val="100000"/>
              </a:lnSpc>
            </a:pPr>
            <a:r>
              <a:rPr lang="en-US" dirty="0"/>
              <a:t> (without optimization)</a:t>
            </a:r>
          </a:p>
          <a:p>
            <a:pPr algn="ctr">
              <a:lnSpc>
                <a:spcPct val="100000"/>
              </a:lnSpc>
            </a:pPr>
            <a:endParaRPr lang="en-US" dirty="0"/>
          </a:p>
          <a:p>
            <a:pPr algn="ctr">
              <a:lnSpc>
                <a:spcPct val="100000"/>
              </a:lnSpc>
            </a:pPr>
            <a:r>
              <a:rPr lang="en-US" b="1" dirty="0"/>
              <a:t>2</a:t>
            </a:r>
            <a:r>
              <a:rPr lang="he-IL" b="1" dirty="0"/>
              <a:t>04.091</a:t>
            </a:r>
            <a:r>
              <a:rPr lang="en-US" b="1" dirty="0"/>
              <a:t> seconds</a:t>
            </a:r>
          </a:p>
        </p:txBody>
      </p:sp>
      <p:sp>
        <p:nvSpPr>
          <p:cNvPr id="14" name="מציין מיקום תוכן 2">
            <a:extLst>
              <a:ext uri="{FF2B5EF4-FFF2-40B4-BE49-F238E27FC236}">
                <a16:creationId xmlns:a16="http://schemas.microsoft.com/office/drawing/2014/main" id="{9DA6E9C2-8995-B149-121B-7DE117F0A363}"/>
              </a:ext>
            </a:extLst>
          </p:cNvPr>
          <p:cNvSpPr txBox="1">
            <a:spLocks/>
          </p:cNvSpPr>
          <p:nvPr/>
        </p:nvSpPr>
        <p:spPr>
          <a:xfrm>
            <a:off x="4476385" y="2291054"/>
            <a:ext cx="2514124" cy="21866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dirty="0"/>
              <a:t>Python</a:t>
            </a:r>
          </a:p>
          <a:p>
            <a:pPr algn="ctr">
              <a:lnSpc>
                <a:spcPct val="100000"/>
              </a:lnSpc>
            </a:pPr>
            <a:r>
              <a:rPr lang="en-US" dirty="0"/>
              <a:t> (with optimization)</a:t>
            </a:r>
          </a:p>
          <a:p>
            <a:pPr algn="ctr">
              <a:lnSpc>
                <a:spcPct val="100000"/>
              </a:lnSpc>
            </a:pPr>
            <a:endParaRPr lang="en-US" dirty="0"/>
          </a:p>
          <a:p>
            <a:pPr algn="ctr">
              <a:lnSpc>
                <a:spcPct val="100000"/>
              </a:lnSpc>
            </a:pPr>
            <a:r>
              <a:rPr lang="en-US" b="1" dirty="0"/>
              <a:t>3</a:t>
            </a:r>
            <a:r>
              <a:rPr lang="he-IL" b="1" dirty="0"/>
              <a:t>0</a:t>
            </a:r>
            <a:r>
              <a:rPr lang="en-US" b="1"/>
              <a:t>.146 </a:t>
            </a:r>
            <a:r>
              <a:rPr lang="en-US" b="1" dirty="0"/>
              <a:t>seconds</a:t>
            </a:r>
            <a:endParaRPr lang="he-IL" b="1" dirty="0"/>
          </a:p>
        </p:txBody>
      </p:sp>
      <p:sp>
        <p:nvSpPr>
          <p:cNvPr id="15" name="מציין מיקום תוכן 2">
            <a:extLst>
              <a:ext uri="{FF2B5EF4-FFF2-40B4-BE49-F238E27FC236}">
                <a16:creationId xmlns:a16="http://schemas.microsoft.com/office/drawing/2014/main" id="{456C8291-10A3-ECA0-46DC-F712053271FB}"/>
              </a:ext>
            </a:extLst>
          </p:cNvPr>
          <p:cNvSpPr txBox="1">
            <a:spLocks/>
          </p:cNvSpPr>
          <p:nvPr/>
        </p:nvSpPr>
        <p:spPr>
          <a:xfrm>
            <a:off x="8310583" y="2291054"/>
            <a:ext cx="2341706" cy="21866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dirty="0"/>
              <a:t>Haskell</a:t>
            </a:r>
          </a:p>
          <a:p>
            <a:pPr algn="ctr">
              <a:lnSpc>
                <a:spcPct val="100000"/>
              </a:lnSpc>
            </a:pPr>
            <a:endParaRPr lang="en-US" dirty="0"/>
          </a:p>
          <a:p>
            <a:pPr algn="ctr">
              <a:lnSpc>
                <a:spcPct val="100000"/>
              </a:lnSpc>
            </a:pPr>
            <a:endParaRPr lang="en-US" dirty="0"/>
          </a:p>
          <a:p>
            <a:pPr algn="ctr">
              <a:lnSpc>
                <a:spcPct val="100000"/>
              </a:lnSpc>
            </a:pPr>
            <a:r>
              <a:rPr lang="en-US" b="1" dirty="0"/>
              <a:t>157.572 seconds</a:t>
            </a:r>
            <a:endParaRPr lang="he-IL" b="1" dirty="0"/>
          </a:p>
          <a:p>
            <a:pPr algn="ctr">
              <a:lnSpc>
                <a:spcPct val="10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513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FBE592B-86CA-233B-A45B-B170FC1B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38" y="52480"/>
            <a:ext cx="6029325" cy="1325563"/>
          </a:xfrm>
        </p:spPr>
        <p:txBody>
          <a:bodyPr>
            <a:normAutofit/>
          </a:bodyPr>
          <a:lstStyle/>
          <a:p>
            <a:r>
              <a:rPr lang="en-US" dirty="0"/>
              <a:t>Table of Context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A03CD7-EFB7-DF18-5804-693381FA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Algorithm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Problems and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Summary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95952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3FD2834-2F49-166D-AEB1-D7FF963D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0"/>
            <a:ext cx="6029325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AAA4DD-D63E-3E2A-2F3A-FBA508069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en-US" dirty="0"/>
              <a:t>Aberth-Ehrlich is an Iterative method to simultaneously find all the roots of a polynomial.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Developed by Oliver Aberth and Louis W. Ehrlich in the 1970’s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Effectively handles both real and complex roots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Reduce numerical instability which is common in other root-finding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633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2B6D96-D9A2-4E4A-8064-FCA9A1D3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4EB13C8-324A-C900-CB23-EB828606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95" y="-58097"/>
            <a:ext cx="8197977" cy="1349314"/>
          </a:xfrm>
        </p:spPr>
        <p:txBody>
          <a:bodyPr>
            <a:normAutofit/>
          </a:bodyPr>
          <a:lstStyle/>
          <a:p>
            <a:r>
              <a:rPr lang="en-US" dirty="0"/>
              <a:t>Algorithm Steps</a:t>
            </a:r>
            <a:endParaRPr lang="he-IL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DF8E3-1B35-4C33-95FB-BAAD781AF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ציין מיקום תוכן 2">
                <a:extLst>
                  <a:ext uri="{FF2B5EF4-FFF2-40B4-BE49-F238E27FC236}">
                    <a16:creationId xmlns:a16="http://schemas.microsoft.com/office/drawing/2014/main" id="{146545A6-A149-B94C-19F4-85A7F48AA0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3382" y="1479138"/>
                <a:ext cx="7397521" cy="1142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b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572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dirty="0"/>
                  <a:t>Given: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+ … 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		Initialize n = rank(p) =  number of roots</a:t>
                </a:r>
              </a:p>
            </p:txBody>
          </p:sp>
        </mc:Choice>
        <mc:Fallback xmlns="">
          <p:sp>
            <p:nvSpPr>
              <p:cNvPr id="4" name="מציין מיקום תוכן 2">
                <a:extLst>
                  <a:ext uri="{FF2B5EF4-FFF2-40B4-BE49-F238E27FC236}">
                    <a16:creationId xmlns:a16="http://schemas.microsoft.com/office/drawing/2014/main" id="{146545A6-A149-B94C-19F4-85A7F48AA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382" y="1479138"/>
                <a:ext cx="7397521" cy="1142999"/>
              </a:xfrm>
              <a:prstGeom prst="rect">
                <a:avLst/>
              </a:prstGeom>
              <a:blipFill>
                <a:blip r:embed="rId2"/>
                <a:stretch>
                  <a:fillRect l="-907" b="-101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ציין מיקום תוכן 2">
                <a:extLst>
                  <a:ext uri="{FF2B5EF4-FFF2-40B4-BE49-F238E27FC236}">
                    <a16:creationId xmlns:a16="http://schemas.microsoft.com/office/drawing/2014/main" id="{F496FC9E-0852-7ED6-2A3E-93774196F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3381" y="4056181"/>
                <a:ext cx="7397521" cy="23120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b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572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dirty="0"/>
                  <a:t>Initial roots are: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	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	where R is calculated as: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מציין מיקום תוכן 2">
                <a:extLst>
                  <a:ext uri="{FF2B5EF4-FFF2-40B4-BE49-F238E27FC236}">
                    <a16:creationId xmlns:a16="http://schemas.microsoft.com/office/drawing/2014/main" id="{F496FC9E-0852-7ED6-2A3E-93774196F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381" y="4056181"/>
                <a:ext cx="7397521" cy="2312005"/>
              </a:xfrm>
              <a:prstGeom prst="rect">
                <a:avLst/>
              </a:prstGeom>
              <a:blipFill>
                <a:blip r:embed="rId3"/>
                <a:stretch>
                  <a:fillRect l="-907" b="-28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כותרת 1">
            <a:extLst>
              <a:ext uri="{FF2B5EF4-FFF2-40B4-BE49-F238E27FC236}">
                <a16:creationId xmlns:a16="http://schemas.microsoft.com/office/drawing/2014/main" id="{19E0E5DE-23E9-4ED4-2BCF-E13264B6C573}"/>
              </a:ext>
            </a:extLst>
          </p:cNvPr>
          <p:cNvSpPr txBox="1">
            <a:spLocks/>
          </p:cNvSpPr>
          <p:nvPr/>
        </p:nvSpPr>
        <p:spPr>
          <a:xfrm>
            <a:off x="3994023" y="2462031"/>
            <a:ext cx="8197977" cy="1349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Step1 – Initial roots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01126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0B39A6-D628-4338-9D6E-995B6A73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19E0E5DE-23E9-4ED4-2BCF-E13264B6C573}"/>
              </a:ext>
            </a:extLst>
          </p:cNvPr>
          <p:cNvSpPr txBox="1">
            <a:spLocks/>
          </p:cNvSpPr>
          <p:nvPr/>
        </p:nvSpPr>
        <p:spPr>
          <a:xfrm>
            <a:off x="2509627" y="-532595"/>
            <a:ext cx="9228866" cy="18905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Step2 – Calculate Offsets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EB82B4-D9A1-4145-93F1-004DC0B9B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ציין מיקום תוכן 2">
                <a:extLst>
                  <a:ext uri="{FF2B5EF4-FFF2-40B4-BE49-F238E27FC236}">
                    <a16:creationId xmlns:a16="http://schemas.microsoft.com/office/drawing/2014/main" id="{F496FC9E-0852-7ED6-2A3E-93774196F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2300" y="1890597"/>
                <a:ext cx="9228866" cy="3334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572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For each root we will calculate its offset from the exact root.</a:t>
                </a:r>
                <a:br>
                  <a:rPr lang="en-US" dirty="0"/>
                </a:br>
                <a:r>
                  <a:rPr lang="en-US" dirty="0"/>
                  <a:t>Offsets are </a:t>
                </a:r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מציין מיקום תוכן 2">
                <a:extLst>
                  <a:ext uri="{FF2B5EF4-FFF2-40B4-BE49-F238E27FC236}">
                    <a16:creationId xmlns:a16="http://schemas.microsoft.com/office/drawing/2014/main" id="{F496FC9E-0852-7ED6-2A3E-93774196F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300" y="1890597"/>
                <a:ext cx="9228866" cy="3334165"/>
              </a:xfrm>
              <a:prstGeom prst="rect">
                <a:avLst/>
              </a:prstGeom>
              <a:blipFill>
                <a:blip r:embed="rId2"/>
                <a:stretch>
                  <a:fillRect l="-727" t="-5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83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DB3BE7-BF6B-4394-B1AE-7C4A9637C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63816" cy="6858000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19E0E5DE-23E9-4ED4-2BCF-E13264B6C573}"/>
              </a:ext>
            </a:extLst>
          </p:cNvPr>
          <p:cNvSpPr txBox="1">
            <a:spLocks/>
          </p:cNvSpPr>
          <p:nvPr/>
        </p:nvSpPr>
        <p:spPr>
          <a:xfrm>
            <a:off x="-3049" y="2097980"/>
            <a:ext cx="65291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Step3 – Update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ציין מיקום תוכן 2">
                <a:extLst>
                  <a:ext uri="{FF2B5EF4-FFF2-40B4-BE49-F238E27FC236}">
                    <a16:creationId xmlns:a16="http://schemas.microsoft.com/office/drawing/2014/main" id="{F496FC9E-0852-7ED6-2A3E-93774196F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2672" y="4007962"/>
                <a:ext cx="6253416" cy="24946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572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Update current roots values to the difference between them and the Offsets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מציין מיקום תוכן 2">
                <a:extLst>
                  <a:ext uri="{FF2B5EF4-FFF2-40B4-BE49-F238E27FC236}">
                    <a16:creationId xmlns:a16="http://schemas.microsoft.com/office/drawing/2014/main" id="{F496FC9E-0852-7ED6-2A3E-93774196F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72" y="4007962"/>
                <a:ext cx="6253416" cy="2494663"/>
              </a:xfrm>
              <a:prstGeom prst="rect">
                <a:avLst/>
              </a:prstGeom>
              <a:blipFill>
                <a:blip r:embed="rId2"/>
                <a:stretch>
                  <a:fillRect l="-1559" t="-122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53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CCE7A-BF63-4F34-A790-506292F4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66AA63-76B1-4DA5-BDFB-DB2FD4E0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4776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19E0E5DE-23E9-4ED4-2BCF-E13264B6C573}"/>
              </a:ext>
            </a:extLst>
          </p:cNvPr>
          <p:cNvSpPr txBox="1">
            <a:spLocks/>
          </p:cNvSpPr>
          <p:nvPr/>
        </p:nvSpPr>
        <p:spPr>
          <a:xfrm>
            <a:off x="192505" y="-574403"/>
            <a:ext cx="8229600" cy="15709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Step4 – Stopping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ציין מיקום תוכן 2">
                <a:extLst>
                  <a:ext uri="{FF2B5EF4-FFF2-40B4-BE49-F238E27FC236}">
                    <a16:creationId xmlns:a16="http://schemas.microsoft.com/office/drawing/2014/main" id="{F496FC9E-0852-7ED6-2A3E-93774196F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003" y="1900666"/>
                <a:ext cx="5355276" cy="10831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572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Avenir Next LT Pro" panose="020B05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check if 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מציין מיקום תוכן 2">
                <a:extLst>
                  <a:ext uri="{FF2B5EF4-FFF2-40B4-BE49-F238E27FC236}">
                    <a16:creationId xmlns:a16="http://schemas.microsoft.com/office/drawing/2014/main" id="{F496FC9E-0852-7ED6-2A3E-93774196F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03" y="1900666"/>
                <a:ext cx="5355276" cy="1083166"/>
              </a:xfrm>
              <a:prstGeom prst="rect">
                <a:avLst/>
              </a:prstGeom>
              <a:blipFill>
                <a:blip r:embed="rId2"/>
                <a:stretch>
                  <a:fillRect l="-1253" t="-22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 descr="Stop Sign">
            <a:extLst>
              <a:ext uri="{FF2B5EF4-FFF2-40B4-BE49-F238E27FC236}">
                <a16:creationId xmlns:a16="http://schemas.microsoft.com/office/drawing/2014/main" id="{4BB300CF-8B67-F365-5219-D291AA223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BCCD8394-3283-87EC-4A7D-AEB19D2443D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290057" y="2983832"/>
            <a:ext cx="2128584" cy="10831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id="{877BDFAB-3164-BE77-2976-79680D5CD594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418641" y="2983832"/>
            <a:ext cx="2128584" cy="10947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C7B33424-FFFE-879E-4F39-61EFBBC4CF6E}"/>
              </a:ext>
            </a:extLst>
          </p:cNvPr>
          <p:cNvSpPr txBox="1">
            <a:spLocks/>
          </p:cNvSpPr>
          <p:nvPr/>
        </p:nvSpPr>
        <p:spPr>
          <a:xfrm>
            <a:off x="192505" y="4078626"/>
            <a:ext cx="1838538" cy="92258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Roots are found</a:t>
            </a:r>
          </a:p>
          <a:p>
            <a:r>
              <a:rPr lang="en-US" sz="1800" dirty="0"/>
              <a:t>Algorithm ends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2" name="מציין מיקום תוכן 2">
            <a:extLst>
              <a:ext uri="{FF2B5EF4-FFF2-40B4-BE49-F238E27FC236}">
                <a16:creationId xmlns:a16="http://schemas.microsoft.com/office/drawing/2014/main" id="{3D08720E-43D0-83D8-1CE2-5C61B2CE6F83}"/>
              </a:ext>
            </a:extLst>
          </p:cNvPr>
          <p:cNvSpPr txBox="1">
            <a:spLocks/>
          </p:cNvSpPr>
          <p:nvPr/>
        </p:nvSpPr>
        <p:spPr>
          <a:xfrm>
            <a:off x="4627956" y="4078626"/>
            <a:ext cx="1838538" cy="92258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Back to step 2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587571FE-40ED-7F4A-1403-81E7B5CF28F6}"/>
              </a:ext>
            </a:extLst>
          </p:cNvPr>
          <p:cNvSpPr txBox="1"/>
          <p:nvPr/>
        </p:nvSpPr>
        <p:spPr>
          <a:xfrm>
            <a:off x="1111774" y="3237427"/>
            <a:ext cx="9483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4B1EB77F-FFA7-283E-DE91-3AF76F7C3E55}"/>
              </a:ext>
            </a:extLst>
          </p:cNvPr>
          <p:cNvSpPr txBox="1"/>
          <p:nvPr/>
        </p:nvSpPr>
        <p:spPr>
          <a:xfrm>
            <a:off x="4536514" y="3237427"/>
            <a:ext cx="9483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57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A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3FD2834-2F49-166D-AEB1-D7FF963D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Avoiding problematic calculations</a:t>
            </a:r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8AAA4DD-D63E-3E2A-2F3A-FBA508069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106203"/>
                <a:ext cx="6625389" cy="451918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/>
                  <a:t>Overflow</a:t>
                </a:r>
                <a:r>
                  <a:rPr lang="en-US" dirty="0"/>
                  <a:t>: calculation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when |x| &gt; 1 rases an overflow problem.</a:t>
                </a:r>
                <a:br>
                  <a:rPr lang="en-US" dirty="0"/>
                </a:br>
                <a:r>
                  <a:rPr lang="en-US" dirty="0"/>
                  <a:t>To avoid it we used alternative calculation using</a:t>
                </a:r>
                <a:br>
                  <a:rPr lang="en-US" dirty="0"/>
                </a:br>
                <a:r>
                  <a:rPr lang="en-US" dirty="0"/>
                  <a:t>	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𝑟𝑒𝑣𝑒𝑟𝑠𝑒𝑑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𝑟𝑒𝑣𝑒𝑟𝑠𝑒𝑑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/>
                  <a:t>Division by zero</a:t>
                </a:r>
                <a:r>
                  <a:rPr lang="en-US" dirty="0"/>
                  <a:t>: Very small numbers can be “seen” as zero.</a:t>
                </a:r>
                <a:br>
                  <a:rPr lang="en-US" dirty="0"/>
                </a:br>
                <a:r>
                  <a:rPr lang="en-US" dirty="0"/>
                  <a:t>To avoid warning and errors of division by zero, we added small constant 1e-10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8AAA4DD-D63E-3E2A-2F3A-FBA508069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106203"/>
                <a:ext cx="6625389" cy="4519185"/>
              </a:xfrm>
              <a:blipFill>
                <a:blip r:embed="rId2"/>
                <a:stretch>
                  <a:fillRect l="-828" r="-828" b="-283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74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A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2DA640-E01B-4200-B995-866C7BC69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7CC489-144E-4C80-BA9D-16BC57F4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9269" y="0"/>
            <a:ext cx="7992731" cy="6858000"/>
          </a:xfrm>
          <a:custGeom>
            <a:avLst/>
            <a:gdLst>
              <a:gd name="connsiteX0" fmla="*/ 1497781 w 7992731"/>
              <a:gd name="connsiteY0" fmla="*/ 0 h 6858000"/>
              <a:gd name="connsiteX1" fmla="*/ 2402429 w 7992731"/>
              <a:gd name="connsiteY1" fmla="*/ 0 h 6858000"/>
              <a:gd name="connsiteX2" fmla="*/ 5164845 w 7992731"/>
              <a:gd name="connsiteY2" fmla="*/ 0 h 6858000"/>
              <a:gd name="connsiteX3" fmla="*/ 5726654 w 7992731"/>
              <a:gd name="connsiteY3" fmla="*/ 0 h 6858000"/>
              <a:gd name="connsiteX4" fmla="*/ 7992731 w 7992731"/>
              <a:gd name="connsiteY4" fmla="*/ 0 h 6858000"/>
              <a:gd name="connsiteX5" fmla="*/ 7992731 w 7992731"/>
              <a:gd name="connsiteY5" fmla="*/ 6858000 h 6858000"/>
              <a:gd name="connsiteX6" fmla="*/ 5726654 w 7992731"/>
              <a:gd name="connsiteY6" fmla="*/ 6858000 h 6858000"/>
              <a:gd name="connsiteX7" fmla="*/ 2402429 w 7992731"/>
              <a:gd name="connsiteY7" fmla="*/ 6858000 h 6858000"/>
              <a:gd name="connsiteX8" fmla="*/ 311758 w 7992731"/>
              <a:gd name="connsiteY8" fmla="*/ 6858000 h 6858000"/>
              <a:gd name="connsiteX9" fmla="*/ 314131 w 7992731"/>
              <a:gd name="connsiteY9" fmla="*/ 6707670 h 6858000"/>
              <a:gd name="connsiteX10" fmla="*/ 599703 w 7992731"/>
              <a:gd name="connsiteY10" fmla="*/ 5670858 h 6858000"/>
              <a:gd name="connsiteX11" fmla="*/ 1211435 w 7992731"/>
              <a:gd name="connsiteY11" fmla="*/ 4641255 h 6858000"/>
              <a:gd name="connsiteX12" fmla="*/ 1053042 w 7992731"/>
              <a:gd name="connsiteY12" fmla="*/ 3164269 h 6858000"/>
              <a:gd name="connsiteX13" fmla="*/ 607049 w 7992731"/>
              <a:gd name="connsiteY13" fmla="*/ 2589405 h 6858000"/>
              <a:gd name="connsiteX14" fmla="*/ 1054917 w 7992731"/>
              <a:gd name="connsiteY14" fmla="*/ 1068099 h 6858000"/>
              <a:gd name="connsiteX15" fmla="*/ 1502878 w 7992731"/>
              <a:gd name="connsiteY15" fmla="*/ 419995 h 6858000"/>
              <a:gd name="connsiteX16" fmla="*/ 1505906 w 7992731"/>
              <a:gd name="connsiteY16" fmla="*/ 184996 h 6858000"/>
              <a:gd name="connsiteX17" fmla="*/ 14545 w 7992731"/>
              <a:gd name="connsiteY17" fmla="*/ 0 h 6858000"/>
              <a:gd name="connsiteX18" fmla="*/ 879352 w 7992731"/>
              <a:gd name="connsiteY18" fmla="*/ 0 h 6858000"/>
              <a:gd name="connsiteX19" fmla="*/ 892054 w 7992731"/>
              <a:gd name="connsiteY19" fmla="*/ 78052 h 6858000"/>
              <a:gd name="connsiteX20" fmla="*/ 561941 w 7992731"/>
              <a:gd name="connsiteY20" fmla="*/ 535443 h 6858000"/>
              <a:gd name="connsiteX21" fmla="*/ 15320 w 7992731"/>
              <a:gd name="connsiteY21" fmla="*/ 219852 h 6858000"/>
              <a:gd name="connsiteX22" fmla="*/ 4235 w 7992731"/>
              <a:gd name="connsiteY22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992731" h="6858000">
                <a:moveTo>
                  <a:pt x="1497781" y="0"/>
                </a:moveTo>
                <a:lnTo>
                  <a:pt x="2402429" y="0"/>
                </a:lnTo>
                <a:lnTo>
                  <a:pt x="5164845" y="0"/>
                </a:lnTo>
                <a:lnTo>
                  <a:pt x="5726654" y="0"/>
                </a:lnTo>
                <a:lnTo>
                  <a:pt x="7992731" y="0"/>
                </a:lnTo>
                <a:lnTo>
                  <a:pt x="7992731" y="6858000"/>
                </a:lnTo>
                <a:lnTo>
                  <a:pt x="5726654" y="6858000"/>
                </a:lnTo>
                <a:lnTo>
                  <a:pt x="2402429" y="6858000"/>
                </a:lnTo>
                <a:lnTo>
                  <a:pt x="311758" y="6858000"/>
                </a:lnTo>
                <a:lnTo>
                  <a:pt x="314131" y="6707670"/>
                </a:lnTo>
                <a:cubicBezTo>
                  <a:pt x="335133" y="6366409"/>
                  <a:pt x="433652" y="6019042"/>
                  <a:pt x="599703" y="5670858"/>
                </a:cubicBezTo>
                <a:cubicBezTo>
                  <a:pt x="770258" y="5311556"/>
                  <a:pt x="1010815" y="4986832"/>
                  <a:pt x="1211435" y="4641255"/>
                </a:cubicBezTo>
                <a:cubicBezTo>
                  <a:pt x="1493038" y="4154456"/>
                  <a:pt x="1511836" y="3622744"/>
                  <a:pt x="1053042" y="3164269"/>
                </a:cubicBezTo>
                <a:cubicBezTo>
                  <a:pt x="881978" y="2993264"/>
                  <a:pt x="700423" y="2805523"/>
                  <a:pt x="607049" y="2589405"/>
                </a:cubicBezTo>
                <a:cubicBezTo>
                  <a:pt x="366280" y="2032158"/>
                  <a:pt x="541126" y="1508061"/>
                  <a:pt x="1054917" y="1068099"/>
                </a:cubicBezTo>
                <a:cubicBezTo>
                  <a:pt x="1261028" y="891535"/>
                  <a:pt x="1489689" y="709488"/>
                  <a:pt x="1502878" y="419995"/>
                </a:cubicBezTo>
                <a:cubicBezTo>
                  <a:pt x="1506390" y="341910"/>
                  <a:pt x="1507263" y="263520"/>
                  <a:pt x="1505906" y="184996"/>
                </a:cubicBezTo>
                <a:close/>
                <a:moveTo>
                  <a:pt x="14545" y="0"/>
                </a:moveTo>
                <a:lnTo>
                  <a:pt x="879352" y="0"/>
                </a:lnTo>
                <a:lnTo>
                  <a:pt x="892054" y="78052"/>
                </a:lnTo>
                <a:cubicBezTo>
                  <a:pt x="904493" y="285271"/>
                  <a:pt x="770273" y="479621"/>
                  <a:pt x="561941" y="535443"/>
                </a:cubicBezTo>
                <a:cubicBezTo>
                  <a:pt x="323847" y="599240"/>
                  <a:pt x="79117" y="457945"/>
                  <a:pt x="15320" y="219852"/>
                </a:cubicBezTo>
                <a:cubicBezTo>
                  <a:pt x="-630" y="160329"/>
                  <a:pt x="-3761" y="100391"/>
                  <a:pt x="4235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כותרת 1">
            <a:extLst>
              <a:ext uri="{FF2B5EF4-FFF2-40B4-BE49-F238E27FC236}">
                <a16:creationId xmlns:a16="http://schemas.microsoft.com/office/drawing/2014/main" id="{C1BCD9F5-73CE-78B6-2FB1-A7EF82C4E201}"/>
              </a:ext>
            </a:extLst>
          </p:cNvPr>
          <p:cNvSpPr txBox="1">
            <a:spLocks/>
          </p:cNvSpPr>
          <p:nvPr/>
        </p:nvSpPr>
        <p:spPr>
          <a:xfrm>
            <a:off x="220941" y="594239"/>
            <a:ext cx="393031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Optimization methods</a:t>
            </a:r>
            <a:endParaRPr lang="he-IL" dirty="0"/>
          </a:p>
        </p:txBody>
      </p:sp>
      <p:sp>
        <p:nvSpPr>
          <p:cNvPr id="27" name="מציין מיקום תוכן 2">
            <a:extLst>
              <a:ext uri="{FF2B5EF4-FFF2-40B4-BE49-F238E27FC236}">
                <a16:creationId xmlns:a16="http://schemas.microsoft.com/office/drawing/2014/main" id="{819D78E0-26FE-35DC-C199-CC9E056B5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819" y="1919802"/>
            <a:ext cx="6625389" cy="45191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calculate polynomial value at point x, we used dot product between the coefficient array and the reversed powers (of x) array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Max usage of vectorized operations to avoid explicit loops and additional runtime. </a:t>
            </a:r>
            <a:endParaRPr lang="he-IL" dirty="0"/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1CC900EC-E5CF-0DBD-0FAD-A1FC655D2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257" y="3756582"/>
            <a:ext cx="7976575" cy="103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62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891D5"/>
      </a:accent1>
      <a:accent2>
        <a:srgbClr val="6DA0CB"/>
      </a:accent2>
      <a:accent3>
        <a:srgbClr val="6EADB1"/>
      </a:accent3>
      <a:accent4>
        <a:srgbClr val="61B495"/>
      </a:accent4>
      <a:accent5>
        <a:srgbClr val="6BB47B"/>
      </a:accent5>
      <a:accent6>
        <a:srgbClr val="72B461"/>
      </a:accent6>
      <a:hlink>
        <a:srgbClr val="8A8453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368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Cambria Math</vt:lpstr>
      <vt:lpstr>Posterama</vt:lpstr>
      <vt:lpstr>Segoe UI Semilight</vt:lpstr>
      <vt:lpstr>SplashVTI</vt:lpstr>
      <vt:lpstr>Aberth-Ehrlich method</vt:lpstr>
      <vt:lpstr>Table of Context</vt:lpstr>
      <vt:lpstr>Introduction</vt:lpstr>
      <vt:lpstr>Algorithm Steps</vt:lpstr>
      <vt:lpstr>PowerPoint Presentation</vt:lpstr>
      <vt:lpstr>PowerPoint Presentation</vt:lpstr>
      <vt:lpstr>PowerPoint Presentation</vt:lpstr>
      <vt:lpstr>Avoiding problematic calculations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Aberth-Ehrlich method</dc:title>
  <dc:creator>אלון טרנרידר</dc:creator>
  <cp:lastModifiedBy>Daniel Armaganian</cp:lastModifiedBy>
  <cp:revision>13</cp:revision>
  <dcterms:created xsi:type="dcterms:W3CDTF">2024-07-22T10:22:48Z</dcterms:created>
  <dcterms:modified xsi:type="dcterms:W3CDTF">2024-08-11T17:52:53Z</dcterms:modified>
</cp:coreProperties>
</file>