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eague Spartan" charset="1" panose="00000800000000000000"/>
      <p:regular r:id="rId23"/>
    </p:embeddedFont>
    <p:embeddedFont>
      <p:font typeface="Garet 1" charset="1" panose="00000000000000000000"/>
      <p:regular r:id="rId24"/>
    </p:embeddedFont>
    <p:embeddedFont>
      <p:font typeface="Garet 1 Bold" charset="1" panose="00000000000000000000"/>
      <p:regular r:id="rId25"/>
    </p:embeddedFont>
    <p:embeddedFont>
      <p:font typeface="Ansam" charset="1" panose="00000500000000000000"/>
      <p:regular r:id="rId26"/>
    </p:embeddedFont>
    <p:embeddedFont>
      <p:font typeface="Garet 2" charset="1" panose="00000000000000000000"/>
      <p:regular r:id="rId31"/>
    </p:embeddedFont>
    <p:embeddedFont>
      <p:font typeface="Playfair Display Bold Italics" charset="1" panose="00000800000000000000"/>
      <p:regular r:id="rId33"/>
    </p:embeddedFont>
    <p:embeddedFont>
      <p:font typeface="Playfair Display"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30" Target="notesSlides/notesSlide2.xml" Type="http://schemas.openxmlformats.org/officeDocument/2006/relationships/notesSlide"/><Relationship Id="rId31" Target="fonts/font31.fntdata" Type="http://schemas.openxmlformats.org/officeDocument/2006/relationships/font"/><Relationship Id="rId32" Target="notesSlides/notesSlide3.xml" Type="http://schemas.openxmlformats.org/officeDocument/2006/relationships/notesSlide"/><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Proofs as Programs (ITT)</a:t>
            </a:r>
          </a:p>
          <a:p>
            <a:r>
              <a:rPr lang="en-US"/>
              <a:t/>
            </a:r>
          </a:p>
          <a:p>
            <a:r>
              <a:rPr lang="en-US"/>
              <a:t>    In your project, ChatGPT generates proofs, and Agda checks them. ITT’s idea that proofs are like programs fits perfectly here. Each proof can be written and verified step-by-step, just like a program that’s tested to ensure it works.</a:t>
            </a:r>
          </a:p>
          <a:p>
            <a:r>
              <a:rPr lang="en-US"/>
              <a:t>    This helps make ChatGPT’s output verifiable by breaking down a proof into constructive steps that Agda can check.</a:t>
            </a:r>
          </a:p>
          <a:p>
            <a:r>
              <a:rPr lang="en-US"/>
              <a:t/>
            </a:r>
          </a:p>
          <a:p>
            <a:r>
              <a:rPr lang="en-US"/>
              <a:t>2. Constructive Approach (ITT)</a:t>
            </a:r>
          </a:p>
          <a:p>
            <a:r>
              <a:rPr lang="en-US"/>
              <a:t/>
            </a:r>
          </a:p>
          <a:p>
            <a:r>
              <a:rPr lang="en-US"/>
              <a:t>    ITT's focus on constructing proofs ensures that the proofs generated are not just logically possible but are actually built step by step. This matches your goal of iterative refinement in the project, where the proof is improved and checked multiple times until it's verified.</a:t>
            </a:r>
          </a:p>
          <a:p>
            <a:r>
              <a:rPr lang="en-US"/>
              <a:t>    It also helps your system to spot errors early, since every step needs to be justified.</a:t>
            </a:r>
          </a:p>
          <a:p>
            <a:r>
              <a:rPr lang="en-US"/>
              <a:t/>
            </a:r>
          </a:p>
          <a:p>
            <a:r>
              <a:rPr lang="en-US"/>
              <a:t>3. Flexible Equality (HoTT)</a:t>
            </a:r>
          </a:p>
          <a:p>
            <a:r>
              <a:rPr lang="en-US"/>
              <a:t/>
            </a:r>
          </a:p>
          <a:p>
            <a:r>
              <a:rPr lang="en-US"/>
              <a:t>    HoTT’s flexible approach to equality means that even if two things look different but are logically the same, your system can treat them as equivalent. This makes it easier for the system to handle complex mathematical proofs, where different formulations can represent the same idea.</a:t>
            </a:r>
          </a:p>
          <a:p>
            <a:r>
              <a:rPr lang="en-US"/>
              <a:t>    This improves the robustness of your verification system, allowing it to handle more diverse proofs without getting stuck on minor differences.</a:t>
            </a:r>
          </a:p>
          <a:p>
            <a:r>
              <a:rPr lang="en-US"/>
              <a:t/>
            </a:r>
          </a:p>
          <a:p>
            <a:r>
              <a:rPr lang="en-US"/>
              <a:t>4. Univalence Axiom (HoTT)</a:t>
            </a:r>
          </a:p>
          <a:p>
            <a:r>
              <a:rPr lang="en-US"/>
              <a:t/>
            </a:r>
          </a:p>
          <a:p>
            <a:r>
              <a:rPr lang="en-US"/>
              <a:t>    The Univalence Axiom helps ensure that equivalent proofs or structures can be treated as identical. In your project, this means ChatGPT’s generated proofs can be more flexible, and Agda can still validate them even if they use different but logically equivalent approaches.</a:t>
            </a:r>
          </a:p>
          <a:p>
            <a:r>
              <a:rPr lang="en-US"/>
              <a:t>    This enhances your project’s ability to adapt to different styles of proof generation and still reach a verified result.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dependent types help ensure that mathematical proofs are not only syntactically correct but also logically correct by encoding these kinds of constraints directly into the types. This allows the system to catch errors early and verify complex properties about the proofs it generates.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Successful Convergence of AI-Generated Proofs</a:t>
            </a:r>
          </a:p>
          <a:p>
            <a:r>
              <a:rPr lang="en-US"/>
              <a:t>The system will iteratively refine proofs generated by ChatGPT until they are verified as correct by Agda, achieving high convergence rates.</a:t>
            </a:r>
          </a:p>
          <a:p>
            <a:r>
              <a:rPr lang="en-US"/>
              <a:t/>
            </a:r>
          </a:p>
          <a:p>
            <a:r>
              <a:rPr lang="en-US"/>
              <a:t>Increased Efficiency in Mathematical Proof Verification</a:t>
            </a:r>
          </a:p>
          <a:p>
            <a:r>
              <a:rPr lang="en-US"/>
              <a:t>The integration of AI and formal verification will automate substantial portions of the proof-checking process, significantly reducing the time needed for verification.</a:t>
            </a:r>
          </a:p>
          <a:p>
            <a:r>
              <a:rPr lang="en-US"/>
              <a:t/>
            </a:r>
          </a:p>
          <a:p>
            <a:r>
              <a:rPr lang="en-US"/>
              <a:t>Improved Trustworthiness of AI-Generated Proofs</a:t>
            </a:r>
          </a:p>
          <a:p>
            <a:r>
              <a:rPr lang="en-US"/>
              <a:t>The system enhances the reliability of AI-generated proofs, ensuring they are rigorously validated, leading to broader acceptance and application in mathematical research.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2274063" y="675624"/>
            <a:ext cx="6893724" cy="1319490"/>
            <a:chOff x="0" y="0"/>
            <a:chExt cx="9999192" cy="1913890"/>
          </a:xfrm>
        </p:grpSpPr>
        <p:sp>
          <p:nvSpPr>
            <p:cNvPr name="Freeform 3" id="3"/>
            <p:cNvSpPr/>
            <p:nvPr/>
          </p:nvSpPr>
          <p:spPr>
            <a:xfrm flipH="false" flipV="false" rot="0">
              <a:off x="0" y="0"/>
              <a:ext cx="9999192" cy="1913890"/>
            </a:xfrm>
            <a:custGeom>
              <a:avLst/>
              <a:gdLst/>
              <a:ahLst/>
              <a:cxnLst/>
              <a:rect r="r" b="b" t="t" l="l"/>
              <a:pathLst>
                <a:path h="1913890" w="9999192">
                  <a:moveTo>
                    <a:pt x="9999192" y="956945"/>
                  </a:moveTo>
                  <a:cubicBezTo>
                    <a:pt x="9999192" y="1485392"/>
                    <a:pt x="9570820" y="1913890"/>
                    <a:pt x="9042247" y="1913890"/>
                  </a:cubicBezTo>
                  <a:lnTo>
                    <a:pt x="956945" y="1913890"/>
                  </a:lnTo>
                  <a:cubicBezTo>
                    <a:pt x="428371" y="1913890"/>
                    <a:pt x="0" y="1485392"/>
                    <a:pt x="0" y="956945"/>
                  </a:cubicBezTo>
                  <a:cubicBezTo>
                    <a:pt x="0" y="428371"/>
                    <a:pt x="428371" y="0"/>
                    <a:pt x="956945" y="0"/>
                  </a:cubicBezTo>
                  <a:lnTo>
                    <a:pt x="9042247" y="0"/>
                  </a:lnTo>
                  <a:cubicBezTo>
                    <a:pt x="9570694" y="0"/>
                    <a:pt x="9999192" y="428371"/>
                    <a:pt x="9999192" y="956945"/>
                  </a:cubicBezTo>
                  <a:close/>
                </a:path>
              </a:pathLst>
            </a:custGeom>
            <a:solidFill>
              <a:srgbClr val="1D4E55"/>
            </a:solidFill>
          </p:spPr>
        </p:sp>
      </p:grpSp>
      <p:grpSp>
        <p:nvGrpSpPr>
          <p:cNvPr name="Group 4" id="4"/>
          <p:cNvGrpSpPr/>
          <p:nvPr/>
        </p:nvGrpSpPr>
        <p:grpSpPr>
          <a:xfrm rot="0">
            <a:off x="-1124443" y="8385195"/>
            <a:ext cx="20536886" cy="1319490"/>
            <a:chOff x="0" y="0"/>
            <a:chExt cx="29788293" cy="1913890"/>
          </a:xfrm>
        </p:grpSpPr>
        <p:sp>
          <p:nvSpPr>
            <p:cNvPr name="Freeform 5" id="5"/>
            <p:cNvSpPr/>
            <p:nvPr/>
          </p:nvSpPr>
          <p:spPr>
            <a:xfrm flipH="false" flipV="false" rot="0">
              <a:off x="0" y="0"/>
              <a:ext cx="29788293" cy="1913890"/>
            </a:xfrm>
            <a:custGeom>
              <a:avLst/>
              <a:gdLst/>
              <a:ahLst/>
              <a:cxnLst/>
              <a:rect r="r" b="b" t="t" l="l"/>
              <a:pathLst>
                <a:path h="1913890" w="29788293">
                  <a:moveTo>
                    <a:pt x="29788293" y="956945"/>
                  </a:moveTo>
                  <a:cubicBezTo>
                    <a:pt x="29788293" y="1485392"/>
                    <a:pt x="29359923" y="1913890"/>
                    <a:pt x="28831347" y="1913890"/>
                  </a:cubicBezTo>
                  <a:lnTo>
                    <a:pt x="956945" y="1913890"/>
                  </a:lnTo>
                  <a:cubicBezTo>
                    <a:pt x="428371" y="1913890"/>
                    <a:pt x="0" y="1485392"/>
                    <a:pt x="0" y="956945"/>
                  </a:cubicBezTo>
                  <a:cubicBezTo>
                    <a:pt x="0" y="428371"/>
                    <a:pt x="428371" y="0"/>
                    <a:pt x="956945" y="0"/>
                  </a:cubicBezTo>
                  <a:lnTo>
                    <a:pt x="28831347" y="0"/>
                  </a:lnTo>
                  <a:cubicBezTo>
                    <a:pt x="29359796" y="0"/>
                    <a:pt x="29788293" y="428371"/>
                    <a:pt x="29788293" y="956945"/>
                  </a:cubicBezTo>
                  <a:close/>
                </a:path>
              </a:pathLst>
            </a:custGeom>
            <a:solidFill>
              <a:srgbClr val="1D4E55"/>
            </a:solidFill>
          </p:spPr>
        </p:sp>
      </p:grpSp>
      <p:sp>
        <p:nvSpPr>
          <p:cNvPr name="Freeform 6" id="6"/>
          <p:cNvSpPr/>
          <p:nvPr/>
        </p:nvSpPr>
        <p:spPr>
          <a:xfrm flipH="false" flipV="false" rot="0">
            <a:off x="237727" y="675624"/>
            <a:ext cx="5677189" cy="1340133"/>
          </a:xfrm>
          <a:custGeom>
            <a:avLst/>
            <a:gdLst/>
            <a:ahLst/>
            <a:cxnLst/>
            <a:rect r="r" b="b" t="t" l="l"/>
            <a:pathLst>
              <a:path h="1340133" w="5677189">
                <a:moveTo>
                  <a:pt x="0" y="0"/>
                </a:moveTo>
                <a:lnTo>
                  <a:pt x="5677190" y="0"/>
                </a:lnTo>
                <a:lnTo>
                  <a:pt x="5677190" y="1340134"/>
                </a:lnTo>
                <a:lnTo>
                  <a:pt x="0" y="1340134"/>
                </a:lnTo>
                <a:lnTo>
                  <a:pt x="0" y="0"/>
                </a:lnTo>
                <a:close/>
              </a:path>
            </a:pathLst>
          </a:custGeom>
          <a:blipFill>
            <a:blip r:embed="rId2"/>
            <a:stretch>
              <a:fillRect l="0" t="0" r="0" b="0"/>
            </a:stretch>
          </a:blipFill>
        </p:spPr>
      </p:sp>
      <p:sp>
        <p:nvSpPr>
          <p:cNvPr name="TextBox 7" id="7"/>
          <p:cNvSpPr txBox="true"/>
          <p:nvPr/>
        </p:nvSpPr>
        <p:spPr>
          <a:xfrm rot="0">
            <a:off x="330111" y="3755326"/>
            <a:ext cx="17812545" cy="2733039"/>
          </a:xfrm>
          <a:prstGeom prst="rect">
            <a:avLst/>
          </a:prstGeom>
        </p:spPr>
        <p:txBody>
          <a:bodyPr anchor="t" rtlCol="false" tIns="0" lIns="0" bIns="0" rIns="0">
            <a:spAutoFit/>
          </a:bodyPr>
          <a:lstStyle/>
          <a:p>
            <a:pPr algn="ctr">
              <a:lnSpc>
                <a:spcPts val="7099"/>
              </a:lnSpc>
            </a:pPr>
            <a:r>
              <a:rPr lang="en-US" sz="7099">
                <a:solidFill>
                  <a:srgbClr val="1D4E55"/>
                </a:solidFill>
                <a:latin typeface="League Spartan"/>
                <a:ea typeface="League Spartan"/>
                <a:cs typeface="League Spartan"/>
                <a:sym typeface="League Spartan"/>
              </a:rPr>
              <a:t>Interactive Mathematical Proof Verification System</a:t>
            </a:r>
          </a:p>
          <a:p>
            <a:pPr algn="ctr">
              <a:lnSpc>
                <a:spcPts val="7099"/>
              </a:lnSpc>
            </a:pPr>
          </a:p>
        </p:txBody>
      </p:sp>
      <p:sp>
        <p:nvSpPr>
          <p:cNvPr name="TextBox 8" id="8"/>
          <p:cNvSpPr txBox="true"/>
          <p:nvPr/>
        </p:nvSpPr>
        <p:spPr>
          <a:xfrm rot="0">
            <a:off x="12601369" y="798868"/>
            <a:ext cx="5541287" cy="2382966"/>
          </a:xfrm>
          <a:prstGeom prst="rect">
            <a:avLst/>
          </a:prstGeom>
        </p:spPr>
        <p:txBody>
          <a:bodyPr anchor="t" rtlCol="false" tIns="0" lIns="0" bIns="0" rIns="0">
            <a:spAutoFit/>
          </a:bodyPr>
          <a:lstStyle/>
          <a:p>
            <a:pPr algn="l">
              <a:lnSpc>
                <a:spcPts val="3750"/>
              </a:lnSpc>
            </a:pPr>
            <a:r>
              <a:rPr lang="en-US" sz="3074">
                <a:solidFill>
                  <a:srgbClr val="FBFDF4"/>
                </a:solidFill>
                <a:latin typeface="Garet 1"/>
                <a:ea typeface="Garet 1"/>
                <a:cs typeface="Garet 1"/>
                <a:sym typeface="Garet 1"/>
              </a:rPr>
              <a:t>Capstone Project Phase A</a:t>
            </a:r>
          </a:p>
          <a:p>
            <a:pPr algn="ctr">
              <a:lnSpc>
                <a:spcPts val="3750"/>
              </a:lnSpc>
            </a:pPr>
            <a:r>
              <a:rPr lang="en-US" sz="3074">
                <a:solidFill>
                  <a:srgbClr val="FBFDF4"/>
                </a:solidFill>
                <a:latin typeface="Garet 1"/>
                <a:ea typeface="Garet 1"/>
                <a:cs typeface="Garet 1"/>
                <a:sym typeface="Garet 1"/>
              </a:rPr>
              <a:t>24-2-R-15</a:t>
            </a:r>
          </a:p>
          <a:p>
            <a:pPr algn="l">
              <a:lnSpc>
                <a:spcPts val="3750"/>
              </a:lnSpc>
            </a:pPr>
          </a:p>
          <a:p>
            <a:pPr algn="l">
              <a:lnSpc>
                <a:spcPts val="3750"/>
              </a:lnSpc>
            </a:pPr>
          </a:p>
          <a:p>
            <a:pPr algn="l">
              <a:lnSpc>
                <a:spcPts val="3750"/>
              </a:lnSpc>
            </a:pPr>
          </a:p>
        </p:txBody>
      </p:sp>
      <p:sp>
        <p:nvSpPr>
          <p:cNvPr name="TextBox 9" id="9"/>
          <p:cNvSpPr txBox="true"/>
          <p:nvPr/>
        </p:nvSpPr>
        <p:spPr>
          <a:xfrm rot="0">
            <a:off x="3217297" y="5526340"/>
            <a:ext cx="11853406" cy="514350"/>
          </a:xfrm>
          <a:prstGeom prst="rect">
            <a:avLst/>
          </a:prstGeom>
        </p:spPr>
        <p:txBody>
          <a:bodyPr anchor="t" rtlCol="false" tIns="0" lIns="0" bIns="0" rIns="0">
            <a:spAutoFit/>
          </a:bodyPr>
          <a:lstStyle/>
          <a:p>
            <a:pPr algn="ctr">
              <a:lnSpc>
                <a:spcPts val="4080"/>
              </a:lnSpc>
            </a:pPr>
            <a:r>
              <a:rPr lang="en-US" sz="3400">
                <a:solidFill>
                  <a:srgbClr val="1D4E55"/>
                </a:solidFill>
                <a:latin typeface="Garet 1"/>
                <a:ea typeface="Garet 1"/>
                <a:cs typeface="Garet 1"/>
                <a:sym typeface="Garet 1"/>
              </a:rPr>
              <a:t>Daniel Armaganian, Tzahi Bakal</a:t>
            </a:r>
          </a:p>
        </p:txBody>
      </p:sp>
      <p:sp>
        <p:nvSpPr>
          <p:cNvPr name="TextBox 10" id="10"/>
          <p:cNvSpPr txBox="true"/>
          <p:nvPr/>
        </p:nvSpPr>
        <p:spPr>
          <a:xfrm rot="0">
            <a:off x="3217297" y="7763432"/>
            <a:ext cx="11853406" cy="514350"/>
          </a:xfrm>
          <a:prstGeom prst="rect">
            <a:avLst/>
          </a:prstGeom>
        </p:spPr>
        <p:txBody>
          <a:bodyPr anchor="t" rtlCol="false" tIns="0" lIns="0" bIns="0" rIns="0">
            <a:spAutoFit/>
          </a:bodyPr>
          <a:lstStyle/>
          <a:p>
            <a:pPr algn="ctr">
              <a:lnSpc>
                <a:spcPts val="4080"/>
              </a:lnSpc>
            </a:pPr>
            <a:r>
              <a:rPr lang="en-US" sz="3400">
                <a:solidFill>
                  <a:srgbClr val="1D4E55"/>
                </a:solidFill>
                <a:latin typeface="Garet 1"/>
                <a:ea typeface="Garet 1"/>
                <a:cs typeface="Garet 1"/>
                <a:sym typeface="Garet 1"/>
              </a:rPr>
              <a:t>Supervisors: Dr. Dan Lemberg, Mrs. Elena Kramer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711449" y="8397910"/>
            <a:ext cx="2996472" cy="299647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4" id="4"/>
          <p:cNvSpPr/>
          <p:nvPr/>
        </p:nvSpPr>
        <p:spPr>
          <a:xfrm flipH="false" flipV="false" rot="0">
            <a:off x="7221956" y="397247"/>
            <a:ext cx="7803769" cy="9479720"/>
          </a:xfrm>
          <a:custGeom>
            <a:avLst/>
            <a:gdLst/>
            <a:ahLst/>
            <a:cxnLst/>
            <a:rect r="r" b="b" t="t" l="l"/>
            <a:pathLst>
              <a:path h="9479720" w="7803769">
                <a:moveTo>
                  <a:pt x="0" y="0"/>
                </a:moveTo>
                <a:lnTo>
                  <a:pt x="7803769" y="0"/>
                </a:lnTo>
                <a:lnTo>
                  <a:pt x="7803769" y="9479720"/>
                </a:lnTo>
                <a:lnTo>
                  <a:pt x="0" y="9479720"/>
                </a:lnTo>
                <a:lnTo>
                  <a:pt x="0" y="0"/>
                </a:lnTo>
                <a:close/>
              </a:path>
            </a:pathLst>
          </a:custGeom>
          <a:blipFill>
            <a:blip r:embed="rId2"/>
            <a:stretch>
              <a:fillRect l="0" t="-1130" r="0" b="-1130"/>
            </a:stretch>
          </a:blipFill>
        </p:spPr>
      </p:sp>
      <p:grpSp>
        <p:nvGrpSpPr>
          <p:cNvPr name="Group 5" id="5"/>
          <p:cNvGrpSpPr/>
          <p:nvPr/>
        </p:nvGrpSpPr>
        <p:grpSpPr>
          <a:xfrm rot="-10800000">
            <a:off x="-1053721" y="708493"/>
            <a:ext cx="5988023" cy="1935813"/>
            <a:chOff x="0" y="0"/>
            <a:chExt cx="5920208" cy="1913890"/>
          </a:xfrm>
        </p:grpSpPr>
        <p:sp>
          <p:nvSpPr>
            <p:cNvPr name="Freeform 6" id="6"/>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sp>
        <p:nvSpPr>
          <p:cNvPr name="TextBox 7" id="7"/>
          <p:cNvSpPr txBox="true"/>
          <p:nvPr/>
        </p:nvSpPr>
        <p:spPr>
          <a:xfrm rot="0">
            <a:off x="-153935" y="1298575"/>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Diagrams</a:t>
            </a:r>
          </a:p>
        </p:txBody>
      </p:sp>
      <p:grpSp>
        <p:nvGrpSpPr>
          <p:cNvPr name="Group 8" id="8"/>
          <p:cNvGrpSpPr/>
          <p:nvPr/>
        </p:nvGrpSpPr>
        <p:grpSpPr>
          <a:xfrm rot="0">
            <a:off x="-1053721" y="3588241"/>
            <a:ext cx="5988023" cy="1718085"/>
            <a:chOff x="0" y="0"/>
            <a:chExt cx="1568271" cy="449969"/>
          </a:xfrm>
        </p:grpSpPr>
        <p:sp>
          <p:nvSpPr>
            <p:cNvPr name="Freeform 9" id="9"/>
            <p:cNvSpPr/>
            <p:nvPr/>
          </p:nvSpPr>
          <p:spPr>
            <a:xfrm flipH="false" flipV="false" rot="0">
              <a:off x="0" y="0"/>
              <a:ext cx="1568271" cy="449969"/>
            </a:xfrm>
            <a:custGeom>
              <a:avLst/>
              <a:gdLst/>
              <a:ahLst/>
              <a:cxnLst/>
              <a:rect r="r" b="b" t="t" l="l"/>
              <a:pathLst>
                <a:path h="449969" w="1568271">
                  <a:moveTo>
                    <a:pt x="1365071" y="0"/>
                  </a:moveTo>
                  <a:cubicBezTo>
                    <a:pt x="1477295" y="0"/>
                    <a:pt x="1568271" y="100729"/>
                    <a:pt x="1568271" y="224984"/>
                  </a:cubicBezTo>
                  <a:cubicBezTo>
                    <a:pt x="1568271" y="349240"/>
                    <a:pt x="1477295" y="449969"/>
                    <a:pt x="136507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0" id="10"/>
            <p:cNvSpPr txBox="true"/>
            <p:nvPr/>
          </p:nvSpPr>
          <p:spPr>
            <a:xfrm>
              <a:off x="0" y="19050"/>
              <a:ext cx="1568271" cy="430919"/>
            </a:xfrm>
            <a:prstGeom prst="rect">
              <a:avLst/>
            </a:prstGeom>
          </p:spPr>
          <p:txBody>
            <a:bodyPr anchor="ctr" rtlCol="false" tIns="50800" lIns="50800" bIns="50800" rIns="50800"/>
            <a:lstStyle/>
            <a:p>
              <a:pPr algn="ctr">
                <a:lnSpc>
                  <a:spcPts val="1942"/>
                </a:lnSpc>
              </a:pPr>
            </a:p>
          </p:txBody>
        </p:sp>
      </p:grpSp>
      <p:sp>
        <p:nvSpPr>
          <p:cNvPr name="TextBox 11" id="11"/>
          <p:cNvSpPr txBox="true"/>
          <p:nvPr/>
        </p:nvSpPr>
        <p:spPr>
          <a:xfrm rot="0">
            <a:off x="281354" y="4082251"/>
            <a:ext cx="4919768" cy="634816"/>
          </a:xfrm>
          <a:prstGeom prst="rect">
            <a:avLst/>
          </a:prstGeom>
        </p:spPr>
        <p:txBody>
          <a:bodyPr anchor="t" rtlCol="false" tIns="0" lIns="0" bIns="0" rIns="0">
            <a:spAutoFit/>
          </a:bodyPr>
          <a:lstStyle/>
          <a:p>
            <a:pPr algn="l">
              <a:lnSpc>
                <a:spcPts val="5382"/>
              </a:lnSpc>
            </a:pPr>
            <a:r>
              <a:rPr lang="en-US" sz="3588" b="true">
                <a:solidFill>
                  <a:srgbClr val="1D4E55"/>
                </a:solidFill>
                <a:latin typeface="Garet 1 Bold"/>
                <a:ea typeface="Garet 1 Bold"/>
                <a:cs typeface="Garet 1 Bold"/>
                <a:sym typeface="Garet 1 Bold"/>
              </a:rPr>
              <a:t>Use Case Diagram </a:t>
            </a:r>
          </a:p>
        </p:txBody>
      </p:sp>
      <p:grpSp>
        <p:nvGrpSpPr>
          <p:cNvPr name="Group 12" id="12"/>
          <p:cNvGrpSpPr/>
          <p:nvPr/>
        </p:nvGrpSpPr>
        <p:grpSpPr>
          <a:xfrm rot="0">
            <a:off x="6961126" y="397247"/>
            <a:ext cx="8120848" cy="9492506"/>
            <a:chOff x="0" y="0"/>
            <a:chExt cx="2138824" cy="2500084"/>
          </a:xfrm>
        </p:grpSpPr>
        <p:sp>
          <p:nvSpPr>
            <p:cNvPr name="Freeform 13" id="13"/>
            <p:cNvSpPr/>
            <p:nvPr/>
          </p:nvSpPr>
          <p:spPr>
            <a:xfrm flipH="false" flipV="false" rot="0">
              <a:off x="0" y="0"/>
              <a:ext cx="2138824" cy="2500084"/>
            </a:xfrm>
            <a:custGeom>
              <a:avLst/>
              <a:gdLst/>
              <a:ahLst/>
              <a:cxnLst/>
              <a:rect r="r" b="b" t="t" l="l"/>
              <a:pathLst>
                <a:path h="2500084" w="2138824">
                  <a:moveTo>
                    <a:pt x="48620" y="0"/>
                  </a:moveTo>
                  <a:lnTo>
                    <a:pt x="2090204" y="0"/>
                  </a:lnTo>
                  <a:cubicBezTo>
                    <a:pt x="2117056" y="0"/>
                    <a:pt x="2138824" y="21768"/>
                    <a:pt x="2138824" y="48620"/>
                  </a:cubicBezTo>
                  <a:lnTo>
                    <a:pt x="2138824" y="2451464"/>
                  </a:lnTo>
                  <a:cubicBezTo>
                    <a:pt x="2138824" y="2478316"/>
                    <a:pt x="2117056" y="2500084"/>
                    <a:pt x="2090204" y="2500084"/>
                  </a:cubicBezTo>
                  <a:lnTo>
                    <a:pt x="48620" y="2500084"/>
                  </a:lnTo>
                  <a:cubicBezTo>
                    <a:pt x="21768" y="2500084"/>
                    <a:pt x="0" y="2478316"/>
                    <a:pt x="0" y="2451464"/>
                  </a:cubicBezTo>
                  <a:lnTo>
                    <a:pt x="0" y="48620"/>
                  </a:lnTo>
                  <a:cubicBezTo>
                    <a:pt x="0" y="21768"/>
                    <a:pt x="21768" y="0"/>
                    <a:pt x="48620" y="0"/>
                  </a:cubicBezTo>
                  <a:close/>
                </a:path>
              </a:pathLst>
            </a:custGeom>
            <a:solidFill>
              <a:srgbClr val="000000">
                <a:alpha val="0"/>
              </a:srgbClr>
            </a:solidFill>
            <a:ln w="19050" cap="rnd">
              <a:solidFill>
                <a:srgbClr val="5E887C"/>
              </a:solidFill>
              <a:prstDash val="solid"/>
              <a:round/>
            </a:ln>
          </p:spPr>
        </p:sp>
        <p:sp>
          <p:nvSpPr>
            <p:cNvPr name="TextBox 14" id="14"/>
            <p:cNvSpPr txBox="true"/>
            <p:nvPr/>
          </p:nvSpPr>
          <p:spPr>
            <a:xfrm>
              <a:off x="0" y="-38100"/>
              <a:ext cx="2138824" cy="253818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711449" y="8397910"/>
            <a:ext cx="2996472" cy="299647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grpSp>
        <p:nvGrpSpPr>
          <p:cNvPr name="Group 4" id="4"/>
          <p:cNvGrpSpPr/>
          <p:nvPr/>
        </p:nvGrpSpPr>
        <p:grpSpPr>
          <a:xfrm rot="-10800000">
            <a:off x="-1053721" y="708493"/>
            <a:ext cx="5988023" cy="1935813"/>
            <a:chOff x="0" y="0"/>
            <a:chExt cx="5920208" cy="1913890"/>
          </a:xfrm>
        </p:grpSpPr>
        <p:sp>
          <p:nvSpPr>
            <p:cNvPr name="Freeform 5" id="5"/>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grpSp>
        <p:nvGrpSpPr>
          <p:cNvPr name="Group 6" id="6"/>
          <p:cNvGrpSpPr/>
          <p:nvPr/>
        </p:nvGrpSpPr>
        <p:grpSpPr>
          <a:xfrm rot="0">
            <a:off x="-1053721" y="3588241"/>
            <a:ext cx="5988023" cy="1718085"/>
            <a:chOff x="0" y="0"/>
            <a:chExt cx="1568271" cy="449969"/>
          </a:xfrm>
        </p:grpSpPr>
        <p:sp>
          <p:nvSpPr>
            <p:cNvPr name="Freeform 7" id="7"/>
            <p:cNvSpPr/>
            <p:nvPr/>
          </p:nvSpPr>
          <p:spPr>
            <a:xfrm flipH="false" flipV="false" rot="0">
              <a:off x="0" y="0"/>
              <a:ext cx="1568271" cy="449969"/>
            </a:xfrm>
            <a:custGeom>
              <a:avLst/>
              <a:gdLst/>
              <a:ahLst/>
              <a:cxnLst/>
              <a:rect r="r" b="b" t="t" l="l"/>
              <a:pathLst>
                <a:path h="449969" w="1568271">
                  <a:moveTo>
                    <a:pt x="1365071" y="0"/>
                  </a:moveTo>
                  <a:cubicBezTo>
                    <a:pt x="1477295" y="0"/>
                    <a:pt x="1568271" y="100729"/>
                    <a:pt x="1568271" y="224984"/>
                  </a:cubicBezTo>
                  <a:cubicBezTo>
                    <a:pt x="1568271" y="349240"/>
                    <a:pt x="1477295" y="449969"/>
                    <a:pt x="136507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8" id="8"/>
            <p:cNvSpPr txBox="true"/>
            <p:nvPr/>
          </p:nvSpPr>
          <p:spPr>
            <a:xfrm>
              <a:off x="0" y="19050"/>
              <a:ext cx="1568271" cy="430919"/>
            </a:xfrm>
            <a:prstGeom prst="rect">
              <a:avLst/>
            </a:prstGeom>
          </p:spPr>
          <p:txBody>
            <a:bodyPr anchor="ctr" rtlCol="false" tIns="50800" lIns="50800" bIns="50800" rIns="50800"/>
            <a:lstStyle/>
            <a:p>
              <a:pPr algn="ctr">
                <a:lnSpc>
                  <a:spcPts val="1942"/>
                </a:lnSpc>
              </a:pPr>
            </a:p>
          </p:txBody>
        </p:sp>
      </p:grpSp>
      <p:sp>
        <p:nvSpPr>
          <p:cNvPr name="Freeform 9" id="9"/>
          <p:cNvSpPr/>
          <p:nvPr/>
        </p:nvSpPr>
        <p:spPr>
          <a:xfrm flipH="false" flipV="false" rot="0">
            <a:off x="8414911" y="436332"/>
            <a:ext cx="4432353" cy="9304629"/>
          </a:xfrm>
          <a:custGeom>
            <a:avLst/>
            <a:gdLst/>
            <a:ahLst/>
            <a:cxnLst/>
            <a:rect r="r" b="b" t="t" l="l"/>
            <a:pathLst>
              <a:path h="9304629" w="4432353">
                <a:moveTo>
                  <a:pt x="0" y="0"/>
                </a:moveTo>
                <a:lnTo>
                  <a:pt x="4432352" y="0"/>
                </a:lnTo>
                <a:lnTo>
                  <a:pt x="4432352" y="9304629"/>
                </a:lnTo>
                <a:lnTo>
                  <a:pt x="0" y="9304629"/>
                </a:lnTo>
                <a:lnTo>
                  <a:pt x="0" y="0"/>
                </a:lnTo>
                <a:close/>
              </a:path>
            </a:pathLst>
          </a:custGeom>
          <a:blipFill>
            <a:blip r:embed="rId2"/>
            <a:stretch>
              <a:fillRect l="-5287" t="-2243" r="-7365" b="-2025"/>
            </a:stretch>
          </a:blipFill>
        </p:spPr>
      </p:sp>
      <p:sp>
        <p:nvSpPr>
          <p:cNvPr name="TextBox 10" id="10"/>
          <p:cNvSpPr txBox="true"/>
          <p:nvPr/>
        </p:nvSpPr>
        <p:spPr>
          <a:xfrm rot="0">
            <a:off x="-153935" y="1298575"/>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Diagrams</a:t>
            </a:r>
          </a:p>
        </p:txBody>
      </p:sp>
      <p:sp>
        <p:nvSpPr>
          <p:cNvPr name="TextBox 11" id="11"/>
          <p:cNvSpPr txBox="true"/>
          <p:nvPr/>
        </p:nvSpPr>
        <p:spPr>
          <a:xfrm rot="0">
            <a:off x="286469" y="4082251"/>
            <a:ext cx="4919768" cy="634816"/>
          </a:xfrm>
          <a:prstGeom prst="rect">
            <a:avLst/>
          </a:prstGeom>
        </p:spPr>
        <p:txBody>
          <a:bodyPr anchor="t" rtlCol="false" tIns="0" lIns="0" bIns="0" rIns="0">
            <a:spAutoFit/>
          </a:bodyPr>
          <a:lstStyle/>
          <a:p>
            <a:pPr algn="l">
              <a:lnSpc>
                <a:spcPts val="5382"/>
              </a:lnSpc>
            </a:pPr>
            <a:r>
              <a:rPr lang="en-US" sz="3588" b="true">
                <a:solidFill>
                  <a:srgbClr val="1D4E55"/>
                </a:solidFill>
                <a:latin typeface="Garet 1 Bold"/>
                <a:ea typeface="Garet 1 Bold"/>
                <a:cs typeface="Garet 1 Bold"/>
                <a:sym typeface="Garet 1 Bold"/>
              </a:rPr>
              <a:t>Activity Diagram </a:t>
            </a:r>
          </a:p>
        </p:txBody>
      </p:sp>
      <p:grpSp>
        <p:nvGrpSpPr>
          <p:cNvPr name="Group 12" id="12"/>
          <p:cNvGrpSpPr/>
          <p:nvPr/>
        </p:nvGrpSpPr>
        <p:grpSpPr>
          <a:xfrm rot="0">
            <a:off x="7939291" y="305279"/>
            <a:ext cx="5345030" cy="9676442"/>
            <a:chOff x="0" y="0"/>
            <a:chExt cx="1407745" cy="2548528"/>
          </a:xfrm>
        </p:grpSpPr>
        <p:sp>
          <p:nvSpPr>
            <p:cNvPr name="Freeform 13" id="13"/>
            <p:cNvSpPr/>
            <p:nvPr/>
          </p:nvSpPr>
          <p:spPr>
            <a:xfrm flipH="false" flipV="false" rot="0">
              <a:off x="0" y="0"/>
              <a:ext cx="1407744" cy="2548528"/>
            </a:xfrm>
            <a:custGeom>
              <a:avLst/>
              <a:gdLst/>
              <a:ahLst/>
              <a:cxnLst/>
              <a:rect r="r" b="b" t="t" l="l"/>
              <a:pathLst>
                <a:path h="2548528" w="1407744">
                  <a:moveTo>
                    <a:pt x="73870" y="0"/>
                  </a:moveTo>
                  <a:lnTo>
                    <a:pt x="1333874" y="0"/>
                  </a:lnTo>
                  <a:cubicBezTo>
                    <a:pt x="1353466" y="0"/>
                    <a:pt x="1372255" y="7783"/>
                    <a:pt x="1386108" y="21636"/>
                  </a:cubicBezTo>
                  <a:cubicBezTo>
                    <a:pt x="1399962" y="35489"/>
                    <a:pt x="1407744" y="54279"/>
                    <a:pt x="1407744" y="73870"/>
                  </a:cubicBezTo>
                  <a:lnTo>
                    <a:pt x="1407744" y="2474658"/>
                  </a:lnTo>
                  <a:cubicBezTo>
                    <a:pt x="1407744" y="2515455"/>
                    <a:pt x="1374672" y="2548528"/>
                    <a:pt x="1333874" y="2548528"/>
                  </a:cubicBezTo>
                  <a:lnTo>
                    <a:pt x="73870" y="2548528"/>
                  </a:lnTo>
                  <a:cubicBezTo>
                    <a:pt x="54279" y="2548528"/>
                    <a:pt x="35489" y="2540745"/>
                    <a:pt x="21636" y="2526892"/>
                  </a:cubicBezTo>
                  <a:cubicBezTo>
                    <a:pt x="7783" y="2513039"/>
                    <a:pt x="0" y="2494249"/>
                    <a:pt x="0" y="2474658"/>
                  </a:cubicBezTo>
                  <a:lnTo>
                    <a:pt x="0" y="73870"/>
                  </a:lnTo>
                  <a:cubicBezTo>
                    <a:pt x="0" y="33073"/>
                    <a:pt x="33073" y="0"/>
                    <a:pt x="73870" y="0"/>
                  </a:cubicBezTo>
                  <a:close/>
                </a:path>
              </a:pathLst>
            </a:custGeom>
            <a:solidFill>
              <a:srgbClr val="000000">
                <a:alpha val="0"/>
              </a:srgbClr>
            </a:solidFill>
            <a:ln w="19050" cap="rnd">
              <a:solidFill>
                <a:srgbClr val="5E887C"/>
              </a:solidFill>
              <a:prstDash val="solid"/>
              <a:round/>
            </a:ln>
          </p:spPr>
        </p:sp>
        <p:sp>
          <p:nvSpPr>
            <p:cNvPr name="TextBox 14" id="14"/>
            <p:cNvSpPr txBox="true"/>
            <p:nvPr/>
          </p:nvSpPr>
          <p:spPr>
            <a:xfrm>
              <a:off x="0" y="-38100"/>
              <a:ext cx="1407745" cy="2586628"/>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711449" y="8397910"/>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6" id="6"/>
          <p:cNvSpPr/>
          <p:nvPr/>
        </p:nvSpPr>
        <p:spPr>
          <a:xfrm flipH="false" flipV="false" rot="0">
            <a:off x="12247284" y="3829334"/>
            <a:ext cx="4034037" cy="3383549"/>
          </a:xfrm>
          <a:custGeom>
            <a:avLst/>
            <a:gdLst/>
            <a:ahLst/>
            <a:cxnLst/>
            <a:rect r="r" b="b" t="t" l="l"/>
            <a:pathLst>
              <a:path h="3383549" w="4034037">
                <a:moveTo>
                  <a:pt x="0" y="0"/>
                </a:moveTo>
                <a:lnTo>
                  <a:pt x="4034037" y="0"/>
                </a:lnTo>
                <a:lnTo>
                  <a:pt x="4034037" y="3383548"/>
                </a:lnTo>
                <a:lnTo>
                  <a:pt x="0" y="3383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942206" y="1298575"/>
            <a:ext cx="1408139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Challenges</a:t>
            </a:r>
          </a:p>
        </p:txBody>
      </p:sp>
      <p:sp>
        <p:nvSpPr>
          <p:cNvPr name="TextBox 8" id="8"/>
          <p:cNvSpPr txBox="true"/>
          <p:nvPr/>
        </p:nvSpPr>
        <p:spPr>
          <a:xfrm rot="0">
            <a:off x="786787" y="3813685"/>
            <a:ext cx="9847168" cy="3319596"/>
          </a:xfrm>
          <a:prstGeom prst="rect">
            <a:avLst/>
          </a:prstGeom>
        </p:spPr>
        <p:txBody>
          <a:bodyPr anchor="t" rtlCol="false" tIns="0" lIns="0" bIns="0" rIns="0">
            <a:spAutoFit/>
          </a:bodyPr>
          <a:lstStyle/>
          <a:p>
            <a:pPr algn="l" marL="753095" indent="-376548" lvl="1">
              <a:lnSpc>
                <a:spcPts val="5232"/>
              </a:lnSpc>
              <a:buFont typeface="Arial"/>
              <a:buChar char="•"/>
            </a:pPr>
            <a:r>
              <a:rPr lang="en-US" sz="3488">
                <a:solidFill>
                  <a:srgbClr val="1D4E55"/>
                </a:solidFill>
                <a:latin typeface="Garet 1"/>
                <a:ea typeface="Garet 1"/>
                <a:cs typeface="Garet 1"/>
                <a:sym typeface="Garet 1"/>
              </a:rPr>
              <a:t>Non-Convergence</a:t>
            </a:r>
          </a:p>
          <a:p>
            <a:pPr algn="l" marL="753095" indent="-376548" lvl="1">
              <a:lnSpc>
                <a:spcPts val="5232"/>
              </a:lnSpc>
              <a:buFont typeface="Arial"/>
              <a:buChar char="•"/>
            </a:pPr>
            <a:r>
              <a:rPr lang="en-US" sz="3488">
                <a:solidFill>
                  <a:srgbClr val="1D4E55"/>
                </a:solidFill>
                <a:latin typeface="Garet 1"/>
                <a:ea typeface="Garet 1"/>
                <a:cs typeface="Garet 1"/>
                <a:sym typeface="Garet 1"/>
              </a:rPr>
              <a:t>Efficiency</a:t>
            </a:r>
          </a:p>
          <a:p>
            <a:pPr algn="l" marL="753095" indent="-376548" lvl="1">
              <a:lnSpc>
                <a:spcPts val="5232"/>
              </a:lnSpc>
              <a:buFont typeface="Arial"/>
              <a:buChar char="•"/>
            </a:pPr>
            <a:r>
              <a:rPr lang="en-US" sz="3488">
                <a:solidFill>
                  <a:srgbClr val="1D4E55"/>
                </a:solidFill>
                <a:latin typeface="Garet 1"/>
                <a:ea typeface="Garet 1"/>
                <a:cs typeface="Garet 1"/>
                <a:sym typeface="Garet 1"/>
              </a:rPr>
              <a:t>S</a:t>
            </a:r>
            <a:r>
              <a:rPr lang="en-US" sz="3488">
                <a:solidFill>
                  <a:srgbClr val="1D4E55"/>
                </a:solidFill>
                <a:latin typeface="Garet 1"/>
                <a:ea typeface="Garet 1"/>
                <a:cs typeface="Garet 1"/>
                <a:sym typeface="Garet 1"/>
              </a:rPr>
              <a:t>mooth communication between ChatGPT and Agda</a:t>
            </a:r>
          </a:p>
          <a:p>
            <a:pPr algn="l" marL="753095" indent="-376548" lvl="1">
              <a:lnSpc>
                <a:spcPts val="5232"/>
              </a:lnSpc>
              <a:buFont typeface="Arial"/>
              <a:buChar char="•"/>
            </a:pPr>
            <a:r>
              <a:rPr lang="en-US" sz="3488">
                <a:solidFill>
                  <a:srgbClr val="1D4E55"/>
                </a:solidFill>
                <a:latin typeface="Garet 1"/>
                <a:ea typeface="Garet 1"/>
                <a:cs typeface="Garet 1"/>
                <a:sym typeface="Garet 1"/>
              </a:rPr>
              <a:t>Agda code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711449" y="8397910"/>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6" id="6"/>
          <p:cNvSpPr/>
          <p:nvPr/>
        </p:nvSpPr>
        <p:spPr>
          <a:xfrm flipH="false" flipV="false" rot="0">
            <a:off x="5163935" y="2801681"/>
            <a:ext cx="7960129" cy="7094465"/>
          </a:xfrm>
          <a:custGeom>
            <a:avLst/>
            <a:gdLst/>
            <a:ahLst/>
            <a:cxnLst/>
            <a:rect r="r" b="b" t="t" l="l"/>
            <a:pathLst>
              <a:path h="7094465" w="7960129">
                <a:moveTo>
                  <a:pt x="0" y="0"/>
                </a:moveTo>
                <a:lnTo>
                  <a:pt x="7960130" y="0"/>
                </a:lnTo>
                <a:lnTo>
                  <a:pt x="7960130" y="7094465"/>
                </a:lnTo>
                <a:lnTo>
                  <a:pt x="0" y="7094465"/>
                </a:lnTo>
                <a:lnTo>
                  <a:pt x="0" y="0"/>
                </a:lnTo>
                <a:close/>
              </a:path>
            </a:pathLst>
          </a:custGeom>
          <a:blipFill>
            <a:blip r:embed="rId2"/>
            <a:stretch>
              <a:fillRect l="0" t="0" r="0" b="0"/>
            </a:stretch>
          </a:blipFill>
        </p:spPr>
      </p:sp>
      <p:sp>
        <p:nvSpPr>
          <p:cNvPr name="TextBox 7" id="7"/>
          <p:cNvSpPr txBox="true"/>
          <p:nvPr/>
        </p:nvSpPr>
        <p:spPr>
          <a:xfrm rot="0">
            <a:off x="1942206" y="1298575"/>
            <a:ext cx="1408139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Prototype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469536" y="7760064"/>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graphicFrame>
        <p:nvGraphicFramePr>
          <p:cNvPr name="Table 6" id="6"/>
          <p:cNvGraphicFramePr>
            <a:graphicFrameLocks noGrp="true"/>
          </p:cNvGraphicFramePr>
          <p:nvPr/>
        </p:nvGraphicFramePr>
        <p:xfrm>
          <a:off x="1438209" y="3035386"/>
          <a:ext cx="16120297" cy="6629400"/>
        </p:xfrm>
        <a:graphic>
          <a:graphicData uri="http://schemas.openxmlformats.org/drawingml/2006/table">
            <a:tbl>
              <a:tblPr/>
              <a:tblGrid>
                <a:gridCol w="2483339"/>
                <a:gridCol w="6416812"/>
                <a:gridCol w="7220145"/>
              </a:tblGrid>
              <a:tr h="1224478">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 Description</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031"/>
                        </a:lnSpc>
                        <a:defRPr/>
                      </a:pPr>
                      <a:r>
                        <a:rPr lang="en-US" sz="3199" b="true">
                          <a:solidFill>
                            <a:srgbClr val="000000"/>
                          </a:solidFill>
                          <a:latin typeface="Garet 1 Bold"/>
                          <a:ea typeface="Garet 1 Bold"/>
                          <a:cs typeface="Garet 1 Bold"/>
                          <a:sym typeface="Garet 1 Bold"/>
                        </a:rPr>
                        <a:t>Expected Outcome</a:t>
                      </a:r>
                      <a:endParaRPr lang="en-US" sz="1100"/>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08909">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1</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Input a valid natural language</a:t>
                      </a:r>
                    </a:p>
                    <a:p>
                      <a:pPr algn="ctr">
                        <a:lnSpc>
                          <a:spcPts val="3149"/>
                        </a:lnSpc>
                      </a:pPr>
                      <a:r>
                        <a:rPr lang="en-US" sz="2499">
                          <a:solidFill>
                            <a:srgbClr val="000000"/>
                          </a:solidFill>
                          <a:latin typeface="Garet 1"/>
                          <a:ea typeface="Garet 1"/>
                          <a:cs typeface="Garet 1"/>
                          <a:sym typeface="Garet 1"/>
                        </a:rPr>
                        <a:t>  mathematical statement into ChatGPT</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771"/>
                        </a:lnSpc>
                        <a:defRPr/>
                      </a:pPr>
                      <a:endParaRPr lang="en-US" sz="1100"/>
                    </a:p>
                    <a:p>
                      <a:pPr algn="ctr">
                        <a:lnSpc>
                          <a:spcPts val="3149"/>
                        </a:lnSpc>
                      </a:pPr>
                      <a:r>
                        <a:rPr lang="en-US" sz="2499">
                          <a:solidFill>
                            <a:srgbClr val="000000"/>
                          </a:solidFill>
                          <a:latin typeface="Garet 1"/>
                          <a:ea typeface="Garet 1"/>
                          <a:cs typeface="Garet 1"/>
                          <a:sym typeface="Garet 1"/>
                        </a:rPr>
                        <a:t>  ChatGPT generates a semi-formal</a:t>
                      </a:r>
                    </a:p>
                    <a:p>
                      <a:pPr algn="ctr">
                        <a:lnSpc>
                          <a:spcPts val="3149"/>
                        </a:lnSpc>
                      </a:pPr>
                      <a:r>
                        <a:rPr lang="en-US" sz="2499">
                          <a:solidFill>
                            <a:srgbClr val="000000"/>
                          </a:solidFill>
                          <a:latin typeface="Garet 1"/>
                          <a:ea typeface="Garet 1"/>
                          <a:cs typeface="Garet 1"/>
                          <a:sym typeface="Garet 1"/>
                        </a:rPr>
                        <a:t>  proof, which is translated into Agda code for verification</a:t>
                      </a:r>
                    </a:p>
                    <a:p>
                      <a:pPr algn="ctr">
                        <a:lnSpc>
                          <a:spcPts val="2771"/>
                        </a:lnSpc>
                      </a:pPr>
                      <a:r>
                        <a:rPr lang="en-US" sz="21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01899">
                <a:tc>
                  <a:txBody>
                    <a:bodyPr anchor="t" rtlCol="false"/>
                    <a:lstStyle/>
                    <a:p>
                      <a:pPr algn="ctr">
                        <a:lnSpc>
                          <a:spcPts val="3275"/>
                        </a:lnSpc>
                        <a:defRPr/>
                      </a:pPr>
                      <a:endParaRPr lang="en-US" sz="1100"/>
                    </a:p>
                    <a:p>
                      <a:pPr algn="ctr">
                        <a:lnSpc>
                          <a:spcPts val="4031"/>
                        </a:lnSpc>
                      </a:pPr>
                      <a:r>
                        <a:rPr lang="en-US" sz="3199">
                          <a:solidFill>
                            <a:srgbClr val="000000"/>
                          </a:solidFill>
                          <a:latin typeface="Garet 1"/>
                          <a:ea typeface="Garet 1"/>
                          <a:cs typeface="Garet 1"/>
                          <a:sym typeface="Garet 1"/>
                        </a:rPr>
                        <a:t>  2</a:t>
                      </a:r>
                    </a:p>
                    <a:p>
                      <a:pPr algn="ctr">
                        <a:lnSpc>
                          <a:spcPts val="3275"/>
                        </a:lnSpc>
                      </a:pPr>
                      <a:r>
                        <a:rPr lang="en-US" sz="25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Proof verification fails due to incorrect input</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The system provides feedback, and</a:t>
                      </a:r>
                    </a:p>
                    <a:p>
                      <a:pPr algn="ctr">
                        <a:lnSpc>
                          <a:spcPts val="3149"/>
                        </a:lnSpc>
                      </a:pPr>
                      <a:r>
                        <a:rPr lang="en-US" sz="2499">
                          <a:solidFill>
                            <a:srgbClr val="000000"/>
                          </a:solidFill>
                          <a:latin typeface="Garet 1"/>
                          <a:ea typeface="Garet 1"/>
                          <a:cs typeface="Garet 1"/>
                          <a:sym typeface="Garet 1"/>
                        </a:rPr>
                        <a:t>  ChatGPT refines the proof</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94114">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3</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Input a large and complex proof statement</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3149"/>
                        </a:lnSpc>
                      </a:pPr>
                      <a:r>
                        <a:rPr lang="en-US" sz="2499">
                          <a:solidFill>
                            <a:srgbClr val="000000"/>
                          </a:solidFill>
                          <a:latin typeface="Garet 1"/>
                          <a:ea typeface="Garet 1"/>
                          <a:cs typeface="Garet 1"/>
                          <a:sym typeface="Garet 1"/>
                        </a:rPr>
                        <a:t>  The system efficiently handles the</a:t>
                      </a:r>
                    </a:p>
                    <a:p>
                      <a:pPr algn="ctr">
                        <a:lnSpc>
                          <a:spcPts val="3149"/>
                        </a:lnSpc>
                      </a:pPr>
                      <a:r>
                        <a:rPr lang="en-US" sz="2499">
                          <a:solidFill>
                            <a:srgbClr val="000000"/>
                          </a:solidFill>
                          <a:latin typeface="Garet 1"/>
                          <a:ea typeface="Garet 1"/>
                          <a:cs typeface="Garet 1"/>
                          <a:sym typeface="Garet 1"/>
                        </a:rPr>
                        <a:t>  input and completes verification within an acceptable time-frame</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52258" y="1298575"/>
            <a:ext cx="16507042"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Verification Plan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469536" y="7760064"/>
            <a:ext cx="2996472" cy="299647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TextBox 6" id="6"/>
          <p:cNvSpPr txBox="true"/>
          <p:nvPr/>
        </p:nvSpPr>
        <p:spPr>
          <a:xfrm rot="0">
            <a:off x="752258" y="1298575"/>
            <a:ext cx="16507042"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Verification Plan</a:t>
            </a:r>
          </a:p>
        </p:txBody>
      </p:sp>
      <p:graphicFrame>
        <p:nvGraphicFramePr>
          <p:cNvPr name="Table 7" id="7"/>
          <p:cNvGraphicFramePr>
            <a:graphicFrameLocks noGrp="true"/>
          </p:cNvGraphicFramePr>
          <p:nvPr/>
        </p:nvGraphicFramePr>
        <p:xfrm>
          <a:off x="1139003" y="3054401"/>
          <a:ext cx="16120297" cy="6922489"/>
        </p:xfrm>
        <a:graphic>
          <a:graphicData uri="http://schemas.openxmlformats.org/drawingml/2006/table">
            <a:tbl>
              <a:tblPr/>
              <a:tblGrid>
                <a:gridCol w="2426194"/>
                <a:gridCol w="6169181"/>
                <a:gridCol w="7524922"/>
              </a:tblGrid>
              <a:tr h="1224254">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93"/>
                        </a:lnSpc>
                        <a:defRPr/>
                      </a:pPr>
                      <a:endParaRPr lang="en-US" sz="1100"/>
                    </a:p>
                    <a:p>
                      <a:pPr algn="ctr">
                        <a:lnSpc>
                          <a:spcPts val="4031"/>
                        </a:lnSpc>
                      </a:pPr>
                      <a:r>
                        <a:rPr lang="en-US" sz="3199" b="true">
                          <a:solidFill>
                            <a:srgbClr val="000000"/>
                          </a:solidFill>
                          <a:latin typeface="Garet 1 Bold"/>
                          <a:ea typeface="Garet 1 Bold"/>
                          <a:cs typeface="Garet 1 Bold"/>
                          <a:sym typeface="Garet 1 Bold"/>
                        </a:rPr>
                        <a:t>  Test Case Description</a:t>
                      </a:r>
                    </a:p>
                    <a:p>
                      <a:pPr algn="ctr">
                        <a:lnSpc>
                          <a:spcPts val="2393"/>
                        </a:lnSpc>
                      </a:pPr>
                      <a:r>
                        <a:rPr lang="en-US" sz="1899" b="true">
                          <a:solidFill>
                            <a:srgbClr val="000000"/>
                          </a:solidFill>
                          <a:latin typeface="Garet 1 Bold"/>
                          <a:ea typeface="Garet 1 Bold"/>
                          <a:cs typeface="Garet 1 Bold"/>
                          <a:sym typeface="Garet 1 Bold"/>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031"/>
                        </a:lnSpc>
                        <a:defRPr/>
                      </a:pPr>
                      <a:r>
                        <a:rPr lang="en-US" sz="3199" b="true">
                          <a:solidFill>
                            <a:srgbClr val="000000"/>
                          </a:solidFill>
                          <a:latin typeface="Garet 1 Bold"/>
                          <a:ea typeface="Garet 1 Bold"/>
                          <a:cs typeface="Garet 1 Bold"/>
                          <a:sym typeface="Garet 1 Bold"/>
                        </a:rPr>
                        <a:t>Expected Outcome</a:t>
                      </a:r>
                      <a:endParaRPr lang="en-US" sz="1100"/>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65928">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4</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endParaRPr lang="en-US" sz="1100"/>
                    </a:p>
                    <a:p>
                      <a:pPr algn="ctr">
                        <a:lnSpc>
                          <a:spcPts val="3149"/>
                        </a:lnSpc>
                      </a:pPr>
                      <a:r>
                        <a:rPr lang="en-US" sz="2499">
                          <a:solidFill>
                            <a:srgbClr val="000000"/>
                          </a:solidFill>
                          <a:latin typeface="Garet 1"/>
                          <a:ea typeface="Garet 1"/>
                          <a:cs typeface="Garet 1"/>
                          <a:sym typeface="Garet 1"/>
                        </a:rPr>
                        <a:t>Attempt to verify an invalid or</a:t>
                      </a:r>
                    </a:p>
                    <a:p>
                      <a:pPr algn="ctr">
                        <a:lnSpc>
                          <a:spcPts val="3149"/>
                        </a:lnSpc>
                      </a:pPr>
                      <a:r>
                        <a:rPr lang="en-US" sz="2499">
                          <a:solidFill>
                            <a:srgbClr val="000000"/>
                          </a:solidFill>
                          <a:latin typeface="Garet 1"/>
                          <a:ea typeface="Garet 1"/>
                          <a:cs typeface="Garet 1"/>
                          <a:sym typeface="Garet 1"/>
                        </a:rPr>
                        <a:t> incomplete proof</a:t>
                      </a:r>
                    </a:p>
                    <a:p>
                      <a:pPr algn="ctr">
                        <a:lnSpc>
                          <a:spcPts val="2393"/>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99"/>
                        </a:lnSpc>
                        <a:defRPr/>
                      </a:pPr>
                      <a:endParaRPr lang="en-US" sz="1100"/>
                    </a:p>
                    <a:p>
                      <a:pPr algn="ctr">
                        <a:lnSpc>
                          <a:spcPts val="3099"/>
                        </a:lnSpc>
                      </a:pPr>
                      <a:r>
                        <a:rPr lang="en-US" sz="2499">
                          <a:solidFill>
                            <a:srgbClr val="000000"/>
                          </a:solidFill>
                          <a:latin typeface="Garet 1"/>
                          <a:ea typeface="Garet 1"/>
                          <a:cs typeface="Garet 1"/>
                          <a:sym typeface="Garet 1"/>
                        </a:rPr>
                        <a:t>The system detects the errors,</a:t>
                      </a:r>
                    </a:p>
                    <a:p>
                      <a:pPr algn="ctr">
                        <a:lnSpc>
                          <a:spcPts val="3099"/>
                        </a:lnSpc>
                      </a:pPr>
                      <a:r>
                        <a:rPr lang="en-US" sz="2499">
                          <a:solidFill>
                            <a:srgbClr val="000000"/>
                          </a:solidFill>
                          <a:latin typeface="Garet 1"/>
                          <a:ea typeface="Garet 1"/>
                          <a:cs typeface="Garet 1"/>
                          <a:sym typeface="Garet 1"/>
                        </a:rPr>
                        <a:t> provides feedback, and does not falsely confirm validity</a:t>
                      </a:r>
                    </a:p>
                    <a:p>
                      <a:pPr algn="ctr">
                        <a:lnSpc>
                          <a:spcPts val="2727"/>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0281">
                <a:tc>
                  <a:txBody>
                    <a:bodyPr anchor="t" rtlCol="false"/>
                    <a:lstStyle/>
                    <a:p>
                      <a:pPr algn="ctr">
                        <a:lnSpc>
                          <a:spcPts val="3275"/>
                        </a:lnSpc>
                        <a:defRPr/>
                      </a:pPr>
                      <a:endParaRPr lang="en-US" sz="1100"/>
                    </a:p>
                    <a:p>
                      <a:pPr algn="ctr">
                        <a:lnSpc>
                          <a:spcPts val="4031"/>
                        </a:lnSpc>
                      </a:pPr>
                      <a:r>
                        <a:rPr lang="en-US" sz="3199">
                          <a:solidFill>
                            <a:srgbClr val="000000"/>
                          </a:solidFill>
                          <a:latin typeface="Garet 1"/>
                          <a:ea typeface="Garet 1"/>
                          <a:cs typeface="Garet 1"/>
                          <a:sym typeface="Garet 1"/>
                        </a:rPr>
                        <a:t>  5</a:t>
                      </a:r>
                    </a:p>
                    <a:p>
                      <a:pPr algn="ctr">
                        <a:lnSpc>
                          <a:spcPts val="3275"/>
                        </a:lnSpc>
                      </a:pPr>
                      <a:r>
                        <a:rPr lang="en-US" sz="25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r>
                        <a:rPr lang="en-US" sz="2499">
                          <a:solidFill>
                            <a:srgbClr val="000000"/>
                          </a:solidFill>
                          <a:latin typeface="Garet 1"/>
                          <a:ea typeface="Garet 1"/>
                          <a:cs typeface="Garet 1"/>
                          <a:sym typeface="Garet 1"/>
                        </a:rPr>
                        <a:t>User interrupts the iterative</a:t>
                      </a:r>
                      <a:endParaRPr lang="en-US" sz="1100"/>
                    </a:p>
                    <a:p>
                      <a:pPr algn="ctr">
                        <a:lnSpc>
                          <a:spcPts val="3149"/>
                        </a:lnSpc>
                      </a:pPr>
                      <a:r>
                        <a:rPr lang="en-US" sz="2499">
                          <a:solidFill>
                            <a:srgbClr val="000000"/>
                          </a:solidFill>
                          <a:latin typeface="Garet 1"/>
                          <a:ea typeface="Garet 1"/>
                          <a:cs typeface="Garet 1"/>
                          <a:sym typeface="Garet 1"/>
                        </a:rPr>
                        <a:t> refinement process</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endParaRPr lang="en-US" sz="1100"/>
                    </a:p>
                    <a:p>
                      <a:pPr algn="ctr">
                        <a:lnSpc>
                          <a:spcPts val="3149"/>
                        </a:lnSpc>
                      </a:pPr>
                      <a:r>
                        <a:rPr lang="en-US" sz="2499">
                          <a:solidFill>
                            <a:srgbClr val="000000"/>
                          </a:solidFill>
                          <a:latin typeface="Garet 1"/>
                          <a:ea typeface="Garet 1"/>
                          <a:cs typeface="Garet 1"/>
                          <a:sym typeface="Garet 1"/>
                        </a:rPr>
                        <a:t>The system safely halts the</a:t>
                      </a:r>
                    </a:p>
                    <a:p>
                      <a:pPr algn="ctr">
                        <a:lnSpc>
                          <a:spcPts val="3149"/>
                        </a:lnSpc>
                      </a:pPr>
                      <a:r>
                        <a:rPr lang="en-US" sz="2499">
                          <a:solidFill>
                            <a:srgbClr val="000000"/>
                          </a:solidFill>
                          <a:latin typeface="Garet 1"/>
                          <a:ea typeface="Garet 1"/>
                          <a:cs typeface="Garet 1"/>
                          <a:sym typeface="Garet 1"/>
                        </a:rPr>
                        <a:t> refinement process, saving the current state of the proof</a:t>
                      </a:r>
                    </a:p>
                    <a:p>
                      <a:pPr algn="ctr">
                        <a:lnSpc>
                          <a:spcPts val="2393"/>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22027">
                <a:tc>
                  <a:txBody>
                    <a:bodyPr anchor="t" rtlCol="false"/>
                    <a:lstStyle/>
                    <a:p>
                      <a:pPr algn="ctr">
                        <a:lnSpc>
                          <a:spcPts val="2393"/>
                        </a:lnSpc>
                        <a:defRPr/>
                      </a:pPr>
                      <a:endParaRPr lang="en-US" sz="1100"/>
                    </a:p>
                    <a:p>
                      <a:pPr algn="ctr">
                        <a:lnSpc>
                          <a:spcPts val="4031"/>
                        </a:lnSpc>
                      </a:pPr>
                      <a:r>
                        <a:rPr lang="en-US" sz="3199">
                          <a:solidFill>
                            <a:srgbClr val="000000"/>
                          </a:solidFill>
                          <a:latin typeface="Garet 1"/>
                          <a:ea typeface="Garet 1"/>
                          <a:cs typeface="Garet 1"/>
                          <a:sym typeface="Garet 1"/>
                        </a:rPr>
                        <a:t>  6</a:t>
                      </a:r>
                    </a:p>
                    <a:p>
                      <a:pPr algn="ctr">
                        <a:lnSpc>
                          <a:spcPts val="2393"/>
                        </a:lnSpc>
                      </a:pPr>
                      <a:r>
                        <a:rPr lang="en-US" sz="1899">
                          <a:solidFill>
                            <a:srgbClr val="000000"/>
                          </a:solidFill>
                          <a:latin typeface="Garet 1"/>
                          <a:ea typeface="Garet 1"/>
                          <a:cs typeface="Garet 1"/>
                          <a:sym typeface="Garet 1"/>
                        </a:rPr>
                        <a:t>  </a:t>
                      </a: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r>
                        <a:rPr lang="en-US" sz="2499">
                          <a:solidFill>
                            <a:srgbClr val="000000"/>
                          </a:solidFill>
                          <a:latin typeface="Garet 1"/>
                          <a:ea typeface="Garet 1"/>
                          <a:cs typeface="Garet 1"/>
                          <a:sym typeface="Garet 1"/>
                        </a:rPr>
                        <a:t>The maximum duration of the iterative process is reached</a:t>
                      </a:r>
                      <a:endParaRPr lang="en-US" sz="1100"/>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49"/>
                        </a:lnSpc>
                        <a:defRPr/>
                      </a:pPr>
                      <a:endParaRPr lang="en-US" sz="1100"/>
                    </a:p>
                    <a:p>
                      <a:pPr algn="ctr">
                        <a:lnSpc>
                          <a:spcPts val="3149"/>
                        </a:lnSpc>
                      </a:pPr>
                      <a:r>
                        <a:rPr lang="en-US" sz="2499">
                          <a:solidFill>
                            <a:srgbClr val="000000"/>
                          </a:solidFill>
                          <a:latin typeface="Garet 1"/>
                          <a:ea typeface="Garet 1"/>
                          <a:cs typeface="Garet 1"/>
                          <a:sym typeface="Garet 1"/>
                        </a:rPr>
                        <a:t>The system </a:t>
                      </a:r>
                      <a:r>
                        <a:rPr lang="en-US" sz="2499">
                          <a:solidFill>
                            <a:srgbClr val="000000"/>
                          </a:solidFill>
                          <a:latin typeface="Garet 1"/>
                          <a:ea typeface="Garet 1"/>
                          <a:cs typeface="Garet 1"/>
                          <a:sym typeface="Garet 1"/>
                        </a:rPr>
                        <a:t>safely halts the refinement process, saving the current state of the proof</a:t>
                      </a:r>
                    </a:p>
                    <a:p>
                      <a:pPr algn="ctr">
                        <a:lnSpc>
                          <a:spcPts val="2393"/>
                        </a:lnSpc>
                      </a:pPr>
                    </a:p>
                  </a:txBody>
                  <a:tcPr marL="0" marR="0" marT="0" marB="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3894548" y="2920194"/>
            <a:ext cx="1411602" cy="956153"/>
            <a:chOff x="0" y="0"/>
            <a:chExt cx="406400" cy="275276"/>
          </a:xfrm>
        </p:grpSpPr>
        <p:sp>
          <p:nvSpPr>
            <p:cNvPr name="Freeform 5" id="5"/>
            <p:cNvSpPr/>
            <p:nvPr/>
          </p:nvSpPr>
          <p:spPr>
            <a:xfrm flipH="false" flipV="false" rot="0">
              <a:off x="0" y="0"/>
              <a:ext cx="406400" cy="275276"/>
            </a:xfrm>
            <a:custGeom>
              <a:avLst/>
              <a:gdLst/>
              <a:ahLst/>
              <a:cxnLst/>
              <a:rect r="r" b="b" t="t" l="l"/>
              <a:pathLst>
                <a:path h="275276" w="406400">
                  <a:moveTo>
                    <a:pt x="203200" y="0"/>
                  </a:moveTo>
                  <a:cubicBezTo>
                    <a:pt x="315424" y="0"/>
                    <a:pt x="406400" y="61623"/>
                    <a:pt x="406400" y="137638"/>
                  </a:cubicBezTo>
                  <a:cubicBezTo>
                    <a:pt x="406400" y="213654"/>
                    <a:pt x="315424" y="275276"/>
                    <a:pt x="203200" y="275276"/>
                  </a:cubicBezTo>
                  <a:lnTo>
                    <a:pt x="203200" y="275276"/>
                  </a:lnTo>
                  <a:cubicBezTo>
                    <a:pt x="90976" y="275276"/>
                    <a:pt x="0" y="213654"/>
                    <a:pt x="0" y="137638"/>
                  </a:cubicBezTo>
                  <a:cubicBezTo>
                    <a:pt x="0" y="61623"/>
                    <a:pt x="90976" y="0"/>
                    <a:pt x="203200" y="0"/>
                  </a:cubicBezTo>
                  <a:close/>
                </a:path>
              </a:pathLst>
            </a:custGeom>
            <a:solidFill>
              <a:srgbClr val="D0DFD8"/>
            </a:solidFill>
          </p:spPr>
        </p:sp>
        <p:sp>
          <p:nvSpPr>
            <p:cNvPr name="TextBox 6" id="6"/>
            <p:cNvSpPr txBox="true"/>
            <p:nvPr/>
          </p:nvSpPr>
          <p:spPr>
            <a:xfrm>
              <a:off x="0" y="-38100"/>
              <a:ext cx="406400" cy="31337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814641" y="3700625"/>
            <a:ext cx="5571415" cy="1286576"/>
            <a:chOff x="0" y="0"/>
            <a:chExt cx="3271887" cy="755559"/>
          </a:xfrm>
        </p:grpSpPr>
        <p:sp>
          <p:nvSpPr>
            <p:cNvPr name="Freeform 8" id="8"/>
            <p:cNvSpPr/>
            <p:nvPr/>
          </p:nvSpPr>
          <p:spPr>
            <a:xfrm flipH="false" flipV="false" rot="0">
              <a:off x="0" y="0"/>
              <a:ext cx="3271887" cy="755559"/>
            </a:xfrm>
            <a:custGeom>
              <a:avLst/>
              <a:gdLst/>
              <a:ahLst/>
              <a:cxnLst/>
              <a:rect r="r" b="b" t="t" l="l"/>
              <a:pathLst>
                <a:path h="755559" w="3271887">
                  <a:moveTo>
                    <a:pt x="3068687" y="0"/>
                  </a:moveTo>
                  <a:cubicBezTo>
                    <a:pt x="3180912" y="0"/>
                    <a:pt x="3271887" y="169138"/>
                    <a:pt x="3271887" y="377780"/>
                  </a:cubicBezTo>
                  <a:cubicBezTo>
                    <a:pt x="3271887" y="586421"/>
                    <a:pt x="3180912" y="755559"/>
                    <a:pt x="3068687" y="755559"/>
                  </a:cubicBezTo>
                  <a:lnTo>
                    <a:pt x="203200" y="755559"/>
                  </a:lnTo>
                  <a:cubicBezTo>
                    <a:pt x="90976" y="755559"/>
                    <a:pt x="0" y="586421"/>
                    <a:pt x="0" y="377780"/>
                  </a:cubicBezTo>
                  <a:cubicBezTo>
                    <a:pt x="0" y="169138"/>
                    <a:pt x="90976" y="0"/>
                    <a:pt x="203200" y="0"/>
                  </a:cubicBezTo>
                  <a:close/>
                </a:path>
              </a:pathLst>
            </a:custGeom>
            <a:solidFill>
              <a:srgbClr val="D0DFD8"/>
            </a:solidFill>
          </p:spPr>
        </p:sp>
        <p:sp>
          <p:nvSpPr>
            <p:cNvPr name="TextBox 9" id="9"/>
            <p:cNvSpPr txBox="true"/>
            <p:nvPr/>
          </p:nvSpPr>
          <p:spPr>
            <a:xfrm>
              <a:off x="0" y="-38100"/>
              <a:ext cx="3271887" cy="79365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1375199" y="4404341"/>
            <a:ext cx="4392827" cy="4392827"/>
          </a:xfrm>
          <a:custGeom>
            <a:avLst/>
            <a:gdLst/>
            <a:ahLst/>
            <a:cxnLst/>
            <a:rect r="r" b="b" t="t" l="l"/>
            <a:pathLst>
              <a:path h="4392827" w="4392827">
                <a:moveTo>
                  <a:pt x="0" y="0"/>
                </a:moveTo>
                <a:lnTo>
                  <a:pt x="4392827" y="0"/>
                </a:lnTo>
                <a:lnTo>
                  <a:pt x="4392827" y="4392827"/>
                </a:lnTo>
                <a:lnTo>
                  <a:pt x="0" y="43928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3177909" y="1298575"/>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Expected Achievements</a:t>
            </a:r>
          </a:p>
        </p:txBody>
      </p:sp>
      <p:sp>
        <p:nvSpPr>
          <p:cNvPr name="TextBox 12" id="12"/>
          <p:cNvSpPr txBox="true"/>
          <p:nvPr/>
        </p:nvSpPr>
        <p:spPr>
          <a:xfrm rot="0">
            <a:off x="4297452" y="3005919"/>
            <a:ext cx="605793" cy="639306"/>
          </a:xfrm>
          <a:prstGeom prst="rect">
            <a:avLst/>
          </a:prstGeom>
        </p:spPr>
        <p:txBody>
          <a:bodyPr anchor="t" rtlCol="false" tIns="0" lIns="0" bIns="0" rIns="0">
            <a:spAutoFit/>
          </a:bodyPr>
          <a:lstStyle/>
          <a:p>
            <a:pPr algn="ctr">
              <a:lnSpc>
                <a:spcPts val="4757"/>
              </a:lnSpc>
            </a:pPr>
            <a:r>
              <a:rPr lang="en-US" b="true" sz="4757" i="true">
                <a:solidFill>
                  <a:srgbClr val="0B2F3D"/>
                </a:solidFill>
                <a:latin typeface="Playfair Display Bold Italics"/>
                <a:ea typeface="Playfair Display Bold Italics"/>
                <a:cs typeface="Playfair Display Bold Italics"/>
                <a:sym typeface="Playfair Display Bold Italics"/>
              </a:rPr>
              <a:t>1</a:t>
            </a:r>
          </a:p>
        </p:txBody>
      </p:sp>
      <p:grpSp>
        <p:nvGrpSpPr>
          <p:cNvPr name="Group 13" id="13"/>
          <p:cNvGrpSpPr/>
          <p:nvPr/>
        </p:nvGrpSpPr>
        <p:grpSpPr>
          <a:xfrm rot="0">
            <a:off x="3894548" y="5177036"/>
            <a:ext cx="1411602" cy="956153"/>
            <a:chOff x="0" y="0"/>
            <a:chExt cx="406400" cy="275276"/>
          </a:xfrm>
        </p:grpSpPr>
        <p:sp>
          <p:nvSpPr>
            <p:cNvPr name="Freeform 14" id="14"/>
            <p:cNvSpPr/>
            <p:nvPr/>
          </p:nvSpPr>
          <p:spPr>
            <a:xfrm flipH="false" flipV="false" rot="0">
              <a:off x="0" y="0"/>
              <a:ext cx="406400" cy="275276"/>
            </a:xfrm>
            <a:custGeom>
              <a:avLst/>
              <a:gdLst/>
              <a:ahLst/>
              <a:cxnLst/>
              <a:rect r="r" b="b" t="t" l="l"/>
              <a:pathLst>
                <a:path h="275276" w="406400">
                  <a:moveTo>
                    <a:pt x="203200" y="0"/>
                  </a:moveTo>
                  <a:cubicBezTo>
                    <a:pt x="315424" y="0"/>
                    <a:pt x="406400" y="61623"/>
                    <a:pt x="406400" y="137638"/>
                  </a:cubicBezTo>
                  <a:cubicBezTo>
                    <a:pt x="406400" y="213654"/>
                    <a:pt x="315424" y="275276"/>
                    <a:pt x="203200" y="275276"/>
                  </a:cubicBezTo>
                  <a:lnTo>
                    <a:pt x="203200" y="275276"/>
                  </a:lnTo>
                  <a:cubicBezTo>
                    <a:pt x="90976" y="275276"/>
                    <a:pt x="0" y="213654"/>
                    <a:pt x="0" y="137638"/>
                  </a:cubicBezTo>
                  <a:cubicBezTo>
                    <a:pt x="0" y="61623"/>
                    <a:pt x="90976" y="0"/>
                    <a:pt x="203200" y="0"/>
                  </a:cubicBezTo>
                  <a:close/>
                </a:path>
              </a:pathLst>
            </a:custGeom>
            <a:solidFill>
              <a:srgbClr val="D0DFD8"/>
            </a:solidFill>
          </p:spPr>
        </p:sp>
        <p:sp>
          <p:nvSpPr>
            <p:cNvPr name="TextBox 15" id="15"/>
            <p:cNvSpPr txBox="true"/>
            <p:nvPr/>
          </p:nvSpPr>
          <p:spPr>
            <a:xfrm>
              <a:off x="0" y="-38100"/>
              <a:ext cx="406400" cy="31337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814641" y="5957466"/>
            <a:ext cx="5571415" cy="1286576"/>
            <a:chOff x="0" y="0"/>
            <a:chExt cx="3271887" cy="755559"/>
          </a:xfrm>
        </p:grpSpPr>
        <p:sp>
          <p:nvSpPr>
            <p:cNvPr name="Freeform 17" id="17"/>
            <p:cNvSpPr/>
            <p:nvPr/>
          </p:nvSpPr>
          <p:spPr>
            <a:xfrm flipH="false" flipV="false" rot="0">
              <a:off x="0" y="0"/>
              <a:ext cx="3271887" cy="755559"/>
            </a:xfrm>
            <a:custGeom>
              <a:avLst/>
              <a:gdLst/>
              <a:ahLst/>
              <a:cxnLst/>
              <a:rect r="r" b="b" t="t" l="l"/>
              <a:pathLst>
                <a:path h="755559" w="3271887">
                  <a:moveTo>
                    <a:pt x="3068687" y="0"/>
                  </a:moveTo>
                  <a:cubicBezTo>
                    <a:pt x="3180912" y="0"/>
                    <a:pt x="3271887" y="169138"/>
                    <a:pt x="3271887" y="377780"/>
                  </a:cubicBezTo>
                  <a:cubicBezTo>
                    <a:pt x="3271887" y="586421"/>
                    <a:pt x="3180912" y="755559"/>
                    <a:pt x="3068687" y="755559"/>
                  </a:cubicBezTo>
                  <a:lnTo>
                    <a:pt x="203200" y="755559"/>
                  </a:lnTo>
                  <a:cubicBezTo>
                    <a:pt x="90976" y="755559"/>
                    <a:pt x="0" y="586421"/>
                    <a:pt x="0" y="377780"/>
                  </a:cubicBezTo>
                  <a:cubicBezTo>
                    <a:pt x="0" y="169138"/>
                    <a:pt x="90976" y="0"/>
                    <a:pt x="203200" y="0"/>
                  </a:cubicBezTo>
                  <a:close/>
                </a:path>
              </a:pathLst>
            </a:custGeom>
            <a:solidFill>
              <a:srgbClr val="D0DFD8"/>
            </a:solidFill>
          </p:spPr>
        </p:sp>
        <p:sp>
          <p:nvSpPr>
            <p:cNvPr name="TextBox 18" id="18"/>
            <p:cNvSpPr txBox="true"/>
            <p:nvPr/>
          </p:nvSpPr>
          <p:spPr>
            <a:xfrm>
              <a:off x="0" y="-38100"/>
              <a:ext cx="3271887" cy="793659"/>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4297452" y="5262761"/>
            <a:ext cx="605793" cy="636341"/>
          </a:xfrm>
          <a:prstGeom prst="rect">
            <a:avLst/>
          </a:prstGeom>
        </p:spPr>
        <p:txBody>
          <a:bodyPr anchor="t" rtlCol="false" tIns="0" lIns="0" bIns="0" rIns="0">
            <a:spAutoFit/>
          </a:bodyPr>
          <a:lstStyle/>
          <a:p>
            <a:pPr algn="ctr">
              <a:lnSpc>
                <a:spcPts val="4757"/>
              </a:lnSpc>
            </a:pPr>
            <a:r>
              <a:rPr lang="en-US" b="true" sz="4757" i="true">
                <a:solidFill>
                  <a:srgbClr val="0B2F3D"/>
                </a:solidFill>
                <a:latin typeface="Playfair Display Bold Italics"/>
                <a:ea typeface="Playfair Display Bold Italics"/>
                <a:cs typeface="Playfair Display Bold Italics"/>
                <a:sym typeface="Playfair Display Bold Italics"/>
              </a:rPr>
              <a:t>2</a:t>
            </a:r>
          </a:p>
        </p:txBody>
      </p:sp>
      <p:grpSp>
        <p:nvGrpSpPr>
          <p:cNvPr name="Group 20" id="20"/>
          <p:cNvGrpSpPr/>
          <p:nvPr/>
        </p:nvGrpSpPr>
        <p:grpSpPr>
          <a:xfrm rot="0">
            <a:off x="3894548" y="7520268"/>
            <a:ext cx="1411602" cy="956153"/>
            <a:chOff x="0" y="0"/>
            <a:chExt cx="406400" cy="275276"/>
          </a:xfrm>
        </p:grpSpPr>
        <p:sp>
          <p:nvSpPr>
            <p:cNvPr name="Freeform 21" id="21"/>
            <p:cNvSpPr/>
            <p:nvPr/>
          </p:nvSpPr>
          <p:spPr>
            <a:xfrm flipH="false" flipV="false" rot="0">
              <a:off x="0" y="0"/>
              <a:ext cx="406400" cy="275276"/>
            </a:xfrm>
            <a:custGeom>
              <a:avLst/>
              <a:gdLst/>
              <a:ahLst/>
              <a:cxnLst/>
              <a:rect r="r" b="b" t="t" l="l"/>
              <a:pathLst>
                <a:path h="275276" w="406400">
                  <a:moveTo>
                    <a:pt x="203200" y="0"/>
                  </a:moveTo>
                  <a:cubicBezTo>
                    <a:pt x="315424" y="0"/>
                    <a:pt x="406400" y="61623"/>
                    <a:pt x="406400" y="137638"/>
                  </a:cubicBezTo>
                  <a:cubicBezTo>
                    <a:pt x="406400" y="213654"/>
                    <a:pt x="315424" y="275276"/>
                    <a:pt x="203200" y="275276"/>
                  </a:cubicBezTo>
                  <a:lnTo>
                    <a:pt x="203200" y="275276"/>
                  </a:lnTo>
                  <a:cubicBezTo>
                    <a:pt x="90976" y="275276"/>
                    <a:pt x="0" y="213654"/>
                    <a:pt x="0" y="137638"/>
                  </a:cubicBezTo>
                  <a:cubicBezTo>
                    <a:pt x="0" y="61623"/>
                    <a:pt x="90976" y="0"/>
                    <a:pt x="203200" y="0"/>
                  </a:cubicBezTo>
                  <a:close/>
                </a:path>
              </a:pathLst>
            </a:custGeom>
            <a:solidFill>
              <a:srgbClr val="D0DFD8"/>
            </a:solidFill>
          </p:spPr>
        </p:sp>
        <p:sp>
          <p:nvSpPr>
            <p:cNvPr name="TextBox 22" id="22"/>
            <p:cNvSpPr txBox="true"/>
            <p:nvPr/>
          </p:nvSpPr>
          <p:spPr>
            <a:xfrm>
              <a:off x="0" y="-38100"/>
              <a:ext cx="406400" cy="31337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14641" y="8300698"/>
            <a:ext cx="5571415" cy="1286576"/>
            <a:chOff x="0" y="0"/>
            <a:chExt cx="3271887" cy="755559"/>
          </a:xfrm>
        </p:grpSpPr>
        <p:sp>
          <p:nvSpPr>
            <p:cNvPr name="Freeform 24" id="24"/>
            <p:cNvSpPr/>
            <p:nvPr/>
          </p:nvSpPr>
          <p:spPr>
            <a:xfrm flipH="false" flipV="false" rot="0">
              <a:off x="0" y="0"/>
              <a:ext cx="3271887" cy="755559"/>
            </a:xfrm>
            <a:custGeom>
              <a:avLst/>
              <a:gdLst/>
              <a:ahLst/>
              <a:cxnLst/>
              <a:rect r="r" b="b" t="t" l="l"/>
              <a:pathLst>
                <a:path h="755559" w="3271887">
                  <a:moveTo>
                    <a:pt x="3068687" y="0"/>
                  </a:moveTo>
                  <a:cubicBezTo>
                    <a:pt x="3180912" y="0"/>
                    <a:pt x="3271887" y="169138"/>
                    <a:pt x="3271887" y="377780"/>
                  </a:cubicBezTo>
                  <a:cubicBezTo>
                    <a:pt x="3271887" y="586421"/>
                    <a:pt x="3180912" y="755559"/>
                    <a:pt x="3068687" y="755559"/>
                  </a:cubicBezTo>
                  <a:lnTo>
                    <a:pt x="203200" y="755559"/>
                  </a:lnTo>
                  <a:cubicBezTo>
                    <a:pt x="90976" y="755559"/>
                    <a:pt x="0" y="586421"/>
                    <a:pt x="0" y="377780"/>
                  </a:cubicBezTo>
                  <a:cubicBezTo>
                    <a:pt x="0" y="169138"/>
                    <a:pt x="90976" y="0"/>
                    <a:pt x="203200" y="0"/>
                  </a:cubicBezTo>
                  <a:close/>
                </a:path>
              </a:pathLst>
            </a:custGeom>
            <a:solidFill>
              <a:srgbClr val="D0DFD8"/>
            </a:solidFill>
          </p:spPr>
        </p:sp>
        <p:sp>
          <p:nvSpPr>
            <p:cNvPr name="TextBox 25" id="25"/>
            <p:cNvSpPr txBox="true"/>
            <p:nvPr/>
          </p:nvSpPr>
          <p:spPr>
            <a:xfrm>
              <a:off x="0" y="-38100"/>
              <a:ext cx="3271887" cy="793659"/>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4297452" y="7605993"/>
            <a:ext cx="605793" cy="636341"/>
          </a:xfrm>
          <a:prstGeom prst="rect">
            <a:avLst/>
          </a:prstGeom>
        </p:spPr>
        <p:txBody>
          <a:bodyPr anchor="t" rtlCol="false" tIns="0" lIns="0" bIns="0" rIns="0">
            <a:spAutoFit/>
          </a:bodyPr>
          <a:lstStyle/>
          <a:p>
            <a:pPr algn="ctr">
              <a:lnSpc>
                <a:spcPts val="4757"/>
              </a:lnSpc>
            </a:pPr>
            <a:r>
              <a:rPr lang="en-US" sz="4757">
                <a:solidFill>
                  <a:srgbClr val="0B2F3D"/>
                </a:solidFill>
                <a:latin typeface="Playfair Display"/>
                <a:ea typeface="Playfair Display"/>
                <a:cs typeface="Playfair Display"/>
                <a:sym typeface="Playfair Display"/>
              </a:rPr>
              <a:t>3</a:t>
            </a:r>
          </a:p>
        </p:txBody>
      </p:sp>
      <p:sp>
        <p:nvSpPr>
          <p:cNvPr name="TextBox 27" id="27"/>
          <p:cNvSpPr txBox="true"/>
          <p:nvPr/>
        </p:nvSpPr>
        <p:spPr>
          <a:xfrm rot="0">
            <a:off x="2257211" y="3972438"/>
            <a:ext cx="4686275" cy="742950"/>
          </a:xfrm>
          <a:prstGeom prst="rect">
            <a:avLst/>
          </a:prstGeom>
        </p:spPr>
        <p:txBody>
          <a:bodyPr anchor="t" rtlCol="false" tIns="0" lIns="0" bIns="0" rIns="0">
            <a:spAutoFit/>
          </a:bodyPr>
          <a:lstStyle/>
          <a:p>
            <a:pPr algn="l">
              <a:lnSpc>
                <a:spcPts val="2999"/>
              </a:lnSpc>
              <a:spcBef>
                <a:spcPct val="0"/>
              </a:spcBef>
            </a:pPr>
            <a:r>
              <a:rPr lang="en-US" sz="2499">
                <a:solidFill>
                  <a:srgbClr val="1D4E55"/>
                </a:solidFill>
                <a:latin typeface="Garet 1"/>
                <a:ea typeface="Garet 1"/>
                <a:cs typeface="Garet 1"/>
                <a:sym typeface="Garet 1"/>
              </a:rPr>
              <a:t>Successful Convergence of ChatGPT Generated Proofs</a:t>
            </a:r>
          </a:p>
        </p:txBody>
      </p:sp>
      <p:sp>
        <p:nvSpPr>
          <p:cNvPr name="TextBox 28" id="28"/>
          <p:cNvSpPr txBox="true"/>
          <p:nvPr/>
        </p:nvSpPr>
        <p:spPr>
          <a:xfrm rot="0">
            <a:off x="1990769" y="6229279"/>
            <a:ext cx="5395287" cy="742950"/>
          </a:xfrm>
          <a:prstGeom prst="rect">
            <a:avLst/>
          </a:prstGeom>
        </p:spPr>
        <p:txBody>
          <a:bodyPr anchor="t" rtlCol="false" tIns="0" lIns="0" bIns="0" rIns="0">
            <a:spAutoFit/>
          </a:bodyPr>
          <a:lstStyle/>
          <a:p>
            <a:pPr algn="l">
              <a:lnSpc>
                <a:spcPts val="2999"/>
              </a:lnSpc>
              <a:spcBef>
                <a:spcPct val="0"/>
              </a:spcBef>
            </a:pPr>
            <a:r>
              <a:rPr lang="en-US" sz="2499">
                <a:solidFill>
                  <a:srgbClr val="1D4E55"/>
                </a:solidFill>
                <a:latin typeface="Garet 1"/>
                <a:ea typeface="Garet 1"/>
                <a:cs typeface="Garet 1"/>
                <a:sym typeface="Garet 1"/>
              </a:rPr>
              <a:t>Increased Efficiency in Mathematical Proof Verification</a:t>
            </a:r>
          </a:p>
        </p:txBody>
      </p:sp>
      <p:sp>
        <p:nvSpPr>
          <p:cNvPr name="TextBox 29" id="29"/>
          <p:cNvSpPr txBox="true"/>
          <p:nvPr/>
        </p:nvSpPr>
        <p:spPr>
          <a:xfrm rot="0">
            <a:off x="2205601" y="8572511"/>
            <a:ext cx="4873987" cy="742950"/>
          </a:xfrm>
          <a:prstGeom prst="rect">
            <a:avLst/>
          </a:prstGeom>
        </p:spPr>
        <p:txBody>
          <a:bodyPr anchor="t" rtlCol="false" tIns="0" lIns="0" bIns="0" rIns="0">
            <a:spAutoFit/>
          </a:bodyPr>
          <a:lstStyle/>
          <a:p>
            <a:pPr algn="l">
              <a:lnSpc>
                <a:spcPts val="2999"/>
              </a:lnSpc>
              <a:spcBef>
                <a:spcPct val="0"/>
              </a:spcBef>
            </a:pPr>
            <a:r>
              <a:rPr lang="en-US" sz="2499">
                <a:solidFill>
                  <a:srgbClr val="1D4E55"/>
                </a:solidFill>
                <a:latin typeface="Garet 1"/>
                <a:ea typeface="Garet 1"/>
                <a:cs typeface="Garet 1"/>
                <a:sym typeface="Garet 1"/>
              </a:rPr>
              <a:t>Improved Trustworthiness of ChatGPT Generated Proofs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1D4E55"/>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5E887C"/>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D0DFD8"/>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4585390" y="311429"/>
            <a:ext cx="2961140" cy="2857500"/>
          </a:xfrm>
          <a:custGeom>
            <a:avLst/>
            <a:gdLst/>
            <a:ahLst/>
            <a:cxnLst/>
            <a:rect r="r" b="b" t="t" l="l"/>
            <a:pathLst>
              <a:path h="2857500" w="2961140">
                <a:moveTo>
                  <a:pt x="0" y="0"/>
                </a:moveTo>
                <a:lnTo>
                  <a:pt x="2961140" y="0"/>
                </a:lnTo>
                <a:lnTo>
                  <a:pt x="2961140" y="2857500"/>
                </a:lnTo>
                <a:lnTo>
                  <a:pt x="0" y="2857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030450" y="6951447"/>
            <a:ext cx="2857500" cy="2857500"/>
          </a:xfrm>
          <a:custGeom>
            <a:avLst/>
            <a:gdLst/>
            <a:ahLst/>
            <a:cxnLst/>
            <a:rect r="r" b="b" t="t" l="l"/>
            <a:pathLst>
              <a:path h="2857500" w="2857500">
                <a:moveTo>
                  <a:pt x="0" y="0"/>
                </a:moveTo>
                <a:lnTo>
                  <a:pt x="2857500" y="0"/>
                </a:lnTo>
                <a:lnTo>
                  <a:pt x="2857500" y="2857500"/>
                </a:lnTo>
                <a:lnTo>
                  <a:pt x="0" y="2857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5327117" y="4046860"/>
            <a:ext cx="11932183" cy="2364730"/>
          </a:xfrm>
          <a:prstGeom prst="rect">
            <a:avLst/>
          </a:prstGeom>
        </p:spPr>
        <p:txBody>
          <a:bodyPr anchor="t" rtlCol="false" tIns="0" lIns="0" bIns="0" rIns="0">
            <a:spAutoFit/>
          </a:bodyPr>
          <a:lstStyle/>
          <a:p>
            <a:pPr algn="ctr">
              <a:lnSpc>
                <a:spcPts val="9099"/>
              </a:lnSpc>
            </a:pPr>
            <a:r>
              <a:rPr lang="en-US" sz="9099">
                <a:solidFill>
                  <a:srgbClr val="1D4E55"/>
                </a:solidFill>
                <a:latin typeface="League Spartan"/>
                <a:ea typeface="League Spartan"/>
                <a:cs typeface="League Spartan"/>
                <a:sym typeface="League Spartan"/>
              </a:rPr>
              <a:t>Thank You for Listening!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477694"/>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2235513" y="2988382"/>
            <a:ext cx="9128259" cy="1730568"/>
            <a:chOff x="0" y="0"/>
            <a:chExt cx="2373458" cy="449969"/>
          </a:xfrm>
        </p:grpSpPr>
        <p:sp>
          <p:nvSpPr>
            <p:cNvPr name="Freeform 5" id="5"/>
            <p:cNvSpPr/>
            <p:nvPr/>
          </p:nvSpPr>
          <p:spPr>
            <a:xfrm flipH="false" flipV="false" rot="0">
              <a:off x="0" y="0"/>
              <a:ext cx="2373458" cy="449969"/>
            </a:xfrm>
            <a:custGeom>
              <a:avLst/>
              <a:gdLst/>
              <a:ahLst/>
              <a:cxnLst/>
              <a:rect r="r" b="b" t="t" l="l"/>
              <a:pathLst>
                <a:path h="449969" w="2373458">
                  <a:moveTo>
                    <a:pt x="2170258" y="0"/>
                  </a:moveTo>
                  <a:cubicBezTo>
                    <a:pt x="2282482" y="0"/>
                    <a:pt x="2373458" y="100729"/>
                    <a:pt x="2373458" y="224984"/>
                  </a:cubicBezTo>
                  <a:cubicBezTo>
                    <a:pt x="2373458" y="349240"/>
                    <a:pt x="2282482" y="449969"/>
                    <a:pt x="2170258"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6" id="6"/>
            <p:cNvSpPr txBox="true"/>
            <p:nvPr/>
          </p:nvSpPr>
          <p:spPr>
            <a:xfrm>
              <a:off x="0" y="19050"/>
              <a:ext cx="2373458" cy="430919"/>
            </a:xfrm>
            <a:prstGeom prst="rect">
              <a:avLst/>
            </a:prstGeom>
          </p:spPr>
          <p:txBody>
            <a:bodyPr anchor="ctr" rtlCol="false" tIns="50800" lIns="50800" bIns="50800" rIns="50800"/>
            <a:lstStyle/>
            <a:p>
              <a:pPr algn="ctr">
                <a:lnSpc>
                  <a:spcPts val="1942"/>
                </a:lnSpc>
              </a:pPr>
            </a:p>
          </p:txBody>
        </p:sp>
      </p:grpSp>
      <p:grpSp>
        <p:nvGrpSpPr>
          <p:cNvPr name="Group 7" id="7"/>
          <p:cNvGrpSpPr/>
          <p:nvPr/>
        </p:nvGrpSpPr>
        <p:grpSpPr>
          <a:xfrm rot="0">
            <a:off x="1028700" y="2881782"/>
            <a:ext cx="2642891" cy="1936469"/>
            <a:chOff x="0" y="0"/>
            <a:chExt cx="522636" cy="382940"/>
          </a:xfrm>
        </p:grpSpPr>
        <p:sp>
          <p:nvSpPr>
            <p:cNvPr name="Freeform 8" id="8"/>
            <p:cNvSpPr/>
            <p:nvPr/>
          </p:nvSpPr>
          <p:spPr>
            <a:xfrm flipH="false" flipV="false" rot="0">
              <a:off x="0" y="0"/>
              <a:ext cx="522636" cy="382940"/>
            </a:xfrm>
            <a:custGeom>
              <a:avLst/>
              <a:gdLst/>
              <a:ahLst/>
              <a:cxnLst/>
              <a:rect r="r" b="b" t="t" l="l"/>
              <a:pathLst>
                <a:path h="382940" w="522636">
                  <a:moveTo>
                    <a:pt x="261318" y="0"/>
                  </a:moveTo>
                  <a:cubicBezTo>
                    <a:pt x="116996" y="0"/>
                    <a:pt x="0" y="85724"/>
                    <a:pt x="0" y="191470"/>
                  </a:cubicBezTo>
                  <a:cubicBezTo>
                    <a:pt x="0" y="297216"/>
                    <a:pt x="116996" y="382940"/>
                    <a:pt x="261318" y="382940"/>
                  </a:cubicBezTo>
                  <a:cubicBezTo>
                    <a:pt x="405640" y="382940"/>
                    <a:pt x="522636" y="297216"/>
                    <a:pt x="522636" y="191470"/>
                  </a:cubicBezTo>
                  <a:cubicBezTo>
                    <a:pt x="522636" y="85724"/>
                    <a:pt x="405640" y="0"/>
                    <a:pt x="261318" y="0"/>
                  </a:cubicBezTo>
                  <a:close/>
                </a:path>
              </a:pathLst>
            </a:custGeom>
            <a:solidFill>
              <a:srgbClr val="D0DFD8"/>
            </a:solidFill>
          </p:spPr>
        </p:sp>
        <p:sp>
          <p:nvSpPr>
            <p:cNvPr name="TextBox 9" id="9"/>
            <p:cNvSpPr txBox="true"/>
            <p:nvPr/>
          </p:nvSpPr>
          <p:spPr>
            <a:xfrm>
              <a:off x="48997" y="35901"/>
              <a:ext cx="424642" cy="311139"/>
            </a:xfrm>
            <a:prstGeom prst="rect">
              <a:avLst/>
            </a:prstGeom>
          </p:spPr>
          <p:txBody>
            <a:bodyPr anchor="ctr" rtlCol="false" tIns="50800" lIns="50800" bIns="50800" rIns="50800"/>
            <a:lstStyle/>
            <a:p>
              <a:pPr algn="ctr">
                <a:lnSpc>
                  <a:spcPts val="3719"/>
                </a:lnSpc>
              </a:pPr>
            </a:p>
          </p:txBody>
        </p:sp>
      </p:grpSp>
      <p:grpSp>
        <p:nvGrpSpPr>
          <p:cNvPr name="Group 10" id="10"/>
          <p:cNvGrpSpPr/>
          <p:nvPr/>
        </p:nvGrpSpPr>
        <p:grpSpPr>
          <a:xfrm rot="0">
            <a:off x="1767305" y="7512669"/>
            <a:ext cx="9596467" cy="1730568"/>
            <a:chOff x="0" y="0"/>
            <a:chExt cx="2495198" cy="449969"/>
          </a:xfrm>
        </p:grpSpPr>
        <p:sp>
          <p:nvSpPr>
            <p:cNvPr name="Freeform 11" id="11"/>
            <p:cNvSpPr/>
            <p:nvPr/>
          </p:nvSpPr>
          <p:spPr>
            <a:xfrm flipH="false" flipV="false" rot="0">
              <a:off x="0" y="0"/>
              <a:ext cx="2495198" cy="449969"/>
            </a:xfrm>
            <a:custGeom>
              <a:avLst/>
              <a:gdLst/>
              <a:ahLst/>
              <a:cxnLst/>
              <a:rect r="r" b="b" t="t" l="l"/>
              <a:pathLst>
                <a:path h="449969" w="2495198">
                  <a:moveTo>
                    <a:pt x="2291998" y="0"/>
                  </a:moveTo>
                  <a:cubicBezTo>
                    <a:pt x="2404222" y="0"/>
                    <a:pt x="2495198" y="100729"/>
                    <a:pt x="2495198" y="224984"/>
                  </a:cubicBezTo>
                  <a:cubicBezTo>
                    <a:pt x="2495198" y="349240"/>
                    <a:pt x="2404222" y="449969"/>
                    <a:pt x="2291998"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2" id="12"/>
            <p:cNvSpPr txBox="true"/>
            <p:nvPr/>
          </p:nvSpPr>
          <p:spPr>
            <a:xfrm>
              <a:off x="0" y="19050"/>
              <a:ext cx="2495198" cy="430919"/>
            </a:xfrm>
            <a:prstGeom prst="rect">
              <a:avLst/>
            </a:prstGeom>
          </p:spPr>
          <p:txBody>
            <a:bodyPr anchor="ctr" rtlCol="false" tIns="50800" lIns="50800" bIns="50800" rIns="50800"/>
            <a:lstStyle/>
            <a:p>
              <a:pPr algn="ctr">
                <a:lnSpc>
                  <a:spcPts val="1942"/>
                </a:lnSpc>
              </a:pPr>
            </a:p>
          </p:txBody>
        </p:sp>
      </p:grpSp>
      <p:sp>
        <p:nvSpPr>
          <p:cNvPr name="Freeform 13" id="13"/>
          <p:cNvSpPr/>
          <p:nvPr/>
        </p:nvSpPr>
        <p:spPr>
          <a:xfrm flipH="false" flipV="false" rot="0">
            <a:off x="13186983" y="3565108"/>
            <a:ext cx="3846216" cy="4558479"/>
          </a:xfrm>
          <a:custGeom>
            <a:avLst/>
            <a:gdLst/>
            <a:ahLst/>
            <a:cxnLst/>
            <a:rect r="r" b="b" t="t" l="l"/>
            <a:pathLst>
              <a:path h="4558479" w="3846216">
                <a:moveTo>
                  <a:pt x="0" y="0"/>
                </a:moveTo>
                <a:lnTo>
                  <a:pt x="3846217" y="0"/>
                </a:lnTo>
                <a:lnTo>
                  <a:pt x="3846217" y="4558479"/>
                </a:lnTo>
                <a:lnTo>
                  <a:pt x="0" y="455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177909" y="1067776"/>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Motivation</a:t>
            </a:r>
          </a:p>
        </p:txBody>
      </p:sp>
      <p:sp>
        <p:nvSpPr>
          <p:cNvPr name="TextBox 15" id="15"/>
          <p:cNvSpPr txBox="true"/>
          <p:nvPr/>
        </p:nvSpPr>
        <p:spPr>
          <a:xfrm rot="0">
            <a:off x="914068" y="3616654"/>
            <a:ext cx="2872156" cy="466725"/>
          </a:xfrm>
          <a:prstGeom prst="rect">
            <a:avLst/>
          </a:prstGeom>
        </p:spPr>
        <p:txBody>
          <a:bodyPr anchor="t" rtlCol="false" tIns="0" lIns="0" bIns="0" rIns="0">
            <a:spAutoFit/>
          </a:bodyPr>
          <a:lstStyle/>
          <a:p>
            <a:pPr algn="ctr">
              <a:lnSpc>
                <a:spcPts val="3617"/>
              </a:lnSpc>
              <a:spcBef>
                <a:spcPct val="0"/>
              </a:spcBef>
            </a:pPr>
            <a:r>
              <a:rPr lang="en-US" b="true" sz="3014">
                <a:solidFill>
                  <a:srgbClr val="0B2F3D"/>
                </a:solidFill>
                <a:latin typeface="Garet 1 Bold"/>
                <a:ea typeface="Garet 1 Bold"/>
                <a:cs typeface="Garet 1 Bold"/>
                <a:sym typeface="Garet 1 Bold"/>
              </a:rPr>
              <a:t>Background</a:t>
            </a:r>
          </a:p>
        </p:txBody>
      </p:sp>
      <p:grpSp>
        <p:nvGrpSpPr>
          <p:cNvPr name="Group 16" id="16"/>
          <p:cNvGrpSpPr/>
          <p:nvPr/>
        </p:nvGrpSpPr>
        <p:grpSpPr>
          <a:xfrm rot="0">
            <a:off x="2235513" y="5212426"/>
            <a:ext cx="9128259" cy="1730568"/>
            <a:chOff x="0" y="0"/>
            <a:chExt cx="2373458" cy="449969"/>
          </a:xfrm>
        </p:grpSpPr>
        <p:sp>
          <p:nvSpPr>
            <p:cNvPr name="Freeform 17" id="17"/>
            <p:cNvSpPr/>
            <p:nvPr/>
          </p:nvSpPr>
          <p:spPr>
            <a:xfrm flipH="false" flipV="false" rot="0">
              <a:off x="0" y="0"/>
              <a:ext cx="2373458" cy="449969"/>
            </a:xfrm>
            <a:custGeom>
              <a:avLst/>
              <a:gdLst/>
              <a:ahLst/>
              <a:cxnLst/>
              <a:rect r="r" b="b" t="t" l="l"/>
              <a:pathLst>
                <a:path h="449969" w="2373458">
                  <a:moveTo>
                    <a:pt x="2170258" y="0"/>
                  </a:moveTo>
                  <a:cubicBezTo>
                    <a:pt x="2282482" y="0"/>
                    <a:pt x="2373458" y="100729"/>
                    <a:pt x="2373458" y="224984"/>
                  </a:cubicBezTo>
                  <a:cubicBezTo>
                    <a:pt x="2373458" y="349240"/>
                    <a:pt x="2282482" y="449969"/>
                    <a:pt x="2170258"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8" id="18"/>
            <p:cNvSpPr txBox="true"/>
            <p:nvPr/>
          </p:nvSpPr>
          <p:spPr>
            <a:xfrm>
              <a:off x="0" y="19050"/>
              <a:ext cx="2373458" cy="430919"/>
            </a:xfrm>
            <a:prstGeom prst="rect">
              <a:avLst/>
            </a:prstGeom>
          </p:spPr>
          <p:txBody>
            <a:bodyPr anchor="ctr" rtlCol="false" tIns="50800" lIns="50800" bIns="50800" rIns="50800"/>
            <a:lstStyle/>
            <a:p>
              <a:pPr algn="ctr">
                <a:lnSpc>
                  <a:spcPts val="1942"/>
                </a:lnSpc>
              </a:pPr>
            </a:p>
          </p:txBody>
        </p:sp>
      </p:grpSp>
      <p:grpSp>
        <p:nvGrpSpPr>
          <p:cNvPr name="Group 19" id="19"/>
          <p:cNvGrpSpPr/>
          <p:nvPr/>
        </p:nvGrpSpPr>
        <p:grpSpPr>
          <a:xfrm rot="0">
            <a:off x="914068" y="5109475"/>
            <a:ext cx="2642891" cy="1936469"/>
            <a:chOff x="0" y="0"/>
            <a:chExt cx="522636" cy="382940"/>
          </a:xfrm>
        </p:grpSpPr>
        <p:sp>
          <p:nvSpPr>
            <p:cNvPr name="Freeform 20" id="20"/>
            <p:cNvSpPr/>
            <p:nvPr/>
          </p:nvSpPr>
          <p:spPr>
            <a:xfrm flipH="false" flipV="false" rot="0">
              <a:off x="0" y="0"/>
              <a:ext cx="522636" cy="382940"/>
            </a:xfrm>
            <a:custGeom>
              <a:avLst/>
              <a:gdLst/>
              <a:ahLst/>
              <a:cxnLst/>
              <a:rect r="r" b="b" t="t" l="l"/>
              <a:pathLst>
                <a:path h="382940" w="522636">
                  <a:moveTo>
                    <a:pt x="261318" y="0"/>
                  </a:moveTo>
                  <a:cubicBezTo>
                    <a:pt x="116996" y="0"/>
                    <a:pt x="0" y="85724"/>
                    <a:pt x="0" y="191470"/>
                  </a:cubicBezTo>
                  <a:cubicBezTo>
                    <a:pt x="0" y="297216"/>
                    <a:pt x="116996" y="382940"/>
                    <a:pt x="261318" y="382940"/>
                  </a:cubicBezTo>
                  <a:cubicBezTo>
                    <a:pt x="405640" y="382940"/>
                    <a:pt x="522636" y="297216"/>
                    <a:pt x="522636" y="191470"/>
                  </a:cubicBezTo>
                  <a:cubicBezTo>
                    <a:pt x="522636" y="85724"/>
                    <a:pt x="405640" y="0"/>
                    <a:pt x="261318" y="0"/>
                  </a:cubicBezTo>
                  <a:close/>
                </a:path>
              </a:pathLst>
            </a:custGeom>
            <a:solidFill>
              <a:srgbClr val="D0DFD8"/>
            </a:solidFill>
          </p:spPr>
        </p:sp>
        <p:sp>
          <p:nvSpPr>
            <p:cNvPr name="TextBox 21" id="21"/>
            <p:cNvSpPr txBox="true"/>
            <p:nvPr/>
          </p:nvSpPr>
          <p:spPr>
            <a:xfrm>
              <a:off x="48997" y="35901"/>
              <a:ext cx="424642" cy="311139"/>
            </a:xfrm>
            <a:prstGeom prst="rect">
              <a:avLst/>
            </a:prstGeom>
          </p:spPr>
          <p:txBody>
            <a:bodyPr anchor="ctr" rtlCol="false" tIns="50800" lIns="50800" bIns="50800" rIns="50800"/>
            <a:lstStyle/>
            <a:p>
              <a:pPr algn="ctr">
                <a:lnSpc>
                  <a:spcPts val="3719"/>
                </a:lnSpc>
              </a:pPr>
            </a:p>
          </p:txBody>
        </p:sp>
      </p:grpSp>
      <p:sp>
        <p:nvSpPr>
          <p:cNvPr name="TextBox 22" id="22"/>
          <p:cNvSpPr txBox="true"/>
          <p:nvPr/>
        </p:nvSpPr>
        <p:spPr>
          <a:xfrm rot="0">
            <a:off x="1039140" y="5844347"/>
            <a:ext cx="2392746" cy="466725"/>
          </a:xfrm>
          <a:prstGeom prst="rect">
            <a:avLst/>
          </a:prstGeom>
        </p:spPr>
        <p:txBody>
          <a:bodyPr anchor="t" rtlCol="false" tIns="0" lIns="0" bIns="0" rIns="0">
            <a:spAutoFit/>
          </a:bodyPr>
          <a:lstStyle/>
          <a:p>
            <a:pPr algn="ctr">
              <a:lnSpc>
                <a:spcPts val="3617"/>
              </a:lnSpc>
              <a:spcBef>
                <a:spcPct val="0"/>
              </a:spcBef>
            </a:pPr>
            <a:r>
              <a:rPr lang="en-US" b="true" sz="3014">
                <a:solidFill>
                  <a:srgbClr val="0B2F3D"/>
                </a:solidFill>
                <a:latin typeface="Garet 1 Bold"/>
                <a:ea typeface="Garet 1 Bold"/>
                <a:cs typeface="Garet 1 Bold"/>
                <a:sym typeface="Garet 1 Bold"/>
              </a:rPr>
              <a:t>Problem</a:t>
            </a:r>
          </a:p>
        </p:txBody>
      </p:sp>
      <p:grpSp>
        <p:nvGrpSpPr>
          <p:cNvPr name="Group 23" id="23"/>
          <p:cNvGrpSpPr/>
          <p:nvPr/>
        </p:nvGrpSpPr>
        <p:grpSpPr>
          <a:xfrm rot="0">
            <a:off x="914068" y="7437429"/>
            <a:ext cx="2642891" cy="1936469"/>
            <a:chOff x="0" y="0"/>
            <a:chExt cx="522636" cy="382940"/>
          </a:xfrm>
        </p:grpSpPr>
        <p:sp>
          <p:nvSpPr>
            <p:cNvPr name="Freeform 24" id="24"/>
            <p:cNvSpPr/>
            <p:nvPr/>
          </p:nvSpPr>
          <p:spPr>
            <a:xfrm flipH="false" flipV="false" rot="0">
              <a:off x="0" y="0"/>
              <a:ext cx="522636" cy="382940"/>
            </a:xfrm>
            <a:custGeom>
              <a:avLst/>
              <a:gdLst/>
              <a:ahLst/>
              <a:cxnLst/>
              <a:rect r="r" b="b" t="t" l="l"/>
              <a:pathLst>
                <a:path h="382940" w="522636">
                  <a:moveTo>
                    <a:pt x="261318" y="0"/>
                  </a:moveTo>
                  <a:cubicBezTo>
                    <a:pt x="116996" y="0"/>
                    <a:pt x="0" y="85724"/>
                    <a:pt x="0" y="191470"/>
                  </a:cubicBezTo>
                  <a:cubicBezTo>
                    <a:pt x="0" y="297216"/>
                    <a:pt x="116996" y="382940"/>
                    <a:pt x="261318" y="382940"/>
                  </a:cubicBezTo>
                  <a:cubicBezTo>
                    <a:pt x="405640" y="382940"/>
                    <a:pt x="522636" y="297216"/>
                    <a:pt x="522636" y="191470"/>
                  </a:cubicBezTo>
                  <a:cubicBezTo>
                    <a:pt x="522636" y="85724"/>
                    <a:pt x="405640" y="0"/>
                    <a:pt x="261318" y="0"/>
                  </a:cubicBezTo>
                  <a:close/>
                </a:path>
              </a:pathLst>
            </a:custGeom>
            <a:solidFill>
              <a:srgbClr val="D0DFD8"/>
            </a:solidFill>
          </p:spPr>
        </p:sp>
        <p:sp>
          <p:nvSpPr>
            <p:cNvPr name="TextBox 25" id="25"/>
            <p:cNvSpPr txBox="true"/>
            <p:nvPr/>
          </p:nvSpPr>
          <p:spPr>
            <a:xfrm>
              <a:off x="48997" y="35901"/>
              <a:ext cx="424642" cy="311139"/>
            </a:xfrm>
            <a:prstGeom prst="rect">
              <a:avLst/>
            </a:prstGeom>
          </p:spPr>
          <p:txBody>
            <a:bodyPr anchor="ctr" rtlCol="false" tIns="50800" lIns="50800" bIns="50800" rIns="50800"/>
            <a:lstStyle/>
            <a:p>
              <a:pPr algn="ctr">
                <a:lnSpc>
                  <a:spcPts val="3719"/>
                </a:lnSpc>
              </a:pPr>
            </a:p>
          </p:txBody>
        </p:sp>
      </p:grpSp>
      <p:sp>
        <p:nvSpPr>
          <p:cNvPr name="TextBox 26" id="26"/>
          <p:cNvSpPr txBox="true"/>
          <p:nvPr/>
        </p:nvSpPr>
        <p:spPr>
          <a:xfrm rot="0">
            <a:off x="1039140" y="8172301"/>
            <a:ext cx="2392746" cy="466725"/>
          </a:xfrm>
          <a:prstGeom prst="rect">
            <a:avLst/>
          </a:prstGeom>
        </p:spPr>
        <p:txBody>
          <a:bodyPr anchor="t" rtlCol="false" tIns="0" lIns="0" bIns="0" rIns="0">
            <a:spAutoFit/>
          </a:bodyPr>
          <a:lstStyle/>
          <a:p>
            <a:pPr algn="ctr">
              <a:lnSpc>
                <a:spcPts val="3617"/>
              </a:lnSpc>
              <a:spcBef>
                <a:spcPct val="0"/>
              </a:spcBef>
            </a:pPr>
            <a:r>
              <a:rPr lang="en-US" b="true" sz="3014">
                <a:solidFill>
                  <a:srgbClr val="0B2F3D"/>
                </a:solidFill>
                <a:latin typeface="Garet 1 Bold"/>
                <a:ea typeface="Garet 1 Bold"/>
                <a:cs typeface="Garet 1 Bold"/>
                <a:sym typeface="Garet 1 Bold"/>
              </a:rPr>
              <a:t>Need</a:t>
            </a:r>
          </a:p>
        </p:txBody>
      </p:sp>
      <p:sp>
        <p:nvSpPr>
          <p:cNvPr name="TextBox 27" id="27"/>
          <p:cNvSpPr txBox="true"/>
          <p:nvPr/>
        </p:nvSpPr>
        <p:spPr>
          <a:xfrm rot="0">
            <a:off x="3952675" y="7892178"/>
            <a:ext cx="6812225" cy="971550"/>
          </a:xfrm>
          <a:prstGeom prst="rect">
            <a:avLst/>
          </a:prstGeom>
        </p:spPr>
        <p:txBody>
          <a:bodyPr anchor="t" rtlCol="false" tIns="0" lIns="0" bIns="0" rIns="0">
            <a:spAutoFit/>
          </a:bodyPr>
          <a:lstStyle/>
          <a:p>
            <a:pPr algn="l">
              <a:lnSpc>
                <a:spcPts val="3858"/>
              </a:lnSpc>
              <a:spcBef>
                <a:spcPct val="0"/>
              </a:spcBef>
            </a:pPr>
            <a:r>
              <a:rPr lang="en-US" sz="3215">
                <a:solidFill>
                  <a:srgbClr val="1D4E55"/>
                </a:solidFill>
                <a:latin typeface="Garet 1"/>
                <a:ea typeface="Garet 1"/>
                <a:cs typeface="Garet 1"/>
                <a:sym typeface="Garet 1"/>
              </a:rPr>
              <a:t>A system to verify AI-generated proofs for accuracy.</a:t>
            </a:r>
          </a:p>
        </p:txBody>
      </p:sp>
      <p:sp>
        <p:nvSpPr>
          <p:cNvPr name="TextBox 28" id="28"/>
          <p:cNvSpPr txBox="true"/>
          <p:nvPr/>
        </p:nvSpPr>
        <p:spPr>
          <a:xfrm rot="0">
            <a:off x="3952675" y="5591935"/>
            <a:ext cx="6080705" cy="971550"/>
          </a:xfrm>
          <a:prstGeom prst="rect">
            <a:avLst/>
          </a:prstGeom>
        </p:spPr>
        <p:txBody>
          <a:bodyPr anchor="t" rtlCol="false" tIns="0" lIns="0" bIns="0" rIns="0">
            <a:spAutoFit/>
          </a:bodyPr>
          <a:lstStyle/>
          <a:p>
            <a:pPr algn="l">
              <a:lnSpc>
                <a:spcPts val="3858"/>
              </a:lnSpc>
              <a:spcBef>
                <a:spcPct val="0"/>
              </a:spcBef>
            </a:pPr>
            <a:r>
              <a:rPr lang="en-US" sz="3215">
                <a:solidFill>
                  <a:srgbClr val="1D4E55"/>
                </a:solidFill>
                <a:latin typeface="Garet 1"/>
                <a:ea typeface="Garet 1"/>
                <a:cs typeface="Garet 1"/>
                <a:sym typeface="Garet 1"/>
              </a:rPr>
              <a:t>ChatGPT lacks the ability to verify these proofs.</a:t>
            </a:r>
          </a:p>
        </p:txBody>
      </p:sp>
      <p:sp>
        <p:nvSpPr>
          <p:cNvPr name="TextBox 29" id="29"/>
          <p:cNvSpPr txBox="true"/>
          <p:nvPr/>
        </p:nvSpPr>
        <p:spPr>
          <a:xfrm rot="0">
            <a:off x="3952675" y="3367891"/>
            <a:ext cx="7411097" cy="971550"/>
          </a:xfrm>
          <a:prstGeom prst="rect">
            <a:avLst/>
          </a:prstGeom>
        </p:spPr>
        <p:txBody>
          <a:bodyPr anchor="t" rtlCol="false" tIns="0" lIns="0" bIns="0" rIns="0">
            <a:spAutoFit/>
          </a:bodyPr>
          <a:lstStyle/>
          <a:p>
            <a:pPr algn="l">
              <a:lnSpc>
                <a:spcPts val="3858"/>
              </a:lnSpc>
              <a:spcBef>
                <a:spcPct val="0"/>
              </a:spcBef>
            </a:pPr>
            <a:r>
              <a:rPr lang="en-US" sz="3215">
                <a:solidFill>
                  <a:srgbClr val="1D4E55"/>
                </a:solidFill>
                <a:latin typeface="Garet 1"/>
                <a:ea typeface="Garet 1"/>
                <a:cs typeface="Garet 1"/>
                <a:sym typeface="Garet 1"/>
              </a:rPr>
              <a:t>LLMs like ChatGPT, can generate complex mathematical proofs.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41465"/>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3417796" y="3196794"/>
            <a:ext cx="2327285" cy="1705274"/>
            <a:chOff x="0" y="0"/>
            <a:chExt cx="522636" cy="382952"/>
          </a:xfrm>
        </p:grpSpPr>
        <p:sp>
          <p:nvSpPr>
            <p:cNvPr name="Freeform 5" id="5"/>
            <p:cNvSpPr/>
            <p:nvPr/>
          </p:nvSpPr>
          <p:spPr>
            <a:xfrm flipH="false" flipV="false" rot="0">
              <a:off x="0" y="0"/>
              <a:ext cx="522636" cy="382952"/>
            </a:xfrm>
            <a:custGeom>
              <a:avLst/>
              <a:gdLst/>
              <a:ahLst/>
              <a:cxnLst/>
              <a:rect r="r" b="b" t="t" l="l"/>
              <a:pathLst>
                <a:path h="382952" w="522636">
                  <a:moveTo>
                    <a:pt x="261318" y="0"/>
                  </a:moveTo>
                  <a:cubicBezTo>
                    <a:pt x="116996" y="0"/>
                    <a:pt x="0" y="85727"/>
                    <a:pt x="0" y="191476"/>
                  </a:cubicBezTo>
                  <a:cubicBezTo>
                    <a:pt x="0" y="297225"/>
                    <a:pt x="116996" y="382952"/>
                    <a:pt x="261318" y="382952"/>
                  </a:cubicBezTo>
                  <a:cubicBezTo>
                    <a:pt x="405640" y="382952"/>
                    <a:pt x="522636" y="297225"/>
                    <a:pt x="522636" y="191476"/>
                  </a:cubicBezTo>
                  <a:cubicBezTo>
                    <a:pt x="522636" y="85727"/>
                    <a:pt x="405640" y="0"/>
                    <a:pt x="261318" y="0"/>
                  </a:cubicBezTo>
                  <a:close/>
                </a:path>
              </a:pathLst>
            </a:custGeom>
            <a:solidFill>
              <a:srgbClr val="D0DFD8"/>
            </a:solidFill>
          </p:spPr>
        </p:sp>
        <p:sp>
          <p:nvSpPr>
            <p:cNvPr name="TextBox 6" id="6"/>
            <p:cNvSpPr txBox="true"/>
            <p:nvPr/>
          </p:nvSpPr>
          <p:spPr>
            <a:xfrm>
              <a:off x="48997" y="26377"/>
              <a:ext cx="424642" cy="320673"/>
            </a:xfrm>
            <a:prstGeom prst="rect">
              <a:avLst/>
            </a:prstGeom>
          </p:spPr>
          <p:txBody>
            <a:bodyPr anchor="ctr" rtlCol="false" tIns="50800" lIns="50800" bIns="50800" rIns="50800"/>
            <a:lstStyle/>
            <a:p>
              <a:pPr algn="ctr">
                <a:lnSpc>
                  <a:spcPts val="3120"/>
                </a:lnSpc>
              </a:pPr>
            </a:p>
          </p:txBody>
        </p:sp>
      </p:grpSp>
      <p:grpSp>
        <p:nvGrpSpPr>
          <p:cNvPr name="Group 7" id="7"/>
          <p:cNvGrpSpPr/>
          <p:nvPr/>
        </p:nvGrpSpPr>
        <p:grpSpPr>
          <a:xfrm rot="0">
            <a:off x="701471" y="4486669"/>
            <a:ext cx="7825397" cy="1718085"/>
            <a:chOff x="0" y="0"/>
            <a:chExt cx="2049481" cy="449969"/>
          </a:xfrm>
        </p:grpSpPr>
        <p:sp>
          <p:nvSpPr>
            <p:cNvPr name="Freeform 8" id="8"/>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9" id="9"/>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10" id="10"/>
          <p:cNvGrpSpPr/>
          <p:nvPr/>
        </p:nvGrpSpPr>
        <p:grpSpPr>
          <a:xfrm rot="0">
            <a:off x="12502325" y="3196794"/>
            <a:ext cx="2327285" cy="1871477"/>
            <a:chOff x="0" y="0"/>
            <a:chExt cx="522636" cy="420276"/>
          </a:xfrm>
        </p:grpSpPr>
        <p:sp>
          <p:nvSpPr>
            <p:cNvPr name="Freeform 11" id="11"/>
            <p:cNvSpPr/>
            <p:nvPr/>
          </p:nvSpPr>
          <p:spPr>
            <a:xfrm flipH="false" flipV="false" rot="0">
              <a:off x="0" y="0"/>
              <a:ext cx="522636" cy="420276"/>
            </a:xfrm>
            <a:custGeom>
              <a:avLst/>
              <a:gdLst/>
              <a:ahLst/>
              <a:cxnLst/>
              <a:rect r="r" b="b" t="t" l="l"/>
              <a:pathLst>
                <a:path h="420276" w="522636">
                  <a:moveTo>
                    <a:pt x="261318" y="0"/>
                  </a:moveTo>
                  <a:cubicBezTo>
                    <a:pt x="116996" y="0"/>
                    <a:pt x="0" y="94082"/>
                    <a:pt x="0" y="210138"/>
                  </a:cubicBezTo>
                  <a:cubicBezTo>
                    <a:pt x="0" y="326194"/>
                    <a:pt x="116996" y="420276"/>
                    <a:pt x="261318" y="420276"/>
                  </a:cubicBezTo>
                  <a:cubicBezTo>
                    <a:pt x="405640" y="420276"/>
                    <a:pt x="522636" y="326194"/>
                    <a:pt x="522636" y="210138"/>
                  </a:cubicBezTo>
                  <a:cubicBezTo>
                    <a:pt x="522636" y="94082"/>
                    <a:pt x="405640" y="0"/>
                    <a:pt x="261318" y="0"/>
                  </a:cubicBezTo>
                  <a:close/>
                </a:path>
              </a:pathLst>
            </a:custGeom>
            <a:solidFill>
              <a:srgbClr val="D0DFD8"/>
            </a:solidFill>
          </p:spPr>
        </p:sp>
        <p:sp>
          <p:nvSpPr>
            <p:cNvPr name="TextBox 12" id="12"/>
            <p:cNvSpPr txBox="true"/>
            <p:nvPr/>
          </p:nvSpPr>
          <p:spPr>
            <a:xfrm>
              <a:off x="48997" y="29876"/>
              <a:ext cx="424642" cy="350999"/>
            </a:xfrm>
            <a:prstGeom prst="rect">
              <a:avLst/>
            </a:prstGeom>
          </p:spPr>
          <p:txBody>
            <a:bodyPr anchor="ctr" rtlCol="false" tIns="50800" lIns="50800" bIns="50800" rIns="50800"/>
            <a:lstStyle/>
            <a:p>
              <a:pPr algn="ctr">
                <a:lnSpc>
                  <a:spcPts val="3120"/>
                </a:lnSpc>
              </a:pPr>
            </a:p>
          </p:txBody>
        </p:sp>
      </p:grpSp>
      <p:grpSp>
        <p:nvGrpSpPr>
          <p:cNvPr name="Group 13" id="13"/>
          <p:cNvGrpSpPr/>
          <p:nvPr/>
        </p:nvGrpSpPr>
        <p:grpSpPr>
          <a:xfrm rot="0">
            <a:off x="9747451" y="4483666"/>
            <a:ext cx="7839078" cy="1721089"/>
            <a:chOff x="0" y="0"/>
            <a:chExt cx="2049481" cy="449969"/>
          </a:xfrm>
        </p:grpSpPr>
        <p:sp>
          <p:nvSpPr>
            <p:cNvPr name="Freeform 14" id="14"/>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5" id="15"/>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16" id="16"/>
          <p:cNvGrpSpPr/>
          <p:nvPr/>
        </p:nvGrpSpPr>
        <p:grpSpPr>
          <a:xfrm rot="0">
            <a:off x="3453754" y="6496769"/>
            <a:ext cx="2392746" cy="1705274"/>
            <a:chOff x="0" y="0"/>
            <a:chExt cx="537337" cy="382952"/>
          </a:xfrm>
        </p:grpSpPr>
        <p:sp>
          <p:nvSpPr>
            <p:cNvPr name="Freeform 17" id="17"/>
            <p:cNvSpPr/>
            <p:nvPr/>
          </p:nvSpPr>
          <p:spPr>
            <a:xfrm flipH="false" flipV="false" rot="0">
              <a:off x="0" y="0"/>
              <a:ext cx="537337" cy="382952"/>
            </a:xfrm>
            <a:custGeom>
              <a:avLst/>
              <a:gdLst/>
              <a:ahLst/>
              <a:cxnLst/>
              <a:rect r="r" b="b" t="t" l="l"/>
              <a:pathLst>
                <a:path h="382952" w="537337">
                  <a:moveTo>
                    <a:pt x="268668" y="0"/>
                  </a:moveTo>
                  <a:cubicBezTo>
                    <a:pt x="120287" y="0"/>
                    <a:pt x="0" y="85727"/>
                    <a:pt x="0" y="191476"/>
                  </a:cubicBezTo>
                  <a:cubicBezTo>
                    <a:pt x="0" y="297225"/>
                    <a:pt x="120287" y="382952"/>
                    <a:pt x="268668" y="382952"/>
                  </a:cubicBezTo>
                  <a:cubicBezTo>
                    <a:pt x="417050" y="382952"/>
                    <a:pt x="537337" y="297225"/>
                    <a:pt x="537337" y="191476"/>
                  </a:cubicBezTo>
                  <a:cubicBezTo>
                    <a:pt x="537337" y="85727"/>
                    <a:pt x="417050" y="0"/>
                    <a:pt x="268668" y="0"/>
                  </a:cubicBezTo>
                  <a:close/>
                </a:path>
              </a:pathLst>
            </a:custGeom>
            <a:solidFill>
              <a:srgbClr val="D0DFD8"/>
            </a:solidFill>
          </p:spPr>
        </p:sp>
        <p:sp>
          <p:nvSpPr>
            <p:cNvPr name="TextBox 18" id="18"/>
            <p:cNvSpPr txBox="true"/>
            <p:nvPr/>
          </p:nvSpPr>
          <p:spPr>
            <a:xfrm>
              <a:off x="50375" y="26377"/>
              <a:ext cx="436586" cy="320673"/>
            </a:xfrm>
            <a:prstGeom prst="rect">
              <a:avLst/>
            </a:prstGeom>
          </p:spPr>
          <p:txBody>
            <a:bodyPr anchor="ctr" rtlCol="false" tIns="50800" lIns="50800" bIns="50800" rIns="50800"/>
            <a:lstStyle/>
            <a:p>
              <a:pPr algn="ctr">
                <a:lnSpc>
                  <a:spcPts val="3120"/>
                </a:lnSpc>
              </a:pPr>
            </a:p>
          </p:txBody>
        </p:sp>
      </p:grpSp>
      <p:grpSp>
        <p:nvGrpSpPr>
          <p:cNvPr name="Group 19" id="19"/>
          <p:cNvGrpSpPr/>
          <p:nvPr/>
        </p:nvGrpSpPr>
        <p:grpSpPr>
          <a:xfrm rot="0">
            <a:off x="737429" y="7786644"/>
            <a:ext cx="7825397" cy="1718085"/>
            <a:chOff x="0" y="0"/>
            <a:chExt cx="2049481" cy="449969"/>
          </a:xfrm>
        </p:grpSpPr>
        <p:sp>
          <p:nvSpPr>
            <p:cNvPr name="Freeform 20" id="20"/>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21" id="21"/>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22" id="22"/>
          <p:cNvGrpSpPr/>
          <p:nvPr/>
        </p:nvGrpSpPr>
        <p:grpSpPr>
          <a:xfrm rot="0">
            <a:off x="12477458" y="6496769"/>
            <a:ext cx="2392746" cy="1705274"/>
            <a:chOff x="0" y="0"/>
            <a:chExt cx="537337" cy="382952"/>
          </a:xfrm>
        </p:grpSpPr>
        <p:sp>
          <p:nvSpPr>
            <p:cNvPr name="Freeform 23" id="23"/>
            <p:cNvSpPr/>
            <p:nvPr/>
          </p:nvSpPr>
          <p:spPr>
            <a:xfrm flipH="false" flipV="false" rot="0">
              <a:off x="0" y="0"/>
              <a:ext cx="537337" cy="382952"/>
            </a:xfrm>
            <a:custGeom>
              <a:avLst/>
              <a:gdLst/>
              <a:ahLst/>
              <a:cxnLst/>
              <a:rect r="r" b="b" t="t" l="l"/>
              <a:pathLst>
                <a:path h="382952" w="537337">
                  <a:moveTo>
                    <a:pt x="268668" y="0"/>
                  </a:moveTo>
                  <a:cubicBezTo>
                    <a:pt x="120287" y="0"/>
                    <a:pt x="0" y="85727"/>
                    <a:pt x="0" y="191476"/>
                  </a:cubicBezTo>
                  <a:cubicBezTo>
                    <a:pt x="0" y="297225"/>
                    <a:pt x="120287" y="382952"/>
                    <a:pt x="268668" y="382952"/>
                  </a:cubicBezTo>
                  <a:cubicBezTo>
                    <a:pt x="417050" y="382952"/>
                    <a:pt x="537337" y="297225"/>
                    <a:pt x="537337" y="191476"/>
                  </a:cubicBezTo>
                  <a:cubicBezTo>
                    <a:pt x="537337" y="85727"/>
                    <a:pt x="417050" y="0"/>
                    <a:pt x="268668" y="0"/>
                  </a:cubicBezTo>
                  <a:close/>
                </a:path>
              </a:pathLst>
            </a:custGeom>
            <a:solidFill>
              <a:srgbClr val="D0DFD8"/>
            </a:solidFill>
          </p:spPr>
        </p:sp>
        <p:sp>
          <p:nvSpPr>
            <p:cNvPr name="TextBox 24" id="24"/>
            <p:cNvSpPr txBox="true"/>
            <p:nvPr/>
          </p:nvSpPr>
          <p:spPr>
            <a:xfrm>
              <a:off x="50375" y="26377"/>
              <a:ext cx="436586" cy="320673"/>
            </a:xfrm>
            <a:prstGeom prst="rect">
              <a:avLst/>
            </a:prstGeom>
          </p:spPr>
          <p:txBody>
            <a:bodyPr anchor="ctr" rtlCol="false" tIns="50800" lIns="50800" bIns="50800" rIns="50800"/>
            <a:lstStyle/>
            <a:p>
              <a:pPr algn="ctr">
                <a:lnSpc>
                  <a:spcPts val="3120"/>
                </a:lnSpc>
              </a:pPr>
            </a:p>
          </p:txBody>
        </p:sp>
      </p:grpSp>
      <p:grpSp>
        <p:nvGrpSpPr>
          <p:cNvPr name="Group 25" id="25"/>
          <p:cNvGrpSpPr/>
          <p:nvPr/>
        </p:nvGrpSpPr>
        <p:grpSpPr>
          <a:xfrm rot="0">
            <a:off x="9565409" y="7743673"/>
            <a:ext cx="8021120" cy="1761057"/>
            <a:chOff x="0" y="0"/>
            <a:chExt cx="2049481" cy="449969"/>
          </a:xfrm>
        </p:grpSpPr>
        <p:sp>
          <p:nvSpPr>
            <p:cNvPr name="Freeform 26" id="26"/>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27" id="27"/>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sp>
        <p:nvSpPr>
          <p:cNvPr name="TextBox 28" id="28"/>
          <p:cNvSpPr txBox="true"/>
          <p:nvPr/>
        </p:nvSpPr>
        <p:spPr>
          <a:xfrm rot="0">
            <a:off x="3177909" y="1340828"/>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Introduction</a:t>
            </a:r>
          </a:p>
        </p:txBody>
      </p:sp>
      <p:sp>
        <p:nvSpPr>
          <p:cNvPr name="TextBox 29" id="29"/>
          <p:cNvSpPr txBox="true"/>
          <p:nvPr/>
        </p:nvSpPr>
        <p:spPr>
          <a:xfrm rot="0">
            <a:off x="3417796" y="3751127"/>
            <a:ext cx="2392746"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Study Focus</a:t>
            </a:r>
          </a:p>
        </p:txBody>
      </p:sp>
      <p:sp>
        <p:nvSpPr>
          <p:cNvPr name="TextBox 30" id="30"/>
          <p:cNvSpPr txBox="true"/>
          <p:nvPr/>
        </p:nvSpPr>
        <p:spPr>
          <a:xfrm rot="0">
            <a:off x="1399899" y="4713526"/>
            <a:ext cx="6530871"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Address the challenge of verifying ChatGPT-generated mathematical proofs.</a:t>
            </a:r>
          </a:p>
        </p:txBody>
      </p:sp>
      <p:sp>
        <p:nvSpPr>
          <p:cNvPr name="TextBox 31" id="31"/>
          <p:cNvSpPr txBox="true"/>
          <p:nvPr/>
        </p:nvSpPr>
        <p:spPr>
          <a:xfrm rot="0">
            <a:off x="12502325" y="3832376"/>
            <a:ext cx="2343011"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Objective</a:t>
            </a:r>
          </a:p>
        </p:txBody>
      </p:sp>
      <p:sp>
        <p:nvSpPr>
          <p:cNvPr name="TextBox 32" id="32"/>
          <p:cNvSpPr txBox="true"/>
          <p:nvPr/>
        </p:nvSpPr>
        <p:spPr>
          <a:xfrm rot="0">
            <a:off x="10462634" y="4712024"/>
            <a:ext cx="6796666"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Create a system that verifies proofs generated by ChatGPT, verified through Agda.</a:t>
            </a:r>
          </a:p>
        </p:txBody>
      </p:sp>
      <p:sp>
        <p:nvSpPr>
          <p:cNvPr name="TextBox 33" id="33"/>
          <p:cNvSpPr txBox="true"/>
          <p:nvPr/>
        </p:nvSpPr>
        <p:spPr>
          <a:xfrm rot="0">
            <a:off x="3453754" y="7143520"/>
            <a:ext cx="2392746"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Methodology</a:t>
            </a:r>
          </a:p>
        </p:txBody>
      </p:sp>
      <p:sp>
        <p:nvSpPr>
          <p:cNvPr name="TextBox 34" id="34"/>
          <p:cNvSpPr txBox="true"/>
          <p:nvPr/>
        </p:nvSpPr>
        <p:spPr>
          <a:xfrm rot="0">
            <a:off x="1435858" y="8013501"/>
            <a:ext cx="6530871"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Utilizes ChatGPT’s API and Agda’s verification based on Intuitionistic and Homotopy Type Theories.</a:t>
            </a:r>
          </a:p>
        </p:txBody>
      </p:sp>
      <p:sp>
        <p:nvSpPr>
          <p:cNvPr name="TextBox 35" id="35"/>
          <p:cNvSpPr txBox="true"/>
          <p:nvPr/>
        </p:nvSpPr>
        <p:spPr>
          <a:xfrm rot="0">
            <a:off x="12477458" y="7143520"/>
            <a:ext cx="2392746" cy="402247"/>
          </a:xfrm>
          <a:prstGeom prst="rect">
            <a:avLst/>
          </a:prstGeom>
        </p:spPr>
        <p:txBody>
          <a:bodyPr anchor="t" rtlCol="false" tIns="0" lIns="0" bIns="0" rIns="0">
            <a:spAutoFit/>
          </a:bodyPr>
          <a:lstStyle/>
          <a:p>
            <a:pPr algn="ctr">
              <a:lnSpc>
                <a:spcPts val="3137"/>
              </a:lnSpc>
              <a:spcBef>
                <a:spcPct val="0"/>
              </a:spcBef>
            </a:pPr>
            <a:r>
              <a:rPr lang="en-US" b="true" sz="2614">
                <a:solidFill>
                  <a:srgbClr val="0B2F3D"/>
                </a:solidFill>
                <a:latin typeface="Garet 1 Bold"/>
                <a:ea typeface="Garet 1 Bold"/>
                <a:cs typeface="Garet 1 Bold"/>
                <a:sym typeface="Garet 1 Bold"/>
              </a:rPr>
              <a:t>Outcome</a:t>
            </a:r>
          </a:p>
        </p:txBody>
      </p:sp>
      <p:sp>
        <p:nvSpPr>
          <p:cNvPr name="TextBox 36" id="36"/>
          <p:cNvSpPr txBox="true"/>
          <p:nvPr/>
        </p:nvSpPr>
        <p:spPr>
          <a:xfrm rot="0">
            <a:off x="10216557" y="7992015"/>
            <a:ext cx="6914547" cy="1264372"/>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A system that reliably verifies ChatGPT-generated mathematical proofs.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1438348" y="4022576"/>
            <a:ext cx="1111991" cy="111199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38348" y="7139764"/>
            <a:ext cx="1111991" cy="11119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38348" y="5581170"/>
            <a:ext cx="1111991" cy="111199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925162" y="4022576"/>
            <a:ext cx="3924490" cy="4114800"/>
          </a:xfrm>
          <a:custGeom>
            <a:avLst/>
            <a:gdLst/>
            <a:ahLst/>
            <a:cxnLst/>
            <a:rect r="r" b="b" t="t" l="l"/>
            <a:pathLst>
              <a:path h="4114800" w="3924490">
                <a:moveTo>
                  <a:pt x="0" y="0"/>
                </a:moveTo>
                <a:lnTo>
                  <a:pt x="3924490" y="0"/>
                </a:lnTo>
                <a:lnTo>
                  <a:pt x="392449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177909" y="1340828"/>
            <a:ext cx="11932183"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Technologies and Theories </a:t>
            </a:r>
          </a:p>
        </p:txBody>
      </p:sp>
      <p:sp>
        <p:nvSpPr>
          <p:cNvPr name="TextBox 15" id="15"/>
          <p:cNvSpPr txBox="true"/>
          <p:nvPr/>
        </p:nvSpPr>
        <p:spPr>
          <a:xfrm rot="0">
            <a:off x="1611522" y="4379860"/>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01</a:t>
            </a:r>
          </a:p>
        </p:txBody>
      </p:sp>
      <p:sp>
        <p:nvSpPr>
          <p:cNvPr name="TextBox 16" id="16"/>
          <p:cNvSpPr txBox="true"/>
          <p:nvPr/>
        </p:nvSpPr>
        <p:spPr>
          <a:xfrm rot="0">
            <a:off x="2810106" y="4092797"/>
            <a:ext cx="5637218" cy="971550"/>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Intuitionistic and Homotopy Type Theories</a:t>
            </a:r>
          </a:p>
        </p:txBody>
      </p:sp>
      <p:sp>
        <p:nvSpPr>
          <p:cNvPr name="TextBox 17" id="17"/>
          <p:cNvSpPr txBox="true"/>
          <p:nvPr/>
        </p:nvSpPr>
        <p:spPr>
          <a:xfrm rot="0">
            <a:off x="1611522" y="7497047"/>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03</a:t>
            </a:r>
          </a:p>
        </p:txBody>
      </p:sp>
      <p:sp>
        <p:nvSpPr>
          <p:cNvPr name="TextBox 18" id="18"/>
          <p:cNvSpPr txBox="true"/>
          <p:nvPr/>
        </p:nvSpPr>
        <p:spPr>
          <a:xfrm rot="0">
            <a:off x="1611522" y="5938454"/>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02</a:t>
            </a:r>
          </a:p>
        </p:txBody>
      </p:sp>
      <p:sp>
        <p:nvSpPr>
          <p:cNvPr name="TextBox 19" id="19"/>
          <p:cNvSpPr txBox="true"/>
          <p:nvPr/>
        </p:nvSpPr>
        <p:spPr>
          <a:xfrm rot="0">
            <a:off x="2810106" y="7452872"/>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ChatGPT</a:t>
            </a:r>
          </a:p>
        </p:txBody>
      </p:sp>
      <p:sp>
        <p:nvSpPr>
          <p:cNvPr name="TextBox 20" id="20"/>
          <p:cNvSpPr txBox="true"/>
          <p:nvPr/>
        </p:nvSpPr>
        <p:spPr>
          <a:xfrm rot="0">
            <a:off x="2810106" y="5894278"/>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Agda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10800000">
            <a:off x="-1253746" y="708493"/>
            <a:ext cx="12752866" cy="1935813"/>
            <a:chOff x="0" y="0"/>
            <a:chExt cx="12608440" cy="1913890"/>
          </a:xfrm>
        </p:grpSpPr>
        <p:sp>
          <p:nvSpPr>
            <p:cNvPr name="Freeform 3" id="3"/>
            <p:cNvSpPr/>
            <p:nvPr/>
          </p:nvSpPr>
          <p:spPr>
            <a:xfrm flipH="false" flipV="false" rot="0">
              <a:off x="0" y="0"/>
              <a:ext cx="12608440" cy="1913890"/>
            </a:xfrm>
            <a:custGeom>
              <a:avLst/>
              <a:gdLst/>
              <a:ahLst/>
              <a:cxnLst/>
              <a:rect r="r" b="b" t="t" l="l"/>
              <a:pathLst>
                <a:path h="1913890" w="12608440">
                  <a:moveTo>
                    <a:pt x="12608440" y="956945"/>
                  </a:moveTo>
                  <a:cubicBezTo>
                    <a:pt x="12608440" y="1485392"/>
                    <a:pt x="12180069" y="1913890"/>
                    <a:pt x="11651495" y="1913890"/>
                  </a:cubicBezTo>
                  <a:lnTo>
                    <a:pt x="956945" y="1913890"/>
                  </a:lnTo>
                  <a:cubicBezTo>
                    <a:pt x="428371" y="1913890"/>
                    <a:pt x="0" y="1485392"/>
                    <a:pt x="0" y="956945"/>
                  </a:cubicBezTo>
                  <a:cubicBezTo>
                    <a:pt x="0" y="428371"/>
                    <a:pt x="428371" y="0"/>
                    <a:pt x="956945" y="0"/>
                  </a:cubicBezTo>
                  <a:lnTo>
                    <a:pt x="11651495" y="0"/>
                  </a:lnTo>
                  <a:cubicBezTo>
                    <a:pt x="12179942" y="0"/>
                    <a:pt x="12608440" y="428371"/>
                    <a:pt x="12608440" y="956945"/>
                  </a:cubicBezTo>
                  <a:close/>
                </a:path>
              </a:pathLst>
            </a:custGeom>
            <a:solidFill>
              <a:srgbClr val="1D4E55"/>
            </a:solidFill>
          </p:spPr>
        </p:sp>
      </p:grpSp>
      <p:grpSp>
        <p:nvGrpSpPr>
          <p:cNvPr name="Group 4" id="4"/>
          <p:cNvGrpSpPr>
            <a:grpSpLocks noChangeAspect="true"/>
          </p:cNvGrpSpPr>
          <p:nvPr/>
        </p:nvGrpSpPr>
        <p:grpSpPr>
          <a:xfrm rot="0">
            <a:off x="16096594" y="-1154276"/>
            <a:ext cx="3550932" cy="3550932"/>
            <a:chOff x="0" y="0"/>
            <a:chExt cx="6355080" cy="6355080"/>
          </a:xfrm>
        </p:grpSpPr>
        <p:sp>
          <p:nvSpPr>
            <p:cNvPr name="Freeform 5" id="5"/>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6" id="6"/>
          <p:cNvGrpSpPr/>
          <p:nvPr/>
        </p:nvGrpSpPr>
        <p:grpSpPr>
          <a:xfrm rot="0">
            <a:off x="17109444" y="-141425"/>
            <a:ext cx="1525232" cy="152523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
        <p:nvSpPr>
          <p:cNvPr name="Freeform 8" id="8"/>
          <p:cNvSpPr/>
          <p:nvPr/>
        </p:nvSpPr>
        <p:spPr>
          <a:xfrm flipH="false" flipV="false" rot="0">
            <a:off x="13303622" y="4347646"/>
            <a:ext cx="4201775" cy="3598247"/>
          </a:xfrm>
          <a:custGeom>
            <a:avLst/>
            <a:gdLst/>
            <a:ahLst/>
            <a:cxnLst/>
            <a:rect r="r" b="b" t="t" l="l"/>
            <a:pathLst>
              <a:path h="3598247" w="4201775">
                <a:moveTo>
                  <a:pt x="0" y="0"/>
                </a:moveTo>
                <a:lnTo>
                  <a:pt x="4201775" y="0"/>
                </a:lnTo>
                <a:lnTo>
                  <a:pt x="4201775" y="3598247"/>
                </a:lnTo>
                <a:lnTo>
                  <a:pt x="0" y="35982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25385" y="889000"/>
            <a:ext cx="11624437" cy="1689100"/>
          </a:xfrm>
          <a:prstGeom prst="rect">
            <a:avLst/>
          </a:prstGeom>
        </p:spPr>
        <p:txBody>
          <a:bodyPr anchor="t" rtlCol="false" tIns="0" lIns="0" bIns="0" rIns="0">
            <a:spAutoFit/>
          </a:bodyPr>
          <a:lstStyle/>
          <a:p>
            <a:pPr algn="ctr">
              <a:lnSpc>
                <a:spcPts val="6500"/>
              </a:lnSpc>
            </a:pPr>
            <a:r>
              <a:rPr lang="en-US" b="true" sz="6500">
                <a:solidFill>
                  <a:srgbClr val="FBFDF4"/>
                </a:solidFill>
                <a:latin typeface="League Spartan"/>
                <a:ea typeface="League Spartan"/>
                <a:cs typeface="League Spartan"/>
                <a:sym typeface="League Spartan"/>
              </a:rPr>
              <a:t>Intuitionistic and Homotopy Type Theories</a:t>
            </a:r>
          </a:p>
        </p:txBody>
      </p:sp>
      <p:sp>
        <p:nvSpPr>
          <p:cNvPr name="TextBox 10" id="10"/>
          <p:cNvSpPr txBox="true"/>
          <p:nvPr/>
        </p:nvSpPr>
        <p:spPr>
          <a:xfrm rot="0">
            <a:off x="194619" y="3576253"/>
            <a:ext cx="12411163" cy="5045783"/>
          </a:xfrm>
          <a:prstGeom prst="rect">
            <a:avLst/>
          </a:prstGeom>
        </p:spPr>
        <p:txBody>
          <a:bodyPr anchor="t" rtlCol="false" tIns="0" lIns="0" bIns="0" rIns="0">
            <a:spAutoFit/>
          </a:bodyPr>
          <a:lstStyle/>
          <a:p>
            <a:pPr algn="l" marL="715653" indent="-357827" lvl="1">
              <a:lnSpc>
                <a:spcPts val="4972"/>
              </a:lnSpc>
              <a:buFont typeface="Arial"/>
              <a:buChar char="•"/>
            </a:pPr>
            <a:r>
              <a:rPr lang="en-US" sz="3314">
                <a:solidFill>
                  <a:srgbClr val="1D4E55"/>
                </a:solidFill>
                <a:latin typeface="Garet 1"/>
                <a:ea typeface="Garet 1"/>
                <a:cs typeface="Garet 1"/>
                <a:sym typeface="Garet 1"/>
              </a:rPr>
              <a:t>Intuitionistic Type Theory:</a:t>
            </a:r>
          </a:p>
          <a:p>
            <a:pPr algn="l" marL="1431307" indent="-477102" lvl="2">
              <a:lnSpc>
                <a:spcPts val="4972"/>
              </a:lnSpc>
              <a:buFont typeface="Arial"/>
              <a:buChar char="⚬"/>
            </a:pPr>
            <a:r>
              <a:rPr lang="en-US" sz="3314">
                <a:solidFill>
                  <a:srgbClr val="1D4E55"/>
                </a:solidFill>
                <a:latin typeface="Garet 1"/>
                <a:ea typeface="Garet 1"/>
                <a:cs typeface="Garet 1"/>
                <a:sym typeface="Garet 1"/>
              </a:rPr>
              <a:t>Treats proofs as algorithms — proving something means constructing it step by step.</a:t>
            </a:r>
          </a:p>
          <a:p>
            <a:pPr algn="l">
              <a:lnSpc>
                <a:spcPts val="4972"/>
              </a:lnSpc>
            </a:pPr>
          </a:p>
          <a:p>
            <a:pPr algn="l" marL="715653" indent="-357827" lvl="1">
              <a:lnSpc>
                <a:spcPts val="4972"/>
              </a:lnSpc>
              <a:buFont typeface="Arial"/>
              <a:buChar char="•"/>
            </a:pPr>
            <a:r>
              <a:rPr lang="en-US" sz="3314">
                <a:solidFill>
                  <a:srgbClr val="1D4E55"/>
                </a:solidFill>
                <a:latin typeface="Garet 1"/>
                <a:ea typeface="Garet 1"/>
                <a:cs typeface="Garet 1"/>
                <a:sym typeface="Garet 1"/>
              </a:rPr>
              <a:t>Homotopy Type Theory:</a:t>
            </a:r>
          </a:p>
          <a:p>
            <a:pPr algn="l" marL="1431307" indent="-477102" lvl="2">
              <a:lnSpc>
                <a:spcPts val="4972"/>
              </a:lnSpc>
              <a:buFont typeface="Arial"/>
              <a:buChar char="⚬"/>
            </a:pPr>
            <a:r>
              <a:rPr lang="en-US" sz="3314">
                <a:solidFill>
                  <a:srgbClr val="1D4E55"/>
                </a:solidFill>
                <a:latin typeface="Garet 1"/>
                <a:ea typeface="Garet 1"/>
                <a:cs typeface="Garet 1"/>
                <a:sym typeface="Garet 1"/>
              </a:rPr>
              <a:t>Simplifies handling complex structures using the Univalence Axiom, treating equivalent objects as identical.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10800000">
            <a:off x="-1053721" y="708493"/>
            <a:ext cx="5988023" cy="1935813"/>
            <a:chOff x="0" y="0"/>
            <a:chExt cx="5920208" cy="1913890"/>
          </a:xfrm>
        </p:grpSpPr>
        <p:sp>
          <p:nvSpPr>
            <p:cNvPr name="Freeform 3" id="3"/>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sp>
        <p:nvSpPr>
          <p:cNvPr name="Freeform 4" id="4"/>
          <p:cNvSpPr/>
          <p:nvPr/>
        </p:nvSpPr>
        <p:spPr>
          <a:xfrm flipH="false" flipV="false" rot="0">
            <a:off x="11303841" y="564721"/>
            <a:ext cx="6788880" cy="2223358"/>
          </a:xfrm>
          <a:custGeom>
            <a:avLst/>
            <a:gdLst/>
            <a:ahLst/>
            <a:cxnLst/>
            <a:rect r="r" b="b" t="t" l="l"/>
            <a:pathLst>
              <a:path h="2223358" w="6788880">
                <a:moveTo>
                  <a:pt x="0" y="0"/>
                </a:moveTo>
                <a:lnTo>
                  <a:pt x="6788881" y="0"/>
                </a:lnTo>
                <a:lnTo>
                  <a:pt x="6788881" y="2223358"/>
                </a:lnTo>
                <a:lnTo>
                  <a:pt x="0" y="2223358"/>
                </a:lnTo>
                <a:lnTo>
                  <a:pt x="0" y="0"/>
                </a:lnTo>
                <a:close/>
              </a:path>
            </a:pathLst>
          </a:custGeom>
          <a:blipFill>
            <a:blip r:embed="rId3"/>
            <a:stretch>
              <a:fillRect l="0" t="0" r="0" b="0"/>
            </a:stretch>
          </a:blipFill>
        </p:spPr>
      </p:sp>
      <p:sp>
        <p:nvSpPr>
          <p:cNvPr name="Freeform 5" id="5"/>
          <p:cNvSpPr/>
          <p:nvPr/>
        </p:nvSpPr>
        <p:spPr>
          <a:xfrm flipH="false" flipV="false" rot="0">
            <a:off x="13060383" y="4913071"/>
            <a:ext cx="3414811" cy="1031948"/>
          </a:xfrm>
          <a:custGeom>
            <a:avLst/>
            <a:gdLst/>
            <a:ahLst/>
            <a:cxnLst/>
            <a:rect r="r" b="b" t="t" l="l"/>
            <a:pathLst>
              <a:path h="1031948" w="3414811">
                <a:moveTo>
                  <a:pt x="0" y="0"/>
                </a:moveTo>
                <a:lnTo>
                  <a:pt x="3414811" y="0"/>
                </a:lnTo>
                <a:lnTo>
                  <a:pt x="3414811" y="1031949"/>
                </a:lnTo>
                <a:lnTo>
                  <a:pt x="0" y="1031949"/>
                </a:lnTo>
                <a:lnTo>
                  <a:pt x="0" y="0"/>
                </a:lnTo>
                <a:close/>
              </a:path>
            </a:pathLst>
          </a:custGeom>
          <a:blipFill>
            <a:blip r:embed="rId4"/>
            <a:stretch>
              <a:fillRect l="-2846" t="-19194" r="-202847" b="-10447"/>
            </a:stretch>
          </a:blipFill>
        </p:spPr>
      </p:sp>
      <p:grpSp>
        <p:nvGrpSpPr>
          <p:cNvPr name="Group 6" id="6"/>
          <p:cNvGrpSpPr/>
          <p:nvPr/>
        </p:nvGrpSpPr>
        <p:grpSpPr>
          <a:xfrm rot="0">
            <a:off x="12313802" y="4747392"/>
            <a:ext cx="4907972" cy="1306157"/>
            <a:chOff x="0" y="0"/>
            <a:chExt cx="1292635" cy="344009"/>
          </a:xfrm>
        </p:grpSpPr>
        <p:sp>
          <p:nvSpPr>
            <p:cNvPr name="Freeform 7" id="7"/>
            <p:cNvSpPr/>
            <p:nvPr/>
          </p:nvSpPr>
          <p:spPr>
            <a:xfrm flipH="false" flipV="false" rot="0">
              <a:off x="0" y="0"/>
              <a:ext cx="1292635" cy="344009"/>
            </a:xfrm>
            <a:custGeom>
              <a:avLst/>
              <a:gdLst/>
              <a:ahLst/>
              <a:cxnLst/>
              <a:rect r="r" b="b" t="t" l="l"/>
              <a:pathLst>
                <a:path h="344009" w="1292635">
                  <a:moveTo>
                    <a:pt x="80448" y="0"/>
                  </a:moveTo>
                  <a:lnTo>
                    <a:pt x="1212186" y="0"/>
                  </a:lnTo>
                  <a:cubicBezTo>
                    <a:pt x="1233523" y="0"/>
                    <a:pt x="1253985" y="8476"/>
                    <a:pt x="1269072" y="23563"/>
                  </a:cubicBezTo>
                  <a:cubicBezTo>
                    <a:pt x="1284159" y="38650"/>
                    <a:pt x="1292635" y="59112"/>
                    <a:pt x="1292635" y="80448"/>
                  </a:cubicBezTo>
                  <a:lnTo>
                    <a:pt x="1292635" y="263560"/>
                  </a:lnTo>
                  <a:cubicBezTo>
                    <a:pt x="1292635" y="284896"/>
                    <a:pt x="1284159" y="305359"/>
                    <a:pt x="1269072" y="320446"/>
                  </a:cubicBezTo>
                  <a:cubicBezTo>
                    <a:pt x="1253985" y="335533"/>
                    <a:pt x="1233523" y="344009"/>
                    <a:pt x="1212186" y="344009"/>
                  </a:cubicBezTo>
                  <a:lnTo>
                    <a:pt x="80448" y="344009"/>
                  </a:lnTo>
                  <a:cubicBezTo>
                    <a:pt x="59112" y="344009"/>
                    <a:pt x="38650" y="335533"/>
                    <a:pt x="23563" y="320446"/>
                  </a:cubicBezTo>
                  <a:cubicBezTo>
                    <a:pt x="8476" y="305359"/>
                    <a:pt x="0" y="284896"/>
                    <a:pt x="0" y="263560"/>
                  </a:cubicBezTo>
                  <a:lnTo>
                    <a:pt x="0" y="80448"/>
                  </a:lnTo>
                  <a:cubicBezTo>
                    <a:pt x="0" y="59112"/>
                    <a:pt x="8476" y="38650"/>
                    <a:pt x="23563" y="23563"/>
                  </a:cubicBezTo>
                  <a:cubicBezTo>
                    <a:pt x="38650" y="8476"/>
                    <a:pt x="59112" y="0"/>
                    <a:pt x="80448" y="0"/>
                  </a:cubicBezTo>
                  <a:close/>
                </a:path>
              </a:pathLst>
            </a:custGeom>
            <a:solidFill>
              <a:srgbClr val="000000">
                <a:alpha val="0"/>
              </a:srgbClr>
            </a:solidFill>
            <a:ln w="19050" cap="rnd">
              <a:solidFill>
                <a:srgbClr val="5E887C"/>
              </a:solidFill>
              <a:prstDash val="solid"/>
              <a:round/>
            </a:ln>
          </p:spPr>
        </p:sp>
        <p:sp>
          <p:nvSpPr>
            <p:cNvPr name="TextBox 8" id="8"/>
            <p:cNvSpPr txBox="true"/>
            <p:nvPr/>
          </p:nvSpPr>
          <p:spPr>
            <a:xfrm>
              <a:off x="0" y="-38100"/>
              <a:ext cx="1292635" cy="38210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722655" y="6410352"/>
            <a:ext cx="4090268" cy="1125762"/>
          </a:xfrm>
          <a:custGeom>
            <a:avLst/>
            <a:gdLst/>
            <a:ahLst/>
            <a:cxnLst/>
            <a:rect r="r" b="b" t="t" l="l"/>
            <a:pathLst>
              <a:path h="1125762" w="4090268">
                <a:moveTo>
                  <a:pt x="0" y="0"/>
                </a:moveTo>
                <a:lnTo>
                  <a:pt x="4090267" y="0"/>
                </a:lnTo>
                <a:lnTo>
                  <a:pt x="4090267" y="1125762"/>
                </a:lnTo>
                <a:lnTo>
                  <a:pt x="0" y="1125762"/>
                </a:lnTo>
                <a:lnTo>
                  <a:pt x="0" y="0"/>
                </a:lnTo>
                <a:close/>
              </a:path>
            </a:pathLst>
          </a:custGeom>
          <a:blipFill>
            <a:blip r:embed="rId5"/>
            <a:stretch>
              <a:fillRect l="-2835" t="-13665" r="-152376" b="-8520"/>
            </a:stretch>
          </a:blipFill>
        </p:spPr>
      </p:sp>
      <p:sp>
        <p:nvSpPr>
          <p:cNvPr name="TextBox 10" id="10"/>
          <p:cNvSpPr txBox="true"/>
          <p:nvPr/>
        </p:nvSpPr>
        <p:spPr>
          <a:xfrm rot="0">
            <a:off x="-325385" y="1298575"/>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Agda</a:t>
            </a:r>
          </a:p>
        </p:txBody>
      </p:sp>
      <p:sp>
        <p:nvSpPr>
          <p:cNvPr name="TextBox 11" id="11"/>
          <p:cNvSpPr txBox="true"/>
          <p:nvPr/>
        </p:nvSpPr>
        <p:spPr>
          <a:xfrm rot="0">
            <a:off x="218814" y="2898603"/>
            <a:ext cx="11518152" cy="5963101"/>
          </a:xfrm>
          <a:prstGeom prst="rect">
            <a:avLst/>
          </a:prstGeom>
        </p:spPr>
        <p:txBody>
          <a:bodyPr anchor="t" rtlCol="false" tIns="0" lIns="0" bIns="0" rIns="0">
            <a:spAutoFit/>
          </a:bodyPr>
          <a:lstStyle/>
          <a:p>
            <a:pPr algn="l" marL="753095" indent="-376548" lvl="1">
              <a:lnSpc>
                <a:spcPts val="5232"/>
              </a:lnSpc>
              <a:buFont typeface="Arial"/>
              <a:buChar char="•"/>
            </a:pPr>
            <a:r>
              <a:rPr lang="en-US" sz="3488">
                <a:solidFill>
                  <a:srgbClr val="1D4E55"/>
                </a:solidFill>
                <a:latin typeface="Garet 1"/>
                <a:ea typeface="Garet 1"/>
                <a:cs typeface="Garet 1"/>
                <a:sym typeface="Garet 1"/>
              </a:rPr>
              <a:t>What is Agda?</a:t>
            </a:r>
          </a:p>
          <a:p>
            <a:pPr algn="l" marL="1506191" indent="-502064" lvl="2">
              <a:lnSpc>
                <a:spcPts val="5232"/>
              </a:lnSpc>
              <a:buFont typeface="Arial"/>
              <a:buChar char="⚬"/>
            </a:pPr>
            <a:r>
              <a:rPr lang="en-US" sz="3488">
                <a:solidFill>
                  <a:srgbClr val="1D4E55"/>
                </a:solidFill>
                <a:latin typeface="Garet 1"/>
                <a:ea typeface="Garet 1"/>
                <a:cs typeface="Garet 1"/>
                <a:sym typeface="Garet 1"/>
              </a:rPr>
              <a:t>A dependently typed functional programming language</a:t>
            </a:r>
          </a:p>
          <a:p>
            <a:pPr algn="l" marL="1506191" indent="-502064" lvl="2">
              <a:lnSpc>
                <a:spcPts val="5232"/>
              </a:lnSpc>
              <a:buFont typeface="Arial"/>
              <a:buChar char="⚬"/>
            </a:pPr>
            <a:r>
              <a:rPr lang="en-US" sz="3488">
                <a:solidFill>
                  <a:srgbClr val="1D4E55"/>
                </a:solidFill>
                <a:latin typeface="Garet 1"/>
                <a:ea typeface="Garet 1"/>
                <a:cs typeface="Garet 1"/>
                <a:sym typeface="Garet 1"/>
              </a:rPr>
              <a:t>Used for writing and verifying formal proofs</a:t>
            </a:r>
          </a:p>
          <a:p>
            <a:pPr algn="l">
              <a:lnSpc>
                <a:spcPts val="5232"/>
              </a:lnSpc>
            </a:pPr>
          </a:p>
          <a:p>
            <a:pPr algn="l" marL="753095" indent="-376548" lvl="1">
              <a:lnSpc>
                <a:spcPts val="5232"/>
              </a:lnSpc>
              <a:buFont typeface="Arial"/>
              <a:buChar char="•"/>
            </a:pPr>
            <a:r>
              <a:rPr lang="en-US" sz="3488">
                <a:solidFill>
                  <a:srgbClr val="1D4E55"/>
                </a:solidFill>
                <a:latin typeface="Garet 1"/>
                <a:ea typeface="Garet 1"/>
                <a:cs typeface="Garet 1"/>
                <a:sym typeface="Garet 1"/>
              </a:rPr>
              <a:t>Why Agda?</a:t>
            </a:r>
          </a:p>
          <a:p>
            <a:pPr algn="l" marL="1506191" indent="-502064" lvl="2">
              <a:lnSpc>
                <a:spcPts val="5232"/>
              </a:lnSpc>
              <a:buFont typeface="Arial"/>
              <a:buChar char="⚬"/>
            </a:pPr>
            <a:r>
              <a:rPr lang="en-US" sz="3488">
                <a:solidFill>
                  <a:srgbClr val="1D4E55"/>
                </a:solidFill>
                <a:latin typeface="Garet 1"/>
                <a:ea typeface="Garet 1"/>
                <a:cs typeface="Garet 1"/>
                <a:sym typeface="Garet 1"/>
              </a:rPr>
              <a:t>Treats proofs as algorithms</a:t>
            </a:r>
          </a:p>
          <a:p>
            <a:pPr algn="l" marL="1506191" indent="-502064" lvl="2">
              <a:lnSpc>
                <a:spcPts val="5232"/>
              </a:lnSpc>
              <a:buFont typeface="Arial"/>
              <a:buChar char="⚬"/>
            </a:pPr>
            <a:r>
              <a:rPr lang="en-US" sz="3488">
                <a:solidFill>
                  <a:srgbClr val="1D4E55"/>
                </a:solidFill>
                <a:latin typeface="Garet 1"/>
                <a:ea typeface="Garet 1"/>
                <a:cs typeface="Garet 1"/>
                <a:sym typeface="Garet 1"/>
              </a:rPr>
              <a:t>Allows complex mathematical structures with precise verification</a:t>
            </a:r>
          </a:p>
        </p:txBody>
      </p:sp>
      <p:grpSp>
        <p:nvGrpSpPr>
          <p:cNvPr name="Group 12" id="12"/>
          <p:cNvGrpSpPr/>
          <p:nvPr/>
        </p:nvGrpSpPr>
        <p:grpSpPr>
          <a:xfrm rot="0">
            <a:off x="12313802" y="6320154"/>
            <a:ext cx="4907972" cy="1306157"/>
            <a:chOff x="0" y="0"/>
            <a:chExt cx="1292635" cy="344009"/>
          </a:xfrm>
        </p:grpSpPr>
        <p:sp>
          <p:nvSpPr>
            <p:cNvPr name="Freeform 13" id="13"/>
            <p:cNvSpPr/>
            <p:nvPr/>
          </p:nvSpPr>
          <p:spPr>
            <a:xfrm flipH="false" flipV="false" rot="0">
              <a:off x="0" y="0"/>
              <a:ext cx="1292635" cy="344009"/>
            </a:xfrm>
            <a:custGeom>
              <a:avLst/>
              <a:gdLst/>
              <a:ahLst/>
              <a:cxnLst/>
              <a:rect r="r" b="b" t="t" l="l"/>
              <a:pathLst>
                <a:path h="344009" w="1292635">
                  <a:moveTo>
                    <a:pt x="80448" y="0"/>
                  </a:moveTo>
                  <a:lnTo>
                    <a:pt x="1212186" y="0"/>
                  </a:lnTo>
                  <a:cubicBezTo>
                    <a:pt x="1233523" y="0"/>
                    <a:pt x="1253985" y="8476"/>
                    <a:pt x="1269072" y="23563"/>
                  </a:cubicBezTo>
                  <a:cubicBezTo>
                    <a:pt x="1284159" y="38650"/>
                    <a:pt x="1292635" y="59112"/>
                    <a:pt x="1292635" y="80448"/>
                  </a:cubicBezTo>
                  <a:lnTo>
                    <a:pt x="1292635" y="263560"/>
                  </a:lnTo>
                  <a:cubicBezTo>
                    <a:pt x="1292635" y="284896"/>
                    <a:pt x="1284159" y="305359"/>
                    <a:pt x="1269072" y="320446"/>
                  </a:cubicBezTo>
                  <a:cubicBezTo>
                    <a:pt x="1253985" y="335533"/>
                    <a:pt x="1233523" y="344009"/>
                    <a:pt x="1212186" y="344009"/>
                  </a:cubicBezTo>
                  <a:lnTo>
                    <a:pt x="80448" y="344009"/>
                  </a:lnTo>
                  <a:cubicBezTo>
                    <a:pt x="59112" y="344009"/>
                    <a:pt x="38650" y="335533"/>
                    <a:pt x="23563" y="320446"/>
                  </a:cubicBezTo>
                  <a:cubicBezTo>
                    <a:pt x="8476" y="305359"/>
                    <a:pt x="0" y="284896"/>
                    <a:pt x="0" y="263560"/>
                  </a:cubicBezTo>
                  <a:lnTo>
                    <a:pt x="0" y="80448"/>
                  </a:lnTo>
                  <a:cubicBezTo>
                    <a:pt x="0" y="59112"/>
                    <a:pt x="8476" y="38650"/>
                    <a:pt x="23563" y="23563"/>
                  </a:cubicBezTo>
                  <a:cubicBezTo>
                    <a:pt x="38650" y="8476"/>
                    <a:pt x="59112" y="0"/>
                    <a:pt x="80448" y="0"/>
                  </a:cubicBezTo>
                  <a:close/>
                </a:path>
              </a:pathLst>
            </a:custGeom>
            <a:solidFill>
              <a:srgbClr val="000000">
                <a:alpha val="0"/>
              </a:srgbClr>
            </a:solidFill>
            <a:ln w="19050" cap="rnd">
              <a:solidFill>
                <a:srgbClr val="5E887C"/>
              </a:solidFill>
              <a:prstDash val="solid"/>
              <a:round/>
            </a:ln>
          </p:spPr>
        </p:sp>
        <p:sp>
          <p:nvSpPr>
            <p:cNvPr name="TextBox 14" id="14"/>
            <p:cNvSpPr txBox="true"/>
            <p:nvPr/>
          </p:nvSpPr>
          <p:spPr>
            <a:xfrm>
              <a:off x="0" y="-38100"/>
              <a:ext cx="1292635" cy="382109"/>
            </a:xfrm>
            <a:prstGeom prst="rect">
              <a:avLst/>
            </a:prstGeom>
          </p:spPr>
          <p:txBody>
            <a:bodyPr anchor="ctr" rtlCol="false" tIns="50800" lIns="50800" bIns="50800" rIns="50800"/>
            <a:lstStyle/>
            <a:p>
              <a:pPr algn="ctr">
                <a:lnSpc>
                  <a:spcPts val="2659"/>
                </a:lnSpc>
              </a:pPr>
            </a:p>
          </p:txBody>
        </p:sp>
      </p:grpSp>
      <p:grpSp>
        <p:nvGrpSpPr>
          <p:cNvPr name="Group 15" id="15"/>
          <p:cNvGrpSpPr>
            <a:grpSpLocks noChangeAspect="true"/>
          </p:cNvGrpSpPr>
          <p:nvPr/>
        </p:nvGrpSpPr>
        <p:grpSpPr>
          <a:xfrm rot="0">
            <a:off x="16246450" y="8245450"/>
            <a:ext cx="3550932" cy="3550932"/>
            <a:chOff x="0" y="0"/>
            <a:chExt cx="6355080" cy="6355080"/>
          </a:xfrm>
        </p:grpSpPr>
        <p:sp>
          <p:nvSpPr>
            <p:cNvPr name="Freeform 16" id="1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17" id="17"/>
          <p:cNvGrpSpPr/>
          <p:nvPr/>
        </p:nvGrpSpPr>
        <p:grpSpPr>
          <a:xfrm rot="0">
            <a:off x="17259300" y="9258300"/>
            <a:ext cx="1525232" cy="1525232"/>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10800000">
            <a:off x="-1253746" y="708493"/>
            <a:ext cx="5988023" cy="1935813"/>
            <a:chOff x="0" y="0"/>
            <a:chExt cx="5920208" cy="1913890"/>
          </a:xfrm>
        </p:grpSpPr>
        <p:sp>
          <p:nvSpPr>
            <p:cNvPr name="Freeform 3" id="3"/>
            <p:cNvSpPr/>
            <p:nvPr/>
          </p:nvSpPr>
          <p:spPr>
            <a:xfrm flipH="false" flipV="false" rot="0">
              <a:off x="0" y="0"/>
              <a:ext cx="5920208" cy="1913890"/>
            </a:xfrm>
            <a:custGeom>
              <a:avLst/>
              <a:gdLst/>
              <a:ahLst/>
              <a:cxnLst/>
              <a:rect r="r" b="b" t="t" l="l"/>
              <a:pathLst>
                <a:path h="1913890" w="5920208">
                  <a:moveTo>
                    <a:pt x="5920208" y="956945"/>
                  </a:moveTo>
                  <a:cubicBezTo>
                    <a:pt x="5920208" y="1485392"/>
                    <a:pt x="5491837" y="1913890"/>
                    <a:pt x="4963263" y="1913890"/>
                  </a:cubicBezTo>
                  <a:lnTo>
                    <a:pt x="956945" y="1913890"/>
                  </a:lnTo>
                  <a:cubicBezTo>
                    <a:pt x="428371" y="1913890"/>
                    <a:pt x="0" y="1485392"/>
                    <a:pt x="0" y="956945"/>
                  </a:cubicBezTo>
                  <a:cubicBezTo>
                    <a:pt x="0" y="428371"/>
                    <a:pt x="428371" y="0"/>
                    <a:pt x="956945" y="0"/>
                  </a:cubicBezTo>
                  <a:lnTo>
                    <a:pt x="4963263" y="0"/>
                  </a:lnTo>
                  <a:cubicBezTo>
                    <a:pt x="5491711" y="0"/>
                    <a:pt x="5920208" y="428371"/>
                    <a:pt x="5920208" y="956945"/>
                  </a:cubicBezTo>
                  <a:close/>
                </a:path>
              </a:pathLst>
            </a:custGeom>
            <a:solidFill>
              <a:srgbClr val="1D4E55"/>
            </a:solidFill>
          </p:spPr>
        </p:sp>
      </p:grpSp>
      <p:sp>
        <p:nvSpPr>
          <p:cNvPr name="Freeform 4" id="4"/>
          <p:cNvSpPr/>
          <p:nvPr/>
        </p:nvSpPr>
        <p:spPr>
          <a:xfrm flipH="false" flipV="false" rot="0">
            <a:off x="9560493" y="4297634"/>
            <a:ext cx="9993224" cy="3260289"/>
          </a:xfrm>
          <a:custGeom>
            <a:avLst/>
            <a:gdLst/>
            <a:ahLst/>
            <a:cxnLst/>
            <a:rect r="r" b="b" t="t" l="l"/>
            <a:pathLst>
              <a:path h="3260289" w="9993224">
                <a:moveTo>
                  <a:pt x="0" y="0"/>
                </a:moveTo>
                <a:lnTo>
                  <a:pt x="9993225" y="0"/>
                </a:lnTo>
                <a:lnTo>
                  <a:pt x="9993225" y="3260289"/>
                </a:lnTo>
                <a:lnTo>
                  <a:pt x="0" y="3260289"/>
                </a:lnTo>
                <a:lnTo>
                  <a:pt x="0" y="0"/>
                </a:lnTo>
                <a:close/>
              </a:path>
            </a:pathLst>
          </a:custGeom>
          <a:blipFill>
            <a:blip r:embed="rId2"/>
            <a:stretch>
              <a:fillRect l="0" t="0" r="0" b="0"/>
            </a:stretch>
          </a:blipFill>
        </p:spPr>
      </p:sp>
      <p:sp>
        <p:nvSpPr>
          <p:cNvPr name="TextBox 5" id="5"/>
          <p:cNvSpPr txBox="true"/>
          <p:nvPr/>
        </p:nvSpPr>
        <p:spPr>
          <a:xfrm rot="0">
            <a:off x="-255878" y="1414420"/>
            <a:ext cx="4796385"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ChatGPT</a:t>
            </a:r>
          </a:p>
        </p:txBody>
      </p:sp>
      <p:sp>
        <p:nvSpPr>
          <p:cNvPr name="TextBox 6" id="6"/>
          <p:cNvSpPr txBox="true"/>
          <p:nvPr/>
        </p:nvSpPr>
        <p:spPr>
          <a:xfrm rot="0">
            <a:off x="331390" y="3037086"/>
            <a:ext cx="12062270" cy="5948813"/>
          </a:xfrm>
          <a:prstGeom prst="rect">
            <a:avLst/>
          </a:prstGeom>
        </p:spPr>
        <p:txBody>
          <a:bodyPr anchor="t" rtlCol="false" tIns="0" lIns="0" bIns="0" rIns="0">
            <a:spAutoFit/>
          </a:bodyPr>
          <a:lstStyle/>
          <a:p>
            <a:pPr algn="l" marL="753095" indent="-376548" lvl="1">
              <a:lnSpc>
                <a:spcPts val="5232"/>
              </a:lnSpc>
              <a:buFont typeface="Arial"/>
              <a:buChar char="•"/>
            </a:pPr>
            <a:r>
              <a:rPr lang="en-US" sz="3488">
                <a:solidFill>
                  <a:srgbClr val="1D4E55"/>
                </a:solidFill>
                <a:latin typeface="Garet 1"/>
                <a:ea typeface="Garet 1"/>
                <a:cs typeface="Garet 1"/>
                <a:sym typeface="Garet 1"/>
              </a:rPr>
              <a:t>What is ChatGPT?</a:t>
            </a:r>
          </a:p>
          <a:p>
            <a:pPr algn="l" marL="1506191" indent="-502064" lvl="2">
              <a:lnSpc>
                <a:spcPts val="5232"/>
              </a:lnSpc>
              <a:buFont typeface="Arial"/>
              <a:buChar char="⚬"/>
            </a:pPr>
            <a:r>
              <a:rPr lang="en-US" sz="3488">
                <a:solidFill>
                  <a:srgbClr val="1D4E55"/>
                </a:solidFill>
                <a:latin typeface="Garet 1"/>
                <a:ea typeface="Garet 1"/>
                <a:cs typeface="Garet 1"/>
                <a:sym typeface="Garet 1"/>
              </a:rPr>
              <a:t>A Large Language Model designed for natural language processing</a:t>
            </a:r>
          </a:p>
          <a:p>
            <a:pPr algn="l">
              <a:lnSpc>
                <a:spcPts val="5232"/>
              </a:lnSpc>
            </a:pPr>
          </a:p>
          <a:p>
            <a:pPr algn="l" marL="753095" indent="-376548" lvl="1">
              <a:lnSpc>
                <a:spcPts val="5232"/>
              </a:lnSpc>
              <a:buFont typeface="Arial"/>
              <a:buChar char="•"/>
            </a:pPr>
            <a:r>
              <a:rPr lang="en-US" sz="3488">
                <a:solidFill>
                  <a:srgbClr val="1D4E55"/>
                </a:solidFill>
                <a:latin typeface="Garet 1"/>
                <a:ea typeface="Garet 1"/>
                <a:cs typeface="Garet 1"/>
                <a:sym typeface="Garet 1"/>
              </a:rPr>
              <a:t>Why ChatGPT?</a:t>
            </a:r>
          </a:p>
          <a:p>
            <a:pPr algn="l" marL="1506191" indent="-502064" lvl="2">
              <a:lnSpc>
                <a:spcPts val="5232"/>
              </a:lnSpc>
              <a:buFont typeface="Arial"/>
              <a:buChar char="⚬"/>
            </a:pPr>
            <a:r>
              <a:rPr lang="en-US" sz="3488">
                <a:solidFill>
                  <a:srgbClr val="1D4E55"/>
                </a:solidFill>
                <a:latin typeface="Garet 1"/>
                <a:ea typeface="Garet 1"/>
                <a:cs typeface="Garet 1"/>
                <a:sym typeface="Garet 1"/>
              </a:rPr>
              <a:t>Generates human-like proofs from natural language inputs</a:t>
            </a:r>
          </a:p>
          <a:p>
            <a:pPr algn="l" marL="1506191" indent="-502064" lvl="2">
              <a:lnSpc>
                <a:spcPts val="5232"/>
              </a:lnSpc>
              <a:buFont typeface="Arial"/>
              <a:buChar char="⚬"/>
            </a:pPr>
            <a:r>
              <a:rPr lang="en-US" sz="3488">
                <a:solidFill>
                  <a:srgbClr val="1D4E55"/>
                </a:solidFill>
                <a:latin typeface="Garet 1"/>
                <a:ea typeface="Garet 1"/>
                <a:cs typeface="Garet 1"/>
                <a:sym typeface="Garet 1"/>
              </a:rPr>
              <a:t>Provides an API that will be used for communication with Agda</a:t>
            </a:r>
          </a:p>
        </p:txBody>
      </p:sp>
      <p:grpSp>
        <p:nvGrpSpPr>
          <p:cNvPr name="Group 7" id="7"/>
          <p:cNvGrpSpPr>
            <a:grpSpLocks noChangeAspect="true"/>
          </p:cNvGrpSpPr>
          <p:nvPr/>
        </p:nvGrpSpPr>
        <p:grpSpPr>
          <a:xfrm rot="0">
            <a:off x="16096594" y="-1154276"/>
            <a:ext cx="3550932" cy="3550932"/>
            <a:chOff x="0" y="0"/>
            <a:chExt cx="6355080" cy="6355080"/>
          </a:xfrm>
        </p:grpSpPr>
        <p:sp>
          <p:nvSpPr>
            <p:cNvPr name="Freeform 8" id="8"/>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9" id="9"/>
          <p:cNvGrpSpPr/>
          <p:nvPr/>
        </p:nvGrpSpPr>
        <p:grpSpPr>
          <a:xfrm rot="0">
            <a:off x="17109444" y="-141425"/>
            <a:ext cx="1525232" cy="152523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1749101" y="3469456"/>
            <a:ext cx="1111991" cy="111199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49101" y="6586643"/>
            <a:ext cx="1111991" cy="11119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49101" y="5028049"/>
            <a:ext cx="1111991" cy="111199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49101" y="8146309"/>
            <a:ext cx="1111991" cy="111199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887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0460177" y="4090180"/>
            <a:ext cx="5646939" cy="4291674"/>
          </a:xfrm>
          <a:custGeom>
            <a:avLst/>
            <a:gdLst/>
            <a:ahLst/>
            <a:cxnLst/>
            <a:rect r="r" b="b" t="t" l="l"/>
            <a:pathLst>
              <a:path h="4291674" w="5646939">
                <a:moveTo>
                  <a:pt x="0" y="0"/>
                </a:moveTo>
                <a:lnTo>
                  <a:pt x="5646939" y="0"/>
                </a:lnTo>
                <a:lnTo>
                  <a:pt x="5646939" y="4291674"/>
                </a:lnTo>
                <a:lnTo>
                  <a:pt x="0" y="42916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2579229" y="1298575"/>
            <a:ext cx="1379642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Research/Engineering Process</a:t>
            </a:r>
          </a:p>
        </p:txBody>
      </p:sp>
      <p:sp>
        <p:nvSpPr>
          <p:cNvPr name="TextBox 18" id="18"/>
          <p:cNvSpPr txBox="true"/>
          <p:nvPr/>
        </p:nvSpPr>
        <p:spPr>
          <a:xfrm rot="0">
            <a:off x="1922275" y="3826739"/>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01</a:t>
            </a:r>
          </a:p>
        </p:txBody>
      </p:sp>
      <p:sp>
        <p:nvSpPr>
          <p:cNvPr name="TextBox 19" id="19"/>
          <p:cNvSpPr txBox="true"/>
          <p:nvPr/>
        </p:nvSpPr>
        <p:spPr>
          <a:xfrm rot="0">
            <a:off x="3013446" y="3807689"/>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Algorithm</a:t>
            </a:r>
          </a:p>
        </p:txBody>
      </p:sp>
      <p:sp>
        <p:nvSpPr>
          <p:cNvPr name="TextBox 20" id="20"/>
          <p:cNvSpPr txBox="true"/>
          <p:nvPr/>
        </p:nvSpPr>
        <p:spPr>
          <a:xfrm rot="0">
            <a:off x="1922275" y="6943926"/>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03</a:t>
            </a:r>
          </a:p>
        </p:txBody>
      </p:sp>
      <p:sp>
        <p:nvSpPr>
          <p:cNvPr name="TextBox 21" id="21"/>
          <p:cNvSpPr txBox="true"/>
          <p:nvPr/>
        </p:nvSpPr>
        <p:spPr>
          <a:xfrm rot="0">
            <a:off x="1922275" y="5385333"/>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02</a:t>
            </a:r>
          </a:p>
        </p:txBody>
      </p:sp>
      <p:sp>
        <p:nvSpPr>
          <p:cNvPr name="TextBox 22" id="22"/>
          <p:cNvSpPr txBox="true"/>
          <p:nvPr/>
        </p:nvSpPr>
        <p:spPr>
          <a:xfrm rot="0">
            <a:off x="3013446" y="8455967"/>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Prototype</a:t>
            </a:r>
          </a:p>
        </p:txBody>
      </p:sp>
      <p:sp>
        <p:nvSpPr>
          <p:cNvPr name="TextBox 23" id="23"/>
          <p:cNvSpPr txBox="true"/>
          <p:nvPr/>
        </p:nvSpPr>
        <p:spPr>
          <a:xfrm rot="0">
            <a:off x="3013446" y="5366283"/>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Diagrams</a:t>
            </a:r>
          </a:p>
        </p:txBody>
      </p:sp>
      <p:sp>
        <p:nvSpPr>
          <p:cNvPr name="TextBox 24" id="24"/>
          <p:cNvSpPr txBox="true"/>
          <p:nvPr/>
        </p:nvSpPr>
        <p:spPr>
          <a:xfrm rot="0">
            <a:off x="1922275" y="8503592"/>
            <a:ext cx="765643" cy="545931"/>
          </a:xfrm>
          <a:prstGeom prst="rect">
            <a:avLst/>
          </a:prstGeom>
        </p:spPr>
        <p:txBody>
          <a:bodyPr anchor="t" rtlCol="false" tIns="0" lIns="0" bIns="0" rIns="0">
            <a:spAutoFit/>
          </a:bodyPr>
          <a:lstStyle/>
          <a:p>
            <a:pPr algn="ctr">
              <a:lnSpc>
                <a:spcPts val="4289"/>
              </a:lnSpc>
            </a:pPr>
            <a:r>
              <a:rPr lang="en-US" sz="3729">
                <a:solidFill>
                  <a:srgbClr val="E8E6E2"/>
                </a:solidFill>
                <a:latin typeface="Ansam"/>
                <a:ea typeface="Ansam"/>
                <a:cs typeface="Ansam"/>
                <a:sym typeface="Ansam"/>
              </a:rPr>
              <a:t>04</a:t>
            </a:r>
          </a:p>
        </p:txBody>
      </p:sp>
      <p:sp>
        <p:nvSpPr>
          <p:cNvPr name="TextBox 25" id="25"/>
          <p:cNvSpPr txBox="true"/>
          <p:nvPr/>
        </p:nvSpPr>
        <p:spPr>
          <a:xfrm rot="0">
            <a:off x="3013446" y="6896301"/>
            <a:ext cx="5318252" cy="485775"/>
          </a:xfrm>
          <a:prstGeom prst="rect">
            <a:avLst/>
          </a:prstGeom>
        </p:spPr>
        <p:txBody>
          <a:bodyPr anchor="t" rtlCol="false" tIns="0" lIns="0" bIns="0" rIns="0">
            <a:spAutoFit/>
          </a:bodyPr>
          <a:lstStyle/>
          <a:p>
            <a:pPr algn="l">
              <a:lnSpc>
                <a:spcPts val="3840"/>
              </a:lnSpc>
              <a:spcBef>
                <a:spcPct val="0"/>
              </a:spcBef>
            </a:pPr>
            <a:r>
              <a:rPr lang="en-US" b="true" sz="3200">
                <a:solidFill>
                  <a:srgbClr val="1D4E55"/>
                </a:solidFill>
                <a:latin typeface="Garet 1 Bold"/>
                <a:ea typeface="Garet 1 Bold"/>
                <a:cs typeface="Garet 1 Bold"/>
                <a:sym typeface="Garet 1 Bold"/>
              </a:rPr>
              <a:t>Challenges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DF4"/>
        </a:solidFill>
      </p:bgPr>
    </p:bg>
    <p:spTree>
      <p:nvGrpSpPr>
        <p:cNvPr id="1" name=""/>
        <p:cNvGrpSpPr/>
        <p:nvPr/>
      </p:nvGrpSpPr>
      <p:grpSpPr>
        <a:xfrm>
          <a:off x="0" y="0"/>
          <a:ext cx="0" cy="0"/>
          <a:chOff x="0" y="0"/>
          <a:chExt cx="0" cy="0"/>
        </a:xfrm>
      </p:grpSpPr>
      <p:grpSp>
        <p:nvGrpSpPr>
          <p:cNvPr name="Group 2" id="2"/>
          <p:cNvGrpSpPr/>
          <p:nvPr/>
        </p:nvGrpSpPr>
        <p:grpSpPr>
          <a:xfrm rot="0">
            <a:off x="-1124443" y="708493"/>
            <a:ext cx="20536886" cy="1935813"/>
            <a:chOff x="0" y="0"/>
            <a:chExt cx="29788293" cy="2807854"/>
          </a:xfrm>
        </p:grpSpPr>
        <p:sp>
          <p:nvSpPr>
            <p:cNvPr name="Freeform 3" id="3"/>
            <p:cNvSpPr/>
            <p:nvPr/>
          </p:nvSpPr>
          <p:spPr>
            <a:xfrm flipH="false" flipV="false" rot="0">
              <a:off x="0" y="0"/>
              <a:ext cx="29788293" cy="2807853"/>
            </a:xfrm>
            <a:custGeom>
              <a:avLst/>
              <a:gdLst/>
              <a:ahLst/>
              <a:cxnLst/>
              <a:rect r="r" b="b" t="t" l="l"/>
              <a:pathLst>
                <a:path h="2807853" w="29788293">
                  <a:moveTo>
                    <a:pt x="29788293" y="1403927"/>
                  </a:moveTo>
                  <a:cubicBezTo>
                    <a:pt x="29788293" y="2379356"/>
                    <a:pt x="29359923" y="2807853"/>
                    <a:pt x="28831347" y="2807853"/>
                  </a:cubicBezTo>
                  <a:lnTo>
                    <a:pt x="956945" y="2807853"/>
                  </a:lnTo>
                  <a:cubicBezTo>
                    <a:pt x="428371" y="2807853"/>
                    <a:pt x="0" y="2379356"/>
                    <a:pt x="0" y="1403927"/>
                  </a:cubicBezTo>
                  <a:cubicBezTo>
                    <a:pt x="0" y="428371"/>
                    <a:pt x="428371" y="0"/>
                    <a:pt x="956945" y="0"/>
                  </a:cubicBezTo>
                  <a:lnTo>
                    <a:pt x="28831347" y="0"/>
                  </a:lnTo>
                  <a:cubicBezTo>
                    <a:pt x="29359796" y="0"/>
                    <a:pt x="29788293" y="428371"/>
                    <a:pt x="29788293" y="1403927"/>
                  </a:cubicBezTo>
                  <a:close/>
                </a:path>
              </a:pathLst>
            </a:custGeom>
            <a:solidFill>
              <a:srgbClr val="1D4E55"/>
            </a:solidFill>
          </p:spPr>
        </p:sp>
      </p:grpSp>
      <p:grpSp>
        <p:nvGrpSpPr>
          <p:cNvPr name="Group 4" id="4"/>
          <p:cNvGrpSpPr/>
          <p:nvPr/>
        </p:nvGrpSpPr>
        <p:grpSpPr>
          <a:xfrm rot="0">
            <a:off x="3048159" y="3282723"/>
            <a:ext cx="11070730" cy="787084"/>
            <a:chOff x="0" y="0"/>
            <a:chExt cx="6329033" cy="449969"/>
          </a:xfrm>
        </p:grpSpPr>
        <p:sp>
          <p:nvSpPr>
            <p:cNvPr name="Freeform 5" id="5"/>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6" id="6"/>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grpSp>
        <p:nvGrpSpPr>
          <p:cNvPr name="Group 7" id="7"/>
          <p:cNvGrpSpPr/>
          <p:nvPr/>
        </p:nvGrpSpPr>
        <p:grpSpPr>
          <a:xfrm rot="0">
            <a:off x="3048159" y="4626770"/>
            <a:ext cx="11070730" cy="787084"/>
            <a:chOff x="0" y="0"/>
            <a:chExt cx="6329033" cy="449969"/>
          </a:xfrm>
        </p:grpSpPr>
        <p:sp>
          <p:nvSpPr>
            <p:cNvPr name="Freeform 8" id="8"/>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9" id="9"/>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grpSp>
        <p:nvGrpSpPr>
          <p:cNvPr name="Group 10" id="10"/>
          <p:cNvGrpSpPr/>
          <p:nvPr/>
        </p:nvGrpSpPr>
        <p:grpSpPr>
          <a:xfrm rot="0">
            <a:off x="3048159" y="5970817"/>
            <a:ext cx="11070730" cy="787084"/>
            <a:chOff x="0" y="0"/>
            <a:chExt cx="6329033" cy="449969"/>
          </a:xfrm>
        </p:grpSpPr>
        <p:sp>
          <p:nvSpPr>
            <p:cNvPr name="Freeform 11" id="11"/>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2" id="12"/>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grpSp>
        <p:nvGrpSpPr>
          <p:cNvPr name="Group 13" id="13"/>
          <p:cNvGrpSpPr/>
          <p:nvPr/>
        </p:nvGrpSpPr>
        <p:grpSpPr>
          <a:xfrm rot="0">
            <a:off x="3048159" y="8638803"/>
            <a:ext cx="11070730" cy="787084"/>
            <a:chOff x="0" y="0"/>
            <a:chExt cx="6329033" cy="449969"/>
          </a:xfrm>
        </p:grpSpPr>
        <p:sp>
          <p:nvSpPr>
            <p:cNvPr name="Freeform 14" id="14"/>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5" id="15"/>
            <p:cNvSpPr txBox="true"/>
            <p:nvPr/>
          </p:nvSpPr>
          <p:spPr>
            <a:xfrm>
              <a:off x="0" y="47625"/>
              <a:ext cx="6329033" cy="402344"/>
            </a:xfrm>
            <a:prstGeom prst="rect">
              <a:avLst/>
            </a:prstGeom>
          </p:spPr>
          <p:txBody>
            <a:bodyPr anchor="ctr" rtlCol="false" tIns="50800" lIns="50800" bIns="50800" rIns="50800"/>
            <a:lstStyle/>
            <a:p>
              <a:pPr algn="ctr">
                <a:lnSpc>
                  <a:spcPts val="2820"/>
                </a:lnSpc>
              </a:pPr>
              <a:r>
                <a:rPr lang="en-US" sz="2820">
                  <a:solidFill>
                    <a:srgbClr val="1D4E55"/>
                  </a:solidFill>
                  <a:latin typeface="Garet 2"/>
                  <a:ea typeface="Garet 2"/>
                  <a:cs typeface="Garet 2"/>
                  <a:sym typeface="Garet 2"/>
                </a:rPr>
                <a:t>Display results</a:t>
              </a:r>
            </a:p>
          </p:txBody>
        </p:sp>
      </p:grpSp>
      <p:grpSp>
        <p:nvGrpSpPr>
          <p:cNvPr name="Group 16" id="16"/>
          <p:cNvGrpSpPr/>
          <p:nvPr/>
        </p:nvGrpSpPr>
        <p:grpSpPr>
          <a:xfrm rot="0">
            <a:off x="3048159" y="7286874"/>
            <a:ext cx="11070730" cy="787084"/>
            <a:chOff x="0" y="0"/>
            <a:chExt cx="6329033" cy="449969"/>
          </a:xfrm>
        </p:grpSpPr>
        <p:sp>
          <p:nvSpPr>
            <p:cNvPr name="Freeform 17" id="17"/>
            <p:cNvSpPr/>
            <p:nvPr/>
          </p:nvSpPr>
          <p:spPr>
            <a:xfrm flipH="false" flipV="false" rot="0">
              <a:off x="0" y="0"/>
              <a:ext cx="6329033" cy="449969"/>
            </a:xfrm>
            <a:custGeom>
              <a:avLst/>
              <a:gdLst/>
              <a:ahLst/>
              <a:cxnLst/>
              <a:rect r="r" b="b" t="t" l="l"/>
              <a:pathLst>
                <a:path h="449969" w="6329033">
                  <a:moveTo>
                    <a:pt x="6125833" y="0"/>
                  </a:moveTo>
                  <a:cubicBezTo>
                    <a:pt x="6238058" y="0"/>
                    <a:pt x="6329033" y="100729"/>
                    <a:pt x="6329033" y="224984"/>
                  </a:cubicBezTo>
                  <a:cubicBezTo>
                    <a:pt x="6329033" y="349240"/>
                    <a:pt x="6238058" y="449969"/>
                    <a:pt x="6125833" y="449969"/>
                  </a:cubicBezTo>
                  <a:lnTo>
                    <a:pt x="203200" y="449969"/>
                  </a:lnTo>
                  <a:cubicBezTo>
                    <a:pt x="90976" y="449969"/>
                    <a:pt x="0" y="349240"/>
                    <a:pt x="0" y="224984"/>
                  </a:cubicBezTo>
                  <a:cubicBezTo>
                    <a:pt x="0" y="100729"/>
                    <a:pt x="90976" y="0"/>
                    <a:pt x="203200" y="0"/>
                  </a:cubicBezTo>
                  <a:close/>
                </a:path>
              </a:pathLst>
            </a:custGeom>
            <a:solidFill>
              <a:srgbClr val="C2CECC"/>
            </a:solidFill>
          </p:spPr>
        </p:sp>
        <p:sp>
          <p:nvSpPr>
            <p:cNvPr name="TextBox 18" id="18"/>
            <p:cNvSpPr txBox="true"/>
            <p:nvPr/>
          </p:nvSpPr>
          <p:spPr>
            <a:xfrm>
              <a:off x="0" y="19050"/>
              <a:ext cx="6329033" cy="430919"/>
            </a:xfrm>
            <a:prstGeom prst="rect">
              <a:avLst/>
            </a:prstGeom>
          </p:spPr>
          <p:txBody>
            <a:bodyPr anchor="ctr" rtlCol="false" tIns="50800" lIns="50800" bIns="50800" rIns="50800"/>
            <a:lstStyle/>
            <a:p>
              <a:pPr algn="ctr">
                <a:lnSpc>
                  <a:spcPts val="1942"/>
                </a:lnSpc>
              </a:pPr>
            </a:p>
          </p:txBody>
        </p:sp>
      </p:grpSp>
      <p:sp>
        <p:nvSpPr>
          <p:cNvPr name="Freeform 19" id="19"/>
          <p:cNvSpPr/>
          <p:nvPr/>
        </p:nvSpPr>
        <p:spPr>
          <a:xfrm flipH="false" flipV="false" rot="6763817">
            <a:off x="13854096" y="6490007"/>
            <a:ext cx="1626012" cy="1203249"/>
          </a:xfrm>
          <a:custGeom>
            <a:avLst/>
            <a:gdLst/>
            <a:ahLst/>
            <a:cxnLst/>
            <a:rect r="r" b="b" t="t" l="l"/>
            <a:pathLst>
              <a:path h="1203249" w="1626012">
                <a:moveTo>
                  <a:pt x="0" y="0"/>
                </a:moveTo>
                <a:lnTo>
                  <a:pt x="1626012" y="0"/>
                </a:lnTo>
                <a:lnTo>
                  <a:pt x="1626012" y="1203249"/>
                </a:lnTo>
                <a:lnTo>
                  <a:pt x="0" y="12032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lgDash"/>
            <a:miter/>
          </a:ln>
        </p:spPr>
      </p:sp>
      <p:sp>
        <p:nvSpPr>
          <p:cNvPr name="Freeform 20" id="20"/>
          <p:cNvSpPr/>
          <p:nvPr/>
        </p:nvSpPr>
        <p:spPr>
          <a:xfrm flipH="false" flipV="false" rot="5496411">
            <a:off x="8356201" y="4216281"/>
            <a:ext cx="559742" cy="255382"/>
          </a:xfrm>
          <a:custGeom>
            <a:avLst/>
            <a:gdLst/>
            <a:ahLst/>
            <a:cxnLst/>
            <a:rect r="r" b="b" t="t" l="l"/>
            <a:pathLst>
              <a:path h="255382" w="559742">
                <a:moveTo>
                  <a:pt x="0" y="0"/>
                </a:moveTo>
                <a:lnTo>
                  <a:pt x="559742" y="0"/>
                </a:lnTo>
                <a:lnTo>
                  <a:pt x="559742" y="255382"/>
                </a:lnTo>
                <a:lnTo>
                  <a:pt x="0" y="255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1942206" y="1298575"/>
            <a:ext cx="14081391" cy="869950"/>
          </a:xfrm>
          <a:prstGeom prst="rect">
            <a:avLst/>
          </a:prstGeom>
        </p:spPr>
        <p:txBody>
          <a:bodyPr anchor="t" rtlCol="false" tIns="0" lIns="0" bIns="0" rIns="0">
            <a:spAutoFit/>
          </a:bodyPr>
          <a:lstStyle/>
          <a:p>
            <a:pPr algn="ctr">
              <a:lnSpc>
                <a:spcPts val="6500"/>
              </a:lnSpc>
            </a:pPr>
            <a:r>
              <a:rPr lang="en-US" sz="6500">
                <a:solidFill>
                  <a:srgbClr val="FBFDF4"/>
                </a:solidFill>
                <a:latin typeface="League Spartan"/>
                <a:ea typeface="League Spartan"/>
                <a:cs typeface="League Spartan"/>
                <a:sym typeface="League Spartan"/>
              </a:rPr>
              <a:t>Algorithm</a:t>
            </a:r>
          </a:p>
        </p:txBody>
      </p:sp>
      <p:sp>
        <p:nvSpPr>
          <p:cNvPr name="TextBox 22" id="22"/>
          <p:cNvSpPr txBox="true"/>
          <p:nvPr/>
        </p:nvSpPr>
        <p:spPr>
          <a:xfrm rot="0">
            <a:off x="4270113" y="3465536"/>
            <a:ext cx="8731919"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Receive mathematical proof request from user</a:t>
            </a:r>
          </a:p>
        </p:txBody>
      </p:sp>
      <p:sp>
        <p:nvSpPr>
          <p:cNvPr name="TextBox 23" id="23"/>
          <p:cNvSpPr txBox="true"/>
          <p:nvPr/>
        </p:nvSpPr>
        <p:spPr>
          <a:xfrm rot="0">
            <a:off x="4742808" y="4781901"/>
            <a:ext cx="7515550"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ChatGPT generates mathematical proof </a:t>
            </a:r>
          </a:p>
        </p:txBody>
      </p:sp>
      <p:sp>
        <p:nvSpPr>
          <p:cNvPr name="TextBox 24" id="24"/>
          <p:cNvSpPr txBox="true"/>
          <p:nvPr/>
        </p:nvSpPr>
        <p:spPr>
          <a:xfrm rot="0">
            <a:off x="3930867" y="6123761"/>
            <a:ext cx="9867196"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Verify generated mathematical proof using Agda</a:t>
            </a:r>
          </a:p>
        </p:txBody>
      </p:sp>
      <p:sp>
        <p:nvSpPr>
          <p:cNvPr name="TextBox 25" id="25"/>
          <p:cNvSpPr txBox="true"/>
          <p:nvPr/>
        </p:nvSpPr>
        <p:spPr>
          <a:xfrm rot="0">
            <a:off x="5541463" y="7469688"/>
            <a:ext cx="6189220" cy="421457"/>
          </a:xfrm>
          <a:prstGeom prst="rect">
            <a:avLst/>
          </a:prstGeom>
        </p:spPr>
        <p:txBody>
          <a:bodyPr anchor="t" rtlCol="false" tIns="0" lIns="0" bIns="0" rIns="0">
            <a:spAutoFit/>
          </a:bodyPr>
          <a:lstStyle/>
          <a:p>
            <a:pPr algn="l">
              <a:lnSpc>
                <a:spcPts val="3378"/>
              </a:lnSpc>
              <a:spcBef>
                <a:spcPct val="0"/>
              </a:spcBef>
            </a:pPr>
            <a:r>
              <a:rPr lang="en-US" sz="2815">
                <a:solidFill>
                  <a:srgbClr val="1D4E55"/>
                </a:solidFill>
                <a:latin typeface="Garet 1"/>
                <a:ea typeface="Garet 1"/>
                <a:cs typeface="Garet 1"/>
                <a:sym typeface="Garet 1"/>
              </a:rPr>
              <a:t>Send feedback back to ChatGPT</a:t>
            </a:r>
          </a:p>
        </p:txBody>
      </p:sp>
      <p:sp>
        <p:nvSpPr>
          <p:cNvPr name="TextBox 26" id="26"/>
          <p:cNvSpPr txBox="true"/>
          <p:nvPr/>
        </p:nvSpPr>
        <p:spPr>
          <a:xfrm rot="0">
            <a:off x="15261803" y="6796001"/>
            <a:ext cx="2392746" cy="402247"/>
          </a:xfrm>
          <a:prstGeom prst="rect">
            <a:avLst/>
          </a:prstGeom>
        </p:spPr>
        <p:txBody>
          <a:bodyPr anchor="t" rtlCol="false" tIns="0" lIns="0" bIns="0" rIns="0">
            <a:spAutoFit/>
          </a:bodyPr>
          <a:lstStyle/>
          <a:p>
            <a:pPr algn="ctr">
              <a:lnSpc>
                <a:spcPts val="3137"/>
              </a:lnSpc>
              <a:spcBef>
                <a:spcPct val="0"/>
              </a:spcBef>
            </a:pPr>
            <a:r>
              <a:rPr lang="en-US" sz="2614">
                <a:solidFill>
                  <a:srgbClr val="0B2F3D"/>
                </a:solidFill>
                <a:latin typeface="Garet 1"/>
                <a:ea typeface="Garet 1"/>
                <a:cs typeface="Garet 1"/>
                <a:sym typeface="Garet 1"/>
              </a:rPr>
              <a:t>Refine proof </a:t>
            </a:r>
          </a:p>
        </p:txBody>
      </p:sp>
      <p:sp>
        <p:nvSpPr>
          <p:cNvPr name="Freeform 27" id="27"/>
          <p:cNvSpPr/>
          <p:nvPr/>
        </p:nvSpPr>
        <p:spPr>
          <a:xfrm flipH="false" flipV="false" rot="5496411">
            <a:off x="8356201" y="5549509"/>
            <a:ext cx="559742" cy="255382"/>
          </a:xfrm>
          <a:custGeom>
            <a:avLst/>
            <a:gdLst/>
            <a:ahLst/>
            <a:cxnLst/>
            <a:rect r="r" b="b" t="t" l="l"/>
            <a:pathLst>
              <a:path h="255382" w="559742">
                <a:moveTo>
                  <a:pt x="0" y="0"/>
                </a:moveTo>
                <a:lnTo>
                  <a:pt x="559742" y="0"/>
                </a:lnTo>
                <a:lnTo>
                  <a:pt x="559742" y="255382"/>
                </a:lnTo>
                <a:lnTo>
                  <a:pt x="0" y="255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5496411">
            <a:off x="8356201" y="6864088"/>
            <a:ext cx="559742" cy="255382"/>
          </a:xfrm>
          <a:custGeom>
            <a:avLst/>
            <a:gdLst/>
            <a:ahLst/>
            <a:cxnLst/>
            <a:rect r="r" b="b" t="t" l="l"/>
            <a:pathLst>
              <a:path h="255382" w="559742">
                <a:moveTo>
                  <a:pt x="0" y="0"/>
                </a:moveTo>
                <a:lnTo>
                  <a:pt x="559742" y="0"/>
                </a:lnTo>
                <a:lnTo>
                  <a:pt x="559742" y="255383"/>
                </a:lnTo>
                <a:lnTo>
                  <a:pt x="0" y="255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5496411">
            <a:off x="8356201" y="8218246"/>
            <a:ext cx="559742" cy="255382"/>
          </a:xfrm>
          <a:custGeom>
            <a:avLst/>
            <a:gdLst/>
            <a:ahLst/>
            <a:cxnLst/>
            <a:rect r="r" b="b" t="t" l="l"/>
            <a:pathLst>
              <a:path h="255382" w="559742">
                <a:moveTo>
                  <a:pt x="0" y="0"/>
                </a:moveTo>
                <a:lnTo>
                  <a:pt x="559742" y="0"/>
                </a:lnTo>
                <a:lnTo>
                  <a:pt x="559742" y="255382"/>
                </a:lnTo>
                <a:lnTo>
                  <a:pt x="0" y="255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0" id="30"/>
          <p:cNvGrpSpPr>
            <a:grpSpLocks noChangeAspect="true"/>
          </p:cNvGrpSpPr>
          <p:nvPr/>
        </p:nvGrpSpPr>
        <p:grpSpPr>
          <a:xfrm rot="0">
            <a:off x="-1608726" y="8345937"/>
            <a:ext cx="3550932" cy="3550932"/>
            <a:chOff x="0" y="0"/>
            <a:chExt cx="6355080" cy="6355080"/>
          </a:xfrm>
        </p:grpSpPr>
        <p:sp>
          <p:nvSpPr>
            <p:cNvPr name="Freeform 31" id="31"/>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D4E55"/>
            </a:solidFill>
          </p:spPr>
        </p:sp>
      </p:grpSp>
      <p:grpSp>
        <p:nvGrpSpPr>
          <p:cNvPr name="Group 32" id="32"/>
          <p:cNvGrpSpPr/>
          <p:nvPr/>
        </p:nvGrpSpPr>
        <p:grpSpPr>
          <a:xfrm rot="0">
            <a:off x="-595876" y="9358787"/>
            <a:ext cx="1525232" cy="1525232"/>
            <a:chOff x="0" y="0"/>
            <a:chExt cx="6350000" cy="6350000"/>
          </a:xfrm>
        </p:grpSpPr>
        <p:sp>
          <p:nvSpPr>
            <p:cNvPr name="Freeform 33" id="3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9E9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DAGQ7tg1_hA</dc:identifier>
  <dcterms:modified xsi:type="dcterms:W3CDTF">2011-08-01T06:04:30Z</dcterms:modified>
  <cp:revision>1</cp:revision>
  <dc:title>Proof Verifier</dc:title>
</cp:coreProperties>
</file>