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65" r:id="rId2"/>
  </p:sldMasterIdLst>
  <p:sldIdLst>
    <p:sldId id="256" r:id="rId3"/>
    <p:sldId id="262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285720" y="142852"/>
            <a:ext cx="8572560" cy="4857784"/>
          </a:xfrm>
          <a:prstGeom prst="roundRect">
            <a:avLst>
              <a:gd name="adj" fmla="val 2353"/>
            </a:avLst>
          </a:prstGeom>
          <a:gradFill>
            <a:gsLst>
              <a:gs pos="0">
                <a:schemeClr val="bg2"/>
              </a:gs>
              <a:gs pos="35000">
                <a:schemeClr val="bg2">
                  <a:lumMod val="90000"/>
                </a:schemeClr>
              </a:gs>
            </a:gsLst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1500" y="2928934"/>
            <a:ext cx="8001000" cy="1470025"/>
          </a:xfrm>
        </p:spPr>
        <p:txBody>
          <a:bodyPr/>
          <a:lstStyle>
            <a:lvl1pPr algn="ctr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5000636"/>
            <a:ext cx="8401080" cy="107157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EA5C-26C9-42DE-A18F-06173D0F2DD9}" type="datetimeFigureOut">
              <a:rPr lang="pt-BR" smtClean="0"/>
              <a:pPr/>
              <a:t>27/11/2012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D87-2B41-4DD8-B8DB-E0B5706E5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EA5C-26C9-42DE-A18F-06173D0F2DD9}" type="datetimeFigureOut">
              <a:rPr lang="pt-BR" smtClean="0"/>
              <a:pPr/>
              <a:t>27/11/2012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D87-2B41-4DD8-B8DB-E0B5706E5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EA5C-26C9-42DE-A18F-06173D0F2DD9}" type="datetimeFigureOut">
              <a:rPr lang="pt-BR" smtClean="0"/>
              <a:pPr/>
              <a:t>27/11/2012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D87-2B41-4DD8-B8DB-E0B5706E5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EA5C-26C9-42DE-A18F-06173D0F2DD9}" type="datetimeFigureOut">
              <a:rPr lang="pt-BR" smtClean="0"/>
              <a:pPr/>
              <a:t>27/11/2012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D87-2B41-4DD8-B8DB-E0B5706E5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8274EA5C-26C9-42DE-A18F-06173D0F2DD9}" type="datetimeFigureOut">
              <a:rPr lang="pt-BR" smtClean="0"/>
              <a:pPr/>
              <a:t>27/11/2012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BE18D87-2B41-4DD8-B8DB-E0B5706E5A2E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EA5C-26C9-42DE-A18F-06173D0F2DD9}" type="datetimeFigureOut">
              <a:rPr lang="pt-BR" smtClean="0"/>
              <a:pPr/>
              <a:t>27/11/2012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D87-2B41-4DD8-B8DB-E0B5706E5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EA5C-26C9-42DE-A18F-06173D0F2DD9}" type="datetimeFigureOut">
              <a:rPr lang="pt-BR" smtClean="0"/>
              <a:pPr/>
              <a:t>27/11/2012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D87-2B41-4DD8-B8DB-E0B5706E5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EA5C-26C9-42DE-A18F-06173D0F2DD9}" type="datetimeFigureOut">
              <a:rPr lang="pt-BR" smtClean="0"/>
              <a:pPr/>
              <a:t>27/11/2012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D87-2B41-4DD8-B8DB-E0B5706E5A2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EA5C-26C9-42DE-A18F-06173D0F2DD9}" type="datetimeFigureOut">
              <a:rPr lang="pt-BR" smtClean="0"/>
              <a:pPr/>
              <a:t>27/11/2012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D87-2B41-4DD8-B8DB-E0B5706E5A2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EA5C-26C9-42DE-A18F-06173D0F2DD9}" type="datetimeFigureOut">
              <a:rPr lang="pt-BR" smtClean="0"/>
              <a:pPr/>
              <a:t>27/11/2012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D87-2B41-4DD8-B8DB-E0B5706E5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EA5C-26C9-42DE-A18F-06173D0F2DD9}" type="datetimeFigureOut">
              <a:rPr lang="pt-BR" smtClean="0"/>
              <a:pPr/>
              <a:t>27/11/2012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D87-2B41-4DD8-B8DB-E0B5706E5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/>
          <p:nvPr/>
        </p:nvSpPr>
        <p:spPr>
          <a:xfrm>
            <a:off x="457200" y="274638"/>
            <a:ext cx="82296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0100" y="274638"/>
            <a:ext cx="7686700" cy="914400"/>
          </a:xfrm>
        </p:spPr>
        <p:txBody>
          <a:bodyPr>
            <a:noAutofit/>
          </a:bodyPr>
          <a:lstStyle>
            <a:lvl1pPr marL="742950" indent="-742950" algn="l">
              <a:buFont typeface="+mj-lt"/>
              <a:buNone/>
              <a:defRPr lang="pt-BR" sz="28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EA5C-26C9-42DE-A18F-06173D0F2DD9}" type="datetimeFigureOut">
              <a:rPr lang="pt-BR" smtClean="0"/>
              <a:pPr/>
              <a:t>27/11/2012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E18D87-2B41-4DD8-B8DB-E0B5706E5A2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cxnSp>
        <p:nvCxnSpPr>
          <p:cNvPr id="12" name="Straight Connector 16"/>
          <p:cNvCxnSpPr/>
          <p:nvPr/>
        </p:nvCxnSpPr>
        <p:spPr>
          <a:xfrm rot="5400000">
            <a:off x="542106" y="731044"/>
            <a:ext cx="9144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ço Reservado para Texto 19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274638"/>
            <a:ext cx="514297" cy="914400"/>
          </a:xfrm>
        </p:spPr>
        <p:txBody>
          <a:bodyPr anchor="ctr"/>
          <a:lstStyle>
            <a:lvl1pPr>
              <a:buNone/>
              <a:defRPr lang="pt-BR" sz="5000" kern="1200" dirty="0" smtClean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BR" dirty="0" smtClean="0"/>
              <a:t>1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EA5C-26C9-42DE-A18F-06173D0F2DD9}" type="datetimeFigureOut">
              <a:rPr lang="pt-BR" smtClean="0"/>
              <a:pPr/>
              <a:t>27/11/2012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D87-2B41-4DD8-B8DB-E0B5706E5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EA5C-26C9-42DE-A18F-06173D0F2DD9}" type="datetimeFigureOut">
              <a:rPr lang="pt-BR" smtClean="0"/>
              <a:pPr/>
              <a:t>27/11/2012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D87-2B41-4DD8-B8DB-E0B5706E5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EA5C-26C9-42DE-A18F-06173D0F2DD9}" type="datetimeFigureOut">
              <a:rPr lang="pt-BR" smtClean="0"/>
              <a:pPr/>
              <a:t>27/11/2012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D87-2B41-4DD8-B8DB-E0B5706E5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EA5C-26C9-42DE-A18F-06173D0F2DD9}" type="datetimeFigureOut">
              <a:rPr lang="pt-BR" smtClean="0"/>
              <a:pPr/>
              <a:t>27/11/2012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D87-2B41-4DD8-B8DB-E0B5706E5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EA5C-26C9-42DE-A18F-06173D0F2DD9}" type="datetimeFigureOut">
              <a:rPr lang="pt-BR" smtClean="0"/>
              <a:pPr/>
              <a:t>27/11/2012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D87-2B41-4DD8-B8DB-E0B5706E5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4" name="Rectangle 5"/>
          <p:cNvSpPr/>
          <p:nvPr/>
        </p:nvSpPr>
        <p:spPr>
          <a:xfrm>
            <a:off x="384464" y="1524000"/>
            <a:ext cx="27432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cxnSp>
        <p:nvCxnSpPr>
          <p:cNvPr id="36" name="Straight Connector 9"/>
          <p:cNvCxnSpPr/>
          <p:nvPr/>
        </p:nvCxnSpPr>
        <p:spPr>
          <a:xfrm rot="5400000">
            <a:off x="728158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0"/>
          <p:cNvSpPr/>
          <p:nvPr/>
        </p:nvSpPr>
        <p:spPr>
          <a:xfrm>
            <a:off x="3238500" y="1524000"/>
            <a:ext cx="26670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 smtClean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cxnSp>
        <p:nvCxnSpPr>
          <p:cNvPr id="39" name="Straight Connector 12"/>
          <p:cNvCxnSpPr/>
          <p:nvPr/>
        </p:nvCxnSpPr>
        <p:spPr>
          <a:xfrm rot="5400000">
            <a:off x="3582194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4"/>
          <p:cNvSpPr/>
          <p:nvPr/>
        </p:nvSpPr>
        <p:spPr>
          <a:xfrm>
            <a:off x="6099464" y="1524000"/>
            <a:ext cx="26670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cxnSp>
        <p:nvCxnSpPr>
          <p:cNvPr id="42" name="Straight Connector 16"/>
          <p:cNvCxnSpPr/>
          <p:nvPr/>
        </p:nvCxnSpPr>
        <p:spPr>
          <a:xfrm rot="5400000">
            <a:off x="6443158" y="1980406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spaço Reservado para Texto 54"/>
          <p:cNvSpPr>
            <a:spLocks noGrp="1"/>
          </p:cNvSpPr>
          <p:nvPr>
            <p:ph type="body" sz="quarter" idx="14" hasCustomPrompt="1"/>
          </p:nvPr>
        </p:nvSpPr>
        <p:spPr>
          <a:xfrm>
            <a:off x="1055962" y="1533532"/>
            <a:ext cx="2071702" cy="904868"/>
          </a:xfrm>
          <a:noFill/>
        </p:spPr>
        <p:txBody>
          <a:bodyPr anchor="ctr"/>
          <a:lstStyle>
            <a:lvl1pPr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Titulo 1</a:t>
            </a:r>
            <a:endParaRPr lang="pt-BR" dirty="0"/>
          </a:p>
        </p:txBody>
      </p:sp>
      <p:sp>
        <p:nvSpPr>
          <p:cNvPr id="56" name="Espaço Reservado para Texto 54"/>
          <p:cNvSpPr>
            <a:spLocks noGrp="1"/>
          </p:cNvSpPr>
          <p:nvPr>
            <p:ph type="body" sz="quarter" idx="15" hasCustomPrompt="1"/>
          </p:nvPr>
        </p:nvSpPr>
        <p:spPr>
          <a:xfrm>
            <a:off x="3925888" y="1524000"/>
            <a:ext cx="2003434" cy="904868"/>
          </a:xfrm>
          <a:noFill/>
        </p:spPr>
        <p:txBody>
          <a:bodyPr anchor="ctr"/>
          <a:lstStyle>
            <a:lvl1pPr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Titulo 2</a:t>
            </a:r>
            <a:endParaRPr lang="pt-BR" dirty="0"/>
          </a:p>
        </p:txBody>
      </p:sp>
      <p:sp>
        <p:nvSpPr>
          <p:cNvPr id="57" name="Espaço Reservado para Texto 54"/>
          <p:cNvSpPr>
            <a:spLocks noGrp="1"/>
          </p:cNvSpPr>
          <p:nvPr>
            <p:ph type="body" sz="quarter" idx="16" hasCustomPrompt="1"/>
          </p:nvPr>
        </p:nvSpPr>
        <p:spPr>
          <a:xfrm>
            <a:off x="6786852" y="1524000"/>
            <a:ext cx="1999990" cy="904868"/>
          </a:xfrm>
        </p:spPr>
        <p:txBody>
          <a:bodyPr anchor="ctr"/>
          <a:lstStyle>
            <a:lvl1pPr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Titulo 3</a:t>
            </a:r>
            <a:endParaRPr lang="pt-BR" dirty="0"/>
          </a:p>
        </p:txBody>
      </p:sp>
      <p:sp>
        <p:nvSpPr>
          <p:cNvPr id="59" name="Espaço Reservado para Texto 58"/>
          <p:cNvSpPr>
            <a:spLocks noGrp="1"/>
          </p:cNvSpPr>
          <p:nvPr>
            <p:ph type="body" sz="quarter" idx="17"/>
          </p:nvPr>
        </p:nvSpPr>
        <p:spPr>
          <a:xfrm>
            <a:off x="384464" y="2428868"/>
            <a:ext cx="2743200" cy="3888000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>
            <a:lvl1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0" name="Espaço Reservado para Texto 58"/>
          <p:cNvSpPr>
            <a:spLocks noGrp="1"/>
          </p:cNvSpPr>
          <p:nvPr>
            <p:ph type="body" sz="quarter" idx="18"/>
          </p:nvPr>
        </p:nvSpPr>
        <p:spPr>
          <a:xfrm>
            <a:off x="3238500" y="2428868"/>
            <a:ext cx="2690822" cy="3929090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>
            <a:lvl1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1" name="Espaço Reservado para Texto 58"/>
          <p:cNvSpPr>
            <a:spLocks noGrp="1"/>
          </p:cNvSpPr>
          <p:nvPr>
            <p:ph type="body" sz="quarter" idx="19"/>
          </p:nvPr>
        </p:nvSpPr>
        <p:spPr>
          <a:xfrm>
            <a:off x="6092576" y="2438400"/>
            <a:ext cx="2694266" cy="3835374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>
            <a:lvl1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3" name="Espaço Reservado para Texto 62"/>
          <p:cNvSpPr>
            <a:spLocks noGrp="1"/>
          </p:cNvSpPr>
          <p:nvPr>
            <p:ph type="body" sz="quarter" idx="20" hasCustomPrompt="1"/>
          </p:nvPr>
        </p:nvSpPr>
        <p:spPr>
          <a:xfrm>
            <a:off x="384464" y="1524000"/>
            <a:ext cx="671498" cy="861774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pt-BR" sz="5000" kern="12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4" name="Espaço Reservado para Texto 62"/>
          <p:cNvSpPr>
            <a:spLocks noGrp="1"/>
          </p:cNvSpPr>
          <p:nvPr>
            <p:ph type="body" sz="quarter" idx="21" hasCustomPrompt="1"/>
          </p:nvPr>
        </p:nvSpPr>
        <p:spPr>
          <a:xfrm>
            <a:off x="3254390" y="1524000"/>
            <a:ext cx="671498" cy="861774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pt-BR" sz="5000" kern="12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5" name="Espaço Reservado para Texto 62"/>
          <p:cNvSpPr>
            <a:spLocks noGrp="1"/>
          </p:cNvSpPr>
          <p:nvPr>
            <p:ph type="body" sz="quarter" idx="22" hasCustomPrompt="1"/>
          </p:nvPr>
        </p:nvSpPr>
        <p:spPr>
          <a:xfrm>
            <a:off x="6092576" y="1524000"/>
            <a:ext cx="671498" cy="861774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pt-BR" sz="5000" kern="12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1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31812" y="2143116"/>
            <a:ext cx="4040188" cy="3951288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EA5C-26C9-42DE-A18F-06173D0F2DD9}" type="datetimeFigureOut">
              <a:rPr lang="pt-BR" smtClean="0"/>
              <a:pPr/>
              <a:t>27/11/2012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D87-2B41-4DD8-B8DB-E0B5706E5A2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ctangle 5"/>
          <p:cNvSpPr/>
          <p:nvPr/>
        </p:nvSpPr>
        <p:spPr>
          <a:xfrm>
            <a:off x="531812" y="1417638"/>
            <a:ext cx="4040188" cy="757237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457176" y="1357298"/>
            <a:ext cx="68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1</a:t>
            </a:r>
          </a:p>
        </p:txBody>
      </p:sp>
      <p:cxnSp>
        <p:nvCxnSpPr>
          <p:cNvPr id="12" name="Straight Connector 9"/>
          <p:cNvCxnSpPr/>
          <p:nvPr/>
        </p:nvCxnSpPr>
        <p:spPr>
          <a:xfrm rot="5400000">
            <a:off x="729432" y="1799422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73127" y="1428736"/>
            <a:ext cx="3424262" cy="717559"/>
          </a:xfr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Rectangle 5"/>
          <p:cNvSpPr/>
          <p:nvPr/>
        </p:nvSpPr>
        <p:spPr>
          <a:xfrm>
            <a:off x="4645025" y="1417638"/>
            <a:ext cx="4041775" cy="757237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4572000" y="1357298"/>
            <a:ext cx="68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2</a:t>
            </a:r>
            <a:endParaRPr lang="en-US" sz="5000" dirty="0">
              <a:solidFill>
                <a:srgbClr val="EEECE1">
                  <a:lumMod val="75000"/>
                </a:srgbClr>
              </a:solidFill>
              <a:latin typeface="Calisto MT" pitchFamily="18" charset="0"/>
            </a:endParaRPr>
          </a:p>
        </p:txBody>
      </p:sp>
      <p:cxnSp>
        <p:nvCxnSpPr>
          <p:cNvPr id="16" name="Straight Connector 9"/>
          <p:cNvCxnSpPr/>
          <p:nvPr/>
        </p:nvCxnSpPr>
        <p:spPr>
          <a:xfrm rot="5400000">
            <a:off x="4872836" y="1799422"/>
            <a:ext cx="685800" cy="1588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2"/>
          <p:cNvSpPr>
            <a:spLocks noGrp="1"/>
          </p:cNvSpPr>
          <p:nvPr>
            <p:ph type="body" idx="13"/>
          </p:nvPr>
        </p:nvSpPr>
        <p:spPr>
          <a:xfrm>
            <a:off x="5214942" y="1428736"/>
            <a:ext cx="3424262" cy="717559"/>
          </a:xfr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EA5C-26C9-42DE-A18F-06173D0F2DD9}" type="datetimeFigureOut">
              <a:rPr lang="pt-BR" smtClean="0"/>
              <a:pPr/>
              <a:t>27/11/2012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D87-2B41-4DD8-B8DB-E0B5706E5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EA5C-26C9-42DE-A18F-06173D0F2DD9}" type="datetimeFigureOut">
              <a:rPr lang="pt-BR" smtClean="0"/>
              <a:pPr/>
              <a:t>27/11/2012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D87-2B41-4DD8-B8DB-E0B5706E5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gradFill>
            <a:gsLst>
              <a:gs pos="0">
                <a:schemeClr val="bg1">
                  <a:alpha val="0"/>
                </a:schemeClr>
              </a:gs>
              <a:gs pos="55000">
                <a:schemeClr val="bg2">
                  <a:lumMod val="9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  <p:txBody>
          <a:bodyPr anchor="ctr"/>
          <a:lstStyle>
            <a:lvl1pPr algn="l">
              <a:defRPr sz="20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gradFill>
            <a:gsLst>
              <a:gs pos="0">
                <a:schemeClr val="bg1">
                  <a:alpha val="0"/>
                </a:schemeClr>
              </a:gs>
              <a:gs pos="55000">
                <a:schemeClr val="bg2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EA5C-26C9-42DE-A18F-06173D0F2DD9}" type="datetimeFigureOut">
              <a:rPr lang="pt-BR" smtClean="0"/>
              <a:pPr/>
              <a:t>27/11/2012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D87-2B41-4DD8-B8DB-E0B5706E5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EA5C-26C9-42DE-A18F-06173D0F2DD9}" type="datetimeFigureOut">
              <a:rPr lang="pt-BR" smtClean="0"/>
              <a:pPr/>
              <a:t>27/11/2012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D87-2B41-4DD8-B8DB-E0B5706E5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4EA5C-26C9-42DE-A18F-06173D0F2DD9}" type="datetimeFigureOut">
              <a:rPr lang="pt-BR" smtClean="0"/>
              <a:pPr/>
              <a:t>27/11/2012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8D87-2B41-4DD8-B8DB-E0B5706E5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8274EA5C-26C9-42DE-A18F-06173D0F2DD9}" type="datetimeFigureOut">
              <a:rPr lang="pt-BR" smtClean="0"/>
              <a:pPr/>
              <a:t>27/11/2012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6BE18D87-2B41-4DD8-B8DB-E0B5706E5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388602">
            <a:off x="3258317" y="3623546"/>
            <a:ext cx="4847038" cy="2314637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Bernard MT Condensed" pitchFamily="18" charset="0"/>
              </a:rPr>
              <a:t/>
            </a:r>
            <a:br>
              <a:rPr lang="pt-BR" dirty="0">
                <a:latin typeface="Bernard MT Condensed" pitchFamily="18" charset="0"/>
              </a:rPr>
            </a:br>
            <a:r>
              <a:rPr lang="pt-BR" sz="8000" dirty="0">
                <a:latin typeface="Bernard MT Condensed" pitchFamily="18" charset="0"/>
              </a:rPr>
              <a:t>SIEL</a:t>
            </a:r>
            <a:r>
              <a:rPr lang="pt-BR" dirty="0">
                <a:latin typeface="Bernard MT Condensed" pitchFamily="18" charset="0"/>
              </a:rPr>
              <a:t> </a:t>
            </a:r>
            <a:r>
              <a:rPr lang="pt-BR" dirty="0" smtClean="0">
                <a:latin typeface="Bernard MT Condensed" pitchFamily="18" charset="0"/>
              </a:rPr>
              <a:t/>
            </a:r>
            <a:br>
              <a:rPr lang="pt-BR" dirty="0" smtClean="0">
                <a:latin typeface="Bernard MT Condensed" pitchFamily="18" charset="0"/>
              </a:rPr>
            </a:br>
            <a:r>
              <a:rPr lang="pt-BR" dirty="0" smtClean="0">
                <a:latin typeface="Bernard MT Condensed" pitchFamily="18" charset="0"/>
              </a:rPr>
              <a:t> </a:t>
            </a:r>
            <a:r>
              <a:rPr lang="pt-BR" dirty="0">
                <a:latin typeface="Bernard MT Condensed" pitchFamily="18" charset="0"/>
              </a:rPr>
              <a:t>Sistema Integrado do </a:t>
            </a:r>
            <a:r>
              <a:rPr lang="pt-BR" dirty="0" err="1">
                <a:latin typeface="Bernard MT Condensed" pitchFamily="18" charset="0"/>
              </a:rPr>
              <a:t>E-Lixo</a:t>
            </a:r>
            <a:r>
              <a:rPr lang="pt-BR" dirty="0">
                <a:latin typeface="Bernard MT Condensed" pitchFamily="18" charset="0"/>
              </a:rPr>
              <a:t/>
            </a:r>
            <a:br>
              <a:rPr lang="pt-BR" dirty="0">
                <a:latin typeface="Bernard MT Condensed" pitchFamily="18" charset="0"/>
              </a:rPr>
            </a:br>
            <a:endParaRPr lang="pt-BR" dirty="0">
              <a:latin typeface="Bernard MT Condensed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285728"/>
            <a:ext cx="33575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Alex </a:t>
            </a:r>
            <a:r>
              <a:rPr lang="pt-BR" sz="2800" dirty="0" err="1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Junio</a:t>
            </a:r>
            <a:endParaRPr lang="pt-BR" sz="2800" dirty="0" smtClean="0">
              <a:solidFill>
                <a:schemeClr val="bg1">
                  <a:lumMod val="85000"/>
                </a:schemeClr>
              </a:solidFill>
              <a:latin typeface="Book Antiqua" pitchFamily="18" charset="0"/>
            </a:endParaRPr>
          </a:p>
          <a:p>
            <a:pPr algn="ctr"/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Daniel Armando</a:t>
            </a:r>
          </a:p>
          <a:p>
            <a:pPr algn="ctr"/>
            <a:r>
              <a:rPr lang="pt-BR" sz="2800" dirty="0" err="1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Erlon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 </a:t>
            </a:r>
            <a:r>
              <a:rPr lang="pt-BR" sz="2800" dirty="0" err="1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Gianini</a:t>
            </a:r>
            <a:endParaRPr lang="pt-BR" sz="2800" dirty="0" smtClean="0">
              <a:solidFill>
                <a:schemeClr val="bg1">
                  <a:lumMod val="85000"/>
                </a:schemeClr>
              </a:solidFill>
              <a:latin typeface="Book Antiqua" pitchFamily="18" charset="0"/>
            </a:endParaRPr>
          </a:p>
          <a:p>
            <a:pPr algn="ctr"/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Fabio Lehn</a:t>
            </a:r>
          </a:p>
          <a:p>
            <a:pPr algn="ctr"/>
            <a:r>
              <a:rPr lang="pt-BR" sz="2800" dirty="0" err="1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Taisa</a:t>
            </a:r>
            <a:r>
              <a:rPr lang="pt-BR" sz="2800" dirty="0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 </a:t>
            </a:r>
            <a:r>
              <a:rPr lang="pt-BR" sz="2800" dirty="0" err="1" smtClean="0">
                <a:solidFill>
                  <a:schemeClr val="bg1">
                    <a:lumMod val="85000"/>
                  </a:schemeClr>
                </a:solidFill>
                <a:latin typeface="Book Antiqua" pitchFamily="18" charset="0"/>
              </a:rPr>
              <a:t>Garbim</a:t>
            </a:r>
            <a:endParaRPr lang="pt-BR" sz="2800" dirty="0">
              <a:solidFill>
                <a:schemeClr val="bg1">
                  <a:lumMod val="85000"/>
                </a:schemeClr>
              </a:solidFill>
              <a:latin typeface="Book Antiqua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286116" y="571480"/>
            <a:ext cx="550069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PTCC</a:t>
            </a:r>
          </a:p>
          <a:p>
            <a:pPr algn="ctr"/>
            <a:r>
              <a:rPr lang="pt-BR" sz="32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PROFª</a:t>
            </a:r>
            <a:r>
              <a:rPr lang="pt-BR" sz="3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.  JOSILENE  FRANCO</a:t>
            </a:r>
            <a:endParaRPr lang="pt-BR" sz="3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077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</a:t>
            </a:r>
            <a:r>
              <a:rPr lang="pt-BR" dirty="0" smtClean="0"/>
              <a:t>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Delimitação do </a:t>
            </a:r>
            <a:r>
              <a:rPr lang="pt-BR" dirty="0" smtClean="0"/>
              <a:t>tema</a:t>
            </a:r>
          </a:p>
          <a:p>
            <a:r>
              <a:rPr lang="pt-BR" dirty="0" smtClean="0"/>
              <a:t>Problematização</a:t>
            </a:r>
          </a:p>
          <a:p>
            <a:r>
              <a:rPr lang="pt-BR" dirty="0" smtClean="0"/>
              <a:t>Formulação das hipóteses</a:t>
            </a:r>
          </a:p>
          <a:p>
            <a:r>
              <a:rPr lang="pt-BR" dirty="0" smtClean="0"/>
              <a:t>Justificativa</a:t>
            </a:r>
          </a:p>
          <a:p>
            <a:r>
              <a:rPr lang="pt-BR" dirty="0" smtClean="0"/>
              <a:t>Objetivo Geral</a:t>
            </a:r>
          </a:p>
          <a:p>
            <a:r>
              <a:rPr lang="pt-BR" smtClean="0"/>
              <a:t>Objetivo Específico</a:t>
            </a:r>
            <a:endParaRPr lang="pt-BR" dirty="0" smtClean="0"/>
          </a:p>
          <a:p>
            <a:r>
              <a:rPr lang="pt-BR" dirty="0">
                <a:latin typeface="+mj-lt"/>
              </a:rPr>
              <a:t>Especificações de Requisitos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367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357166"/>
            <a:ext cx="8229600" cy="60258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4400" dirty="0" smtClean="0">
                <a:latin typeface="Adobe Caslon Pro Bold" pitchFamily="18" charset="0"/>
              </a:rPr>
              <a:t>Delimitação do tema</a:t>
            </a:r>
          </a:p>
          <a:p>
            <a:pPr algn="just"/>
            <a:r>
              <a:rPr lang="pt-BR" dirty="0" smtClean="0"/>
              <a:t>Um </a:t>
            </a:r>
            <a:r>
              <a:rPr lang="pt-BR" dirty="0"/>
              <a:t>Sistema Web para </a:t>
            </a:r>
            <a:r>
              <a:rPr lang="pt-BR" dirty="0" smtClean="0"/>
              <a:t>conscientizar, </a:t>
            </a:r>
            <a:r>
              <a:rPr lang="pt-BR" dirty="0"/>
              <a:t>gerenciar </a:t>
            </a:r>
            <a:r>
              <a:rPr lang="pt-BR" dirty="0" smtClean="0"/>
              <a:t>e promover </a:t>
            </a:r>
            <a:r>
              <a:rPr lang="pt-BR" dirty="0"/>
              <a:t>soluções para os problemas gerados pelo </a:t>
            </a:r>
            <a:r>
              <a:rPr lang="pt-BR" dirty="0" smtClean="0"/>
              <a:t>descarte do lixo eletrônico.</a:t>
            </a:r>
          </a:p>
          <a:p>
            <a:pPr algn="just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sz="4400" dirty="0" smtClean="0">
                <a:latin typeface="Adobe Caslon Pro Bold" pitchFamily="18" charset="0"/>
              </a:rPr>
              <a:t>Problematização</a:t>
            </a:r>
            <a:endParaRPr lang="pt-BR" sz="4400" dirty="0">
              <a:latin typeface="Adobe Caslon Pro Bold" pitchFamily="18" charset="0"/>
            </a:endParaRPr>
          </a:p>
          <a:p>
            <a:pPr algn="just"/>
            <a:r>
              <a:rPr lang="pt-BR" dirty="0"/>
              <a:t>O Brasil produz </a:t>
            </a:r>
            <a:r>
              <a:rPr lang="pt-BR" dirty="0" smtClean="0"/>
              <a:t>muito lixo eletrônico e pouco destes resíduos são descartados </a:t>
            </a:r>
            <a:r>
              <a:rPr lang="pt-BR" dirty="0"/>
              <a:t>de forma correta. O resultado é lastimável para o meio ambiente</a:t>
            </a:r>
            <a:r>
              <a:rPr lang="pt-BR" dirty="0" smtClean="0"/>
              <a:t>.</a:t>
            </a:r>
          </a:p>
          <a:p>
            <a:pPr algn="just">
              <a:buNone/>
            </a:pPr>
            <a:endParaRPr lang="pt-BR" dirty="0"/>
          </a:p>
          <a:p>
            <a:r>
              <a:rPr lang="pt-BR" dirty="0"/>
              <a:t>A falta de </a:t>
            </a:r>
            <a:r>
              <a:rPr lang="pt-BR" dirty="0" smtClean="0"/>
              <a:t>incentivo e um dos problemas.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O descarte em lugares inadequados também.</a:t>
            </a:r>
          </a:p>
          <a:p>
            <a:pPr marL="0" indent="0" algn="ct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403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sz="4400" dirty="0">
                <a:latin typeface="Adobe Caslon Pro Bold" pitchFamily="18" charset="0"/>
              </a:rPr>
              <a:t>Formulação das hipóteses</a:t>
            </a:r>
          </a:p>
          <a:p>
            <a:pPr algn="just"/>
            <a:r>
              <a:rPr lang="pt-BR" sz="2800" dirty="0"/>
              <a:t>Atualmente pessoas descartam resíduos eletrônicos de forma incorreta, </a:t>
            </a:r>
            <a:r>
              <a:rPr lang="pt-BR" sz="2800" dirty="0" smtClean="0"/>
              <a:t>o </a:t>
            </a:r>
            <a:r>
              <a:rPr lang="pt-BR" sz="2800" dirty="0"/>
              <a:t>sistema web do lixo eletrônico vem para sanar esses problemas, apresentando um ambiente instrucional e descomplicado para garantir soluções no reaproveitamento através de empresas parceiras e colaboradoras do sistema</a:t>
            </a:r>
            <a:r>
              <a:rPr lang="pt-BR" sz="2800" dirty="0" smtClean="0"/>
              <a:t>.</a:t>
            </a:r>
          </a:p>
          <a:p>
            <a:pPr>
              <a:buNone/>
            </a:pPr>
            <a:endParaRPr lang="pt-BR" sz="2800" dirty="0"/>
          </a:p>
          <a:p>
            <a:pPr algn="just"/>
            <a:r>
              <a:rPr lang="pt-BR" sz="2800" dirty="0"/>
              <a:t>A finalidade do sistema é criar parâmetros para intermediar e auxiliar na coleta e no descarte do lixo eletrônico, contribuindo assim de maneira útil e ágil desde o descarte até o reaproveitamento do mesmo.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424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dirty="0">
                <a:latin typeface="Adobe Caslon Pro Bold" pitchFamily="18" charset="0"/>
              </a:rPr>
              <a:t>Justificativa</a:t>
            </a:r>
          </a:p>
          <a:p>
            <a:pPr algn="just"/>
            <a:r>
              <a:rPr lang="pt-BR" dirty="0"/>
              <a:t>O Brasil </a:t>
            </a:r>
            <a:r>
              <a:rPr lang="pt-BR" dirty="0" smtClean="0"/>
              <a:t>é </a:t>
            </a:r>
            <a:r>
              <a:rPr lang="pt-BR" dirty="0"/>
              <a:t>o pais emergente que mais produz lixo </a:t>
            </a:r>
            <a:r>
              <a:rPr lang="pt-BR" dirty="0" smtClean="0"/>
              <a:t>eletrônico, 3 </a:t>
            </a:r>
            <a:r>
              <a:rPr lang="pt-BR" dirty="0"/>
              <a:t>vezes mais que o lixo convencional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/>
          </a:p>
          <a:p>
            <a:pPr algn="just"/>
            <a:r>
              <a:rPr lang="pt-BR" dirty="0"/>
              <a:t>Com a globalização existe a necessidade de reaproveitar e reciclar aparelhos </a:t>
            </a:r>
            <a:r>
              <a:rPr lang="pt-BR" dirty="0" smtClean="0"/>
              <a:t>obsoletos.</a:t>
            </a:r>
          </a:p>
          <a:p>
            <a:pPr>
              <a:buNone/>
            </a:pPr>
            <a:endParaRPr lang="pt-BR" dirty="0" smtClean="0"/>
          </a:p>
          <a:p>
            <a:pPr algn="just"/>
            <a:r>
              <a:rPr lang="pt-BR" dirty="0" smtClean="0"/>
              <a:t>Visando </a:t>
            </a:r>
            <a:r>
              <a:rPr lang="pt-BR" dirty="0"/>
              <a:t>diminuir os impactos negativos causados pelo lixo eletrônico no meio ambiente, o sistema contempla temas de responsabilidade social, </a:t>
            </a:r>
            <a:r>
              <a:rPr lang="pt-BR" dirty="0" smtClean="0"/>
              <a:t>políticas </a:t>
            </a:r>
            <a:r>
              <a:rPr lang="pt-BR" dirty="0"/>
              <a:t>governamentais e ecológicas de incentivos ao destino correto dos materiais sanando assim tais problemas.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10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39616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r>
              <a:rPr lang="pt-BR" sz="13500" dirty="0">
                <a:latin typeface="Adobe Caslon Pro Bold" pitchFamily="18" charset="0"/>
              </a:rPr>
              <a:t>Objetivo Geral</a:t>
            </a:r>
          </a:p>
          <a:p>
            <a:pPr algn="just"/>
            <a:r>
              <a:rPr lang="pt-BR" sz="7400" dirty="0"/>
              <a:t>Promover </a:t>
            </a:r>
            <a:r>
              <a:rPr lang="pt-BR" sz="7400" dirty="0" smtClean="0"/>
              <a:t>a conscientização da sociedade sobre </a:t>
            </a:r>
            <a:r>
              <a:rPr lang="pt-BR" sz="7400" dirty="0"/>
              <a:t>o reaproveitamento de resíduos eletrônicos e apresentar soluções que visam suprir dificuldades encontradas para encaminhar tais resíduos para o processo de reciclagem</a:t>
            </a:r>
            <a:r>
              <a:rPr lang="pt-BR" sz="7400" dirty="0" smtClean="0"/>
              <a:t>.</a:t>
            </a:r>
          </a:p>
          <a:p>
            <a:pPr>
              <a:buNone/>
            </a:pPr>
            <a:endParaRPr lang="pt-BR" sz="7400" dirty="0"/>
          </a:p>
          <a:p>
            <a:pPr algn="just"/>
            <a:r>
              <a:rPr lang="pt-BR" sz="7400" dirty="0"/>
              <a:t>Estabelecer parcerias com empresas específicas no ramo, de forma a incentivar a coleta</a:t>
            </a:r>
            <a:r>
              <a:rPr lang="pt-BR" sz="7400" dirty="0" smtClean="0"/>
              <a:t>.</a:t>
            </a:r>
          </a:p>
          <a:p>
            <a:pPr>
              <a:buNone/>
            </a:pPr>
            <a:endParaRPr lang="pt-BR" sz="7400" dirty="0"/>
          </a:p>
          <a:p>
            <a:pPr marL="0" indent="0" algn="ctr">
              <a:buNone/>
            </a:pPr>
            <a:r>
              <a:rPr lang="pt-BR" sz="13500" dirty="0">
                <a:latin typeface="Adobe Caslon Pro Bold" pitchFamily="18" charset="0"/>
              </a:rPr>
              <a:t>Objetivo Específico</a:t>
            </a:r>
          </a:p>
          <a:p>
            <a:pPr algn="just"/>
            <a:r>
              <a:rPr lang="pt-BR" sz="7400" dirty="0"/>
              <a:t>Exibir </a:t>
            </a:r>
            <a:r>
              <a:rPr lang="pt-BR" sz="7400" dirty="0" smtClean="0"/>
              <a:t> tela </a:t>
            </a:r>
            <a:r>
              <a:rPr lang="pt-BR" sz="7400" dirty="0"/>
              <a:t>intuitiva </a:t>
            </a:r>
            <a:r>
              <a:rPr lang="pt-BR" sz="7400" dirty="0" smtClean="0"/>
              <a:t> </a:t>
            </a:r>
            <a:r>
              <a:rPr lang="pt-BR" sz="7400" dirty="0"/>
              <a:t>para as empresas do </a:t>
            </a:r>
            <a:r>
              <a:rPr lang="pt-BR" sz="7400" dirty="0" smtClean="0"/>
              <a:t>ramo </a:t>
            </a:r>
            <a:r>
              <a:rPr lang="pt-BR" sz="7400" dirty="0"/>
              <a:t>apresente as seguintes funções</a:t>
            </a:r>
            <a:r>
              <a:rPr lang="pt-BR" sz="7400" dirty="0" smtClean="0"/>
              <a:t>:</a:t>
            </a:r>
          </a:p>
          <a:p>
            <a:pPr>
              <a:buNone/>
            </a:pPr>
            <a:endParaRPr lang="pt-BR" sz="7400" dirty="0"/>
          </a:p>
          <a:p>
            <a:r>
              <a:rPr lang="pt-BR" sz="7400" dirty="0"/>
              <a:t>-</a:t>
            </a:r>
            <a:r>
              <a:rPr lang="pt-BR" sz="7400" dirty="0" smtClean="0"/>
              <a:t>Cadastrar;</a:t>
            </a:r>
            <a:endParaRPr lang="pt-BR" sz="7400" dirty="0"/>
          </a:p>
          <a:p>
            <a:r>
              <a:rPr lang="pt-BR" sz="7400" dirty="0"/>
              <a:t>-</a:t>
            </a:r>
            <a:r>
              <a:rPr lang="pt-BR" sz="7400" dirty="0" smtClean="0"/>
              <a:t>Emitir  </a:t>
            </a:r>
            <a:r>
              <a:rPr lang="pt-BR" sz="7400" dirty="0"/>
              <a:t>termos de </a:t>
            </a:r>
            <a:r>
              <a:rPr lang="pt-BR" sz="7400" dirty="0" smtClean="0"/>
              <a:t>doação;</a:t>
            </a:r>
            <a:endParaRPr lang="pt-BR" sz="7400" dirty="0"/>
          </a:p>
          <a:p>
            <a:r>
              <a:rPr lang="pt-BR" sz="7400" dirty="0"/>
              <a:t>-Apresentar as solicitações de </a:t>
            </a:r>
            <a:r>
              <a:rPr lang="pt-BR" sz="7400" dirty="0" smtClean="0"/>
              <a:t>coleta.</a:t>
            </a:r>
            <a:endParaRPr lang="pt-BR" sz="7400" dirty="0"/>
          </a:p>
        </p:txBody>
      </p:sp>
    </p:spTree>
    <p:extLst>
      <p:ext uri="{BB962C8B-B14F-4D97-AF65-F5344CB8AC3E}">
        <p14:creationId xmlns:p14="http://schemas.microsoft.com/office/powerpoint/2010/main" val="321815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6874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pt-BR" sz="7000" dirty="0" smtClean="0">
                <a:latin typeface="Adobe Caslon Pro Bold" pitchFamily="18" charset="0"/>
              </a:rPr>
              <a:t>Especificações de Requisitos</a:t>
            </a:r>
          </a:p>
          <a:p>
            <a:r>
              <a:rPr lang="pt-BR" sz="3400" dirty="0" smtClean="0"/>
              <a:t>1. Cadastrar empresas</a:t>
            </a:r>
          </a:p>
          <a:p>
            <a:pPr marL="0" indent="0">
              <a:buNone/>
            </a:pPr>
            <a:r>
              <a:rPr lang="pt-BR" dirty="0" smtClean="0"/>
              <a:t>1.1. Inserir dados</a:t>
            </a:r>
          </a:p>
          <a:p>
            <a:pPr marL="0" indent="0">
              <a:buNone/>
            </a:pPr>
            <a:r>
              <a:rPr lang="pt-BR" dirty="0" smtClean="0"/>
              <a:t>1.2. Salvar dados</a:t>
            </a:r>
          </a:p>
          <a:p>
            <a:pPr marL="0" indent="0">
              <a:buNone/>
            </a:pPr>
            <a:r>
              <a:rPr lang="pt-BR" dirty="0" smtClean="0"/>
              <a:t>1.3. Editar informações</a:t>
            </a:r>
          </a:p>
          <a:p>
            <a:pPr marL="0" indent="0">
              <a:buNone/>
            </a:pPr>
            <a:r>
              <a:rPr lang="pt-BR" dirty="0" smtClean="0"/>
              <a:t>1.4. Atualizar cadastro</a:t>
            </a:r>
          </a:p>
          <a:p>
            <a:pPr marL="0" indent="0">
              <a:buNone/>
            </a:pPr>
            <a:r>
              <a:rPr lang="pt-BR" dirty="0" smtClean="0"/>
              <a:t>1.5. Excluir empresa</a:t>
            </a:r>
          </a:p>
          <a:p>
            <a:r>
              <a:rPr lang="pt-BR" sz="3400" dirty="0" smtClean="0"/>
              <a:t>2. Cadastrar solicitação doação</a:t>
            </a:r>
          </a:p>
          <a:p>
            <a:pPr marL="0" indent="0">
              <a:buNone/>
            </a:pPr>
            <a:r>
              <a:rPr lang="pt-BR" dirty="0" smtClean="0"/>
              <a:t>2.1. Inserir dados</a:t>
            </a:r>
          </a:p>
          <a:p>
            <a:pPr marL="0" indent="0">
              <a:buNone/>
            </a:pPr>
            <a:r>
              <a:rPr lang="pt-BR" dirty="0" smtClean="0"/>
              <a:t>2.2. Salvar dados</a:t>
            </a:r>
          </a:p>
          <a:p>
            <a:pPr marL="0" indent="0">
              <a:buNone/>
            </a:pPr>
            <a:r>
              <a:rPr lang="pt-BR" dirty="0" smtClean="0"/>
              <a:t>2.3. Editar informações</a:t>
            </a:r>
          </a:p>
          <a:p>
            <a:pPr marL="0" indent="0">
              <a:buNone/>
            </a:pPr>
            <a:r>
              <a:rPr lang="pt-BR" dirty="0" smtClean="0"/>
              <a:t>2.4. Atualizar</a:t>
            </a:r>
          </a:p>
          <a:p>
            <a:r>
              <a:rPr lang="pt-BR" sz="3800" dirty="0" smtClean="0"/>
              <a:t>3. Cadastro de pontos de coleta</a:t>
            </a:r>
          </a:p>
          <a:p>
            <a:pPr marL="0" indent="0">
              <a:buNone/>
            </a:pPr>
            <a:r>
              <a:rPr lang="pt-BR" dirty="0" smtClean="0"/>
              <a:t>3.1. Inserir local de coleta</a:t>
            </a:r>
          </a:p>
          <a:p>
            <a:pPr marL="0" indent="0">
              <a:buNone/>
            </a:pPr>
            <a:r>
              <a:rPr lang="pt-BR" dirty="0" smtClean="0"/>
              <a:t>3.2. Alterar ponto de coleta</a:t>
            </a:r>
          </a:p>
          <a:p>
            <a:pPr marL="0" indent="0">
              <a:buNone/>
            </a:pPr>
            <a:r>
              <a:rPr lang="pt-BR" dirty="0" smtClean="0"/>
              <a:t>3.3. Data de recolhimento</a:t>
            </a:r>
          </a:p>
          <a:p>
            <a:pPr marL="0" indent="0">
              <a:buNone/>
            </a:pPr>
            <a:r>
              <a:rPr lang="pt-BR" dirty="0" smtClean="0"/>
              <a:t>3.4. Excluir local de coleta</a:t>
            </a:r>
          </a:p>
          <a:p>
            <a:pPr marL="0" indent="0">
              <a:buNone/>
            </a:pPr>
            <a:r>
              <a:rPr lang="pt-BR" dirty="0" smtClean="0"/>
              <a:t>3.5. Consultar ponto de descarte</a:t>
            </a:r>
          </a:p>
          <a:p>
            <a:r>
              <a:rPr lang="pt-BR" sz="3800" dirty="0" smtClean="0"/>
              <a:t>4. Cadastrar materiais coletados</a:t>
            </a:r>
          </a:p>
          <a:p>
            <a:pPr marL="0" indent="0">
              <a:buNone/>
            </a:pPr>
            <a:r>
              <a:rPr lang="pt-BR" dirty="0" smtClean="0"/>
              <a:t>4.1. Inserir material coletado</a:t>
            </a:r>
          </a:p>
          <a:p>
            <a:pPr marL="0" indent="0">
              <a:buNone/>
            </a:pPr>
            <a:r>
              <a:rPr lang="pt-BR" dirty="0" smtClean="0"/>
              <a:t>4.2. Editar material coletado</a:t>
            </a:r>
          </a:p>
          <a:p>
            <a:pPr marL="0" indent="0">
              <a:buNone/>
            </a:pPr>
            <a:r>
              <a:rPr lang="pt-BR" dirty="0" smtClean="0"/>
              <a:t>4.3. Excluir material coletado</a:t>
            </a:r>
          </a:p>
          <a:p>
            <a:pPr marL="0" indent="0">
              <a:buNone/>
            </a:pPr>
            <a:r>
              <a:rPr lang="pt-BR" dirty="0" smtClean="0"/>
              <a:t>4.4. Especificar material coletado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374819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TC030006182[[fn=Classic Theme 2007]]</Template>
  <TotalTime>177</TotalTime>
  <Words>432</Words>
  <Application>Microsoft Office PowerPoint</Application>
  <PresentationFormat>Apresentação na tela (4:3)</PresentationFormat>
  <Paragraphs>71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Classic</vt:lpstr>
      <vt:lpstr>Sketchbook</vt:lpstr>
      <vt:lpstr> SIEL   Sistema Integrado do E-Lixo </vt:lpstr>
      <vt:lpstr>Sumário</vt:lpstr>
      <vt:lpstr> 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</dc:creator>
  <cp:lastModifiedBy>Daniel</cp:lastModifiedBy>
  <cp:revision>24</cp:revision>
  <dcterms:created xsi:type="dcterms:W3CDTF">2012-11-11T17:05:51Z</dcterms:created>
  <dcterms:modified xsi:type="dcterms:W3CDTF">2012-11-27T21:18:40Z</dcterms:modified>
</cp:coreProperties>
</file>