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21-Jun-23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21-Jun-23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21-Jun-23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21-Jun-23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US" dirty="0"/>
              <a:t> </a:t>
            </a:r>
            <a:r>
              <a:rPr lang="en-US" b="1" dirty="0"/>
              <a:t>IBM DATA SCIENCE CAPSTONE PROJECT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Space X Falcon 9 Landing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Daniel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Chiebuka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Ihenacho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PREDICTIVE ANALYSIS -CLASSIFICATION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3200" dirty="0" smtClean="0"/>
              <a:t>This involved the following</a:t>
            </a:r>
          </a:p>
          <a:p>
            <a:pPr lvl="1"/>
            <a:r>
              <a:rPr lang="en-US" sz="2800" dirty="0" smtClean="0"/>
              <a:t>Model Development</a:t>
            </a:r>
          </a:p>
          <a:p>
            <a:pPr lvl="1"/>
            <a:r>
              <a:rPr lang="en-US" sz="2800" dirty="0" smtClean="0"/>
              <a:t>Model Evaluation</a:t>
            </a:r>
          </a:p>
          <a:p>
            <a:pPr lvl="1"/>
            <a:r>
              <a:rPr lang="en-US" sz="2800" dirty="0" smtClean="0"/>
              <a:t>Finding the best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58567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CONCLUSIONS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r>
              <a:rPr lang="en-US" sz="1400" dirty="0" smtClean="0"/>
              <a:t>•</a:t>
            </a:r>
            <a:r>
              <a:rPr lang="en-US" sz="1400" dirty="0"/>
              <a:t>As the number of flights increases, the rate of success at a launch site increases, with most early flights being unsuccessful. I.e. with more experience, the success rate increases.</a:t>
            </a:r>
          </a:p>
          <a:p>
            <a:r>
              <a:rPr lang="en-US" sz="1400" dirty="0"/>
              <a:t>•Between 2010 and 2013, all landings were unsuccessful (as the success rate is 0).</a:t>
            </a:r>
          </a:p>
          <a:p>
            <a:r>
              <a:rPr lang="en-US" sz="1400" dirty="0"/>
              <a:t>•After 2013, the success rate generally increased, despite small dips in 2018 and 2020.</a:t>
            </a:r>
          </a:p>
          <a:p>
            <a:r>
              <a:rPr lang="en-US" sz="1400" dirty="0"/>
              <a:t>•After 2016, there was always a greater than 50% chance of success.</a:t>
            </a:r>
          </a:p>
          <a:p>
            <a:r>
              <a:rPr lang="en-US" sz="1400" dirty="0"/>
              <a:t>•Orbit types ES-L1, GEO, HEO, and SSO, have the highest (100%) success rate.</a:t>
            </a:r>
          </a:p>
          <a:p>
            <a:pPr lvl="1"/>
            <a:r>
              <a:rPr lang="en-US" sz="1200" dirty="0"/>
              <a:t>•The 100% success rate of GEO, HEO, and ES-L1 orbits can be explained by only having 1 flight into the respective orbits. </a:t>
            </a:r>
          </a:p>
          <a:p>
            <a:pPr lvl="1"/>
            <a:r>
              <a:rPr lang="en-US" sz="1200" dirty="0"/>
              <a:t>•The 100% success rate in SSO is more impressive, with 5 successful flights.</a:t>
            </a:r>
          </a:p>
          <a:p>
            <a:pPr lvl="1"/>
            <a:r>
              <a:rPr lang="en-US" sz="1200" dirty="0"/>
              <a:t>•The orbit types PO, ISS, and LEO, have more success with heavy payloads:</a:t>
            </a:r>
          </a:p>
          <a:p>
            <a:pPr lvl="1"/>
            <a:r>
              <a:rPr lang="en-US" sz="1200" dirty="0"/>
              <a:t>•VLEO (Very Low Earth Orbit) launches are associated with heavier payloads, which makes intuitive sense.</a:t>
            </a:r>
          </a:p>
          <a:p>
            <a:r>
              <a:rPr lang="en-US" sz="1400" dirty="0"/>
              <a:t>•The launch site KSC LC-39 </a:t>
            </a:r>
            <a:r>
              <a:rPr lang="en-US" sz="1400" dirty="0" err="1"/>
              <a:t>Ahad</a:t>
            </a:r>
            <a:r>
              <a:rPr lang="en-US" sz="1400" dirty="0"/>
              <a:t> the most successful launches, with 41.7% of the total successful launches, and also the highest rate of successful launches, with a 76.9% success rate. </a:t>
            </a:r>
          </a:p>
          <a:p>
            <a:r>
              <a:rPr lang="en-US" sz="1400" dirty="0"/>
              <a:t>•The success for massive payloads (over 4000kg) is lower than that for low payloads.</a:t>
            </a:r>
          </a:p>
          <a:p>
            <a:r>
              <a:rPr lang="en-US" sz="1400" dirty="0"/>
              <a:t>•The best performing classification model is the Decision Tree model, with an accuracy of 94.44%. </a:t>
            </a:r>
          </a:p>
        </p:txBody>
      </p:sp>
    </p:spTree>
    <p:extLst>
      <p:ext uri="{BB962C8B-B14F-4D97-AF65-F5344CB8AC3E}">
        <p14:creationId xmlns:p14="http://schemas.microsoft.com/office/powerpoint/2010/main" val="110157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3200" dirty="0" smtClean="0"/>
              <a:t>Executive Summary</a:t>
            </a:r>
          </a:p>
          <a:p>
            <a:pPr>
              <a:buFontTx/>
              <a:buChar char="-"/>
            </a:pPr>
            <a:r>
              <a:rPr lang="en-US" sz="3200" dirty="0" smtClean="0"/>
              <a:t>Introduction</a:t>
            </a:r>
          </a:p>
          <a:p>
            <a:pPr>
              <a:buFontTx/>
              <a:buChar char="-"/>
            </a:pPr>
            <a:r>
              <a:rPr lang="en-US" sz="3200" dirty="0" smtClean="0"/>
              <a:t>Methodology</a:t>
            </a:r>
          </a:p>
          <a:p>
            <a:pPr>
              <a:buFontTx/>
              <a:buChar char="-"/>
            </a:pPr>
            <a:r>
              <a:rPr lang="en-US" sz="3200" dirty="0" smtClean="0"/>
              <a:t>Results and Discussions</a:t>
            </a:r>
          </a:p>
          <a:p>
            <a:pPr>
              <a:buFontTx/>
              <a:buChar char="-"/>
            </a:pPr>
            <a:r>
              <a:rPr lang="en-US" sz="3200" smtClean="0"/>
              <a:t>Conclusion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GB" sz="1800" dirty="0"/>
              <a:t>Summary of Methodologies:</a:t>
            </a:r>
          </a:p>
          <a:p>
            <a:r>
              <a:rPr lang="en-US" sz="1800" dirty="0"/>
              <a:t>This project follows these steps: </a:t>
            </a:r>
          </a:p>
          <a:p>
            <a:r>
              <a:rPr lang="en-GB" sz="1800" dirty="0"/>
              <a:t>•Data Collection</a:t>
            </a:r>
          </a:p>
          <a:p>
            <a:r>
              <a:rPr lang="en-GB" sz="1800" dirty="0"/>
              <a:t>•Data Wrangling</a:t>
            </a:r>
          </a:p>
          <a:p>
            <a:r>
              <a:rPr lang="en-GB" sz="1800" dirty="0"/>
              <a:t>•Exploratory Data Analysis</a:t>
            </a:r>
          </a:p>
          <a:p>
            <a:r>
              <a:rPr lang="en-GB" sz="1800" dirty="0"/>
              <a:t>•Interactive Visual Analytics</a:t>
            </a:r>
          </a:p>
          <a:p>
            <a:r>
              <a:rPr lang="en-GB" sz="1800" dirty="0"/>
              <a:t>•Predictive Analysis (Classification)</a:t>
            </a:r>
          </a:p>
          <a:p>
            <a:endParaRPr lang="en-GB" sz="1800" dirty="0"/>
          </a:p>
          <a:p>
            <a:r>
              <a:rPr lang="en-GB" sz="1800" dirty="0"/>
              <a:t>Summary of Results:</a:t>
            </a:r>
          </a:p>
          <a:p>
            <a:r>
              <a:rPr lang="en-US" sz="1800" dirty="0"/>
              <a:t>This project produced the following outputs and visualizations:</a:t>
            </a:r>
          </a:p>
          <a:p>
            <a:r>
              <a:rPr lang="en-US" sz="1800" dirty="0"/>
              <a:t>1.Exploratory Data Analysis (EDA) results </a:t>
            </a:r>
          </a:p>
          <a:p>
            <a:r>
              <a:rPr lang="en-GB" sz="1800" dirty="0"/>
              <a:t>2.Geospatial analytics</a:t>
            </a:r>
          </a:p>
          <a:p>
            <a:r>
              <a:rPr lang="en-GB" sz="1800" dirty="0"/>
              <a:t>3.Interactive dashboard</a:t>
            </a:r>
          </a:p>
          <a:p>
            <a:r>
              <a:rPr lang="en-US" sz="1800" dirty="0"/>
              <a:t>4.Predictive analysis of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err="1" smtClean="0"/>
              <a:t>SpaceX</a:t>
            </a:r>
            <a:r>
              <a:rPr lang="en-US" sz="1800" dirty="0" smtClean="0"/>
              <a:t> </a:t>
            </a:r>
            <a:r>
              <a:rPr lang="en-US" sz="1800" dirty="0"/>
              <a:t>launches Falcon 9 rockets at a cost of around $62m. This is considerably cheaper than other providers (which usually cost upwards of $165m), and much of the savings are because </a:t>
            </a:r>
            <a:r>
              <a:rPr lang="en-US" sz="1800" dirty="0" err="1"/>
              <a:t>SpaceX</a:t>
            </a:r>
            <a:r>
              <a:rPr lang="en-US" sz="1800" dirty="0"/>
              <a:t> can land, and then re-use the first stage of the rocket.</a:t>
            </a:r>
          </a:p>
          <a:p>
            <a:r>
              <a:rPr lang="en-US" sz="1800" dirty="0"/>
              <a:t>•If we can make predictions on whether the first stage will land, we can determine the cost of a launch, and use this information to assess whether or not an alternate company should bid and </a:t>
            </a:r>
            <a:r>
              <a:rPr lang="en-US" sz="1800" dirty="0" err="1"/>
              <a:t>SpaceX</a:t>
            </a:r>
            <a:r>
              <a:rPr lang="en-US" sz="1800" dirty="0"/>
              <a:t> for a rocket launch.</a:t>
            </a:r>
          </a:p>
          <a:p>
            <a:r>
              <a:rPr lang="en-US" sz="1800" dirty="0"/>
              <a:t>•This project will ultimately predict if the Space X Falcon 9 first stage will land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37058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500"/>
            <a:ext cx="12192000" cy="4824323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GB" sz="1400" dirty="0" smtClean="0"/>
              <a:t>1. Data </a:t>
            </a:r>
            <a:r>
              <a:rPr lang="en-GB" sz="1400" dirty="0"/>
              <a:t>Collection</a:t>
            </a:r>
          </a:p>
          <a:p>
            <a:r>
              <a:rPr lang="en-US" sz="1400" dirty="0" smtClean="0"/>
              <a:t>Making </a:t>
            </a:r>
            <a:r>
              <a:rPr lang="en-US" sz="1400" dirty="0"/>
              <a:t>GET requests to the </a:t>
            </a:r>
            <a:r>
              <a:rPr lang="en-US" sz="1400" dirty="0" err="1"/>
              <a:t>SpaceX</a:t>
            </a:r>
            <a:r>
              <a:rPr lang="en-US" sz="1400" dirty="0"/>
              <a:t> REST API</a:t>
            </a:r>
          </a:p>
          <a:p>
            <a:r>
              <a:rPr lang="en-GB" sz="1400" dirty="0" smtClean="0"/>
              <a:t>Web Scraping</a:t>
            </a:r>
          </a:p>
          <a:p>
            <a:pPr marL="0" indent="0">
              <a:buNone/>
            </a:pPr>
            <a:r>
              <a:rPr lang="en-GB" sz="1400" dirty="0" smtClean="0"/>
              <a:t>2.Data </a:t>
            </a:r>
            <a:r>
              <a:rPr lang="en-GB" sz="1400" dirty="0"/>
              <a:t>Wrangling </a:t>
            </a:r>
          </a:p>
          <a:p>
            <a:r>
              <a:rPr lang="en-US" sz="1400" dirty="0" smtClean="0"/>
              <a:t>Using </a:t>
            </a:r>
            <a:r>
              <a:rPr lang="en-US" sz="1400" dirty="0"/>
              <a:t>the .</a:t>
            </a:r>
            <a:r>
              <a:rPr lang="en-US" sz="1400" dirty="0" err="1"/>
              <a:t>fillna</a:t>
            </a:r>
            <a:r>
              <a:rPr lang="en-US" sz="1400" dirty="0"/>
              <a:t>()method to remove </a:t>
            </a:r>
            <a:r>
              <a:rPr lang="en-US" sz="1400" dirty="0" err="1"/>
              <a:t>NaN</a:t>
            </a:r>
            <a:r>
              <a:rPr lang="en-US" sz="1400" dirty="0"/>
              <a:t> values</a:t>
            </a:r>
          </a:p>
          <a:p>
            <a:r>
              <a:rPr lang="en-US" sz="1400" dirty="0" smtClean="0"/>
              <a:t>Using </a:t>
            </a:r>
            <a:r>
              <a:rPr lang="en-US" sz="1400" dirty="0"/>
              <a:t>the .</a:t>
            </a:r>
            <a:r>
              <a:rPr lang="en-US" sz="1400" dirty="0" err="1"/>
              <a:t>value_counts</a:t>
            </a:r>
            <a:r>
              <a:rPr lang="en-US" sz="1400" dirty="0"/>
              <a:t>()method to determine the </a:t>
            </a:r>
            <a:r>
              <a:rPr lang="en-US" sz="1400" dirty="0" smtClean="0"/>
              <a:t>following:</a:t>
            </a:r>
          </a:p>
          <a:p>
            <a:r>
              <a:rPr lang="en-US" sz="1400" dirty="0" smtClean="0"/>
              <a:t>Number </a:t>
            </a:r>
            <a:r>
              <a:rPr lang="en-US" sz="1400" dirty="0"/>
              <a:t>of launches on each </a:t>
            </a:r>
            <a:r>
              <a:rPr lang="en-US" sz="1400" dirty="0" smtClean="0"/>
              <a:t>site</a:t>
            </a:r>
          </a:p>
          <a:p>
            <a:r>
              <a:rPr lang="en-US" sz="1400" dirty="0" smtClean="0"/>
              <a:t>Number </a:t>
            </a:r>
            <a:r>
              <a:rPr lang="en-US" sz="1400" dirty="0"/>
              <a:t>and occurrence of each orbit</a:t>
            </a:r>
          </a:p>
          <a:p>
            <a:r>
              <a:rPr lang="en-US" sz="1400" dirty="0" smtClean="0"/>
              <a:t>Number </a:t>
            </a:r>
            <a:r>
              <a:rPr lang="en-US" sz="1400" dirty="0"/>
              <a:t>and occurrence of mission outcome per orbit type</a:t>
            </a:r>
          </a:p>
          <a:p>
            <a:r>
              <a:rPr lang="en-US" sz="1400" dirty="0" smtClean="0"/>
              <a:t>Creating </a:t>
            </a:r>
            <a:r>
              <a:rPr lang="en-US" sz="1400" dirty="0"/>
              <a:t>a landing outcome label that shows the following:</a:t>
            </a:r>
          </a:p>
          <a:p>
            <a:pPr lvl="1"/>
            <a:r>
              <a:rPr lang="en-US" sz="1200" dirty="0" smtClean="0"/>
              <a:t>0 </a:t>
            </a:r>
            <a:r>
              <a:rPr lang="en-US" sz="1200" dirty="0"/>
              <a:t>when the booster did not land successfully</a:t>
            </a:r>
          </a:p>
          <a:p>
            <a:pPr lvl="1"/>
            <a:r>
              <a:rPr lang="en-US" sz="1200" dirty="0" smtClean="0"/>
              <a:t>1 </a:t>
            </a:r>
            <a:r>
              <a:rPr lang="en-US" sz="1200" dirty="0"/>
              <a:t>when the booster did land </a:t>
            </a:r>
            <a:r>
              <a:rPr lang="en-US" sz="1200" dirty="0" smtClean="0"/>
              <a:t>successfully</a:t>
            </a:r>
          </a:p>
          <a:p>
            <a:pPr marL="0" indent="0">
              <a:buNone/>
            </a:pPr>
            <a:r>
              <a:rPr lang="en-GB" sz="1200" dirty="0" smtClean="0"/>
              <a:t>3.Exploratory Data Analysis</a:t>
            </a:r>
          </a:p>
          <a:p>
            <a:r>
              <a:rPr lang="en-US" sz="1200" dirty="0" smtClean="0"/>
              <a:t>Using </a:t>
            </a:r>
            <a:r>
              <a:rPr lang="en-US" sz="1200" dirty="0"/>
              <a:t>SQL queries to manipulate and evaluate the </a:t>
            </a:r>
            <a:r>
              <a:rPr lang="en-US" sz="1200" dirty="0" err="1"/>
              <a:t>SpaceX</a:t>
            </a:r>
            <a:r>
              <a:rPr lang="en-US" sz="1200" dirty="0"/>
              <a:t> dataset</a:t>
            </a:r>
          </a:p>
          <a:p>
            <a:r>
              <a:rPr lang="en-US" sz="1200" dirty="0" smtClean="0"/>
              <a:t>Using </a:t>
            </a:r>
            <a:r>
              <a:rPr lang="en-US" sz="1200" dirty="0"/>
              <a:t>Pandas and </a:t>
            </a:r>
            <a:r>
              <a:rPr lang="en-US" sz="1200" dirty="0" err="1"/>
              <a:t>Matplotlib</a:t>
            </a:r>
            <a:r>
              <a:rPr lang="en-US" sz="1200" dirty="0"/>
              <a:t> to visualize relationships between variables, and determine </a:t>
            </a:r>
            <a:r>
              <a:rPr lang="en-US" sz="1200" dirty="0" smtClean="0"/>
              <a:t>patterns</a:t>
            </a:r>
          </a:p>
          <a:p>
            <a:pPr marL="0" indent="0">
              <a:buNone/>
            </a:pPr>
            <a:r>
              <a:rPr lang="en-GB" sz="1200" dirty="0" smtClean="0"/>
              <a:t>4.Interactive </a:t>
            </a:r>
            <a:r>
              <a:rPr lang="en-GB" sz="1200" dirty="0"/>
              <a:t>Visual Analytics</a:t>
            </a:r>
          </a:p>
          <a:p>
            <a:r>
              <a:rPr lang="en-GB" sz="1200" dirty="0" smtClean="0"/>
              <a:t>Geospatial </a:t>
            </a:r>
            <a:r>
              <a:rPr lang="en-GB" sz="1200" dirty="0"/>
              <a:t>analytics using Folium</a:t>
            </a:r>
          </a:p>
          <a:p>
            <a:r>
              <a:rPr lang="en-US" sz="1200" dirty="0" smtClean="0"/>
              <a:t>Creating </a:t>
            </a:r>
            <a:r>
              <a:rPr lang="en-US" sz="1200" dirty="0"/>
              <a:t>an interactive dashboard using </a:t>
            </a:r>
            <a:r>
              <a:rPr lang="en-US" sz="1200" dirty="0" err="1"/>
              <a:t>Plotly</a:t>
            </a:r>
            <a:r>
              <a:rPr lang="en-US" sz="1200" dirty="0"/>
              <a:t> Dash</a:t>
            </a:r>
          </a:p>
          <a:p>
            <a:pPr marL="0" indent="0">
              <a:buNone/>
            </a:pPr>
            <a:r>
              <a:rPr lang="en-GB" sz="1200" dirty="0" smtClean="0"/>
              <a:t>5.Data </a:t>
            </a:r>
            <a:r>
              <a:rPr lang="en-GB" sz="1200" dirty="0"/>
              <a:t>Modelling and Evaluation</a:t>
            </a:r>
          </a:p>
          <a:p>
            <a:r>
              <a:rPr lang="en-GB" sz="1200" dirty="0" smtClean="0"/>
              <a:t>Using </a:t>
            </a:r>
            <a:r>
              <a:rPr lang="en-GB" sz="1200" dirty="0" err="1"/>
              <a:t>Scikit</a:t>
            </a:r>
            <a:r>
              <a:rPr lang="en-GB" sz="1200" dirty="0"/>
              <a:t>-Learn to:</a:t>
            </a:r>
          </a:p>
          <a:p>
            <a:pPr lvl="1"/>
            <a:r>
              <a:rPr lang="en-GB" sz="1000" dirty="0" smtClean="0"/>
              <a:t>Pre-process </a:t>
            </a:r>
            <a:r>
              <a:rPr lang="en-GB" sz="1000" dirty="0"/>
              <a:t>(standardize) the data</a:t>
            </a:r>
          </a:p>
          <a:p>
            <a:pPr lvl="1"/>
            <a:r>
              <a:rPr lang="en-US" sz="1000" dirty="0" smtClean="0"/>
              <a:t>Split </a:t>
            </a:r>
            <a:r>
              <a:rPr lang="en-US" sz="1000" dirty="0"/>
              <a:t>the data into training and testing data using </a:t>
            </a:r>
            <a:r>
              <a:rPr lang="en-US" sz="1000" dirty="0" err="1"/>
              <a:t>train_test_split</a:t>
            </a:r>
            <a:endParaRPr lang="en-US" sz="1000" dirty="0"/>
          </a:p>
          <a:p>
            <a:pPr lvl="1"/>
            <a:r>
              <a:rPr lang="en-GB" sz="1000" dirty="0" smtClean="0"/>
              <a:t>Train </a:t>
            </a:r>
            <a:r>
              <a:rPr lang="en-GB" sz="1000" dirty="0"/>
              <a:t>different classification models</a:t>
            </a:r>
          </a:p>
          <a:p>
            <a:pPr lvl="1"/>
            <a:r>
              <a:rPr lang="en-GB" sz="1000" dirty="0" smtClean="0"/>
              <a:t>Find </a:t>
            </a:r>
            <a:r>
              <a:rPr lang="en-GB" sz="1000" dirty="0" err="1"/>
              <a:t>hyperparameters</a:t>
            </a:r>
            <a:r>
              <a:rPr lang="en-GB" sz="1000" dirty="0"/>
              <a:t> using </a:t>
            </a:r>
            <a:r>
              <a:rPr lang="en-GB" sz="1000" dirty="0" err="1"/>
              <a:t>GridSearchCV</a:t>
            </a:r>
            <a:endParaRPr lang="en-GB" sz="1000" dirty="0"/>
          </a:p>
          <a:p>
            <a:r>
              <a:rPr lang="en-US" sz="1200" dirty="0" smtClean="0"/>
              <a:t>Plotting </a:t>
            </a:r>
            <a:r>
              <a:rPr lang="en-US" sz="1200" dirty="0"/>
              <a:t>confusion matrices for each classification model</a:t>
            </a:r>
          </a:p>
          <a:p>
            <a:r>
              <a:rPr lang="en-US" sz="1200" dirty="0" smtClean="0"/>
              <a:t>Assessing </a:t>
            </a:r>
            <a:r>
              <a:rPr lang="en-US" sz="1200" dirty="0"/>
              <a:t>the accuracy of each classification model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18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–SPACE X REST </a:t>
            </a:r>
            <a:r>
              <a:rPr lang="en-US" dirty="0" smtClean="0"/>
              <a:t>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500161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Using </a:t>
            </a:r>
            <a:r>
              <a:rPr lang="en-US" sz="1600" b="1" dirty="0"/>
              <a:t>the </a:t>
            </a:r>
            <a:r>
              <a:rPr lang="en-US" sz="1600" b="1" dirty="0" err="1"/>
              <a:t>SpaceX</a:t>
            </a:r>
            <a:r>
              <a:rPr lang="en-US" sz="1600" b="1" dirty="0"/>
              <a:t> API to retrieve data about launches, including information about the rocket used, payload delivered, launch specifications, landing specifications, and landing outcome</a:t>
            </a:r>
            <a:r>
              <a:rPr lang="en-US" sz="1600" b="1" dirty="0" smtClean="0"/>
              <a:t>.</a:t>
            </a:r>
          </a:p>
          <a:p>
            <a:r>
              <a:rPr lang="en-US" sz="1600" dirty="0" smtClean="0"/>
              <a:t>Make </a:t>
            </a:r>
            <a:r>
              <a:rPr lang="en-US" sz="1600" dirty="0"/>
              <a:t>a GET response to the </a:t>
            </a:r>
            <a:r>
              <a:rPr lang="en-US" sz="1600" dirty="0" err="1"/>
              <a:t>SpaceX</a:t>
            </a:r>
            <a:r>
              <a:rPr lang="en-US" sz="1600" dirty="0"/>
              <a:t> REST API</a:t>
            </a:r>
          </a:p>
          <a:p>
            <a:r>
              <a:rPr lang="en-US" sz="1600" dirty="0" smtClean="0"/>
              <a:t>Convert </a:t>
            </a:r>
            <a:r>
              <a:rPr lang="en-US" sz="1600" dirty="0"/>
              <a:t>the response to a .</a:t>
            </a:r>
            <a:r>
              <a:rPr lang="en-US" sz="1600" dirty="0" err="1"/>
              <a:t>json</a:t>
            </a:r>
            <a:r>
              <a:rPr lang="en-US" sz="1600" dirty="0"/>
              <a:t> file then to a Pandas </a:t>
            </a:r>
            <a:r>
              <a:rPr lang="en-US" sz="1600" dirty="0" err="1"/>
              <a:t>DataFrame</a:t>
            </a:r>
            <a:endParaRPr lang="en-US" sz="1600" dirty="0"/>
          </a:p>
          <a:p>
            <a:r>
              <a:rPr lang="en-US" sz="1600" dirty="0"/>
              <a:t>Use custom logic to clean the data</a:t>
            </a:r>
          </a:p>
          <a:p>
            <a:r>
              <a:rPr lang="en-US" sz="1600" dirty="0"/>
              <a:t>Define lists for data to be stored in</a:t>
            </a:r>
          </a:p>
          <a:p>
            <a:r>
              <a:rPr lang="en-US" sz="1600" dirty="0"/>
              <a:t>Call custom </a:t>
            </a:r>
            <a:r>
              <a:rPr lang="en-US" sz="1600" dirty="0" err="1"/>
              <a:t>functionsto</a:t>
            </a:r>
            <a:r>
              <a:rPr lang="en-US" sz="1600" dirty="0"/>
              <a:t> retrieve data and fill the lists</a:t>
            </a:r>
          </a:p>
          <a:p>
            <a:r>
              <a:rPr lang="en-US" sz="1600" dirty="0"/>
              <a:t>Use these lists as values in a dictionary and construct the </a:t>
            </a:r>
            <a:r>
              <a:rPr lang="en-US" sz="1600" dirty="0" smtClean="0"/>
              <a:t>dataset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a Pandas </a:t>
            </a:r>
            <a:r>
              <a:rPr lang="en-US" sz="1600" dirty="0" err="1"/>
              <a:t>DataFrame</a:t>
            </a:r>
            <a:r>
              <a:rPr lang="en-US" sz="1600" dirty="0"/>
              <a:t> from the constructed dictionary </a:t>
            </a:r>
            <a:r>
              <a:rPr lang="en-US" sz="1600" dirty="0" smtClean="0"/>
              <a:t>dataset</a:t>
            </a:r>
          </a:p>
          <a:p>
            <a:r>
              <a:rPr lang="en-US" sz="1600" dirty="0"/>
              <a:t>Filter the </a:t>
            </a:r>
            <a:r>
              <a:rPr lang="en-US" sz="1600" dirty="0" err="1"/>
              <a:t>DataFrame</a:t>
            </a:r>
            <a:r>
              <a:rPr lang="en-US" sz="1600" dirty="0"/>
              <a:t> to only include Falcon 9 launches</a:t>
            </a:r>
          </a:p>
          <a:p>
            <a:r>
              <a:rPr lang="en-US" sz="1600" dirty="0"/>
              <a:t>Reset the </a:t>
            </a:r>
            <a:r>
              <a:rPr lang="en-US" sz="1600" dirty="0" err="1"/>
              <a:t>FlightNumber</a:t>
            </a:r>
            <a:r>
              <a:rPr lang="en-US" sz="1600" dirty="0"/>
              <a:t> column</a:t>
            </a:r>
          </a:p>
          <a:p>
            <a:r>
              <a:rPr lang="en-US" sz="1600" dirty="0"/>
              <a:t>Replace missing values of </a:t>
            </a:r>
            <a:r>
              <a:rPr lang="en-US" sz="1600" dirty="0" err="1"/>
              <a:t>PayloadMass</a:t>
            </a:r>
            <a:r>
              <a:rPr lang="en-US" sz="1600" dirty="0"/>
              <a:t> with the mean </a:t>
            </a:r>
            <a:r>
              <a:rPr lang="en-US" sz="1600" dirty="0" err="1"/>
              <a:t>PayloadMass</a:t>
            </a:r>
            <a:endParaRPr lang="en-US" sz="1600" dirty="0"/>
          </a:p>
          <a:p>
            <a:r>
              <a:rPr lang="en-US" sz="1600" dirty="0"/>
              <a:t>value</a:t>
            </a:r>
            <a:endParaRPr lang="en-US" sz="1600" dirty="0" smtClean="0"/>
          </a:p>
          <a:p>
            <a:pPr marL="0" indent="0">
              <a:buNone/>
            </a:pPr>
            <a:endParaRPr lang="en-US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419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EXPLORATORY DATA ANALYSIS (EDA) –SQL</a:t>
            </a:r>
            <a:br>
              <a:rPr lang="en-US" sz="360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400" dirty="0" smtClean="0"/>
              <a:t>To </a:t>
            </a:r>
            <a:r>
              <a:rPr lang="en-US" sz="1400" dirty="0"/>
              <a:t>gather some information about the dataset, some SQL queries were performed. </a:t>
            </a:r>
          </a:p>
          <a:p>
            <a:r>
              <a:rPr lang="en-US" sz="1400" dirty="0"/>
              <a:t>The SQL queries performed on the data set were used to:</a:t>
            </a:r>
          </a:p>
          <a:p>
            <a:r>
              <a:rPr lang="en-US" sz="1400" dirty="0"/>
              <a:t>1.Display the names of the unique launch sites in the space mission</a:t>
            </a:r>
          </a:p>
          <a:p>
            <a:r>
              <a:rPr lang="en-US" sz="1400" dirty="0"/>
              <a:t>2.Display 5 records where launch sites begin with the string ‘CCA’</a:t>
            </a:r>
          </a:p>
          <a:p>
            <a:r>
              <a:rPr lang="en-US" sz="1400" dirty="0"/>
              <a:t>3.Display the total payload mass carried by boosters launched by NASA (CRS)</a:t>
            </a:r>
          </a:p>
          <a:p>
            <a:r>
              <a:rPr lang="en-US" sz="1400" dirty="0"/>
              <a:t>4.Display the average payload mass carried by booster version F9 v1.1</a:t>
            </a:r>
          </a:p>
          <a:p>
            <a:r>
              <a:rPr lang="en-US" sz="1400" dirty="0"/>
              <a:t>5.List the date when the first successful landing outcome on a ground pad was achieved</a:t>
            </a:r>
          </a:p>
          <a:p>
            <a:r>
              <a:rPr lang="en-US" sz="1400" dirty="0"/>
              <a:t>6.List the names of the boosters which had success on a drone ship and a payload mass between 4000 and 6000 kg</a:t>
            </a:r>
          </a:p>
          <a:p>
            <a:r>
              <a:rPr lang="en-US" sz="1400" dirty="0"/>
              <a:t>7.List the total number of successful and failed mission outcomes</a:t>
            </a:r>
          </a:p>
          <a:p>
            <a:r>
              <a:rPr lang="en-US" sz="1400" dirty="0"/>
              <a:t>8.List the names of the booster versions which have carried the maximum payload mass</a:t>
            </a:r>
          </a:p>
          <a:p>
            <a:r>
              <a:rPr lang="en-US" sz="1400" dirty="0"/>
              <a:t>9.List the failed landing outcomes on drone ships, their booster versions, and launch site names for 2015</a:t>
            </a:r>
          </a:p>
          <a:p>
            <a:r>
              <a:rPr lang="en-US" sz="1400" dirty="0"/>
              <a:t>10.Rank the count of landing outcomes (such as Failure (drone ship) or Success (ground pad)) between the date 2010-06-04 and 2017-03-20, in descending order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976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GEOSPATIAL ANALYSIS –FOLIUM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GB" sz="1400" dirty="0"/>
              <a:t>The </a:t>
            </a:r>
            <a:r>
              <a:rPr lang="en-GB" sz="1400" dirty="0" err="1"/>
              <a:t>followingstepsweretakentovisualizethelaunchdataonan</a:t>
            </a:r>
            <a:r>
              <a:rPr lang="en-GB" sz="1400" dirty="0"/>
              <a:t> interactive map:</a:t>
            </a:r>
          </a:p>
          <a:p>
            <a:r>
              <a:rPr lang="en-GB" sz="1400" dirty="0"/>
              <a:t>1.Mark </a:t>
            </a:r>
            <a:r>
              <a:rPr lang="en-GB" sz="1400" dirty="0" err="1"/>
              <a:t>alllaunchsitesonamap</a:t>
            </a:r>
            <a:endParaRPr lang="en-GB" sz="1400" dirty="0"/>
          </a:p>
          <a:p>
            <a:r>
              <a:rPr lang="en-US" sz="1400" dirty="0"/>
              <a:t>•</a:t>
            </a:r>
            <a:r>
              <a:rPr lang="en-US" sz="1400" dirty="0" err="1"/>
              <a:t>Initialise</a:t>
            </a:r>
            <a:r>
              <a:rPr lang="en-US" sz="1400" dirty="0"/>
              <a:t> the map using a Folium </a:t>
            </a:r>
            <a:r>
              <a:rPr lang="en-US" sz="1400" dirty="0" err="1"/>
              <a:t>Mapobject</a:t>
            </a:r>
            <a:endParaRPr lang="en-US" sz="1400" dirty="0"/>
          </a:p>
          <a:p>
            <a:r>
              <a:rPr lang="en-GB" sz="1400" dirty="0"/>
              <a:t>•Add a </a:t>
            </a:r>
            <a:r>
              <a:rPr lang="en-GB" sz="1400" dirty="0" err="1"/>
              <a:t>folium.Circleand</a:t>
            </a:r>
            <a:r>
              <a:rPr lang="en-GB" sz="1400" dirty="0"/>
              <a:t> </a:t>
            </a:r>
            <a:r>
              <a:rPr lang="en-GB" sz="1400" dirty="0" err="1" smtClean="0"/>
              <a:t>folium.Markerforeachlaunchsiteonthelaunchmap</a:t>
            </a:r>
            <a:endParaRPr lang="en-GB" sz="1400" dirty="0"/>
          </a:p>
          <a:p>
            <a:r>
              <a:rPr lang="en-US" sz="1400" dirty="0"/>
              <a:t>2.Mark the success/failed launches for each site on a map</a:t>
            </a:r>
          </a:p>
          <a:p>
            <a:r>
              <a:rPr lang="en-US" sz="1400" dirty="0"/>
              <a:t>•As many launches have the same coordinates, it makes sense to cluster them together. </a:t>
            </a:r>
          </a:p>
          <a:p>
            <a:r>
              <a:rPr lang="en-US" sz="1400" dirty="0"/>
              <a:t>•</a:t>
            </a:r>
            <a:r>
              <a:rPr lang="en-US" sz="1400" dirty="0" err="1"/>
              <a:t>Beforeclustering</a:t>
            </a:r>
            <a:r>
              <a:rPr lang="en-US" sz="1400" dirty="0"/>
              <a:t> them, assign a marker </a:t>
            </a:r>
            <a:r>
              <a:rPr lang="en-US" sz="1400" dirty="0" err="1"/>
              <a:t>colour</a:t>
            </a:r>
            <a:r>
              <a:rPr lang="en-US" sz="1400" dirty="0"/>
              <a:t> of successful (class = 1) as green, and failed (class = 0) as red.</a:t>
            </a:r>
          </a:p>
          <a:p>
            <a:r>
              <a:rPr lang="en-US" sz="1400" dirty="0"/>
              <a:t>•To </a:t>
            </a:r>
            <a:r>
              <a:rPr lang="en-US" sz="1400" dirty="0" err="1"/>
              <a:t>putthelaunchesintoclusters</a:t>
            </a:r>
            <a:r>
              <a:rPr lang="en-US" sz="1400" dirty="0"/>
              <a:t>, for each launch, add </a:t>
            </a:r>
            <a:r>
              <a:rPr lang="en-US" sz="1400" dirty="0" err="1"/>
              <a:t>afolium.Markerto</a:t>
            </a:r>
            <a:r>
              <a:rPr lang="en-US" sz="1400" dirty="0"/>
              <a:t> the </a:t>
            </a:r>
            <a:r>
              <a:rPr lang="en-US" sz="1400" dirty="0" err="1"/>
              <a:t>MarkerCluster</a:t>
            </a:r>
            <a:r>
              <a:rPr lang="en-US" sz="1400" dirty="0"/>
              <a:t>()object.</a:t>
            </a:r>
          </a:p>
          <a:p>
            <a:r>
              <a:rPr lang="en-US" sz="1400" dirty="0"/>
              <a:t>•Create an icon as a text label, assigning the </a:t>
            </a:r>
            <a:r>
              <a:rPr lang="en-US" sz="1400" dirty="0" err="1"/>
              <a:t>icon_coloras</a:t>
            </a:r>
            <a:r>
              <a:rPr lang="en-US" sz="1400" dirty="0"/>
              <a:t> </a:t>
            </a:r>
            <a:r>
              <a:rPr lang="en-US" sz="1400" dirty="0" err="1"/>
              <a:t>themarker_colourdetermined</a:t>
            </a:r>
            <a:r>
              <a:rPr lang="en-US" sz="1400" dirty="0"/>
              <a:t> previously</a:t>
            </a:r>
            <a:r>
              <a:rPr lang="en-US" sz="1400" dirty="0" smtClean="0"/>
              <a:t>.</a:t>
            </a:r>
            <a:endParaRPr lang="en-GB" sz="1400" dirty="0"/>
          </a:p>
          <a:p>
            <a:r>
              <a:rPr lang="en-GB" sz="1400" dirty="0"/>
              <a:t>3.Calculatethedistancesbetween </a:t>
            </a:r>
            <a:r>
              <a:rPr lang="en-GB" sz="1400" dirty="0" err="1"/>
              <a:t>alaunchsitetoitsproximities</a:t>
            </a:r>
            <a:endParaRPr lang="en-GB" sz="1400" dirty="0"/>
          </a:p>
          <a:p>
            <a:r>
              <a:rPr lang="en-US" sz="1400" dirty="0"/>
              <a:t>•To explore the proximities of launch sites, calculations of distances between points can be made using the </a:t>
            </a:r>
            <a:r>
              <a:rPr lang="en-US" sz="1400" dirty="0" err="1"/>
              <a:t>Latand</a:t>
            </a:r>
            <a:r>
              <a:rPr lang="en-US" sz="1400" dirty="0"/>
              <a:t> </a:t>
            </a:r>
            <a:r>
              <a:rPr lang="en-US" sz="1400" dirty="0" err="1"/>
              <a:t>Longvalues</a:t>
            </a:r>
            <a:r>
              <a:rPr lang="en-US" sz="1400" dirty="0"/>
              <a:t>.</a:t>
            </a:r>
          </a:p>
          <a:p>
            <a:r>
              <a:rPr lang="en-US" sz="1400" dirty="0"/>
              <a:t>•After marking a point using the </a:t>
            </a:r>
            <a:r>
              <a:rPr lang="en-US" sz="1400" dirty="0" err="1"/>
              <a:t>Latand</a:t>
            </a:r>
            <a:r>
              <a:rPr lang="en-US" sz="1400" dirty="0"/>
              <a:t> </a:t>
            </a:r>
            <a:r>
              <a:rPr lang="en-US" sz="1400" dirty="0" err="1"/>
              <a:t>Longvalues</a:t>
            </a:r>
            <a:r>
              <a:rPr lang="en-US" sz="1400" dirty="0"/>
              <a:t>, create a </a:t>
            </a:r>
            <a:r>
              <a:rPr lang="en-US" sz="1400" dirty="0" err="1"/>
              <a:t>folium.Markerobject</a:t>
            </a:r>
            <a:r>
              <a:rPr lang="en-US" sz="1400" dirty="0"/>
              <a:t> to show the distance.</a:t>
            </a:r>
          </a:p>
          <a:p>
            <a:r>
              <a:rPr lang="en-US" sz="1400" dirty="0"/>
              <a:t>•</a:t>
            </a:r>
            <a:r>
              <a:rPr lang="en-US" sz="1400" dirty="0" err="1"/>
              <a:t>Todisplaythedistanceline</a:t>
            </a:r>
            <a:r>
              <a:rPr lang="en-US" sz="1400" dirty="0"/>
              <a:t> between two points, draw a </a:t>
            </a:r>
            <a:r>
              <a:rPr lang="en-US" sz="1400" dirty="0" err="1"/>
              <a:t>folium.PolyLineand</a:t>
            </a:r>
            <a:r>
              <a:rPr lang="en-US" sz="1400" dirty="0"/>
              <a:t> add this to the map.</a:t>
            </a:r>
          </a:p>
        </p:txBody>
      </p:sp>
    </p:spTree>
    <p:extLst>
      <p:ext uri="{BB962C8B-B14F-4D97-AF65-F5344CB8AC3E}">
        <p14:creationId xmlns:p14="http://schemas.microsoft.com/office/powerpoint/2010/main" val="414044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INTERACTIVE DASHBOARD –PLOTLY DASH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400" dirty="0" smtClean="0"/>
              <a:t>The </a:t>
            </a:r>
            <a:r>
              <a:rPr lang="en-US" sz="1400" dirty="0"/>
              <a:t>following plots were added to a </a:t>
            </a:r>
            <a:r>
              <a:rPr lang="en-US" sz="1400" dirty="0" err="1"/>
              <a:t>Plotly</a:t>
            </a:r>
            <a:r>
              <a:rPr lang="en-US" sz="1400" dirty="0"/>
              <a:t> Dash dashboard to have an interactive </a:t>
            </a:r>
            <a:r>
              <a:rPr lang="en-US" sz="1400" dirty="0" err="1"/>
              <a:t>visualisation</a:t>
            </a:r>
            <a:r>
              <a:rPr lang="en-US" sz="1400" dirty="0"/>
              <a:t> of the data:</a:t>
            </a:r>
          </a:p>
          <a:p>
            <a:r>
              <a:rPr lang="en-US" sz="1400" dirty="0"/>
              <a:t>1.Pie chart (</a:t>
            </a:r>
            <a:r>
              <a:rPr lang="en-US" sz="1400" dirty="0" err="1"/>
              <a:t>px.pie</a:t>
            </a:r>
            <a:r>
              <a:rPr lang="en-US" sz="1400" dirty="0"/>
              <a:t>()) showing the total successful launches per site </a:t>
            </a:r>
          </a:p>
          <a:p>
            <a:r>
              <a:rPr lang="en-GB" sz="1400" dirty="0"/>
              <a:t>•</a:t>
            </a:r>
            <a:r>
              <a:rPr lang="en-GB" sz="1400" dirty="0" err="1"/>
              <a:t>Thismakesitcleartoseewhichsitesaremostsuccessful</a:t>
            </a:r>
            <a:endParaRPr lang="en-GB" sz="1400" dirty="0"/>
          </a:p>
          <a:p>
            <a:r>
              <a:rPr lang="en-US" sz="1400" dirty="0"/>
              <a:t>•The chart could also be filtered (using a </a:t>
            </a:r>
            <a:r>
              <a:rPr lang="en-US" sz="1400" dirty="0" err="1"/>
              <a:t>dcc.Dropdown</a:t>
            </a:r>
            <a:r>
              <a:rPr lang="en-US" sz="1400" dirty="0"/>
              <a:t>()object) to see the success/</a:t>
            </a:r>
            <a:r>
              <a:rPr lang="en-US" sz="1400" dirty="0" err="1"/>
              <a:t>failureratioforanindividualsite</a:t>
            </a:r>
            <a:endParaRPr lang="en-US" sz="1400" dirty="0"/>
          </a:p>
          <a:p>
            <a:r>
              <a:rPr lang="en-US" sz="1400" dirty="0"/>
              <a:t>2.Scattergraph(</a:t>
            </a:r>
            <a:r>
              <a:rPr lang="en-US" sz="1400" dirty="0" err="1"/>
              <a:t>px.scatter</a:t>
            </a:r>
            <a:r>
              <a:rPr lang="en-US" sz="1400" dirty="0"/>
              <a:t>()) to </a:t>
            </a:r>
            <a:r>
              <a:rPr lang="en-US" sz="1400" dirty="0" err="1"/>
              <a:t>showthecorrelationbetweenoutcome</a:t>
            </a:r>
            <a:r>
              <a:rPr lang="en-US" sz="1400" dirty="0"/>
              <a:t> (success or not) and payload mass (kg)</a:t>
            </a:r>
          </a:p>
          <a:p>
            <a:r>
              <a:rPr lang="en-US" sz="1400" dirty="0"/>
              <a:t>•</a:t>
            </a:r>
            <a:r>
              <a:rPr lang="en-US" sz="1400" dirty="0" err="1"/>
              <a:t>Thiscouldbefiltered</a:t>
            </a:r>
            <a:r>
              <a:rPr lang="en-US" sz="1400" dirty="0"/>
              <a:t>(using a </a:t>
            </a:r>
            <a:r>
              <a:rPr lang="en-US" sz="1400" dirty="0" err="1"/>
              <a:t>RangeSlider</a:t>
            </a:r>
            <a:r>
              <a:rPr lang="en-US" sz="1400" dirty="0"/>
              <a:t>()object) by </a:t>
            </a:r>
            <a:r>
              <a:rPr lang="en-US" sz="1400" dirty="0" err="1"/>
              <a:t>rangesofpayloadmasses</a:t>
            </a:r>
            <a:endParaRPr lang="en-US" sz="1400" dirty="0"/>
          </a:p>
          <a:p>
            <a:r>
              <a:rPr lang="en-US" sz="1400" dirty="0"/>
              <a:t>•It could also be filtered by </a:t>
            </a:r>
            <a:r>
              <a:rPr lang="en-US" sz="1400" dirty="0" err="1"/>
              <a:t>boosterversion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299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27</TotalTime>
  <Words>1253</Words>
  <Application>Microsoft Office PowerPoint</Application>
  <PresentationFormat>Widescreen</PresentationFormat>
  <Paragraphs>129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  IBM DATA SCIENCE CAPSTONE PROJECT Space X Falcon 9 Landing Analysis</vt:lpstr>
      <vt:lpstr>Outline</vt:lpstr>
      <vt:lpstr>EXECUTIVE SUMMARY</vt:lpstr>
      <vt:lpstr>INTRODUCTION</vt:lpstr>
      <vt:lpstr>METHODOLOGY SUMMARY</vt:lpstr>
      <vt:lpstr>DATA COLLECTION –SPACE X REST API</vt:lpstr>
      <vt:lpstr>EXPLORATORY DATA ANALYSIS (EDA) –SQL </vt:lpstr>
      <vt:lpstr>GEOSPATIAL ANALYSIS –FOLIUM</vt:lpstr>
      <vt:lpstr>INTERACTIVE DASHBOARD –PLOTLY DASH</vt:lpstr>
      <vt:lpstr>PREDICTIVE ANALYSIS -CLASSIFICATION</vt:lpstr>
      <vt:lpstr>CONCLUSIONS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 PROJECT Space X Falcon 9 Landing Analysis</dc:title>
  <dc:creator>Daniel Ihenacho</dc:creator>
  <cp:lastModifiedBy>Daniel Ihenacho</cp:lastModifiedBy>
  <cp:revision>4</cp:revision>
  <dcterms:created xsi:type="dcterms:W3CDTF">2023-06-21T18:03:48Z</dcterms:created>
  <dcterms:modified xsi:type="dcterms:W3CDTF">2023-06-21T18:31:08Z</dcterms:modified>
</cp:coreProperties>
</file>