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66" r:id="rId4"/>
    <p:sldId id="268" r:id="rId5"/>
    <p:sldId id="269" r:id="rId6"/>
    <p:sldId id="267" r:id="rId7"/>
    <p:sldId id="270" r:id="rId8"/>
    <p:sldId id="271" r:id="rId9"/>
    <p:sldId id="272" r:id="rId10"/>
    <p:sldId id="273" r:id="rId11"/>
    <p:sldId id="274" r:id="rId12"/>
    <p:sldId id="275" r:id="rId13"/>
    <p:sldId id="276" r:id="rId14"/>
    <p:sldId id="258"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466" y="53"/>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12-Oct-22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12-Oct-22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10</a:t>
            </a:fld>
            <a:endParaRPr lang="en-US" dirty="0"/>
          </a:p>
        </p:txBody>
      </p:sp>
    </p:spTree>
    <p:extLst>
      <p:ext uri="{BB962C8B-B14F-4D97-AF65-F5344CB8AC3E}">
        <p14:creationId xmlns:p14="http://schemas.microsoft.com/office/powerpoint/2010/main" val="3207127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11</a:t>
            </a:fld>
            <a:endParaRPr lang="en-US" dirty="0"/>
          </a:p>
        </p:txBody>
      </p:sp>
    </p:spTree>
    <p:extLst>
      <p:ext uri="{BB962C8B-B14F-4D97-AF65-F5344CB8AC3E}">
        <p14:creationId xmlns:p14="http://schemas.microsoft.com/office/powerpoint/2010/main" val="159642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12</a:t>
            </a:fld>
            <a:endParaRPr lang="en-US" dirty="0"/>
          </a:p>
        </p:txBody>
      </p:sp>
    </p:spTree>
    <p:extLst>
      <p:ext uri="{BB962C8B-B14F-4D97-AF65-F5344CB8AC3E}">
        <p14:creationId xmlns:p14="http://schemas.microsoft.com/office/powerpoint/2010/main" val="30658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13</a:t>
            </a:fld>
            <a:endParaRPr lang="en-US" dirty="0"/>
          </a:p>
        </p:txBody>
      </p:sp>
    </p:spTree>
    <p:extLst>
      <p:ext uri="{BB962C8B-B14F-4D97-AF65-F5344CB8AC3E}">
        <p14:creationId xmlns:p14="http://schemas.microsoft.com/office/powerpoint/2010/main" val="39219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3</a:t>
            </a:fld>
            <a:endParaRPr lang="en-US" dirty="0"/>
          </a:p>
        </p:txBody>
      </p:sp>
    </p:spTree>
    <p:extLst>
      <p:ext uri="{BB962C8B-B14F-4D97-AF65-F5344CB8AC3E}">
        <p14:creationId xmlns:p14="http://schemas.microsoft.com/office/powerpoint/2010/main" val="412222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4</a:t>
            </a:fld>
            <a:endParaRPr lang="en-US" dirty="0"/>
          </a:p>
        </p:txBody>
      </p:sp>
    </p:spTree>
    <p:extLst>
      <p:ext uri="{BB962C8B-B14F-4D97-AF65-F5344CB8AC3E}">
        <p14:creationId xmlns:p14="http://schemas.microsoft.com/office/powerpoint/2010/main" val="40678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5</a:t>
            </a:fld>
            <a:endParaRPr lang="en-US" dirty="0"/>
          </a:p>
        </p:txBody>
      </p:sp>
    </p:spTree>
    <p:extLst>
      <p:ext uri="{BB962C8B-B14F-4D97-AF65-F5344CB8AC3E}">
        <p14:creationId xmlns:p14="http://schemas.microsoft.com/office/powerpoint/2010/main" val="286029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6</a:t>
            </a:fld>
            <a:endParaRPr lang="en-US" dirty="0"/>
          </a:p>
        </p:txBody>
      </p:sp>
    </p:spTree>
    <p:extLst>
      <p:ext uri="{BB962C8B-B14F-4D97-AF65-F5344CB8AC3E}">
        <p14:creationId xmlns:p14="http://schemas.microsoft.com/office/powerpoint/2010/main" val="137853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7</a:t>
            </a:fld>
            <a:endParaRPr lang="en-US" dirty="0"/>
          </a:p>
        </p:txBody>
      </p:sp>
    </p:spTree>
    <p:extLst>
      <p:ext uri="{BB962C8B-B14F-4D97-AF65-F5344CB8AC3E}">
        <p14:creationId xmlns:p14="http://schemas.microsoft.com/office/powerpoint/2010/main" val="129570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8</a:t>
            </a:fld>
            <a:endParaRPr lang="en-US" dirty="0"/>
          </a:p>
        </p:txBody>
      </p:sp>
    </p:spTree>
    <p:extLst>
      <p:ext uri="{BB962C8B-B14F-4D97-AF65-F5344CB8AC3E}">
        <p14:creationId xmlns:p14="http://schemas.microsoft.com/office/powerpoint/2010/main" val="179352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9</a:t>
            </a:fld>
            <a:endParaRPr lang="en-US" dirty="0"/>
          </a:p>
        </p:txBody>
      </p:sp>
    </p:spTree>
    <p:extLst>
      <p:ext uri="{BB962C8B-B14F-4D97-AF65-F5344CB8AC3E}">
        <p14:creationId xmlns:p14="http://schemas.microsoft.com/office/powerpoint/2010/main" val="2624346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smtClean="0"/>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12-Oct-22</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12-Oct-22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12-Oct-22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12-Oct-22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12-Oct-22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12-Oct-22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12-Oct-22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12-Oct-22</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12-Oct-22</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12-Oct-22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smtClean="0"/>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12-Oct-22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12-Oct-22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a:t>G2M insight for Cab Investment firm</a:t>
            </a:r>
          </a:p>
        </p:txBody>
      </p:sp>
      <p:sp>
        <p:nvSpPr>
          <p:cNvPr id="3" name="Subtitle 2"/>
          <p:cNvSpPr>
            <a:spLocks noGrp="1"/>
          </p:cNvSpPr>
          <p:nvPr>
            <p:ph type="subTitle" idx="1"/>
          </p:nvPr>
        </p:nvSpPr>
        <p:spPr/>
        <p:txBody>
          <a:bodyPr/>
          <a:lstStyle/>
          <a:p>
            <a:r>
              <a:rPr lang="en-US" dirty="0"/>
              <a:t>Virtual </a:t>
            </a:r>
            <a:r>
              <a:rPr lang="en-US" dirty="0" smtClean="0"/>
              <a:t>Internship</a:t>
            </a:r>
          </a:p>
          <a:p>
            <a:r>
              <a:rPr lang="en-US" dirty="0" smtClean="0"/>
              <a:t>12-Oct-2022</a:t>
            </a:r>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Profit Analysis</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99213" y="2"/>
            <a:ext cx="5810383" cy="1754326"/>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dirty="0" smtClean="0"/>
              <a:t>Mean profit for each year for Yellow Cab company is higher than that of Pink Cab company.</a:t>
            </a:r>
          </a:p>
          <a:p>
            <a:pPr marL="285750" indent="-285750">
              <a:buFont typeface="Arial" panose="020B0604020202020204" pitchFamily="34" charset="0"/>
              <a:buChar char="•"/>
            </a:pPr>
            <a:r>
              <a:rPr lang="en-US" dirty="0" smtClean="0"/>
              <a:t>Mean Profit for Yellow Cab company is higher than that of Pink Cab company across all months.</a:t>
            </a:r>
          </a:p>
          <a:p>
            <a:pPr marL="285750" indent="-285750">
              <a:buFont typeface="Arial" panose="020B0604020202020204" pitchFamily="34" charset="0"/>
              <a:buChar char="•"/>
            </a:pPr>
            <a:r>
              <a:rPr lang="en-US" dirty="0" smtClean="0"/>
              <a:t>Mean profit of Yellow Cab company has its peak monthly profit in May while Pink Cab company’s is December.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 y="-8626"/>
            <a:ext cx="6224454" cy="33098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72" y="3301244"/>
            <a:ext cx="6672519" cy="3548130"/>
          </a:xfrm>
          <a:prstGeom prst="rect">
            <a:avLst/>
          </a:prstGeom>
        </p:spPr>
      </p:pic>
    </p:spTree>
    <p:extLst>
      <p:ext uri="{BB962C8B-B14F-4D97-AF65-F5344CB8AC3E}">
        <p14:creationId xmlns:p14="http://schemas.microsoft.com/office/powerpoint/2010/main" val="3847971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Conclusion &amp; </a:t>
            </a:r>
            <a:r>
              <a:rPr lang="en-US" b="1" dirty="0" err="1" smtClean="0">
                <a:latin typeface="Times New Roman" panose="02020603050405020304" pitchFamily="18" charset="0"/>
                <a:cs typeface="Times New Roman" panose="02020603050405020304" pitchFamily="18" charset="0"/>
              </a:rPr>
              <a:t>Reccomendations</a:t>
            </a: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5486400"/>
          </a:xfrm>
          <a:prstGeom prst="rect">
            <a:avLst/>
          </a:prstGeom>
        </p:spPr>
      </p:pic>
    </p:spTree>
    <p:extLst>
      <p:ext uri="{BB962C8B-B14F-4D97-AF65-F5344CB8AC3E}">
        <p14:creationId xmlns:p14="http://schemas.microsoft.com/office/powerpoint/2010/main" val="3428739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a:latin typeface="Times New Roman" panose="02020603050405020304" pitchFamily="18" charset="0"/>
                <a:cs typeface="Times New Roman" panose="02020603050405020304" pitchFamily="18" charset="0"/>
              </a:rPr>
              <a:t>Conclusion &amp; </a:t>
            </a:r>
            <a:r>
              <a:rPr lang="en-US" b="1" dirty="0" err="1">
                <a:latin typeface="Times New Roman" panose="02020603050405020304" pitchFamily="18" charset="0"/>
                <a:cs typeface="Times New Roman" panose="02020603050405020304" pitchFamily="18" charset="0"/>
              </a:rPr>
              <a:t>Reccomendations</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1"/>
            <a:ext cx="12188825" cy="5463969"/>
          </a:xfrm>
          <a:prstGeom prst="rect">
            <a:avLst/>
          </a:prstGeom>
        </p:spPr>
      </p:pic>
    </p:spTree>
    <p:extLst>
      <p:ext uri="{BB962C8B-B14F-4D97-AF65-F5344CB8AC3E}">
        <p14:creationId xmlns:p14="http://schemas.microsoft.com/office/powerpoint/2010/main" val="545625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a:latin typeface="Times New Roman" panose="02020603050405020304" pitchFamily="18" charset="0"/>
                <a:cs typeface="Times New Roman" panose="02020603050405020304" pitchFamily="18" charset="0"/>
              </a:rPr>
              <a:t>Conclusion &amp; </a:t>
            </a:r>
            <a:r>
              <a:rPr lang="en-US" b="1" dirty="0" smtClean="0">
                <a:latin typeface="Times New Roman" panose="02020603050405020304" pitchFamily="18" charset="0"/>
                <a:cs typeface="Times New Roman" panose="02020603050405020304" pitchFamily="18" charset="0"/>
              </a:rPr>
              <a:t>Recommendations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27012" y="643740"/>
            <a:ext cx="11506200" cy="3970318"/>
          </a:xfrm>
          <a:prstGeom prst="rect">
            <a:avLst/>
          </a:prstGeom>
          <a:noFill/>
          <a:ln>
            <a:solidFill>
              <a:schemeClr val="bg2"/>
            </a:solidFill>
          </a:ln>
        </p:spPr>
        <p:txBody>
          <a:bodyPr wrap="square" rtlCol="0" anchor="ctr" anchorCtr="1">
            <a:spAutoFit/>
          </a:bodyPr>
          <a:lstStyle/>
          <a:p>
            <a:r>
              <a:rPr lang="en-US" dirty="0"/>
              <a:t>After analysis and observations made, Yellow Cab company has come out as the preferred choice for investment based on the following; </a:t>
            </a:r>
          </a:p>
          <a:p>
            <a:r>
              <a:rPr lang="en-US" dirty="0"/>
              <a:t>- Yellow Cab company has a greater reach in genders compared to that of Pink Cab company.</a:t>
            </a:r>
          </a:p>
          <a:p>
            <a:r>
              <a:rPr lang="en-US" dirty="0"/>
              <a:t>- Yellow Cab company has a greater profit margin compared to the Pink Cab company.</a:t>
            </a:r>
          </a:p>
          <a:p>
            <a:r>
              <a:rPr lang="en-US" dirty="0"/>
              <a:t>- Yellow Cab company has a lower loss margin compared to that of Pink Cab company.</a:t>
            </a:r>
          </a:p>
          <a:p>
            <a:r>
              <a:rPr lang="en-US" dirty="0" smtClean="0"/>
              <a:t>- </a:t>
            </a:r>
            <a:r>
              <a:rPr lang="en-US" dirty="0"/>
              <a:t>Yellow Cab company has profit increases considerably more than Pink Cab company as price charged increases.</a:t>
            </a:r>
          </a:p>
          <a:p>
            <a:r>
              <a:rPr lang="en-US" dirty="0"/>
              <a:t>- Yellow Cab has a higher transaction margin for each year and month more than that of Pink Cab company</a:t>
            </a:r>
          </a:p>
          <a:p>
            <a:r>
              <a:rPr lang="en-US" dirty="0"/>
              <a:t>- The mean profit for each year and month for Yellow Cab company is more than that of Pink Cab company</a:t>
            </a:r>
          </a:p>
          <a:p>
            <a:r>
              <a:rPr lang="en-US" dirty="0"/>
              <a:t/>
            </a:r>
            <a:br>
              <a:rPr lang="en-US" dirty="0"/>
            </a:br>
            <a:r>
              <a:rPr lang="en-US" b="1" dirty="0" smtClean="0"/>
              <a:t>Recommendations</a:t>
            </a:r>
            <a:endParaRPr lang="en-US" dirty="0"/>
          </a:p>
          <a:p>
            <a:r>
              <a:rPr lang="en-US" dirty="0"/>
              <a:t>- Although Yellow Cab has three cities that are in the top six cities namely; New York NY, Chicago IL, Los Angeles CA and the remaining in cities with population below 1 million. It needs to increase its reach in the following remaining top six cities namely;  Miami FL, Silicon Valley and Orange County.</a:t>
            </a:r>
          </a:p>
          <a:p>
            <a:endParaRPr lang="en-GB" dirty="0" smtClean="0"/>
          </a:p>
        </p:txBody>
      </p:sp>
    </p:spTree>
    <p:extLst>
      <p:ext uri="{BB962C8B-B14F-4D97-AF65-F5344CB8AC3E}">
        <p14:creationId xmlns:p14="http://schemas.microsoft.com/office/powerpoint/2010/main" val="3710099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81200"/>
            <a:ext cx="12188825" cy="1066800"/>
          </a:xfrm>
        </p:spPr>
        <p:txBody>
          <a:bodyPr/>
          <a:lstStyle/>
          <a:p>
            <a:pPr algn="ctr"/>
            <a:r>
              <a:rPr lang="en-US" b="1" dirty="0" smtClean="0">
                <a:latin typeface="Times New Roman" panose="02020603050405020304" pitchFamily="18" charset="0"/>
                <a:cs typeface="Times New Roman" panose="02020603050405020304" pitchFamily="18" charset="0"/>
              </a:rPr>
              <a:t>THANK YOU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59669"/>
            <a:ext cx="10971372" cy="1066800"/>
          </a:xfrm>
        </p:spPr>
        <p:txBody>
          <a:bodyPr/>
          <a:lstStyle/>
          <a:p>
            <a:r>
              <a:rPr lang="en-US" b="1" dirty="0" smtClean="0"/>
              <a:t>Background – Case study</a:t>
            </a:r>
            <a:endParaRPr lang="en-US" b="1" dirty="0"/>
          </a:p>
        </p:txBody>
      </p:sp>
      <p:sp>
        <p:nvSpPr>
          <p:cNvPr id="3" name="Content Placeholder 2"/>
          <p:cNvSpPr>
            <a:spLocks noGrp="1"/>
          </p:cNvSpPr>
          <p:nvPr>
            <p:ph idx="13"/>
          </p:nvPr>
        </p:nvSpPr>
        <p:spPr>
          <a:xfrm>
            <a:off x="0" y="-21021"/>
            <a:ext cx="12188825" cy="6345621"/>
          </a:xfrm>
        </p:spPr>
        <p:txBody>
          <a:bodyPr/>
          <a:lstStyle/>
          <a:p>
            <a:r>
              <a:rPr lang="en-US" sz="2000" dirty="0">
                <a:latin typeface="Times New Roman" panose="02020603050405020304" pitchFamily="18" charset="0"/>
                <a:cs typeface="Times New Roman" panose="02020603050405020304" pitchFamily="18" charset="0"/>
              </a:rPr>
              <a:t>XYZ is a private firm in US. Due to remarkable growth in the Cab Industry in last few years and multiple key players in the market, it is planning for an investment in Cab industry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Aim: Provide insights to help them understand </a:t>
            </a:r>
            <a:r>
              <a:rPr lang="en-US" sz="2000" dirty="0">
                <a:latin typeface="Times New Roman" panose="02020603050405020304" pitchFamily="18" charset="0"/>
                <a:cs typeface="Times New Roman" panose="02020603050405020304" pitchFamily="18" charset="0"/>
              </a:rPr>
              <a:t>the market before taking </a:t>
            </a:r>
            <a:r>
              <a:rPr lang="en-US" sz="2000" dirty="0" smtClean="0">
                <a:latin typeface="Times New Roman" panose="02020603050405020304" pitchFamily="18" charset="0"/>
                <a:cs typeface="Times New Roman" panose="02020603050405020304" pitchFamily="18" charset="0"/>
              </a:rPr>
              <a:t>final </a:t>
            </a:r>
            <a:r>
              <a:rPr lang="en-US" sz="2000" dirty="0">
                <a:latin typeface="Times New Roman" panose="02020603050405020304" pitchFamily="18" charset="0"/>
                <a:cs typeface="Times New Roman" panose="02020603050405020304" pitchFamily="18" charset="0"/>
              </a:rPr>
              <a:t>decision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Analysis has been divided into the following:</a:t>
            </a:r>
          </a:p>
          <a:p>
            <a:r>
              <a:rPr lang="en-US" sz="2000" dirty="0" smtClean="0">
                <a:latin typeface="Times New Roman" panose="02020603050405020304" pitchFamily="18" charset="0"/>
                <a:cs typeface="Times New Roman" panose="02020603050405020304" pitchFamily="18" charset="0"/>
              </a:rPr>
              <a:t>Data understanding</a:t>
            </a:r>
          </a:p>
          <a:p>
            <a:r>
              <a:rPr lang="en-US" sz="2000" dirty="0" smtClean="0">
                <a:latin typeface="Times New Roman" panose="02020603050405020304" pitchFamily="18" charset="0"/>
                <a:cs typeface="Times New Roman" panose="02020603050405020304" pitchFamily="18" charset="0"/>
              </a:rPr>
              <a:t>Companies analysis</a:t>
            </a:r>
          </a:p>
          <a:p>
            <a:r>
              <a:rPr lang="en-US" sz="2000" dirty="0" smtClean="0">
                <a:latin typeface="Times New Roman" panose="02020603050405020304" pitchFamily="18" charset="0"/>
                <a:cs typeface="Times New Roman" panose="02020603050405020304" pitchFamily="18" charset="0"/>
              </a:rPr>
              <a:t>Profit analysis</a:t>
            </a:r>
          </a:p>
          <a:p>
            <a:r>
              <a:rPr lang="en-US" sz="2000" dirty="0" smtClean="0">
                <a:latin typeface="Times New Roman" panose="02020603050405020304" pitchFamily="18" charset="0"/>
                <a:cs typeface="Times New Roman" panose="02020603050405020304" pitchFamily="18" charset="0"/>
              </a:rPr>
              <a:t>Conclusion &amp; Recommendations</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59669"/>
            <a:ext cx="10971372" cy="1066800"/>
          </a:xfrm>
        </p:spPr>
        <p:txBody>
          <a:bodyPr/>
          <a:lstStyle/>
          <a:p>
            <a:r>
              <a:rPr lang="en-US" b="1" dirty="0">
                <a:latin typeface="Times New Roman" panose="02020603050405020304" pitchFamily="18" charset="0"/>
                <a:cs typeface="Times New Roman" panose="02020603050405020304" pitchFamily="18" charset="0"/>
              </a:rPr>
              <a:t>Data understanding</a:t>
            </a:r>
          </a:p>
        </p:txBody>
      </p:sp>
      <p:sp>
        <p:nvSpPr>
          <p:cNvPr id="3" name="Content Placeholder 2"/>
          <p:cNvSpPr>
            <a:spLocks noGrp="1"/>
          </p:cNvSpPr>
          <p:nvPr>
            <p:ph idx="13"/>
          </p:nvPr>
        </p:nvSpPr>
        <p:spPr>
          <a:xfrm>
            <a:off x="-6843" y="0"/>
            <a:ext cx="12188825" cy="6400800"/>
          </a:xfrm>
        </p:spPr>
        <p:txBody>
          <a:bodyPr/>
          <a:lstStyle/>
          <a:p>
            <a:r>
              <a:rPr lang="en-US" sz="2000" dirty="0" smtClean="0">
                <a:latin typeface="Times New Roman" panose="02020603050405020304" pitchFamily="18" charset="0"/>
                <a:cs typeface="Times New Roman" panose="02020603050405020304" pitchFamily="18" charset="0"/>
              </a:rPr>
              <a:t>Total number of features including derived features are 15</a:t>
            </a:r>
          </a:p>
          <a:p>
            <a:r>
              <a:rPr lang="en-US" sz="2000" dirty="0" smtClean="0">
                <a:latin typeface="Times New Roman" panose="02020603050405020304" pitchFamily="18" charset="0"/>
                <a:cs typeface="Times New Roman" panose="02020603050405020304" pitchFamily="18" charset="0"/>
              </a:rPr>
              <a:t>Time frame is from 2016 -2018</a:t>
            </a:r>
          </a:p>
          <a:p>
            <a:r>
              <a:rPr lang="en-US" sz="2000" dirty="0" smtClean="0">
                <a:latin typeface="Times New Roman" panose="02020603050405020304" pitchFamily="18" charset="0"/>
                <a:cs typeface="Times New Roman" panose="02020603050405020304" pitchFamily="18" charset="0"/>
              </a:rPr>
              <a:t>Size of dataset is </a:t>
            </a:r>
            <a:r>
              <a:rPr lang="en-GB" sz="2000" dirty="0" smtClean="0">
                <a:latin typeface="Times New Roman" panose="02020603050405020304" pitchFamily="18" charset="0"/>
                <a:cs typeface="Times New Roman" panose="02020603050405020304" pitchFamily="18" charset="0"/>
              </a:rPr>
              <a:t>359,392</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Cost_of_trip</a:t>
            </a:r>
            <a:r>
              <a:rPr lang="en-US" sz="2000" dirty="0" smtClean="0">
                <a:latin typeface="Times New Roman" panose="02020603050405020304" pitchFamily="18" charset="0"/>
                <a:cs typeface="Times New Roman" panose="02020603050405020304" pitchFamily="18" charset="0"/>
              </a:rPr>
              <a:t> and </a:t>
            </a:r>
            <a:r>
              <a:rPr lang="en-US" sz="2000" dirty="0" err="1" smtClean="0">
                <a:latin typeface="Times New Roman" panose="02020603050405020304" pitchFamily="18" charset="0"/>
                <a:cs typeface="Times New Roman" panose="02020603050405020304" pitchFamily="18" charset="0"/>
              </a:rPr>
              <a:t>price_charged</a:t>
            </a:r>
            <a:r>
              <a:rPr lang="en-US" sz="2000" dirty="0" smtClean="0">
                <a:latin typeface="Times New Roman" panose="02020603050405020304" pitchFamily="18" charset="0"/>
                <a:cs typeface="Times New Roman" panose="02020603050405020304" pitchFamily="18" charset="0"/>
              </a:rPr>
              <a:t> were used to calculate profit</a:t>
            </a:r>
          </a:p>
          <a:p>
            <a:r>
              <a:rPr lang="en-US" sz="2000" dirty="0" smtClean="0">
                <a:latin typeface="Times New Roman" panose="02020603050405020304" pitchFamily="18" charset="0"/>
                <a:cs typeface="Times New Roman" panose="02020603050405020304" pitchFamily="18" charset="0"/>
              </a:rPr>
              <a:t>The City.csv dataset contains the total population and total cab users in each city (Pink and Yellow Cab users included).</a:t>
            </a: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4722812" y="3733800"/>
            <a:ext cx="1676400" cy="6096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2000" dirty="0" smtClean="0">
                <a:solidFill>
                  <a:schemeClr val="tx1">
                    <a:lumMod val="65000"/>
                    <a:lumOff val="35000"/>
                  </a:schemeClr>
                </a:solidFill>
              </a:rPr>
              <a:t>Cab Data.csv</a:t>
            </a:r>
            <a:endParaRPr lang="en-GB" sz="1600" dirty="0">
              <a:solidFill>
                <a:schemeClr val="tx1">
                  <a:lumMod val="65000"/>
                  <a:lumOff val="35000"/>
                </a:schemeClr>
              </a:solidFill>
            </a:endParaRPr>
          </a:p>
        </p:txBody>
      </p:sp>
      <p:sp>
        <p:nvSpPr>
          <p:cNvPr id="5" name="Rectangle 4"/>
          <p:cNvSpPr/>
          <p:nvPr/>
        </p:nvSpPr>
        <p:spPr>
          <a:xfrm>
            <a:off x="7362284" y="3732486"/>
            <a:ext cx="1676400" cy="6096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smtClean="0">
                <a:solidFill>
                  <a:schemeClr val="tx1">
                    <a:lumMod val="65000"/>
                    <a:lumOff val="35000"/>
                  </a:schemeClr>
                </a:solidFill>
              </a:rPr>
              <a:t>Customer_ID.csv</a:t>
            </a:r>
            <a:endParaRPr lang="en-GB" dirty="0">
              <a:solidFill>
                <a:schemeClr val="tx1">
                  <a:lumMod val="65000"/>
                  <a:lumOff val="35000"/>
                </a:schemeClr>
              </a:solidFill>
            </a:endParaRPr>
          </a:p>
        </p:txBody>
      </p:sp>
      <p:sp>
        <p:nvSpPr>
          <p:cNvPr id="6" name="Rectangle 5"/>
          <p:cNvSpPr/>
          <p:nvPr/>
        </p:nvSpPr>
        <p:spPr>
          <a:xfrm>
            <a:off x="10090787" y="3718759"/>
            <a:ext cx="1676400" cy="6096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solidFill>
                  <a:schemeClr val="tx1">
                    <a:lumMod val="65000"/>
                    <a:lumOff val="35000"/>
                  </a:schemeClr>
                </a:solidFill>
              </a:rPr>
              <a:t>Transaction_ID.csv</a:t>
            </a:r>
            <a:endParaRPr lang="en-GB" dirty="0">
              <a:solidFill>
                <a:schemeClr val="tx1">
                  <a:lumMod val="65000"/>
                  <a:lumOff val="35000"/>
                </a:schemeClr>
              </a:solidFill>
            </a:endParaRPr>
          </a:p>
        </p:txBody>
      </p:sp>
      <p:sp>
        <p:nvSpPr>
          <p:cNvPr id="7" name="Rectangle 6"/>
          <p:cNvSpPr/>
          <p:nvPr/>
        </p:nvSpPr>
        <p:spPr>
          <a:xfrm>
            <a:off x="7362284" y="5567024"/>
            <a:ext cx="1676400" cy="6096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solidFill>
                  <a:schemeClr val="tx1">
                    <a:lumMod val="65000"/>
                    <a:lumOff val="35000"/>
                  </a:schemeClr>
                </a:solidFill>
              </a:rPr>
              <a:t>df_eda.csv</a:t>
            </a:r>
          </a:p>
          <a:p>
            <a:pPr algn="ctr"/>
            <a:endParaRPr lang="en-GB" dirty="0"/>
          </a:p>
        </p:txBody>
      </p:sp>
      <p:sp>
        <p:nvSpPr>
          <p:cNvPr id="8" name="Rectangle 7"/>
          <p:cNvSpPr/>
          <p:nvPr/>
        </p:nvSpPr>
        <p:spPr>
          <a:xfrm>
            <a:off x="10247540" y="5567024"/>
            <a:ext cx="1676400" cy="6096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smtClean="0">
                <a:solidFill>
                  <a:schemeClr val="tx1">
                    <a:lumMod val="65000"/>
                    <a:lumOff val="35000"/>
                  </a:schemeClr>
                </a:solidFill>
              </a:rPr>
              <a:t>date_eda.csv</a:t>
            </a:r>
            <a:endParaRPr lang="en-GB" dirty="0">
              <a:solidFill>
                <a:schemeClr val="tx1">
                  <a:lumMod val="65000"/>
                  <a:lumOff val="35000"/>
                </a:schemeClr>
              </a:solidFill>
            </a:endParaRPr>
          </a:p>
        </p:txBody>
      </p:sp>
      <p:cxnSp>
        <p:nvCxnSpPr>
          <p:cNvPr id="14" name="Straight Arrow Connector 13"/>
          <p:cNvCxnSpPr>
            <a:stCxn id="5" idx="2"/>
            <a:endCxn id="7" idx="0"/>
          </p:cNvCxnSpPr>
          <p:nvPr/>
        </p:nvCxnSpPr>
        <p:spPr>
          <a:xfrm>
            <a:off x="8200484" y="4342086"/>
            <a:ext cx="0" cy="122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1"/>
            <a:endCxn id="7" idx="0"/>
          </p:cNvCxnSpPr>
          <p:nvPr/>
        </p:nvCxnSpPr>
        <p:spPr>
          <a:xfrm flipH="1">
            <a:off x="8200484" y="4023559"/>
            <a:ext cx="1890303" cy="154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3"/>
            <a:endCxn id="7" idx="0"/>
          </p:cNvCxnSpPr>
          <p:nvPr/>
        </p:nvCxnSpPr>
        <p:spPr>
          <a:xfrm>
            <a:off x="6399212" y="4038600"/>
            <a:ext cx="1801272" cy="1528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9038684" y="5871824"/>
            <a:ext cx="1208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622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Company Analysis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3"/>
          </p:nvPr>
        </p:nvSpPr>
        <p:spPr>
          <a:xfrm>
            <a:off x="-6843" y="0"/>
            <a:ext cx="12188825" cy="64008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t> </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4191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338" y="4191000"/>
            <a:ext cx="7003644" cy="2667000"/>
          </a:xfrm>
          <a:prstGeom prst="rect">
            <a:avLst/>
          </a:prstGeom>
        </p:spPr>
      </p:pic>
    </p:spTree>
    <p:extLst>
      <p:ext uri="{BB962C8B-B14F-4D97-AF65-F5344CB8AC3E}">
        <p14:creationId xmlns:p14="http://schemas.microsoft.com/office/powerpoint/2010/main" val="2555166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Company Analysis</a:t>
            </a:r>
            <a:endParaRPr lang="en-US" b="1" dirty="0">
              <a:latin typeface="Times New Roman" panose="02020603050405020304" pitchFamily="18" charset="0"/>
              <a:cs typeface="Times New Roman" panose="02020603050405020304" pitchFamily="18" charset="0"/>
            </a:endParaRPr>
          </a:p>
        </p:txBody>
      </p:sp>
      <p:pic>
        <p:nvPicPr>
          <p:cNvPr id="19" name="Content Placeholder 9"/>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5756545" y="0"/>
            <a:ext cx="6430692" cy="3276600"/>
          </a:xfrm>
        </p:spPr>
      </p:pic>
      <p:sp>
        <p:nvSpPr>
          <p:cNvPr id="15" name="TextBox 14"/>
          <p:cNvSpPr txBox="1"/>
          <p:nvPr/>
        </p:nvSpPr>
        <p:spPr>
          <a:xfrm>
            <a:off x="0" y="0"/>
            <a:ext cx="4030455" cy="1754326"/>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dirty="0" smtClean="0"/>
              <a:t>The mean price charged and cost of trip is </a:t>
            </a:r>
            <a:r>
              <a:rPr lang="en-US" dirty="0" smtClean="0"/>
              <a:t>higher for Yellow Cab company.</a:t>
            </a:r>
          </a:p>
          <a:p>
            <a:pPr marL="285750" indent="-285750">
              <a:buFont typeface="Arial" panose="020B0604020202020204" pitchFamily="34" charset="0"/>
              <a:buChar char="•"/>
            </a:pPr>
            <a:r>
              <a:rPr lang="en-US" dirty="0" smtClean="0"/>
              <a:t>The deviation of price charged </a:t>
            </a:r>
            <a:r>
              <a:rPr lang="en-US" dirty="0" smtClean="0"/>
              <a:t>is considerably for both companies which means variance is presence for each trip transaction.</a:t>
            </a:r>
            <a:endParaRPr lang="en-GB" dirty="0" smtClean="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545" y="3286664"/>
            <a:ext cx="6430692" cy="3571336"/>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t="39999" b="20001"/>
          <a:stretch/>
        </p:blipFill>
        <p:spPr>
          <a:xfrm>
            <a:off x="0" y="3687791"/>
            <a:ext cx="5756545" cy="2514600"/>
          </a:xfrm>
          <a:prstGeom prst="rect">
            <a:avLst/>
          </a:prstGeom>
        </p:spPr>
      </p:pic>
    </p:spTree>
    <p:extLst>
      <p:ext uri="{BB962C8B-B14F-4D97-AF65-F5344CB8AC3E}">
        <p14:creationId xmlns:p14="http://schemas.microsoft.com/office/powerpoint/2010/main" val="4069405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Profit Analysis</a:t>
            </a: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0" y="0"/>
            <a:ext cx="4030455" cy="2862322"/>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dirty="0" smtClean="0"/>
              <a:t>The mean profit is </a:t>
            </a:r>
            <a:r>
              <a:rPr lang="en-US" dirty="0" smtClean="0"/>
              <a:t>higher for Yellow Cab company.</a:t>
            </a:r>
          </a:p>
          <a:p>
            <a:pPr marL="285750" indent="-285750">
              <a:buFont typeface="Arial" panose="020B0604020202020204" pitchFamily="34" charset="0"/>
              <a:buChar char="•"/>
            </a:pPr>
            <a:r>
              <a:rPr lang="en-US" dirty="0" smtClean="0"/>
              <a:t>The </a:t>
            </a:r>
            <a:r>
              <a:rPr lang="en-US" dirty="0" err="1" smtClean="0"/>
              <a:t>boxen</a:t>
            </a:r>
            <a:r>
              <a:rPr lang="en-US" dirty="0" smtClean="0"/>
              <a:t> plot shows high variance of profit for Yellow Cab company. </a:t>
            </a:r>
            <a:r>
              <a:rPr lang="en-US" dirty="0" smtClean="0"/>
              <a:t>Which means some trips profit are beyond $500.</a:t>
            </a:r>
          </a:p>
          <a:p>
            <a:pPr marL="285750" indent="-285750">
              <a:buFont typeface="Arial" panose="020B0604020202020204" pitchFamily="34" charset="0"/>
              <a:buChar char="•"/>
            </a:pPr>
            <a:r>
              <a:rPr lang="en-US" dirty="0" smtClean="0"/>
              <a:t>Also both companies show some form of loss for some trips but the loss margin is greater in the Pink Cab company.</a:t>
            </a:r>
            <a:endParaRPr lang="en-GB" dirty="0" smtClean="0"/>
          </a:p>
        </p:txBody>
      </p:sp>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80000"/>
          <a:stretch/>
        </p:blipFill>
        <p:spPr>
          <a:xfrm>
            <a:off x="0" y="4766093"/>
            <a:ext cx="10413782" cy="1371600"/>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523" y="0"/>
            <a:ext cx="7161212" cy="3765548"/>
          </a:xfrm>
          <a:prstGeom prst="rect">
            <a:avLst/>
          </a:prstGeom>
        </p:spPr>
      </p:pic>
    </p:spTree>
    <p:extLst>
      <p:ext uri="{BB962C8B-B14F-4D97-AF65-F5344CB8AC3E}">
        <p14:creationId xmlns:p14="http://schemas.microsoft.com/office/powerpoint/2010/main" val="2623983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Profit Analysis</a:t>
            </a:r>
            <a:endParaRPr lang="en-US"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0" y="-4313"/>
            <a:ext cx="4030455" cy="5632311"/>
          </a:xfrm>
          <a:prstGeom prst="rect">
            <a:avLst/>
          </a:prstGeom>
          <a:noFill/>
          <a:ln>
            <a:solidFill>
              <a:schemeClr val="bg2"/>
            </a:solidFill>
          </a:ln>
        </p:spPr>
        <p:txBody>
          <a:bodyPr wrap="square" rtlCol="0" anchor="ctr" anchorCtr="1">
            <a:spAutoFit/>
          </a:bodyPr>
          <a:lstStyle/>
          <a:p>
            <a:r>
              <a:rPr lang="en-US" dirty="0"/>
              <a:t>The following can be </a:t>
            </a:r>
            <a:r>
              <a:rPr lang="en-US" dirty="0" smtClean="0"/>
              <a:t>derived from </a:t>
            </a:r>
            <a:r>
              <a:rPr lang="en-US" dirty="0"/>
              <a:t>the heat map:</a:t>
            </a:r>
          </a:p>
          <a:p>
            <a:pPr marL="285750" indent="-285750">
              <a:buFont typeface="Arial" panose="020B0604020202020204" pitchFamily="34" charset="0"/>
              <a:buChar char="•"/>
            </a:pPr>
            <a:r>
              <a:rPr lang="en-US" dirty="0" smtClean="0"/>
              <a:t>There </a:t>
            </a:r>
            <a:r>
              <a:rPr lang="en-US" dirty="0"/>
              <a:t>is a positive correlation between </a:t>
            </a:r>
            <a:r>
              <a:rPr lang="en-US" dirty="0" err="1"/>
              <a:t>km_travelled</a:t>
            </a:r>
            <a:r>
              <a:rPr lang="en-US" dirty="0"/>
              <a:t> and </a:t>
            </a:r>
            <a:r>
              <a:rPr lang="en-US" dirty="0" err="1" smtClean="0"/>
              <a:t>price_charged</a:t>
            </a:r>
            <a:r>
              <a:rPr lang="en-US" dirty="0"/>
              <a:t>.</a:t>
            </a:r>
            <a:endParaRPr lang="en-US" dirty="0"/>
          </a:p>
          <a:p>
            <a:pPr marL="285750" indent="-285750">
              <a:buFont typeface="Arial" panose="020B0604020202020204" pitchFamily="34" charset="0"/>
              <a:buChar char="•"/>
            </a:pPr>
            <a:r>
              <a:rPr lang="en-US" dirty="0" smtClean="0"/>
              <a:t>There </a:t>
            </a:r>
            <a:r>
              <a:rPr lang="en-US" dirty="0"/>
              <a:t>is a high positive correlation between </a:t>
            </a:r>
            <a:r>
              <a:rPr lang="en-US" dirty="0" err="1"/>
              <a:t>km_travelled</a:t>
            </a:r>
            <a:r>
              <a:rPr lang="en-US" dirty="0"/>
              <a:t> and </a:t>
            </a:r>
            <a:r>
              <a:rPr lang="en-US" dirty="0" err="1" smtClean="0"/>
              <a:t>cost_of_trip</a:t>
            </a:r>
            <a:r>
              <a:rPr lang="en-US" dirty="0"/>
              <a:t>.</a:t>
            </a:r>
            <a:endParaRPr lang="en-US" dirty="0"/>
          </a:p>
          <a:p>
            <a:pPr marL="285750" indent="-285750">
              <a:buFont typeface="Arial" panose="020B0604020202020204" pitchFamily="34" charset="0"/>
              <a:buChar char="•"/>
            </a:pPr>
            <a:r>
              <a:rPr lang="en-US" dirty="0" smtClean="0"/>
              <a:t>The correlation </a:t>
            </a:r>
            <a:r>
              <a:rPr lang="en-US" dirty="0"/>
              <a:t>between </a:t>
            </a:r>
            <a:r>
              <a:rPr lang="en-US" dirty="0" err="1"/>
              <a:t>km_travelled</a:t>
            </a:r>
            <a:r>
              <a:rPr lang="en-US" dirty="0"/>
              <a:t> and profit is quite </a:t>
            </a:r>
            <a:r>
              <a:rPr lang="en-US" dirty="0" smtClean="0"/>
              <a:t>small because as the kilometers driven increases, the cost of trip will increase.</a:t>
            </a:r>
            <a:endParaRPr lang="en-US" dirty="0"/>
          </a:p>
          <a:p>
            <a:pPr marL="285750" indent="-285750">
              <a:buFont typeface="Arial" panose="020B0604020202020204" pitchFamily="34" charset="0"/>
              <a:buChar char="•"/>
            </a:pPr>
            <a:r>
              <a:rPr lang="en-US" dirty="0" smtClean="0"/>
              <a:t>There </a:t>
            </a:r>
            <a:r>
              <a:rPr lang="en-US" dirty="0"/>
              <a:t>is a positive correlation between </a:t>
            </a:r>
            <a:r>
              <a:rPr lang="en-US" dirty="0" err="1"/>
              <a:t>price_charged</a:t>
            </a:r>
            <a:r>
              <a:rPr lang="en-US" dirty="0"/>
              <a:t> and </a:t>
            </a:r>
            <a:r>
              <a:rPr lang="en-US" dirty="0" err="1" smtClean="0"/>
              <a:t>cost_of_tri</a:t>
            </a:r>
            <a:r>
              <a:rPr lang="en-US" dirty="0" smtClean="0"/>
              <a:t>.</a:t>
            </a:r>
            <a:endParaRPr lang="en-US" dirty="0"/>
          </a:p>
          <a:p>
            <a:pPr marL="285750" indent="-285750">
              <a:buFont typeface="Arial" panose="020B0604020202020204" pitchFamily="34" charset="0"/>
              <a:buChar char="•"/>
            </a:pPr>
            <a:r>
              <a:rPr lang="en-US" dirty="0" smtClean="0"/>
              <a:t>There </a:t>
            </a:r>
            <a:r>
              <a:rPr lang="en-US" dirty="0"/>
              <a:t>is a high positive correlation between </a:t>
            </a:r>
            <a:r>
              <a:rPr lang="en-US" dirty="0" err="1"/>
              <a:t>price_charged</a:t>
            </a:r>
            <a:r>
              <a:rPr lang="en-US" dirty="0"/>
              <a:t> and </a:t>
            </a:r>
            <a:r>
              <a:rPr lang="en-US" dirty="0" smtClean="0"/>
              <a:t>profit.</a:t>
            </a:r>
            <a:endParaRPr lang="en-US" dirty="0"/>
          </a:p>
          <a:p>
            <a:pPr marL="285750" indent="-285750">
              <a:buFont typeface="Arial" panose="020B0604020202020204" pitchFamily="34" charset="0"/>
              <a:buChar char="•"/>
            </a:pPr>
            <a:r>
              <a:rPr lang="en-US" dirty="0" smtClean="0"/>
              <a:t>The correlation </a:t>
            </a:r>
            <a:r>
              <a:rPr lang="en-US" dirty="0"/>
              <a:t>between </a:t>
            </a:r>
            <a:r>
              <a:rPr lang="en-US" dirty="0" err="1"/>
              <a:t>cost_of_trip</a:t>
            </a:r>
            <a:r>
              <a:rPr lang="en-US" dirty="0"/>
              <a:t> and profit is quite </a:t>
            </a:r>
            <a:r>
              <a:rPr lang="en-US" dirty="0" smtClean="0"/>
              <a:t>small because the cost of a trip affects profits.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588" y="0"/>
            <a:ext cx="7602237" cy="4267201"/>
          </a:xfrm>
          <a:prstGeom prst="rect">
            <a:avLst/>
          </a:prstGeom>
        </p:spPr>
      </p:pic>
    </p:spTree>
    <p:extLst>
      <p:ext uri="{BB962C8B-B14F-4D97-AF65-F5344CB8AC3E}">
        <p14:creationId xmlns:p14="http://schemas.microsoft.com/office/powerpoint/2010/main" val="3151891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Profit Analysis</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81" y="0"/>
            <a:ext cx="6647793" cy="34486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276" y="3448685"/>
            <a:ext cx="6605549" cy="3409316"/>
          </a:xfrm>
          <a:prstGeom prst="rect">
            <a:avLst/>
          </a:prstGeom>
        </p:spPr>
      </p:pic>
    </p:spTree>
    <p:extLst>
      <p:ext uri="{BB962C8B-B14F-4D97-AF65-F5344CB8AC3E}">
        <p14:creationId xmlns:p14="http://schemas.microsoft.com/office/powerpoint/2010/main" val="438967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199"/>
            <a:ext cx="10971372" cy="654269"/>
          </a:xfrm>
        </p:spPr>
        <p:txBody>
          <a:bodyPr/>
          <a:lstStyle/>
          <a:p>
            <a:r>
              <a:rPr lang="en-US" b="1" dirty="0" smtClean="0">
                <a:latin typeface="Times New Roman" panose="02020603050405020304" pitchFamily="18" charset="0"/>
                <a:cs typeface="Times New Roman" panose="02020603050405020304" pitchFamily="18" charset="0"/>
              </a:rPr>
              <a:t>Profit Analysis</a:t>
            </a: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399212" cy="36183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3618344"/>
            <a:ext cx="6094413" cy="3239656"/>
          </a:xfrm>
          <a:prstGeom prst="rect">
            <a:avLst/>
          </a:prstGeom>
        </p:spPr>
      </p:pic>
      <p:sp>
        <p:nvSpPr>
          <p:cNvPr id="7" name="TextBox 6"/>
          <p:cNvSpPr txBox="1"/>
          <p:nvPr/>
        </p:nvSpPr>
        <p:spPr>
          <a:xfrm>
            <a:off x="6399213" y="0"/>
            <a:ext cx="5810383" cy="1754326"/>
          </a:xfrm>
          <a:prstGeom prst="rect">
            <a:avLst/>
          </a:prstGeom>
          <a:no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dirty="0" smtClean="0"/>
              <a:t>There </a:t>
            </a:r>
            <a:r>
              <a:rPr lang="en-US" dirty="0" smtClean="0"/>
              <a:t>are more transactions per year and month for the Yellow Cab company than that of Pink Cab company.</a:t>
            </a:r>
          </a:p>
          <a:p>
            <a:pPr marL="285750" indent="-285750">
              <a:buFont typeface="Arial" panose="020B0604020202020204" pitchFamily="34" charset="0"/>
              <a:buChar char="•"/>
            </a:pPr>
            <a:r>
              <a:rPr lang="en-US" dirty="0" smtClean="0"/>
              <a:t>Both companies have 2017 as their highest year of transaction.</a:t>
            </a:r>
          </a:p>
          <a:p>
            <a:pPr marL="285750" indent="-285750">
              <a:buFont typeface="Arial" panose="020B0604020202020204" pitchFamily="34" charset="0"/>
              <a:buChar char="•"/>
            </a:pPr>
            <a:r>
              <a:rPr lang="en-US" dirty="0"/>
              <a:t>Both companies have </a:t>
            </a:r>
            <a:r>
              <a:rPr lang="en-US" dirty="0" smtClean="0"/>
              <a:t>December as </a:t>
            </a:r>
            <a:r>
              <a:rPr lang="en-US" dirty="0"/>
              <a:t>their highest </a:t>
            </a:r>
            <a:r>
              <a:rPr lang="en-US" dirty="0" smtClean="0"/>
              <a:t>month of </a:t>
            </a:r>
            <a:r>
              <a:rPr lang="en-US" dirty="0"/>
              <a:t>transaction</a:t>
            </a:r>
            <a:r>
              <a:rPr lang="en-US" dirty="0" smtClean="0"/>
              <a:t>.</a:t>
            </a:r>
            <a:endParaRPr lang="en-US" dirty="0"/>
          </a:p>
        </p:txBody>
      </p:sp>
    </p:spTree>
    <p:extLst>
      <p:ext uri="{BB962C8B-B14F-4D97-AF65-F5344CB8AC3E}">
        <p14:creationId xmlns:p14="http://schemas.microsoft.com/office/powerpoint/2010/main" val="1450556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208</TotalTime>
  <Words>595</Words>
  <Application>Microsoft Office PowerPoint</Application>
  <PresentationFormat>Custom</PresentationFormat>
  <Paragraphs>81</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Corbel</vt:lpstr>
      <vt:lpstr>Times New Roman</vt:lpstr>
      <vt:lpstr>Sales presentation on product or service</vt:lpstr>
      <vt:lpstr>G2M insight for Cab Investment firm</vt:lpstr>
      <vt:lpstr>Background – Case study</vt:lpstr>
      <vt:lpstr>Data understanding</vt:lpstr>
      <vt:lpstr>Company Analysis</vt:lpstr>
      <vt:lpstr>Company Analysis</vt:lpstr>
      <vt:lpstr>Profit Analysis</vt:lpstr>
      <vt:lpstr>Profit Analysis</vt:lpstr>
      <vt:lpstr>Profit Analysis</vt:lpstr>
      <vt:lpstr>Profit Analysis</vt:lpstr>
      <vt:lpstr>Profit Analysis</vt:lpstr>
      <vt:lpstr>Conclusion &amp; Reccomendations</vt:lpstr>
      <vt:lpstr>Conclusion &amp; Reccomendations</vt:lpstr>
      <vt:lpstr>Conclusion &amp; Recommendations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dc:title>
  <dc:creator>Daniel Ihenacho</dc:creator>
  <cp:lastModifiedBy>Daniel Ihenacho</cp:lastModifiedBy>
  <cp:revision>17</cp:revision>
  <dcterms:created xsi:type="dcterms:W3CDTF">2022-10-12T20:53:08Z</dcterms:created>
  <dcterms:modified xsi:type="dcterms:W3CDTF">2022-10-13T00:21:46Z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