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337" r:id="rId5"/>
    <p:sldId id="259" r:id="rId6"/>
    <p:sldId id="338" r:id="rId7"/>
    <p:sldId id="260" r:id="rId8"/>
    <p:sldId id="261" r:id="rId9"/>
    <p:sldId id="262" r:id="rId10"/>
    <p:sldId id="314" r:id="rId11"/>
    <p:sldId id="271" r:id="rId12"/>
    <p:sldId id="264" r:id="rId13"/>
    <p:sldId id="270" r:id="rId14"/>
    <p:sldId id="263" r:id="rId15"/>
    <p:sldId id="269" r:id="rId16"/>
    <p:sldId id="315" r:id="rId17"/>
    <p:sldId id="265" r:id="rId18"/>
    <p:sldId id="317" r:id="rId19"/>
    <p:sldId id="316" r:id="rId20"/>
    <p:sldId id="319" r:id="rId21"/>
    <p:sldId id="335" r:id="rId22"/>
    <p:sldId id="320" r:id="rId23"/>
    <p:sldId id="336" r:id="rId24"/>
    <p:sldId id="275" r:id="rId25"/>
    <p:sldId id="266" r:id="rId26"/>
    <p:sldId id="321" r:id="rId27"/>
    <p:sldId id="291" r:id="rId28"/>
    <p:sldId id="295" r:id="rId29"/>
    <p:sldId id="322" r:id="rId30"/>
    <p:sldId id="267" r:id="rId31"/>
    <p:sldId id="268" r:id="rId32"/>
    <p:sldId id="273" r:id="rId33"/>
    <p:sldId id="297" r:id="rId34"/>
    <p:sldId id="272" r:id="rId35"/>
    <p:sldId id="323" r:id="rId36"/>
    <p:sldId id="299" r:id="rId37"/>
    <p:sldId id="286" r:id="rId38"/>
    <p:sldId id="292" r:id="rId39"/>
    <p:sldId id="306" r:id="rId40"/>
    <p:sldId id="313" r:id="rId41"/>
    <p:sldId id="298" r:id="rId42"/>
    <p:sldId id="300" r:id="rId43"/>
    <p:sldId id="301" r:id="rId44"/>
    <p:sldId id="293" r:id="rId45"/>
    <p:sldId id="303" r:id="rId46"/>
    <p:sldId id="304" r:id="rId47"/>
    <p:sldId id="287" r:id="rId48"/>
    <p:sldId id="324" r:id="rId49"/>
    <p:sldId id="325" r:id="rId50"/>
    <p:sldId id="327" r:id="rId51"/>
    <p:sldId id="326" r:id="rId52"/>
    <p:sldId id="305" r:id="rId53"/>
    <p:sldId id="278" r:id="rId54"/>
    <p:sldId id="280" r:id="rId55"/>
    <p:sldId id="279" r:id="rId56"/>
    <p:sldId id="281" r:id="rId57"/>
    <p:sldId id="328" r:id="rId58"/>
    <p:sldId id="282" r:id="rId59"/>
    <p:sldId id="283" r:id="rId60"/>
    <p:sldId id="302" r:id="rId61"/>
    <p:sldId id="329" r:id="rId62"/>
    <p:sldId id="318" r:id="rId63"/>
    <p:sldId id="330" r:id="rId64"/>
    <p:sldId id="296" r:id="rId65"/>
    <p:sldId id="308" r:id="rId66"/>
    <p:sldId id="309" r:id="rId67"/>
    <p:sldId id="310" r:id="rId68"/>
    <p:sldId id="311" r:id="rId69"/>
    <p:sldId id="333" r:id="rId70"/>
    <p:sldId id="288" r:id="rId71"/>
    <p:sldId id="334" r:id="rId72"/>
    <p:sldId id="332" r:id="rId73"/>
    <p:sldId id="294" r:id="rId74"/>
    <p:sldId id="289" r:id="rId75"/>
    <p:sldId id="290" r:id="rId76"/>
    <p:sldId id="307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8EB863-5D30-E94D-B748-A8BD2D4586A7}">
          <p14:sldIdLst>
            <p14:sldId id="256"/>
            <p14:sldId id="257"/>
            <p14:sldId id="258"/>
            <p14:sldId id="337"/>
            <p14:sldId id="259"/>
            <p14:sldId id="338"/>
            <p14:sldId id="260"/>
            <p14:sldId id="261"/>
            <p14:sldId id="262"/>
            <p14:sldId id="314"/>
            <p14:sldId id="271"/>
            <p14:sldId id="264"/>
            <p14:sldId id="270"/>
            <p14:sldId id="263"/>
            <p14:sldId id="269"/>
            <p14:sldId id="315"/>
            <p14:sldId id="265"/>
            <p14:sldId id="317"/>
            <p14:sldId id="316"/>
            <p14:sldId id="319"/>
            <p14:sldId id="335"/>
            <p14:sldId id="320"/>
            <p14:sldId id="336"/>
            <p14:sldId id="275"/>
            <p14:sldId id="266"/>
            <p14:sldId id="321"/>
            <p14:sldId id="291"/>
            <p14:sldId id="295"/>
            <p14:sldId id="322"/>
            <p14:sldId id="267"/>
            <p14:sldId id="268"/>
            <p14:sldId id="273"/>
            <p14:sldId id="297"/>
            <p14:sldId id="272"/>
            <p14:sldId id="323"/>
            <p14:sldId id="299"/>
            <p14:sldId id="286"/>
            <p14:sldId id="292"/>
            <p14:sldId id="306"/>
            <p14:sldId id="313"/>
            <p14:sldId id="298"/>
            <p14:sldId id="300"/>
            <p14:sldId id="301"/>
            <p14:sldId id="293"/>
            <p14:sldId id="303"/>
            <p14:sldId id="304"/>
            <p14:sldId id="287"/>
            <p14:sldId id="324"/>
            <p14:sldId id="325"/>
            <p14:sldId id="327"/>
            <p14:sldId id="326"/>
            <p14:sldId id="305"/>
            <p14:sldId id="278"/>
            <p14:sldId id="280"/>
            <p14:sldId id="279"/>
            <p14:sldId id="281"/>
            <p14:sldId id="328"/>
            <p14:sldId id="282"/>
            <p14:sldId id="283"/>
            <p14:sldId id="302"/>
            <p14:sldId id="329"/>
            <p14:sldId id="318"/>
            <p14:sldId id="330"/>
            <p14:sldId id="296"/>
            <p14:sldId id="308"/>
            <p14:sldId id="309"/>
            <p14:sldId id="310"/>
            <p14:sldId id="311"/>
            <p14:sldId id="333"/>
            <p14:sldId id="288"/>
            <p14:sldId id="334"/>
            <p14:sldId id="332"/>
            <p14:sldId id="294"/>
            <p14:sldId id="289"/>
            <p14:sldId id="29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65" autoAdjust="0"/>
    <p:restoredTop sz="96731" autoAdjust="0"/>
  </p:normalViewPr>
  <p:slideViewPr>
    <p:cSldViewPr snapToGrid="0" snapToObjects="1">
      <p:cViewPr varScale="1">
        <p:scale>
          <a:sx n="81" d="100"/>
          <a:sy n="81" d="100"/>
        </p:scale>
        <p:origin x="184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9D627-42B3-264D-BA9C-CE56ACCEE842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CA02F-1DF4-AF43-BB9B-56038491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3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E8B3-D48C-BB46-8F29-3321480A8320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0A36-854C-C146-84EA-BBFBE0659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selman.com/blog/TheInternetsBestPlaceholderImageSitesForWebDevelopment.aspx" TargetMode="External"/><Relationship Id="rId2" Type="http://schemas.openxmlformats.org/officeDocument/2006/relationships/hyperlink" Target="https://commons.wikimedia.org/wiki/Main_Pag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Main_Pag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colornames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ssreference.io/" TargetMode="External"/><Relationship Id="rId2" Type="http://schemas.openxmlformats.org/officeDocument/2006/relationships/hyperlink" Target="http://www.w3schools.com/css/default.asp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ITEC 2560 Web Client &amp; Server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71931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3827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You may have heard of Angular and React, two front end JS frameworks that are really popular right now</a:t>
            </a:r>
          </a:p>
          <a:p>
            <a:pPr lvl="1"/>
            <a:r>
              <a:rPr lang="en-US" sz="2400" dirty="0"/>
              <a:t>Front end frameworks: used to move application logic to the user's browser, makes websites faster and more responsive once they've loaded, and saves the server a lot of work</a:t>
            </a:r>
          </a:p>
          <a:p>
            <a:r>
              <a:rPr lang="en-US" sz="2800" dirty="0"/>
              <a:t>But they are large, complex, and keep changing</a:t>
            </a:r>
          </a:p>
          <a:p>
            <a:r>
              <a:rPr lang="en-US" sz="2800" dirty="0"/>
              <a:t>We'll need an entire </a:t>
            </a:r>
            <a:r>
              <a:rPr lang="en-US" sz="2800" dirty="0" err="1"/>
              <a:t>semeseter</a:t>
            </a:r>
            <a:r>
              <a:rPr lang="en-US" sz="2800" dirty="0"/>
              <a:t> to study React or Angular</a:t>
            </a:r>
          </a:p>
          <a:p>
            <a:r>
              <a:rPr lang="en-US" sz="2800" dirty="0"/>
              <a:t>So, we'll use </a:t>
            </a:r>
            <a:r>
              <a:rPr lang="en-US" sz="2800" b="1" dirty="0" err="1"/>
              <a:t>Vue.js</a:t>
            </a:r>
            <a:r>
              <a:rPr lang="en-US" sz="2800" dirty="0"/>
              <a:t>, also popular but less complex and more friendly to learn </a:t>
            </a:r>
          </a:p>
          <a:p>
            <a:endParaRPr lang="en-US" sz="2800" dirty="0"/>
          </a:p>
          <a:p>
            <a:r>
              <a:rPr lang="en-US" sz="2800" dirty="0"/>
              <a:t>Once you know </a:t>
            </a:r>
            <a:r>
              <a:rPr lang="en-US" sz="2800" dirty="0" err="1"/>
              <a:t>Vue.js</a:t>
            </a:r>
            <a:r>
              <a:rPr lang="en-US" sz="2800" dirty="0"/>
              <a:t>, it's much easier to learn React or Angular</a:t>
            </a:r>
          </a:p>
        </p:txBody>
      </p:sp>
    </p:spTree>
    <p:extLst>
      <p:ext uri="{BB962C8B-B14F-4D97-AF65-F5344CB8AC3E}">
        <p14:creationId xmlns:p14="http://schemas.microsoft.com/office/powerpoint/2010/main" val="34689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we'll structure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cover a lot of different technologies; plus software developer tools, and other issues such as user interface design, security…</a:t>
            </a:r>
          </a:p>
          <a:p>
            <a:r>
              <a:rPr lang="en-US" dirty="0"/>
              <a:t>Web development requires breadth of knowledge </a:t>
            </a:r>
          </a:p>
          <a:p>
            <a:r>
              <a:rPr lang="en-US" dirty="0"/>
              <a:t>Versus a class like Java or C#, that cover one language in depth</a:t>
            </a:r>
          </a:p>
        </p:txBody>
      </p:sp>
    </p:spTree>
    <p:extLst>
      <p:ext uri="{BB962C8B-B14F-4D97-AF65-F5344CB8AC3E}">
        <p14:creationId xmlns:p14="http://schemas.microsoft.com/office/powerpoint/2010/main" val="132733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942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This is not a web design class. Clara is most definitely not a web designer!</a:t>
            </a:r>
          </a:p>
          <a:p>
            <a:r>
              <a:rPr lang="en-US" sz="2400" dirty="0"/>
              <a:t>We'll focus on logical user interface layouts; usability; having the correct components for a page</a:t>
            </a:r>
          </a:p>
          <a:p>
            <a:r>
              <a:rPr lang="en-US" sz="2400" dirty="0"/>
              <a:t>And use CSS and CSS frameworks to apply styles, and make things </a:t>
            </a:r>
            <a:r>
              <a:rPr lang="en-US" sz="2400"/>
              <a:t>look less 1990s</a:t>
            </a:r>
            <a:endParaRPr lang="en-US" sz="2400" dirty="0"/>
          </a:p>
          <a:p>
            <a:r>
              <a:rPr lang="en-US" sz="2400" dirty="0"/>
              <a:t>But we won't get into much depth</a:t>
            </a:r>
            <a:r>
              <a:rPr lang="is-IS" sz="2400" dirty="0"/>
              <a:t>... if you are interested in design, you are encouraged to explore more </a:t>
            </a:r>
            <a:endParaRPr lang="en-US" sz="2400" dirty="0"/>
          </a:p>
          <a:p>
            <a:r>
              <a:rPr lang="en-US" sz="2400" dirty="0"/>
              <a:t>It's a whole different industry and set of skills – check out the Graphics and Web Design department's classes if you are interested in learning more</a:t>
            </a:r>
          </a:p>
          <a:p>
            <a:r>
              <a:rPr lang="en-US" sz="2400" dirty="0"/>
              <a:t>In this class, we are going to focus on making things work; server-side logic and database; providing the correct content and functionality in the client</a:t>
            </a:r>
          </a:p>
        </p:txBody>
      </p:sp>
    </p:spTree>
    <p:extLst>
      <p:ext uri="{BB962C8B-B14F-4D97-AF65-F5344CB8AC3E}">
        <p14:creationId xmlns:p14="http://schemas.microsoft.com/office/powerpoint/2010/main" val="164420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Programming Logic; use of a scripting language e.g. Python</a:t>
            </a:r>
          </a:p>
          <a:p>
            <a:r>
              <a:rPr lang="en-US" dirty="0"/>
              <a:t>I'll assume you can write basic programs in Python; you understand the concepts of variables; data types; control flow; methods/functions; strings; library functions; lists and dictionaries</a:t>
            </a:r>
          </a:p>
          <a:p>
            <a:r>
              <a:rPr lang="en-US" dirty="0"/>
              <a:t>You can install software </a:t>
            </a:r>
          </a:p>
          <a:p>
            <a:r>
              <a:rPr lang="en-US" dirty="0"/>
              <a:t>You have basic command line/terminal skills</a:t>
            </a:r>
          </a:p>
          <a:p>
            <a:r>
              <a:rPr lang="en-US" dirty="0"/>
              <a:t>You can do research to solve problems that you'll run into </a:t>
            </a:r>
          </a:p>
          <a:p>
            <a:r>
              <a:rPr lang="en-US" dirty="0"/>
              <a:t>You can look things up; read documentation</a:t>
            </a:r>
          </a:p>
          <a:p>
            <a:endParaRPr lang="en-US" dirty="0"/>
          </a:p>
          <a:p>
            <a:r>
              <a:rPr lang="en-US" dirty="0"/>
              <a:t>Otherwise, we'll start at the beginning; assuming you have no prior knowledge of any web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  <a:p>
            <a:r>
              <a:rPr lang="en-US" dirty="0"/>
              <a:t>Important parts:</a:t>
            </a:r>
          </a:p>
          <a:p>
            <a:pPr lvl="1"/>
            <a:r>
              <a:rPr lang="en-US" dirty="0"/>
              <a:t>Labs</a:t>
            </a:r>
          </a:p>
          <a:p>
            <a:pPr lvl="1"/>
            <a:r>
              <a:rPr lang="en-US" dirty="0"/>
              <a:t>Online and on campus components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Plagiarism policy</a:t>
            </a:r>
          </a:p>
        </p:txBody>
      </p:sp>
    </p:spTree>
    <p:extLst>
      <p:ext uri="{BB962C8B-B14F-4D97-AF65-F5344CB8AC3E}">
        <p14:creationId xmlns:p14="http://schemas.microsoft.com/office/powerpoint/2010/main" val="136288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696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Chrome</a:t>
            </a:r>
            <a:r>
              <a:rPr lang="en-US" dirty="0"/>
              <a:t> web browser</a:t>
            </a:r>
          </a:p>
          <a:p>
            <a:pPr lvl="1"/>
            <a:r>
              <a:rPr lang="en-US" dirty="0"/>
              <a:t>Each browser handles HTML, JS and CSS slightly differently. Browser compatibility testing is a important part of production code, but we'll disregard for this class</a:t>
            </a:r>
          </a:p>
          <a:p>
            <a:r>
              <a:rPr lang="en-US" b="1" dirty="0"/>
              <a:t>Programming-centric text editor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, Notepad++, Atom, Sublime Text, Brackets, WebStorm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Install a few, try them out, use the one you like best</a:t>
            </a:r>
          </a:p>
          <a:p>
            <a:pPr lvl="1"/>
            <a:r>
              <a:rPr lang="is-IS" dirty="0"/>
              <a:t>You don't need many features - but nice things to have include syntax highlighting, auto-indentation, auto-complete, tabbed editor windows, convenient keyboard shortcut for saving code and other common tasks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You'll need more software around midterm</a:t>
            </a:r>
          </a:p>
          <a:p>
            <a:pPr lvl="1"/>
            <a:r>
              <a:rPr lang="en-US" dirty="0" err="1"/>
              <a:t>Node.js</a:t>
            </a:r>
            <a:r>
              <a:rPr lang="en-US" dirty="0"/>
              <a:t>, NPM</a:t>
            </a:r>
          </a:p>
          <a:p>
            <a:pPr lvl="1"/>
            <a:r>
              <a:rPr lang="en-US" dirty="0"/>
              <a:t>Heroku toolkit</a:t>
            </a:r>
          </a:p>
          <a:p>
            <a:pPr lvl="1"/>
            <a:r>
              <a:rPr lang="en-US" dirty="0"/>
              <a:t>Possibly others. All software is free and works on PC, Linux, Mac. Links and instructions will be provided as needed</a:t>
            </a:r>
          </a:p>
        </p:txBody>
      </p:sp>
    </p:spTree>
    <p:extLst>
      <p:ext uri="{BB962C8B-B14F-4D97-AF65-F5344CB8AC3E}">
        <p14:creationId xmlns:p14="http://schemas.microsoft.com/office/powerpoint/2010/main" val="285885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HTML and CSS</a:t>
            </a:r>
          </a:p>
        </p:txBody>
      </p:sp>
    </p:spTree>
    <p:extLst>
      <p:ext uri="{BB962C8B-B14F-4D97-AF65-F5344CB8AC3E}">
        <p14:creationId xmlns:p14="http://schemas.microsoft.com/office/powerpoint/2010/main" val="145355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Essentials: 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Hypertext Markup Language</a:t>
            </a:r>
          </a:p>
          <a:p>
            <a:r>
              <a:rPr lang="en-US" dirty="0"/>
              <a:t>HTML: what every web page is made of</a:t>
            </a:r>
          </a:p>
          <a:p>
            <a:r>
              <a:rPr lang="en-US" dirty="0"/>
              <a:t>HTML describes the content of a page: data about the page, and the </a:t>
            </a:r>
            <a:r>
              <a:rPr lang="en-US" b="1" dirty="0"/>
              <a:t>elements</a:t>
            </a:r>
            <a:r>
              <a:rPr lang="en-US" dirty="0"/>
              <a:t> that make up a web page – text, images, tables, video, links, lists, and other resources on a page, and data about these elements </a:t>
            </a:r>
          </a:p>
          <a:p>
            <a:r>
              <a:rPr lang="en-US" dirty="0"/>
              <a:t>HTML describes page </a:t>
            </a:r>
            <a:r>
              <a:rPr lang="en-US" b="1" dirty="0"/>
              <a:t>content</a:t>
            </a:r>
            <a:r>
              <a:rPr lang="en-US" dirty="0"/>
              <a:t> - what elements are there, what data do they contain, what do they represent?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1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53" y="4208124"/>
            <a:ext cx="3418949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HTML above will render like this in a browser -&gt;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4" y="455561"/>
            <a:ext cx="8164759" cy="3075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256" y="3912767"/>
            <a:ext cx="4356065" cy="25158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199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Essentials: 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7351" cy="4525963"/>
          </a:xfrm>
        </p:spPr>
        <p:txBody>
          <a:bodyPr>
            <a:normAutofit/>
          </a:bodyPr>
          <a:lstStyle/>
          <a:p>
            <a:r>
              <a:rPr lang="en-US" dirty="0"/>
              <a:t>HTML is for creating </a:t>
            </a:r>
            <a:r>
              <a:rPr lang="en-US" b="1" dirty="0"/>
              <a:t>types</a:t>
            </a:r>
            <a:r>
              <a:rPr lang="en-US" dirty="0"/>
              <a:t> of elements: a paragraph, an image, a list</a:t>
            </a:r>
          </a:p>
          <a:p>
            <a:r>
              <a:rPr lang="en-US" dirty="0"/>
              <a:t>HTML is used to define what text is in an element</a:t>
            </a:r>
          </a:p>
          <a:p>
            <a:r>
              <a:rPr lang="en-US" dirty="0"/>
              <a:t>HTML elements can be nested</a:t>
            </a:r>
          </a:p>
        </p:txBody>
      </p:sp>
    </p:spTree>
    <p:extLst>
      <p:ext uri="{BB962C8B-B14F-4D97-AF65-F5344CB8AC3E}">
        <p14:creationId xmlns:p14="http://schemas.microsoft.com/office/powerpoint/2010/main" val="18268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HTML and CSS</a:t>
            </a:r>
          </a:p>
          <a:p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115315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Essentials: 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7351" cy="4525963"/>
          </a:xfrm>
        </p:spPr>
        <p:txBody>
          <a:bodyPr>
            <a:normAutofit/>
          </a:bodyPr>
          <a:lstStyle/>
          <a:p>
            <a:r>
              <a:rPr lang="en-US" dirty="0"/>
              <a:t>HTML elements can have </a:t>
            </a:r>
            <a:r>
              <a:rPr lang="en-US" b="1" dirty="0"/>
              <a:t>attributes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Specifying the image file for a image element, or the alt-text, or tooltip text</a:t>
            </a:r>
          </a:p>
          <a:p>
            <a:pPr lvl="1"/>
            <a:r>
              <a:rPr lang="en-US" dirty="0"/>
              <a:t>Specifying the URL for a link</a:t>
            </a:r>
          </a:p>
          <a:p>
            <a:pPr lvl="1"/>
            <a:r>
              <a:rPr lang="en-US" dirty="0"/>
              <a:t>adding a unique </a:t>
            </a:r>
            <a:r>
              <a:rPr lang="en-US" b="1" dirty="0"/>
              <a:t>id</a:t>
            </a:r>
            <a:r>
              <a:rPr lang="en-US" dirty="0"/>
              <a:t> to identify one particular element on a page;  </a:t>
            </a:r>
          </a:p>
          <a:p>
            <a:pPr lvl="1"/>
            <a:r>
              <a:rPr lang="en-US" dirty="0"/>
              <a:t>or giving many elements the same </a:t>
            </a:r>
            <a:r>
              <a:rPr lang="en-US" b="1" dirty="0"/>
              <a:t>class</a:t>
            </a:r>
            <a:r>
              <a:rPr lang="en-US" dirty="0"/>
              <a:t>, to identify elements of the same</a:t>
            </a:r>
          </a:p>
          <a:p>
            <a:pPr lvl="1"/>
            <a:r>
              <a:rPr lang="en-US" dirty="0"/>
              <a:t>Many other attributes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HTML Elements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42" y="3028879"/>
            <a:ext cx="6363690" cy="113000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5400000">
            <a:off x="1800299" y="3982805"/>
            <a:ext cx="308824" cy="942740"/>
          </a:xfrm>
          <a:prstGeom prst="righ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4173544" y="2599298"/>
            <a:ext cx="452479" cy="5651291"/>
          </a:xfrm>
          <a:prstGeom prst="righ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ight Brace 7"/>
          <p:cNvSpPr/>
          <p:nvPr/>
        </p:nvSpPr>
        <p:spPr>
          <a:xfrm rot="5400000">
            <a:off x="6449100" y="3832258"/>
            <a:ext cx="320968" cy="1231690"/>
          </a:xfrm>
          <a:prstGeom prst="righ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ight Brace 8"/>
          <p:cNvSpPr/>
          <p:nvPr/>
        </p:nvSpPr>
        <p:spPr>
          <a:xfrm rot="5400000" flipH="1">
            <a:off x="3886276" y="767779"/>
            <a:ext cx="527348" cy="3687578"/>
          </a:xfrm>
          <a:prstGeom prst="righ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040350" y="1516897"/>
            <a:ext cx="4770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Contents – in this case, the text </a:t>
            </a:r>
            <a:r>
              <a:rPr lang="en-US" sz="2400" b="1" dirty="0"/>
              <a:t>Hello, HTML Tags!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1484" y="4675735"/>
            <a:ext cx="170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Opening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25734" y="4608587"/>
            <a:ext cx="3080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Closing tag – note the /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00499" y="5822938"/>
            <a:ext cx="202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HTML Element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83341" y="2052836"/>
            <a:ext cx="358124" cy="11812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679" y="1465355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Tag name: h1</a:t>
            </a:r>
          </a:p>
        </p:txBody>
      </p:sp>
    </p:spTree>
    <p:extLst>
      <p:ext uri="{BB962C8B-B14F-4D97-AF65-F5344CB8AC3E}">
        <p14:creationId xmlns:p14="http://schemas.microsoft.com/office/powerpoint/2010/main" val="171102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HTML Element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1" y="3342807"/>
            <a:ext cx="5149439" cy="3515193"/>
          </a:xfrm>
        </p:spPr>
        <p:txBody>
          <a:bodyPr>
            <a:noAutofit/>
          </a:bodyPr>
          <a:lstStyle/>
          <a:p>
            <a:r>
              <a:rPr lang="en-US" sz="2000" dirty="0"/>
              <a:t>The link is created with an </a:t>
            </a:r>
            <a:r>
              <a:rPr lang="en-US" sz="2000" b="1" dirty="0"/>
              <a:t>a</a:t>
            </a:r>
            <a:r>
              <a:rPr lang="en-US" sz="2000" dirty="0"/>
              <a:t> tag with one attribute:</a:t>
            </a:r>
          </a:p>
          <a:p>
            <a:pPr lvl="1"/>
            <a:r>
              <a:rPr lang="en-US" sz="1800" b="1" dirty="0" err="1"/>
              <a:t>href</a:t>
            </a:r>
            <a:r>
              <a:rPr lang="en-US" sz="1800" dirty="0"/>
              <a:t> attribute for the URL. Required.</a:t>
            </a:r>
          </a:p>
          <a:p>
            <a:r>
              <a:rPr lang="en-US" sz="2000" dirty="0"/>
              <a:t>The image is created with an </a:t>
            </a:r>
            <a:r>
              <a:rPr lang="en-US" sz="2000" b="1" dirty="0" err="1"/>
              <a:t>img</a:t>
            </a:r>
            <a:r>
              <a:rPr lang="en-US" sz="2000" dirty="0"/>
              <a:t> tag. It has 3 attributes:</a:t>
            </a:r>
          </a:p>
          <a:p>
            <a:pPr lvl="1"/>
            <a:r>
              <a:rPr lang="en-US" sz="1800" b="1" dirty="0" err="1"/>
              <a:t>src</a:t>
            </a:r>
            <a:r>
              <a:rPr lang="en-US" sz="1800" b="1" dirty="0"/>
              <a:t> </a:t>
            </a:r>
            <a:r>
              <a:rPr lang="en-US" sz="1800" dirty="0"/>
              <a:t>attribute for the image file. Required.</a:t>
            </a:r>
          </a:p>
          <a:p>
            <a:pPr lvl="1"/>
            <a:r>
              <a:rPr lang="en-US" sz="1800" b="1" dirty="0"/>
              <a:t>alt</a:t>
            </a:r>
            <a:r>
              <a:rPr lang="en-US" sz="1800" dirty="0"/>
              <a:t> attribute for alt–text (for screen-readers or text that is displayed if the image can't. Optional but recommended.</a:t>
            </a:r>
          </a:p>
          <a:p>
            <a:pPr lvl="1"/>
            <a:r>
              <a:rPr lang="en-US" sz="1800" b="1" dirty="0"/>
              <a:t>title</a:t>
            </a:r>
            <a:r>
              <a:rPr lang="en-US" sz="1800" dirty="0"/>
              <a:t> attribute, displayed as a tool-tip when the image is hovered over. Optional.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00" y="3687580"/>
            <a:ext cx="3582331" cy="23980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4" y="967934"/>
            <a:ext cx="7576591" cy="22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6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77" y="147998"/>
            <a:ext cx="8229600" cy="1143000"/>
          </a:xfrm>
        </p:spPr>
        <p:txBody>
          <a:bodyPr/>
          <a:lstStyle/>
          <a:p>
            <a:r>
              <a:rPr lang="en-US" dirty="0"/>
              <a:t>HTML Elements with Attributes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29377" y="1290998"/>
            <a:ext cx="7886681" cy="4399277"/>
            <a:chOff x="766652" y="810805"/>
            <a:chExt cx="7886681" cy="4399277"/>
          </a:xfrm>
        </p:grpSpPr>
        <p:sp>
          <p:nvSpPr>
            <p:cNvPr id="5" name="Right Brace 4"/>
            <p:cNvSpPr/>
            <p:nvPr/>
          </p:nvSpPr>
          <p:spPr>
            <a:xfrm rot="5400000">
              <a:off x="1847595" y="3136750"/>
              <a:ext cx="308824" cy="94274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4537357" y="729691"/>
              <a:ext cx="361386" cy="760730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7899428" y="3036877"/>
              <a:ext cx="212760" cy="90153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rot="5400000" flipH="1">
              <a:off x="7003478" y="1500664"/>
              <a:ext cx="527348" cy="7733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0971" y="1122493"/>
              <a:ext cx="2772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Contents – in this case, text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8780" y="3829680"/>
              <a:ext cx="1326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Opening tag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4297" y="3762532"/>
              <a:ext cx="1203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Closing tag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6045" y="4840750"/>
              <a:ext cx="961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Element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338780" y="1206781"/>
              <a:ext cx="191857" cy="1168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4479" y="810805"/>
              <a:ext cx="1309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Tag name: a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652" y="2442849"/>
              <a:ext cx="7755050" cy="737512"/>
            </a:xfrm>
            <a:prstGeom prst="rect">
              <a:avLst/>
            </a:prstGeom>
          </p:spPr>
        </p:pic>
        <p:sp>
          <p:nvSpPr>
            <p:cNvPr id="17" name="Right Brace 16"/>
            <p:cNvSpPr/>
            <p:nvPr/>
          </p:nvSpPr>
          <p:spPr>
            <a:xfrm rot="5400000" flipH="1">
              <a:off x="3930579" y="-543065"/>
              <a:ext cx="391131" cy="5178895"/>
            </a:xfrm>
            <a:prstGeom prst="rightBrace">
              <a:avLst>
                <a:gd name="adj1" fmla="val 8333"/>
                <a:gd name="adj2" fmla="val 4704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73377" y="1416347"/>
              <a:ext cx="368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Attribute inside tag, as name="value"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9" y="6124777"/>
            <a:ext cx="7810500" cy="3937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7123" y="5816989"/>
            <a:ext cx="767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element can have many attributes. Separate name="value" pairs with spaces</a:t>
            </a:r>
          </a:p>
        </p:txBody>
      </p:sp>
    </p:spTree>
    <p:extLst>
      <p:ext uri="{BB962C8B-B14F-4D97-AF65-F5344CB8AC3E}">
        <p14:creationId xmlns:p14="http://schemas.microsoft.com/office/powerpoint/2010/main" val="185361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61"/>
            <a:ext cx="8229600" cy="1143000"/>
          </a:xfrm>
        </p:spPr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774" y="1157661"/>
            <a:ext cx="8746592" cy="5485760"/>
          </a:xfrm>
        </p:spPr>
        <p:txBody>
          <a:bodyPr>
            <a:normAutofit/>
          </a:bodyPr>
          <a:lstStyle/>
          <a:p>
            <a:r>
              <a:rPr lang="en-US" sz="2800" dirty="0"/>
              <a:t>Attributes are used to provide extra  information about an element</a:t>
            </a:r>
          </a:p>
          <a:p>
            <a:r>
              <a:rPr lang="en-US" sz="2800" b="1" dirty="0" err="1"/>
              <a:t>href</a:t>
            </a:r>
            <a:r>
              <a:rPr lang="en-US" sz="2800" dirty="0"/>
              <a:t> in a elements; and </a:t>
            </a:r>
            <a:r>
              <a:rPr lang="en-US" sz="2800" b="1" dirty="0" err="1"/>
              <a:t>src</a:t>
            </a:r>
            <a:r>
              <a:rPr lang="en-US" sz="2800" dirty="0"/>
              <a:t> in </a:t>
            </a:r>
            <a:r>
              <a:rPr lang="en-US" sz="2800" dirty="0" err="1"/>
              <a:t>img</a:t>
            </a:r>
            <a:r>
              <a:rPr lang="en-US" sz="2800" dirty="0"/>
              <a:t> elements, are attributes</a:t>
            </a:r>
          </a:p>
          <a:p>
            <a:r>
              <a:rPr lang="en-US" sz="2800" dirty="0"/>
              <a:t>Can specify the attributes' value using single or double quotes. Double quotes more common, but whichever you choose, be consistent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42774" y="4426405"/>
            <a:ext cx="8572677" cy="1477328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&lt;p&gt;I attend &lt;a </a:t>
            </a:r>
            <a:r>
              <a:rPr lang="en-US" b="1" dirty="0" err="1">
                <a:latin typeface="Consolas"/>
                <a:cs typeface="Consolas"/>
              </a:rPr>
              <a:t>href</a:t>
            </a:r>
            <a:r>
              <a:rPr lang="en-US" dirty="0">
                <a:latin typeface="Consolas"/>
                <a:cs typeface="Consolas"/>
              </a:rPr>
              <a:t>="http://</a:t>
            </a:r>
            <a:r>
              <a:rPr lang="en-US" dirty="0" err="1">
                <a:latin typeface="Consolas"/>
                <a:cs typeface="Consolas"/>
              </a:rPr>
              <a:t>www.minneapolis.edu</a:t>
            </a:r>
            <a:r>
              <a:rPr lang="en-US" dirty="0">
                <a:latin typeface="Consolas"/>
                <a:cs typeface="Consolas"/>
              </a:rPr>
              <a:t>"&gt;MCTC&lt;/a&gt;&lt;/p&gt;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&lt;p&gt;Here is a bear picture: &lt;/p&gt;</a:t>
            </a:r>
          </a:p>
          <a:p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img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src</a:t>
            </a:r>
            <a:r>
              <a:rPr lang="en-US" dirty="0">
                <a:latin typeface="Consolas"/>
                <a:cs typeface="Consolas"/>
              </a:rPr>
              <a:t>='https://</a:t>
            </a:r>
            <a:r>
              <a:rPr lang="en-US" dirty="0" err="1">
                <a:latin typeface="Consolas"/>
                <a:cs typeface="Consolas"/>
              </a:rPr>
              <a:t>placebear.com</a:t>
            </a:r>
            <a:r>
              <a:rPr lang="en-US" dirty="0">
                <a:latin typeface="Consolas"/>
                <a:cs typeface="Consolas"/>
              </a:rPr>
              <a:t>/300/200'&gt;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4993" y="5996065"/>
            <a:ext cx="509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quotes ok too but double quotes more common. Don't mix single and double quotes for an attribute value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51489" y="5615721"/>
            <a:ext cx="359763" cy="380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2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Essentials: 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155"/>
            <a:ext cx="8229600" cy="53447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CSS: Cascading Style Sheets</a:t>
            </a:r>
          </a:p>
          <a:p>
            <a:r>
              <a:rPr lang="en-US" dirty="0"/>
              <a:t>Configures the </a:t>
            </a:r>
            <a:r>
              <a:rPr lang="en-US" b="1" dirty="0"/>
              <a:t>appearance</a:t>
            </a:r>
            <a:r>
              <a:rPr lang="en-US" dirty="0"/>
              <a:t> of your HTML elements - color, position, size, font, borders, animation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Can specify a particular style for all elements of a particular type</a:t>
            </a:r>
          </a:p>
          <a:p>
            <a:pPr lvl="1"/>
            <a:r>
              <a:rPr lang="en-US" dirty="0"/>
              <a:t>So can use CSS to make all of the page header text bold and 20-point and green</a:t>
            </a:r>
          </a:p>
          <a:p>
            <a:pPr lvl="1"/>
            <a:r>
              <a:rPr lang="en-US" dirty="0"/>
              <a:t>Or make all of your images 100 x 100 and give them all a blue 1-pixel border</a:t>
            </a:r>
          </a:p>
          <a:p>
            <a:r>
              <a:rPr lang="en-US" dirty="0"/>
              <a:t>Or can select some components and apply a style</a:t>
            </a:r>
          </a:p>
          <a:p>
            <a:pPr lvl="1"/>
            <a:r>
              <a:rPr lang="en-US" dirty="0"/>
              <a:t>Select all elements with a certain class </a:t>
            </a:r>
          </a:p>
          <a:p>
            <a:pPr lvl="1"/>
            <a:r>
              <a:rPr lang="en-US" dirty="0"/>
              <a:t>Select the element with a certain ID</a:t>
            </a:r>
          </a:p>
          <a:p>
            <a:pPr lvl="1"/>
            <a:r>
              <a:rPr lang="en-US" dirty="0"/>
              <a:t>Select the last element of a type on the page</a:t>
            </a:r>
          </a:p>
          <a:p>
            <a:pPr lvl="1"/>
            <a:r>
              <a:rPr lang="en-US" dirty="0"/>
              <a:t>Select only elements by context e.g. only list items in ordered lists, but not in unordered lists</a:t>
            </a:r>
          </a:p>
        </p:txBody>
      </p:sp>
    </p:spTree>
    <p:extLst>
      <p:ext uri="{BB962C8B-B14F-4D97-AF65-F5344CB8AC3E}">
        <p14:creationId xmlns:p14="http://schemas.microsoft.com/office/powerpoint/2010/main" val="3685377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26849"/>
            <a:ext cx="2990538" cy="2892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94" y="1281658"/>
            <a:ext cx="6189855" cy="2390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268" y="3997975"/>
            <a:ext cx="5029200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794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Essentials: 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6246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olden days…</a:t>
            </a:r>
          </a:p>
          <a:p>
            <a:pPr lvl="1"/>
            <a:r>
              <a:rPr lang="en-US" dirty="0"/>
              <a:t>Websites specified elements and layout/styles in one document</a:t>
            </a:r>
          </a:p>
          <a:p>
            <a:pPr lvl="1"/>
            <a:r>
              <a:rPr lang="en-US" dirty="0"/>
              <a:t>Works, but harder to change one or the other consistently. </a:t>
            </a:r>
          </a:p>
          <a:p>
            <a:pPr lvl="1"/>
            <a:r>
              <a:rPr lang="en-US" dirty="0"/>
              <a:t>CSS existed but was </a:t>
            </a:r>
            <a:r>
              <a:rPr lang="en-US" dirty="0" err="1"/>
              <a:t>kinda</a:t>
            </a:r>
            <a:r>
              <a:rPr lang="en-US" dirty="0"/>
              <a:t> optional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3" y="3236342"/>
            <a:ext cx="4441656" cy="3621658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961529" y="4601882"/>
            <a:ext cx="163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site, no CSS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 flipV="1">
            <a:off x="5229413" y="4781176"/>
            <a:ext cx="732116" cy="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75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Essentials: 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09923"/>
          </a:xfrm>
        </p:spPr>
        <p:txBody>
          <a:bodyPr>
            <a:normAutofit/>
          </a:bodyPr>
          <a:lstStyle/>
          <a:p>
            <a:r>
              <a:rPr lang="en-US" dirty="0"/>
              <a:t>Today: HTML and CSS are independent technologies that work together to create a page </a:t>
            </a:r>
          </a:p>
          <a:p>
            <a:pPr lvl="1"/>
            <a:r>
              <a:rPr lang="en-US" dirty="0"/>
              <a:t>HTML to describe the page content</a:t>
            </a:r>
          </a:p>
          <a:p>
            <a:pPr lvl="1"/>
            <a:r>
              <a:rPr lang="en-US" dirty="0"/>
              <a:t>CSS to describe what it looks like. </a:t>
            </a:r>
          </a:p>
          <a:p>
            <a:r>
              <a:rPr lang="en-US" dirty="0"/>
              <a:t>Keeping HTML and CSS separate enables re-use; make change easier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82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Essentials: 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099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Typical roles: </a:t>
            </a:r>
          </a:p>
          <a:p>
            <a:pPr lvl="1"/>
            <a:r>
              <a:rPr lang="en-US" dirty="0"/>
              <a:t>a web developer would make sure the correct elements are on the page, ensure correct functionality; mainly using HTML</a:t>
            </a:r>
          </a:p>
          <a:p>
            <a:pPr lvl="1"/>
            <a:r>
              <a:rPr lang="en-US" dirty="0"/>
              <a:t>a web designer would write CSS to create the correct layout and appearance</a:t>
            </a:r>
          </a:p>
          <a:p>
            <a:pPr lvl="1"/>
            <a:r>
              <a:rPr lang="en-US" dirty="0"/>
              <a:t>Content creators would generate the actual content</a:t>
            </a:r>
          </a:p>
          <a:p>
            <a:r>
              <a:rPr lang="en-US" dirty="0"/>
              <a:t>As web developers, we'll need to provide HTML that CSS can be applied to - with appropriate elements; and giving elements useful class, ID and other attributes</a:t>
            </a:r>
          </a:p>
          <a:p>
            <a:r>
              <a:rPr lang="en-US" dirty="0"/>
              <a:t>Complex CSS is more for web designers; but developers find it useful and use it too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Huge industry; practically every organization has a need to work with the web to a greater or lesser degree</a:t>
            </a:r>
          </a:p>
          <a:p>
            <a:r>
              <a:rPr lang="en-US" dirty="0"/>
              <a:t>Web applications are everywhere</a:t>
            </a:r>
          </a:p>
          <a:p>
            <a:pPr lvl="1"/>
            <a:r>
              <a:rPr lang="en-US" dirty="0"/>
              <a:t>Just about everyone has a browser and knows how to use it; so potentially anyone can use your application</a:t>
            </a:r>
          </a:p>
          <a:p>
            <a:pPr lvl="1"/>
            <a:r>
              <a:rPr lang="en-US" dirty="0"/>
              <a:t>Standard user environment: You don't have to think about client installs; no downloads; no need to deal with different hardware/platforms/OS, just need to make your application run on a server, and be viewable in a browser* </a:t>
            </a:r>
          </a:p>
          <a:p>
            <a:pPr lvl="1"/>
            <a:r>
              <a:rPr lang="en-US" dirty="0"/>
              <a:t>A lot of Java, C# code being developed is for web applications (eBay, Amazon, Twitter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Mobile apps typically interact with a web app back end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19" y="6550223"/>
            <a:ext cx="9013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*This is not trivial, but </a:t>
            </a:r>
            <a:r>
              <a:rPr lang="en-US" sz="1400" b="1" dirty="0"/>
              <a:t>much</a:t>
            </a:r>
            <a:r>
              <a:rPr lang="en-US" sz="1400" dirty="0"/>
              <a:t> easier than building a Windows, Mac, Android, </a:t>
            </a:r>
            <a:r>
              <a:rPr lang="en-US" sz="1400" dirty="0" err="1"/>
              <a:t>iOS</a:t>
            </a:r>
            <a:r>
              <a:rPr lang="en-US" sz="1400" dirty="0"/>
              <a:t>, Linux, Unix</a:t>
            </a:r>
            <a:r>
              <a:rPr lang="is-IS" sz="1400" dirty="0"/>
              <a:t>…. version of your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7579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Open a text editor </a:t>
            </a:r>
          </a:p>
          <a:p>
            <a:r>
              <a:rPr lang="en-US" dirty="0"/>
              <a:t>In your text editor, enter the text on the following slide  </a:t>
            </a:r>
          </a:p>
          <a:p>
            <a:r>
              <a:rPr lang="en-US" dirty="0"/>
              <a:t>Save your file as </a:t>
            </a:r>
            <a:r>
              <a:rPr lang="en-US" b="1" dirty="0" err="1"/>
              <a:t>hello.html</a:t>
            </a:r>
            <a:endParaRPr lang="en-US" b="1" dirty="0"/>
          </a:p>
          <a:p>
            <a:r>
              <a:rPr lang="en-US" dirty="0"/>
              <a:t>Open this file in your web browser</a:t>
            </a:r>
          </a:p>
          <a:p>
            <a:pPr lvl="1"/>
            <a:r>
              <a:rPr lang="en-US" dirty="0"/>
              <a:t>Either double-click on the file from Explorer/Finder, </a:t>
            </a:r>
          </a:p>
          <a:p>
            <a:pPr lvl="1"/>
            <a:r>
              <a:rPr lang="en-US" dirty="0"/>
              <a:t>Right-click on file, Open in Chrome</a:t>
            </a:r>
          </a:p>
          <a:p>
            <a:pPr lvl="1"/>
            <a:r>
              <a:rPr lang="en-US" dirty="0"/>
              <a:t>or from Chrome; File &gt; Open File… and select </a:t>
            </a:r>
            <a:r>
              <a:rPr lang="en-US" dirty="0" err="1"/>
              <a:t>hello.html</a:t>
            </a:r>
            <a:r>
              <a:rPr lang="en-US" dirty="0"/>
              <a:t> from the directory you've saved it 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33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69" y="235198"/>
            <a:ext cx="5510113" cy="5451927"/>
          </a:xfrm>
          <a:ln>
            <a:solidFill>
              <a:srgbClr val="4F81BD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&lt;html&gt;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&lt;head&gt;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&lt;title&gt;My first web page&lt;/title&gt;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&lt;/head&gt;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&lt;body&gt;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&lt;h1&gt;This is my first web page&lt;/h1&gt;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&lt;p&gt;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Hello!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&lt;/p&gt;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&lt;/body&gt;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35" y="3782981"/>
            <a:ext cx="4530910" cy="29608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2556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269" y="235198"/>
            <a:ext cx="199684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69" y="235198"/>
            <a:ext cx="5510113" cy="5451927"/>
          </a:xfrm>
          <a:ln>
            <a:solidFill>
              <a:srgbClr val="4F81BD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&lt;html&gt;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&lt;head&gt;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&lt;title&gt;My first web page&lt;/title&gt;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&lt;/head&gt;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&lt;body&gt;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&lt;h1&gt;This is my first web page&lt;/h1&gt;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&lt;p&gt;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Hello!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&lt;/p&gt;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&lt;/body&gt;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&lt;/html&gt;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6875" y="2111375"/>
            <a:ext cx="4873625" cy="2667000"/>
          </a:xfrm>
          <a:prstGeom prst="rect">
            <a:avLst/>
          </a:prstGeom>
          <a:solidFill>
            <a:srgbClr val="0000FF">
              <a:alpha val="1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6876" y="930275"/>
            <a:ext cx="4873624" cy="1054100"/>
          </a:xfrm>
          <a:prstGeom prst="rect">
            <a:avLst/>
          </a:prstGeom>
          <a:solidFill>
            <a:srgbClr val="008000">
              <a:alpha val="1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68549" y="792106"/>
            <a:ext cx="2839381" cy="2031325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&lt;head&gt;  ….  &lt;/head&gt;</a:t>
            </a:r>
          </a:p>
          <a:p>
            <a:r>
              <a:rPr lang="en-US" dirty="0"/>
              <a:t>Information about the page, scripts; metadata; CSS info, information for search engines and web crawlers… Other than the page title; this is not seen by user.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8549" y="2998736"/>
            <a:ext cx="2839381" cy="646331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&lt;body&gt;…. &lt;/body&gt;</a:t>
            </a:r>
          </a:p>
          <a:p>
            <a:r>
              <a:rPr lang="en-US" dirty="0"/>
              <a:t>The visible page content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70501" y="3129830"/>
            <a:ext cx="698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70501" y="1455544"/>
            <a:ext cx="698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35" y="3782981"/>
            <a:ext cx="4530910" cy="29608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986274" y="235198"/>
            <a:ext cx="282165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Specifies this page is HTML5</a:t>
            </a:r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2375647" y="419864"/>
            <a:ext cx="3610627" cy="13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63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69" y="235198"/>
            <a:ext cx="8364221" cy="6277594"/>
          </a:xfrm>
          <a:ln>
            <a:solidFill>
              <a:srgbClr val="4F81BD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&lt;html&gt;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&lt;head&gt;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&lt;!--metadata e.g. links to </a:t>
            </a:r>
            <a:r>
              <a:rPr lang="en-US" dirty="0" err="1">
                <a:latin typeface="Consolas"/>
                <a:cs typeface="Consolas"/>
              </a:rPr>
              <a:t>stylesheets</a:t>
            </a:r>
            <a:r>
              <a:rPr lang="en-US" dirty="0">
                <a:latin typeface="Consolas"/>
                <a:cs typeface="Consolas"/>
              </a:rPr>
              <a:t> here --&gt;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&lt;/head&gt;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&lt;body&gt;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&lt;!-- document content here --&gt;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&lt;body&gt;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8169" y="4611231"/>
            <a:ext cx="5125831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Well formed HTML follows this format. </a:t>
            </a:r>
          </a:p>
          <a:p>
            <a:r>
              <a:rPr lang="en-US" sz="2800" dirty="0"/>
              <a:t>Remember this slide: start your pages with this template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Webstorm</a:t>
            </a:r>
            <a:r>
              <a:rPr lang="en-US" sz="2800" dirty="0"/>
              <a:t> provides it for you)</a:t>
            </a:r>
          </a:p>
        </p:txBody>
      </p:sp>
    </p:spTree>
    <p:extLst>
      <p:ext uri="{BB962C8B-B14F-4D97-AF65-F5344CB8AC3E}">
        <p14:creationId xmlns:p14="http://schemas.microsoft.com/office/powerpoint/2010/main" val="662621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70" y="104364"/>
            <a:ext cx="8229600" cy="1143000"/>
          </a:xfrm>
        </p:spPr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775" y="1247364"/>
            <a:ext cx="8686800" cy="5108466"/>
          </a:xfrm>
        </p:spPr>
        <p:txBody>
          <a:bodyPr>
            <a:normAutofit/>
          </a:bodyPr>
          <a:lstStyle/>
          <a:p>
            <a:r>
              <a:rPr lang="en-US" sz="2800" dirty="0"/>
              <a:t>Start with an opening tag and end with a closing tag*</a:t>
            </a:r>
          </a:p>
          <a:p>
            <a:r>
              <a:rPr lang="en-US" sz="2800" dirty="0"/>
              <a:t>&lt;b&gt; and &lt;/b&gt; in this 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/>
                <a:cs typeface="Consolas"/>
              </a:rPr>
              <a:t>&lt;b&gt;here's some bold text&lt;/b&gt;</a:t>
            </a:r>
          </a:p>
          <a:p>
            <a:r>
              <a:rPr lang="en-US" sz="2800" dirty="0"/>
              <a:t>Can nest tags inside other tags</a:t>
            </a:r>
          </a:p>
          <a:p>
            <a:pPr marL="457200" lvl="1" indent="0">
              <a:buNone/>
            </a:pPr>
            <a:r>
              <a:rPr lang="en-US" sz="1800" dirty="0">
                <a:latin typeface="Consolas"/>
                <a:cs typeface="Consolas"/>
              </a:rPr>
              <a:t>&lt;p&gt;You &lt;b&gt;must&lt;/b&gt; watch the new &lt;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&gt;</a:t>
            </a:r>
            <a:r>
              <a:rPr lang="en-US" sz="1800" dirty="0" err="1">
                <a:latin typeface="Consolas"/>
                <a:cs typeface="Consolas"/>
              </a:rPr>
              <a:t>Dr</a:t>
            </a:r>
            <a:r>
              <a:rPr lang="en-US" sz="1800" dirty="0">
                <a:latin typeface="Consolas"/>
                <a:cs typeface="Consolas"/>
              </a:rPr>
              <a:t> Who&lt;/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&gt; episode!&lt;/p&gt;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Make sure tags are completely contained in their parent tag; and each open tag has a matching closing tag </a:t>
            </a:r>
          </a:p>
          <a:p>
            <a:pPr lvl="1"/>
            <a:r>
              <a:rPr lang="en-US" sz="2400" dirty="0"/>
              <a:t>A closing tag always belongs to the closest opening tag of the same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6691" y="6512304"/>
            <a:ext cx="58528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*Some exceptions, like comments, </a:t>
            </a:r>
            <a:r>
              <a:rPr lang="en-US" dirty="0" err="1"/>
              <a:t>br</a:t>
            </a:r>
            <a:r>
              <a:rPr lang="en-US" dirty="0"/>
              <a:t>, </a:t>
            </a:r>
            <a:r>
              <a:rPr lang="en-US" dirty="0" err="1"/>
              <a:t>img</a:t>
            </a:r>
            <a:r>
              <a:rPr lang="en-US" dirty="0"/>
              <a:t> and link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20" y="3676338"/>
            <a:ext cx="4757381" cy="5586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80" y="1995140"/>
            <a:ext cx="2989989" cy="538198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380150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70" y="104364"/>
            <a:ext cx="8229600" cy="1143000"/>
          </a:xfrm>
        </p:spPr>
        <p:txBody>
          <a:bodyPr/>
          <a:lstStyle/>
          <a:p>
            <a:r>
              <a:rPr lang="en-US" dirty="0"/>
              <a:t>Common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775" y="1247364"/>
            <a:ext cx="8686800" cy="5383574"/>
          </a:xfrm>
        </p:spPr>
        <p:txBody>
          <a:bodyPr>
            <a:normAutofit/>
          </a:bodyPr>
          <a:lstStyle/>
          <a:p>
            <a:r>
              <a:rPr lang="en-US" sz="2400" dirty="0"/>
              <a:t>HTML Tags are not case sensitive </a:t>
            </a:r>
          </a:p>
          <a:p>
            <a:r>
              <a:rPr lang="en-US" sz="2400" dirty="0"/>
              <a:t>Indentation doesn't matter; most whitespace is ignored - so if you want a new line on your page, you need to use &lt;p&gt; or &lt;</a:t>
            </a:r>
            <a:r>
              <a:rPr lang="en-US" sz="2400" dirty="0" err="1"/>
              <a:t>br</a:t>
            </a:r>
            <a:r>
              <a:rPr lang="en-US" sz="2400" dirty="0"/>
              <a:t>&gt; tags</a:t>
            </a:r>
          </a:p>
          <a:p>
            <a:r>
              <a:rPr lang="en-US" sz="2400" dirty="0"/>
              <a:t>Malformed HTML will either be ignored, or your browser will attempt to correct it. It won't crash, but it might not display as you intended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0" y="3763468"/>
            <a:ext cx="5283200" cy="2628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975" y="3388818"/>
            <a:ext cx="5054600" cy="1689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1532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&lt;p&gt;A paragraph&lt;/p&gt;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&lt;b&gt;Bold text&lt;/b&gt;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&gt;Italic text&lt;/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&lt;u&gt;Underlined&lt;/u&gt;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&lt;h1&gt;Header text&lt;/h1&gt;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&lt;h2&gt;Sub header&lt;/h2&gt;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&lt;h3&gt;Sub sub header&lt;/h3&gt;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&lt;h4&gt;Sub sub sub header&lt;/h4&gt;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&lt;h5&gt;Sub sub sub sub header&lt;/h5&gt;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&lt;h6&gt;sub sub sub sub sub header&lt;/h6&gt;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15" y="1872233"/>
            <a:ext cx="2514600" cy="3721100"/>
          </a:xfrm>
          <a:prstGeom prst="rect">
            <a:avLst/>
          </a:prstGeom>
          <a:ln>
            <a:solidFill>
              <a:srgbClr val="215968"/>
            </a:solidFill>
          </a:ln>
        </p:spPr>
      </p:pic>
    </p:spTree>
    <p:extLst>
      <p:ext uri="{BB962C8B-B14F-4D97-AF65-F5344CB8AC3E}">
        <p14:creationId xmlns:p14="http://schemas.microsoft.com/office/powerpoint/2010/main" val="3626316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884"/>
            <a:ext cx="8229600" cy="11430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88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Two types of lists – ordered &lt;</a:t>
            </a:r>
            <a:r>
              <a:rPr lang="en-US" dirty="0" err="1"/>
              <a:t>ol</a:t>
            </a:r>
            <a:r>
              <a:rPr lang="en-US" dirty="0"/>
              <a:t>&gt;, and unordered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Nest &lt;li&gt; elements inside &lt;</a:t>
            </a:r>
            <a:r>
              <a:rPr lang="en-US" dirty="0" err="1"/>
              <a:t>ol</a:t>
            </a:r>
            <a:r>
              <a:rPr lang="en-US" dirty="0"/>
              <a:t>&gt; or &lt;</a:t>
            </a:r>
            <a:r>
              <a:rPr lang="en-US" dirty="0" err="1"/>
              <a:t>ul</a:t>
            </a:r>
            <a:r>
              <a:rPr lang="en-US" dirty="0"/>
              <a:t>&gt; elements to create each list item element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660" y="3611906"/>
            <a:ext cx="3271811" cy="298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18" y="3611907"/>
            <a:ext cx="3048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14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316182"/>
            <a:ext cx="8521700" cy="5226159"/>
          </a:xfrm>
        </p:spPr>
        <p:txBody>
          <a:bodyPr>
            <a:noAutofit/>
          </a:bodyPr>
          <a:lstStyle/>
          <a:p>
            <a:r>
              <a:rPr lang="en-US" sz="2800" dirty="0"/>
              <a:t>Use the &lt;a&gt; tag for links</a:t>
            </a:r>
          </a:p>
          <a:p>
            <a:r>
              <a:rPr lang="en-US" sz="2800" dirty="0"/>
              <a:t>Specify the link target with the </a:t>
            </a:r>
            <a:r>
              <a:rPr lang="en-US" sz="2800" b="1" dirty="0" err="1"/>
              <a:t>href</a:t>
            </a:r>
            <a:r>
              <a:rPr lang="en-US" sz="2800" dirty="0"/>
              <a:t> attribute</a:t>
            </a:r>
          </a:p>
          <a:p>
            <a:r>
              <a:rPr lang="en-US" sz="2800" dirty="0"/>
              <a:t>Can specify the URL as a relative link, for another page on your own site</a:t>
            </a:r>
          </a:p>
          <a:p>
            <a:r>
              <a:rPr lang="en-US" sz="2800" dirty="0"/>
              <a:t>Or a full URL (including http or https) to an external site </a:t>
            </a:r>
          </a:p>
          <a:p>
            <a:r>
              <a:rPr lang="en-US" sz="2800" dirty="0"/>
              <a:t>Text inside the &lt;a&gt;… &lt;/a&gt; tags will be the link text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="http://www.minneapolis.edu"&gt;MCTC&lt;/a&gt;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="http://www.buzzfeed.com"&gt;Buzzfeed&lt;/a&gt;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home.html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"&gt;To Home Page&lt;/a&gt;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33980" y="5818685"/>
            <a:ext cx="1063170" cy="383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3228" y="6202659"/>
            <a:ext cx="244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to current page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20" y="6135941"/>
            <a:ext cx="2590800" cy="406400"/>
          </a:xfrm>
          <a:prstGeom prst="rect">
            <a:avLst/>
          </a:prstGeom>
          <a:ln>
            <a:solidFill>
              <a:srgbClr val="215968"/>
            </a:solidFill>
          </a:ln>
        </p:spPr>
      </p:pic>
    </p:spTree>
    <p:extLst>
      <p:ext uri="{BB962C8B-B14F-4D97-AF65-F5344CB8AC3E}">
        <p14:creationId xmlns:p14="http://schemas.microsoft.com/office/powerpoint/2010/main" val="470935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&lt;!-- This is a comment --&gt;</a:t>
            </a:r>
          </a:p>
          <a:p>
            <a:endParaRPr lang="en-US" dirty="0"/>
          </a:p>
          <a:p>
            <a:r>
              <a:rPr lang="en-US" dirty="0"/>
              <a:t>Comments must be all on one line</a:t>
            </a:r>
          </a:p>
        </p:txBody>
      </p:sp>
    </p:spTree>
    <p:extLst>
      <p:ext uri="{BB962C8B-B14F-4D97-AF65-F5344CB8AC3E}">
        <p14:creationId xmlns:p14="http://schemas.microsoft.com/office/powerpoint/2010/main" val="173390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Huge variety of diverse applications that can be accomplished with web technologies</a:t>
            </a:r>
          </a:p>
          <a:p>
            <a:r>
              <a:rPr lang="en-US" b="1" dirty="0"/>
              <a:t>So this is a very useful class to take. Good choice! </a:t>
            </a:r>
          </a:p>
          <a:p>
            <a:r>
              <a:rPr lang="en-US" dirty="0"/>
              <a:t>Wide variety of technologies have evolved (and continue to evolve) to meet different needs</a:t>
            </a:r>
          </a:p>
          <a:p>
            <a:r>
              <a:rPr lang="en-US" dirty="0"/>
              <a:t>There's a </a:t>
            </a:r>
            <a:r>
              <a:rPr lang="en-US" i="1" dirty="0"/>
              <a:t>lot</a:t>
            </a:r>
            <a:r>
              <a:rPr lang="en-US" dirty="0"/>
              <a:t> of different web technologies; for different purposes; different technology stacks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9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 and line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0421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Paragraphs; enclose text in &lt;p&gt;</a:t>
            </a:r>
            <a:r>
              <a:rPr lang="is-IS" dirty="0"/>
              <a:t>…&lt;/p&gt;</a:t>
            </a:r>
            <a:r>
              <a:rPr lang="en-US" dirty="0"/>
              <a:t> tags</a:t>
            </a:r>
          </a:p>
          <a:p>
            <a:r>
              <a:rPr lang="en-US" dirty="0"/>
              <a:t>Breaks: single &lt;</a:t>
            </a:r>
            <a:r>
              <a:rPr lang="en-US" dirty="0" err="1"/>
              <a:t>br</a:t>
            </a:r>
            <a:r>
              <a:rPr lang="en-US" dirty="0"/>
              <a:t>&gt; tag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I'm a paragraph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I'm also a paragraph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more text with a line &lt;</a:t>
            </a:r>
            <a:r>
              <a:rPr lang="en-US" dirty="0" err="1"/>
              <a:t>br</a:t>
            </a:r>
            <a:r>
              <a:rPr lang="en-US" dirty="0"/>
              <a:t>&gt; break in the middle.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66" y="2885139"/>
            <a:ext cx="3200368" cy="23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46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5433"/>
          </a:xfrm>
        </p:spPr>
        <p:txBody>
          <a:bodyPr>
            <a:noAutofit/>
          </a:bodyPr>
          <a:lstStyle/>
          <a:p>
            <a:r>
              <a:rPr lang="en-US" sz="2000" dirty="0"/>
              <a:t>Please create a new web page: </a:t>
            </a:r>
            <a:r>
              <a:rPr lang="en-US" sz="2000" b="1" dirty="0" err="1"/>
              <a:t>favorites.html</a:t>
            </a:r>
            <a:endParaRPr lang="en-US" sz="2000" b="1" dirty="0"/>
          </a:p>
          <a:p>
            <a:r>
              <a:rPr lang="en-US" sz="2000" dirty="0"/>
              <a:t>Start with the template HTML (go back to slide 28 or so)</a:t>
            </a:r>
          </a:p>
          <a:p>
            <a:endParaRPr lang="en-US" sz="2000" b="1" dirty="0"/>
          </a:p>
          <a:p>
            <a:r>
              <a:rPr lang="en-US" sz="2000" dirty="0"/>
              <a:t>Add a header H1 element, with the text "Some of my favorite things"</a:t>
            </a:r>
          </a:p>
          <a:p>
            <a:r>
              <a:rPr lang="en-US" sz="2000" dirty="0"/>
              <a:t>Add a H2 tag with the text "Favorite Movie"</a:t>
            </a:r>
          </a:p>
          <a:p>
            <a:r>
              <a:rPr lang="en-US" sz="2000" dirty="0"/>
              <a:t>Add a paragraph of text, a short description of one of your favorite movies</a:t>
            </a:r>
          </a:p>
          <a:p>
            <a:pPr lvl="1"/>
            <a:r>
              <a:rPr lang="en-US" sz="1800" dirty="0"/>
              <a:t>Include a a link to a website about that movie. </a:t>
            </a:r>
          </a:p>
          <a:p>
            <a:pPr lvl="1"/>
            <a:r>
              <a:rPr lang="en-US" sz="1800" dirty="0"/>
              <a:t>The name of the movie should be in </a:t>
            </a:r>
            <a:r>
              <a:rPr lang="en-US" sz="1800" i="1" dirty="0"/>
              <a:t>italic</a:t>
            </a:r>
            <a:r>
              <a:rPr lang="en-US" sz="1800" dirty="0"/>
              <a:t> text.</a:t>
            </a:r>
          </a:p>
          <a:p>
            <a:r>
              <a:rPr lang="en-US" sz="2000" dirty="0"/>
              <a:t>Add a H2 tag with the text "Favorite Band"</a:t>
            </a:r>
          </a:p>
          <a:p>
            <a:r>
              <a:rPr lang="en-US" sz="2000" dirty="0"/>
              <a:t>Add a paragraph about your favorite band/artist, </a:t>
            </a:r>
          </a:p>
          <a:p>
            <a:pPr lvl="1"/>
            <a:r>
              <a:rPr lang="en-US" sz="1800" dirty="0"/>
              <a:t>Include a link to the band/artist website. </a:t>
            </a:r>
          </a:p>
          <a:p>
            <a:pPr lvl="1"/>
            <a:r>
              <a:rPr lang="en-US" sz="1800" dirty="0"/>
              <a:t>The name of the band should be in </a:t>
            </a:r>
            <a:r>
              <a:rPr lang="en-US" sz="1800" b="1" dirty="0"/>
              <a:t>bold</a:t>
            </a:r>
            <a:r>
              <a:rPr lang="en-US" sz="1800" dirty="0"/>
              <a:t> text.</a:t>
            </a:r>
          </a:p>
          <a:p>
            <a:r>
              <a:rPr lang="en-US" sz="2000" dirty="0"/>
              <a:t>Add a H2 tag with the text "Favorite Foods"</a:t>
            </a:r>
          </a:p>
          <a:p>
            <a:r>
              <a:rPr lang="en-US" sz="2000" dirty="0"/>
              <a:t>Add an unordered (bullet point) list of your 3 favorite foods</a:t>
            </a:r>
          </a:p>
        </p:txBody>
      </p:sp>
    </p:spTree>
    <p:extLst>
      <p:ext uri="{BB962C8B-B14F-4D97-AF65-F5344CB8AC3E}">
        <p14:creationId xmlns:p14="http://schemas.microsoft.com/office/powerpoint/2010/main" val="3183790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Organization: div and 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174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&lt;div&gt; divider, for dividing text into logical sections. div is a </a:t>
            </a:r>
            <a:r>
              <a:rPr lang="en-US" b="1" dirty="0"/>
              <a:t>block</a:t>
            </a:r>
            <a:r>
              <a:rPr lang="en-US" dirty="0"/>
              <a:t> tag. One div will be placed after another.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&lt;span&gt; are </a:t>
            </a:r>
            <a:r>
              <a:rPr lang="en-US" b="1" dirty="0"/>
              <a:t>inline</a:t>
            </a:r>
            <a:r>
              <a:rPr lang="en-US" dirty="0"/>
              <a:t> tags - a span element will directly follow after the preceding element, and be directly followed by the next element.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Otherwise, not visible in your page unless you use them to apply certain styles</a:t>
            </a:r>
          </a:p>
          <a:p>
            <a:r>
              <a:rPr lang="en-US" dirty="0"/>
              <a:t>span and div are not very useful without attributes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13" y="1943100"/>
            <a:ext cx="1003300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39" y="2463800"/>
            <a:ext cx="889000" cy="482600"/>
          </a:xfrm>
          <a:prstGeom prst="rect">
            <a:avLst/>
          </a:prstGeom>
          <a:ln>
            <a:solidFill>
              <a:srgbClr val="215968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209" y="5078325"/>
            <a:ext cx="5067300" cy="304800"/>
          </a:xfrm>
          <a:prstGeom prst="rect">
            <a:avLst/>
          </a:prstGeom>
          <a:ln>
            <a:solidFill>
              <a:srgbClr val="215968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89" y="4569710"/>
            <a:ext cx="7302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62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Modify your </a:t>
            </a:r>
            <a:r>
              <a:rPr lang="en-US" b="1" dirty="0" err="1"/>
              <a:t>favorites.html</a:t>
            </a:r>
            <a:r>
              <a:rPr lang="en-US" b="1" dirty="0"/>
              <a:t> </a:t>
            </a:r>
            <a:r>
              <a:rPr lang="en-US" dirty="0"/>
              <a:t>web page and add div tags to organize it into sections; and span tags for some of the information</a:t>
            </a:r>
          </a:p>
          <a:p>
            <a:endParaRPr lang="en-US" dirty="0"/>
          </a:p>
          <a:p>
            <a:r>
              <a:rPr lang="en-US" dirty="0"/>
              <a:t>Surround the movie information section (the H2 and paragraph) with a div</a:t>
            </a:r>
          </a:p>
          <a:p>
            <a:r>
              <a:rPr lang="en-US" dirty="0"/>
              <a:t>Surround the movie title with a span</a:t>
            </a:r>
          </a:p>
          <a:p>
            <a:r>
              <a:rPr lang="en-US" dirty="0"/>
              <a:t>Surround the favorite band/artist section (H2 and paragraph) with a div </a:t>
            </a:r>
          </a:p>
          <a:p>
            <a:r>
              <a:rPr lang="en-US" dirty="0"/>
              <a:t>Surround the artist name with a span</a:t>
            </a:r>
          </a:p>
          <a:p>
            <a:r>
              <a:rPr lang="en-US" dirty="0"/>
              <a:t>Surround the favorite food section (H2 and unordered list) with a div</a:t>
            </a:r>
          </a:p>
        </p:txBody>
      </p:sp>
    </p:spTree>
    <p:extLst>
      <p:ext uri="{BB962C8B-B14F-4D97-AF65-F5344CB8AC3E}">
        <p14:creationId xmlns:p14="http://schemas.microsoft.com/office/powerpoint/2010/main" val="2414677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21" y="124691"/>
            <a:ext cx="8229600" cy="1143000"/>
          </a:xfrm>
        </p:spPr>
        <p:txBody>
          <a:bodyPr/>
          <a:lstStyle/>
          <a:p>
            <a:r>
              <a:rPr lang="en-US" dirty="0"/>
              <a:t>More HTML: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63" y="2734235"/>
            <a:ext cx="5602941" cy="4119424"/>
          </a:xfrm>
        </p:spPr>
        <p:txBody>
          <a:bodyPr>
            <a:normAutofit/>
          </a:bodyPr>
          <a:lstStyle/>
          <a:p>
            <a:r>
              <a:rPr lang="en-US" sz="2400" dirty="0"/>
              <a:t>Use the &lt;</a:t>
            </a:r>
            <a:r>
              <a:rPr lang="en-US" sz="2400" dirty="0" err="1"/>
              <a:t>img</a:t>
            </a:r>
            <a:r>
              <a:rPr lang="en-US" sz="2400" dirty="0"/>
              <a:t>&gt; tag for images. No close tag needed. Specify the location of the image as a </a:t>
            </a:r>
            <a:r>
              <a:rPr lang="en-US" sz="2400" b="1" dirty="0" err="1"/>
              <a:t>src</a:t>
            </a:r>
            <a:r>
              <a:rPr lang="en-US" sz="2400" dirty="0"/>
              <a:t> attribute</a:t>
            </a:r>
          </a:p>
          <a:p>
            <a:r>
              <a:rPr lang="en-US" sz="2400" dirty="0" err="1"/>
              <a:t>src</a:t>
            </a:r>
            <a:r>
              <a:rPr lang="en-US" sz="2400" dirty="0"/>
              <a:t> can be absolute or relative</a:t>
            </a:r>
          </a:p>
          <a:p>
            <a:r>
              <a:rPr lang="en-US" sz="2400" dirty="0"/>
              <a:t>Can specify size with height and/or width attributes. Image will be scaled proportionately if you only specify either height or width attribute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33" y="2962727"/>
            <a:ext cx="3076983" cy="3099014"/>
          </a:xfrm>
          <a:prstGeom prst="rect">
            <a:avLst/>
          </a:prstGeom>
          <a:ln>
            <a:solidFill>
              <a:srgbClr val="215968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54621" y="1558589"/>
            <a:ext cx="8433995" cy="923330"/>
          </a:xfrm>
          <a:prstGeom prst="rect">
            <a:avLst/>
          </a:prstGeom>
          <a:noFill/>
          <a:ln>
            <a:solidFill>
              <a:srgbClr val="21596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img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src</a:t>
            </a:r>
            <a:r>
              <a:rPr lang="en-US" dirty="0">
                <a:latin typeface="Consolas"/>
                <a:cs typeface="Consolas"/>
              </a:rPr>
              <a:t>='http://</a:t>
            </a:r>
            <a:r>
              <a:rPr lang="en-US" dirty="0" err="1">
                <a:latin typeface="Consolas"/>
                <a:cs typeface="Consolas"/>
              </a:rPr>
              <a:t>placekitten.com</a:t>
            </a:r>
            <a:r>
              <a:rPr lang="en-US" dirty="0">
                <a:latin typeface="Consolas"/>
                <a:cs typeface="Consolas"/>
              </a:rPr>
              <a:t>/g/450/350'&gt;</a:t>
            </a:r>
          </a:p>
          <a:p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img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src</a:t>
            </a:r>
            <a:r>
              <a:rPr lang="en-US" dirty="0">
                <a:latin typeface="Consolas"/>
                <a:cs typeface="Consolas"/>
              </a:rPr>
              <a:t>='http://</a:t>
            </a:r>
            <a:r>
              <a:rPr lang="en-US" dirty="0" err="1">
                <a:latin typeface="Consolas"/>
                <a:cs typeface="Consolas"/>
              </a:rPr>
              <a:t>placekitten.com</a:t>
            </a:r>
            <a:r>
              <a:rPr lang="en-US" dirty="0">
                <a:latin typeface="Consolas"/>
                <a:cs typeface="Consolas"/>
              </a:rPr>
              <a:t>/g/450/350' height=100 width=100&gt;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4162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images?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images that you own - pictures you took/created</a:t>
            </a:r>
          </a:p>
          <a:p>
            <a:r>
              <a:rPr lang="en-US" dirty="0"/>
              <a:t>Use public domain images or licensed for reuse</a:t>
            </a:r>
          </a:p>
          <a:p>
            <a:pPr lvl="1"/>
            <a:r>
              <a:rPr lang="en-US" dirty="0"/>
              <a:t>Wikimedia commons, </a:t>
            </a:r>
            <a:r>
              <a:rPr lang="en-US" dirty="0">
                <a:hlinkClick r:id="rId2"/>
              </a:rPr>
              <a:t>https://commons.wikimedia.org/wiki/Main_Page</a:t>
            </a:r>
            <a:endParaRPr lang="en-US" dirty="0"/>
          </a:p>
          <a:p>
            <a:pPr lvl="1"/>
            <a:r>
              <a:rPr lang="en-US" dirty="0" err="1"/>
              <a:t>Pixabay.com</a:t>
            </a:r>
            <a:r>
              <a:rPr lang="en-US" dirty="0"/>
              <a:t>, </a:t>
            </a:r>
            <a:r>
              <a:rPr lang="en-US" dirty="0" err="1"/>
              <a:t>Libreshot</a:t>
            </a:r>
            <a:r>
              <a:rPr lang="en-US" dirty="0"/>
              <a:t>, </a:t>
            </a:r>
            <a:r>
              <a:rPr lang="en-US" b="1" dirty="0" err="1"/>
              <a:t>Unsplash.com</a:t>
            </a:r>
            <a:r>
              <a:rPr lang="en-US" dirty="0"/>
              <a:t>, various others</a:t>
            </a:r>
          </a:p>
          <a:p>
            <a:r>
              <a:rPr lang="en-US" dirty="0"/>
              <a:t>Use a placeholder image generator</a:t>
            </a:r>
          </a:p>
          <a:p>
            <a:pPr lvl="1"/>
            <a:r>
              <a:rPr lang="en-US" dirty="0">
                <a:hlinkClick r:id="rId3"/>
              </a:rPr>
              <a:t>http://www.hanselman.com/blog/TheInternetsBestPlaceholderImageSitesForWebDevelopment.aspx</a:t>
            </a:r>
            <a:r>
              <a:rPr lang="en-US" dirty="0"/>
              <a:t> </a:t>
            </a:r>
          </a:p>
          <a:p>
            <a:r>
              <a:rPr lang="en-US" dirty="0"/>
              <a:t>Be aware of reuse restrictions on images owned by others; ensure that you only use images that you have permission to</a:t>
            </a:r>
          </a:p>
        </p:txBody>
      </p:sp>
    </p:spTree>
    <p:extLst>
      <p:ext uri="{BB962C8B-B14F-4D97-AF65-F5344CB8AC3E}">
        <p14:creationId xmlns:p14="http://schemas.microsoft.com/office/powerpoint/2010/main" val="683128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an image: download a public-domain image from (e.g.)</a:t>
            </a:r>
          </a:p>
          <a:p>
            <a:pPr lvl="1"/>
            <a:r>
              <a:rPr lang="en-US" dirty="0" err="1"/>
              <a:t>Unsplash.com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https://commons.wikimedia.org/wiki/Main_Page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 other public domain site</a:t>
            </a:r>
          </a:p>
          <a:p>
            <a:r>
              <a:rPr lang="en-US" dirty="0"/>
              <a:t>Save in same directory as your html file </a:t>
            </a:r>
          </a:p>
          <a:p>
            <a:r>
              <a:rPr lang="en-US" dirty="0"/>
              <a:t>Add to your page, use a relative link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img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src</a:t>
            </a:r>
            <a:r>
              <a:rPr lang="en-US" dirty="0">
                <a:latin typeface="Consolas"/>
                <a:cs typeface="Consolas"/>
              </a:rPr>
              <a:t>="</a:t>
            </a:r>
            <a:r>
              <a:rPr lang="en-US" dirty="0" err="1">
                <a:latin typeface="Consolas"/>
                <a:cs typeface="Consolas"/>
              </a:rPr>
              <a:t>myimagefilename.jpg</a:t>
            </a:r>
            <a:r>
              <a:rPr lang="en-US" dirty="0">
                <a:latin typeface="Consolas"/>
                <a:cs typeface="Consolas"/>
              </a:rPr>
              <a:t>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94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More HTML: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8505913" cy="5096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&lt;table&gt;, &lt;</a:t>
            </a:r>
            <a:r>
              <a:rPr lang="en-US" sz="2800" dirty="0" err="1"/>
              <a:t>tr</a:t>
            </a:r>
            <a:r>
              <a:rPr lang="en-US" sz="2800" dirty="0"/>
              <a:t>&gt;, &lt;</a:t>
            </a:r>
            <a:r>
              <a:rPr lang="en-US" sz="2800" dirty="0" err="1"/>
              <a:t>th</a:t>
            </a:r>
            <a:r>
              <a:rPr lang="en-US" sz="2800" dirty="0"/>
              <a:t>&gt;, &lt;td&gt; for creating tables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tr</a:t>
            </a:r>
            <a:r>
              <a:rPr lang="en-US" sz="2800" dirty="0"/>
              <a:t>&gt; for a table row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th</a:t>
            </a:r>
            <a:r>
              <a:rPr lang="en-US" sz="2800" dirty="0"/>
              <a:t>&gt; for header rows, &lt;td&gt; for  table data elements</a:t>
            </a:r>
          </a:p>
          <a:p>
            <a:r>
              <a:rPr lang="en-US" sz="2800" dirty="0"/>
              <a:t>Notice how elements are nested</a:t>
            </a:r>
          </a:p>
          <a:p>
            <a:r>
              <a:rPr lang="en-US" sz="2800" dirty="0"/>
              <a:t>The bold text for headers is a default style applied by your browser. Can override with CSS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&lt;table&gt;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200" dirty="0">
                <a:latin typeface="Consolas"/>
                <a:cs typeface="Consolas"/>
              </a:rPr>
              <a:t>  &lt;</a:t>
            </a:r>
            <a:r>
              <a:rPr lang="en-US" sz="2200" dirty="0" err="1">
                <a:latin typeface="Consolas"/>
                <a:cs typeface="Consolas"/>
              </a:rPr>
              <a:t>tr</a:t>
            </a:r>
            <a:r>
              <a:rPr lang="en-US" sz="2200" dirty="0">
                <a:latin typeface="Consolas"/>
                <a:cs typeface="Consolas"/>
              </a:rPr>
              <a:t>&gt;&lt;</a:t>
            </a:r>
            <a:r>
              <a:rPr lang="en-US" sz="2200" dirty="0" err="1">
                <a:latin typeface="Consolas"/>
                <a:cs typeface="Consolas"/>
              </a:rPr>
              <a:t>th</a:t>
            </a:r>
            <a:r>
              <a:rPr lang="en-US" sz="2200" dirty="0">
                <a:latin typeface="Consolas"/>
                <a:cs typeface="Consolas"/>
              </a:rPr>
              <a:t>&gt;Radio Station&lt;/</a:t>
            </a:r>
            <a:r>
              <a:rPr lang="en-US" sz="2200" dirty="0" err="1">
                <a:latin typeface="Consolas"/>
                <a:cs typeface="Consolas"/>
              </a:rPr>
              <a:t>th</a:t>
            </a:r>
            <a:r>
              <a:rPr lang="en-US" sz="2200" dirty="0">
                <a:latin typeface="Consolas"/>
                <a:cs typeface="Consolas"/>
              </a:rPr>
              <a:t>&gt;&lt;</a:t>
            </a:r>
            <a:r>
              <a:rPr lang="en-US" sz="2200" dirty="0" err="1">
                <a:latin typeface="Consolas"/>
                <a:cs typeface="Consolas"/>
              </a:rPr>
              <a:t>th</a:t>
            </a:r>
            <a:r>
              <a:rPr lang="en-US" sz="2200" dirty="0">
                <a:latin typeface="Consolas"/>
                <a:cs typeface="Consolas"/>
              </a:rPr>
              <a:t>&gt;Frequency&lt;/</a:t>
            </a:r>
            <a:r>
              <a:rPr lang="en-US" sz="2200" dirty="0" err="1">
                <a:latin typeface="Consolas"/>
                <a:cs typeface="Consolas"/>
              </a:rPr>
              <a:t>th</a:t>
            </a:r>
            <a:r>
              <a:rPr lang="en-US" sz="2200" dirty="0">
                <a:latin typeface="Consolas"/>
                <a:cs typeface="Consolas"/>
              </a:rPr>
              <a:t>&gt;&lt;/</a:t>
            </a:r>
            <a:r>
              <a:rPr lang="en-US" sz="2200" dirty="0" err="1">
                <a:latin typeface="Consolas"/>
                <a:cs typeface="Consolas"/>
              </a:rPr>
              <a:t>tr</a:t>
            </a:r>
            <a:r>
              <a:rPr lang="en-US" sz="2200" dirty="0">
                <a:latin typeface="Consolas"/>
                <a:cs typeface="Consolas"/>
              </a:rPr>
              <a:t>&gt;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200" dirty="0">
                <a:latin typeface="Consolas"/>
                <a:cs typeface="Consolas"/>
              </a:rPr>
              <a:t>  &lt;</a:t>
            </a:r>
            <a:r>
              <a:rPr lang="en-US" sz="2200" dirty="0" err="1">
                <a:latin typeface="Consolas"/>
                <a:cs typeface="Consolas"/>
              </a:rPr>
              <a:t>tr</a:t>
            </a:r>
            <a:r>
              <a:rPr lang="en-US" sz="2200" dirty="0">
                <a:latin typeface="Consolas"/>
                <a:cs typeface="Consolas"/>
              </a:rPr>
              <a:t>&gt;&lt;td&gt;The Current&lt;/td&gt;&lt;td&gt;89.3&lt;/td&gt;&lt;/</a:t>
            </a:r>
            <a:r>
              <a:rPr lang="en-US" sz="2200" dirty="0" err="1">
                <a:latin typeface="Consolas"/>
                <a:cs typeface="Consolas"/>
              </a:rPr>
              <a:t>tr</a:t>
            </a:r>
            <a:r>
              <a:rPr lang="en-US" sz="2200" dirty="0">
                <a:latin typeface="Consolas"/>
                <a:cs typeface="Consolas"/>
              </a:rPr>
              <a:t>&gt;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200" dirty="0">
                <a:latin typeface="Consolas"/>
                <a:cs typeface="Consolas"/>
              </a:rPr>
              <a:t>  &lt;</a:t>
            </a:r>
            <a:r>
              <a:rPr lang="en-US" sz="2200" dirty="0" err="1">
                <a:latin typeface="Consolas"/>
                <a:cs typeface="Consolas"/>
              </a:rPr>
              <a:t>tr</a:t>
            </a:r>
            <a:r>
              <a:rPr lang="en-US" sz="2200" dirty="0">
                <a:latin typeface="Consolas"/>
                <a:cs typeface="Consolas"/>
              </a:rPr>
              <a:t>&gt;&lt;td&gt;KFAI&lt;/td&gt;&lt;td&gt;90.3&lt;/td&gt;&lt;/</a:t>
            </a:r>
            <a:r>
              <a:rPr lang="en-US" sz="2200" dirty="0" err="1">
                <a:latin typeface="Consolas"/>
                <a:cs typeface="Consolas"/>
              </a:rPr>
              <a:t>tr</a:t>
            </a:r>
            <a:r>
              <a:rPr lang="en-US" sz="2200" dirty="0">
                <a:latin typeface="Consolas"/>
                <a:cs typeface="Consolas"/>
              </a:rPr>
              <a:t>&gt;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200" dirty="0">
                <a:latin typeface="Consolas"/>
                <a:cs typeface="Consolas"/>
              </a:rPr>
              <a:t>&lt;/table&gt;</a:t>
            </a:r>
            <a:br>
              <a:rPr lang="en-US" sz="2200" dirty="0">
                <a:latin typeface="Consolas"/>
                <a:cs typeface="Consolas"/>
              </a:rPr>
            </a:b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08" y="5228913"/>
            <a:ext cx="2768792" cy="140979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875786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26849"/>
            <a:ext cx="2990538" cy="2892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94" y="1281658"/>
            <a:ext cx="6189855" cy="2390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268" y="3997975"/>
            <a:ext cx="5029200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8246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Cascading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As you build you HTML, think about what elements will need to be styled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Decide which elements you want to style</a:t>
            </a:r>
          </a:p>
          <a:p>
            <a:pPr marL="914400" lvl="1" indent="-514350" defTabSz="914400">
              <a:spcBef>
                <a:spcPts val="0"/>
              </a:spcBef>
            </a:pPr>
            <a:r>
              <a:rPr lang="en-US" dirty="0"/>
              <a:t>For example, all of the elements of one type?</a:t>
            </a:r>
          </a:p>
          <a:p>
            <a:pPr marL="914400" lvl="1" indent="-514350" defTabSz="914400">
              <a:spcBef>
                <a:spcPts val="0"/>
              </a:spcBef>
            </a:pPr>
            <a:r>
              <a:rPr lang="en-US" dirty="0"/>
              <a:t>All of the elements with a particular class?</a:t>
            </a:r>
          </a:p>
          <a:p>
            <a:pPr marL="514350" indent="-514350" defTabSz="914400">
              <a:spcBef>
                <a:spcPts val="0"/>
              </a:spcBef>
              <a:buFontTx/>
              <a:buAutoNum type="arabicPeriod"/>
            </a:pPr>
            <a:r>
              <a:rPr lang="en-US" dirty="0"/>
              <a:t>Create a CSS selector to select only those elements</a:t>
            </a:r>
          </a:p>
          <a:p>
            <a:pPr marL="514350" indent="-514350" defTabSz="914400">
              <a:spcBef>
                <a:spcPts val="0"/>
              </a:spcBef>
              <a:buFontTx/>
              <a:buAutoNum type="arabicPeriod"/>
            </a:pPr>
            <a:r>
              <a:rPr lang="en-US" dirty="0"/>
              <a:t>In the selector, declare the styles for that element</a:t>
            </a:r>
          </a:p>
          <a:p>
            <a:pPr marL="514350" indent="-514350" defTabSz="914400">
              <a:spcBef>
                <a:spcPts val="0"/>
              </a:spcBef>
              <a:buFontTx/>
              <a:buAutoNum type="arabicPeriod"/>
            </a:pPr>
            <a:endParaRPr lang="en-US" dirty="0"/>
          </a:p>
          <a:p>
            <a:pPr marL="514350" indent="-514350" defTabSz="914400">
              <a:spcBef>
                <a:spcPts val="0"/>
              </a:spcBef>
              <a:buFontTx/>
              <a:buAutoNum type="arabicPeriod"/>
            </a:pPr>
            <a:r>
              <a:rPr lang="en-US" dirty="0"/>
              <a:t>Repeat for each style needed</a:t>
            </a:r>
          </a:p>
          <a:p>
            <a:pPr marL="514350" indent="-514350" defTabSz="914400">
              <a:spcBef>
                <a:spcPts val="0"/>
              </a:spcBef>
              <a:buFontTx/>
              <a:buAutoNum type="arabicPeriod"/>
            </a:pPr>
            <a:endParaRPr lang="en-US" dirty="0"/>
          </a:p>
          <a:p>
            <a:pPr defTabSz="914400">
              <a:spcBef>
                <a:spcPts val="0"/>
              </a:spcBef>
            </a:pPr>
            <a:r>
              <a:rPr lang="en-US" dirty="0"/>
              <a:t>Link the stylesheet to your HTML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The browser will apply styles to all the elements that match the selection</a:t>
            </a:r>
          </a:p>
        </p:txBody>
      </p:sp>
    </p:spTree>
    <p:extLst>
      <p:ext uri="{BB962C8B-B14F-4D97-AF65-F5344CB8AC3E}">
        <p14:creationId xmlns:p14="http://schemas.microsoft.com/office/powerpoint/2010/main" val="115071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3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 we can't possibly cover everything</a:t>
            </a:r>
          </a:p>
          <a:p>
            <a:r>
              <a:rPr lang="en-US" dirty="0"/>
              <a:t>Technologies that are used in (almost) all web applications</a:t>
            </a:r>
          </a:p>
          <a:p>
            <a:pPr lvl="1"/>
            <a:r>
              <a:rPr lang="en-US" dirty="0"/>
              <a:t>HTML, CSS, front end (client-side) JavaScript (and front end frameworks)</a:t>
            </a:r>
          </a:p>
          <a:p>
            <a:pPr lvl="1"/>
            <a:r>
              <a:rPr lang="en-US" dirty="0"/>
              <a:t>Fundamentals of the client/server model; overview of how HTTP works</a:t>
            </a:r>
          </a:p>
          <a:p>
            <a:pPr lvl="1"/>
            <a:r>
              <a:rPr lang="en-US" dirty="0"/>
              <a:t>Server application logic</a:t>
            </a:r>
          </a:p>
          <a:p>
            <a:pPr lvl="1"/>
            <a:r>
              <a:rPr lang="en-US" dirty="0"/>
              <a:t>Databases</a:t>
            </a:r>
          </a:p>
          <a:p>
            <a:r>
              <a:rPr lang="en-US" dirty="0"/>
              <a:t>But that leaves lots of choice – what server-side tools, frameworks, and languages do we use?</a:t>
            </a:r>
          </a:p>
          <a:p>
            <a:r>
              <a:rPr lang="en-US" dirty="0"/>
              <a:t>What front-end/client-side frameworks should we use? </a:t>
            </a:r>
          </a:p>
          <a:p>
            <a:r>
              <a:rPr lang="en-US" dirty="0"/>
              <a:t>What database technology will we need?</a:t>
            </a:r>
          </a:p>
          <a:p>
            <a:r>
              <a:rPr lang="en-US" dirty="0"/>
              <a:t>How do we deploy our websites – what server hardware and software will host the site?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58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702"/>
            <a:ext cx="8229600" cy="1143000"/>
          </a:xfrm>
        </p:spPr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6302"/>
            <a:ext cx="8229600" cy="1221698"/>
          </a:xfrm>
        </p:spPr>
        <p:txBody>
          <a:bodyPr>
            <a:normAutofit fontScale="92500"/>
          </a:bodyPr>
          <a:lstStyle/>
          <a:p>
            <a:r>
              <a:rPr lang="en-US" dirty="0"/>
              <a:t>W3Schools.com https://www.w3schools.com/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css_syntax.asp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6702"/>
            <a:ext cx="7315200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5287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5295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selector {</a:t>
            </a:r>
          </a:p>
          <a:p>
            <a:pPr marL="0" indent="0">
              <a:buNone/>
            </a:pPr>
            <a:r>
              <a:rPr lang="en-US" dirty="0"/>
              <a:t>    property: value;</a:t>
            </a:r>
          </a:p>
          <a:p>
            <a:pPr marL="0" indent="0">
              <a:buNone/>
            </a:pPr>
            <a:r>
              <a:rPr lang="en-US" dirty="0"/>
              <a:t>    property2: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as many style declarations as you need </a:t>
            </a:r>
          </a:p>
          <a:p>
            <a:r>
              <a:rPr lang="en-US" dirty="0"/>
              <a:t>CSS is picky about syntax. if your styles don't appear, look for syntax errors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22" y="4233653"/>
            <a:ext cx="3844978" cy="1192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43" y="1865742"/>
            <a:ext cx="4922019" cy="21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7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your page is the default font, and black text on white background</a:t>
            </a:r>
          </a:p>
          <a:p>
            <a:r>
              <a:rPr lang="en-US" dirty="0"/>
              <a:t>Let's use CSS to add some styles </a:t>
            </a:r>
          </a:p>
          <a:p>
            <a:r>
              <a:rPr lang="en-US" dirty="0"/>
              <a:t>Create a file called </a:t>
            </a:r>
            <a:r>
              <a:rPr lang="en-US" b="1" dirty="0" err="1"/>
              <a:t>style.css</a:t>
            </a:r>
            <a:r>
              <a:rPr lang="en-US" dirty="0"/>
              <a:t> and save in the same directory as</a:t>
            </a:r>
            <a:r>
              <a:rPr lang="en-US" b="1" dirty="0"/>
              <a:t> </a:t>
            </a:r>
            <a:r>
              <a:rPr lang="en-US" b="1" dirty="0" err="1"/>
              <a:t>favorites.html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4511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34962"/>
            <a:ext cx="8229600" cy="5718175"/>
          </a:xfrm>
          <a:solidFill>
            <a:srgbClr val="FFFFFF"/>
          </a:solidFill>
          <a:ln>
            <a:solidFill>
              <a:srgbClr val="215968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 {</a:t>
            </a:r>
          </a:p>
          <a:p>
            <a:pPr marL="0" indent="0">
              <a:buNone/>
            </a:pPr>
            <a:r>
              <a:rPr lang="en-US" dirty="0"/>
              <a:t>  color: blue;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  color: white;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  background-color: orange;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Change these colors to colors of your choice. */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76" y="274637"/>
            <a:ext cx="3400424" cy="1963737"/>
          </a:xfrm>
          <a:solidFill>
            <a:srgbClr val="FFFFFF"/>
          </a:solidFill>
          <a:ln>
            <a:solidFill>
              <a:srgbClr val="4F81BD"/>
            </a:solidFill>
          </a:ln>
        </p:spPr>
        <p:txBody>
          <a:bodyPr>
            <a:normAutofit fontScale="90000"/>
          </a:bodyPr>
          <a:lstStyle/>
          <a:p>
            <a:r>
              <a:rPr lang="en-US" dirty="0" err="1"/>
              <a:t>style.css</a:t>
            </a:r>
            <a:br>
              <a:rPr lang="en-US" dirty="0"/>
            </a:br>
            <a:r>
              <a:rPr lang="en-US" dirty="0"/>
              <a:t>p, h1, body are CSS selectors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125" y="5778500"/>
            <a:ext cx="7781925" cy="830997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List of valid HTML color names</a:t>
            </a:r>
          </a:p>
          <a:p>
            <a:r>
              <a:rPr lang="en-US" sz="2400" dirty="0">
                <a:hlinkClick r:id="rId2"/>
              </a:rPr>
              <a:t>http://www.w3schools.com/html/html_colornames.asp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598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style.css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an external style sheet</a:t>
            </a:r>
          </a:p>
          <a:p>
            <a:r>
              <a:rPr lang="en-US" dirty="0"/>
              <a:t>Need to tell your HTML where to find it</a:t>
            </a:r>
          </a:p>
          <a:p>
            <a:r>
              <a:rPr lang="en-US" dirty="0"/>
              <a:t>Then, when the page is loaded, your browser will locate the </a:t>
            </a:r>
            <a:r>
              <a:rPr lang="en-US" dirty="0" err="1"/>
              <a:t>stylesheet</a:t>
            </a:r>
            <a:r>
              <a:rPr lang="en-US" dirty="0"/>
              <a:t>, and apply the styles defined to the relevant HTML elements</a:t>
            </a:r>
          </a:p>
          <a:p>
            <a:endParaRPr lang="en-US" dirty="0"/>
          </a:p>
          <a:p>
            <a:r>
              <a:rPr lang="en-US" dirty="0"/>
              <a:t>Modify </a:t>
            </a:r>
            <a:r>
              <a:rPr lang="en-US" dirty="0" err="1"/>
              <a:t>favorites.html</a:t>
            </a:r>
            <a:r>
              <a:rPr lang="en-US" dirty="0"/>
              <a:t> as in the following slide</a:t>
            </a:r>
          </a:p>
          <a:p>
            <a:pPr lvl="1"/>
            <a:r>
              <a:rPr lang="en-US" dirty="0"/>
              <a:t>Add a link tag with the location of </a:t>
            </a:r>
            <a:r>
              <a:rPr lang="en-US" dirty="0" err="1"/>
              <a:t>styles.css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27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0" y="52388"/>
            <a:ext cx="4413250" cy="1169987"/>
          </a:xfrm>
          <a:ln>
            <a:solidFill>
              <a:srgbClr val="4F81BD"/>
            </a:solidFill>
          </a:ln>
        </p:spPr>
        <p:txBody>
          <a:bodyPr>
            <a:noAutofit/>
          </a:bodyPr>
          <a:lstStyle/>
          <a:p>
            <a:r>
              <a:rPr lang="en-US" sz="3600" dirty="0" err="1"/>
              <a:t>favorites.html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3" y="274638"/>
            <a:ext cx="8830235" cy="6392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&lt;html&gt;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&lt;head&gt;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&lt;title&gt;My first web page&lt;/title&gt;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b="1" dirty="0">
                <a:latin typeface="Consolas"/>
                <a:cs typeface="Consolas"/>
              </a:rPr>
              <a:t> &lt;link </a:t>
            </a:r>
            <a:r>
              <a:rPr lang="en-US" sz="2000" b="1" dirty="0" err="1">
                <a:latin typeface="Consolas"/>
                <a:cs typeface="Consolas"/>
              </a:rPr>
              <a:t>rel</a:t>
            </a:r>
            <a:r>
              <a:rPr lang="en-US" sz="2000" b="1" dirty="0">
                <a:latin typeface="Consolas"/>
                <a:cs typeface="Consolas"/>
              </a:rPr>
              <a:t>="</a:t>
            </a:r>
            <a:r>
              <a:rPr lang="en-US" sz="2000" b="1" dirty="0" err="1">
                <a:latin typeface="Consolas"/>
                <a:cs typeface="Consolas"/>
              </a:rPr>
              <a:t>stylesheet</a:t>
            </a:r>
            <a:r>
              <a:rPr lang="en-US" sz="2000" b="1" dirty="0">
                <a:latin typeface="Consolas"/>
                <a:cs typeface="Consolas"/>
              </a:rPr>
              <a:t>" type="text/</a:t>
            </a:r>
            <a:r>
              <a:rPr lang="en-US" sz="2000" b="1" dirty="0" err="1">
                <a:latin typeface="Consolas"/>
                <a:cs typeface="Consolas"/>
              </a:rPr>
              <a:t>css</a:t>
            </a:r>
            <a:r>
              <a:rPr lang="en-US" sz="2000" b="1" dirty="0">
                <a:latin typeface="Consolas"/>
                <a:cs typeface="Consolas"/>
              </a:rPr>
              <a:t>" </a:t>
            </a:r>
            <a:r>
              <a:rPr lang="en-US" sz="2000" b="1" dirty="0" err="1">
                <a:latin typeface="Consolas"/>
                <a:cs typeface="Consolas"/>
              </a:rPr>
              <a:t>href</a:t>
            </a:r>
            <a:r>
              <a:rPr lang="en-US" sz="2000" b="1" dirty="0">
                <a:latin typeface="Consolas"/>
                <a:cs typeface="Consolas"/>
              </a:rPr>
              <a:t>="</a:t>
            </a:r>
            <a:r>
              <a:rPr lang="en-US" sz="2000" b="1" dirty="0" err="1">
                <a:latin typeface="Consolas"/>
                <a:cs typeface="Consolas"/>
              </a:rPr>
              <a:t>style.css</a:t>
            </a:r>
            <a:r>
              <a:rPr lang="en-US" sz="2000" b="1" dirty="0">
                <a:latin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&lt;/head&gt;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&lt;body&gt;       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&lt;h1&gt;My Favorite Things&lt;/h1&gt;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&lt;!– rest of your content is here --&gt;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&lt;/html&gt;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988" y="5181600"/>
            <a:ext cx="4800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74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706" y="274638"/>
            <a:ext cx="4066496" cy="4640606"/>
          </a:xfrm>
          <a:ln>
            <a:solidFill>
              <a:srgbClr val="4F81BD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000" dirty="0"/>
              <a:t>Edit </a:t>
            </a:r>
            <a:r>
              <a:rPr lang="en-US" sz="2000" dirty="0" err="1"/>
              <a:t>style.css</a:t>
            </a:r>
            <a:r>
              <a:rPr lang="en-US" sz="2000" dirty="0"/>
              <a:t> to add more CSS selectors.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Use colors and border style/width of your choice. (dotted, dashed, solid, double</a:t>
            </a:r>
            <a:r>
              <a:rPr lang="is-IS" sz="2000" dirty="0"/>
              <a:t>…)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Can you add a background color to your unordered list?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Can you add a solid border around your H1 elements?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Save and refresh the page to see the new styles.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64463"/>
            <a:ext cx="4249712" cy="6256258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color: blue;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font-size: 20px;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/* Center H1 elements 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h1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color: white;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text-align: center;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background-color: orange;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/*Remove underline from links,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set background color*/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a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background-color: </a:t>
            </a:r>
            <a:r>
              <a:rPr lang="en-US" dirty="0" err="1">
                <a:latin typeface="Consolas"/>
                <a:cs typeface="Consolas"/>
              </a:rPr>
              <a:t>lightgreen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text-decoration: none;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/*Add a border for image elements */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img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border: red 5px dotted;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06" y="5016672"/>
            <a:ext cx="42418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750" y="5524500"/>
            <a:ext cx="1371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21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declarations can be collapsed</a:t>
            </a:r>
          </a:p>
          <a:p>
            <a:r>
              <a:rPr lang="en-US" dirty="0"/>
              <a:t>Example: border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91512"/>
            <a:ext cx="3082046" cy="1525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64" y="3317831"/>
            <a:ext cx="3655318" cy="1039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2381" y="330784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/>
              <a:t>the same 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17561" y="3732342"/>
            <a:ext cx="1358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88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353425" cy="4525963"/>
          </a:xfrm>
        </p:spPr>
        <p:txBody>
          <a:bodyPr>
            <a:normAutofit/>
          </a:bodyPr>
          <a:lstStyle/>
          <a:p>
            <a:r>
              <a:rPr lang="en-US" dirty="0"/>
              <a:t>Specify properties as </a:t>
            </a:r>
            <a:r>
              <a:rPr lang="en-US" b="1" dirty="0"/>
              <a:t> </a:t>
            </a:r>
            <a:r>
              <a:rPr lang="en-US" b="1" dirty="0" err="1"/>
              <a:t>property:value</a:t>
            </a:r>
            <a:r>
              <a:rPr lang="en-US" b="1" dirty="0"/>
              <a:t>;</a:t>
            </a:r>
          </a:p>
          <a:p>
            <a:r>
              <a:rPr lang="en-US" dirty="0"/>
              <a:t>Each property should end with a semi-colon</a:t>
            </a:r>
          </a:p>
          <a:p>
            <a:r>
              <a:rPr lang="en-US" dirty="0"/>
              <a:t>Not case sensitive</a:t>
            </a:r>
          </a:p>
          <a:p>
            <a:r>
              <a:rPr lang="en-US" dirty="0"/>
              <a:t>/* Add comments like this */</a:t>
            </a:r>
          </a:p>
          <a:p>
            <a:r>
              <a:rPr lang="en-US" b="1" i="1" dirty="0"/>
              <a:t>Lots</a:t>
            </a:r>
            <a:r>
              <a:rPr lang="en-US" dirty="0"/>
              <a:t> of CSS properties, see book or W3Schools guide/CSS reference 	</a:t>
            </a:r>
            <a:r>
              <a:rPr lang="en-US" sz="2800" dirty="0">
                <a:hlinkClick r:id="rId2"/>
              </a:rPr>
              <a:t>http://www.w3schools.com/css/default.asp</a:t>
            </a:r>
            <a:endParaRPr lang="en-US" sz="2800" dirty="0"/>
          </a:p>
          <a:p>
            <a:r>
              <a:rPr lang="en-US" sz="2800" dirty="0"/>
              <a:t>A visual CSS reference: </a:t>
            </a:r>
            <a:r>
              <a:rPr lang="en-US" sz="2800" dirty="0">
                <a:hlinkClick r:id="rId3"/>
              </a:rPr>
              <a:t>http://cssreference.io/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20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65" y="1417638"/>
            <a:ext cx="8567270" cy="4525963"/>
          </a:xfrm>
        </p:spPr>
        <p:txBody>
          <a:bodyPr>
            <a:noAutofit/>
          </a:bodyPr>
          <a:lstStyle/>
          <a:p>
            <a:r>
              <a:rPr lang="en-US" sz="2400" dirty="0"/>
              <a:t>So far, you've used selectors to apply a style to every element of a particular type, for example, make all &lt;p&gt; text blue</a:t>
            </a:r>
          </a:p>
          <a:p>
            <a:r>
              <a:rPr lang="en-US" sz="2400" dirty="0"/>
              <a:t>Sometimes that's exactly what you want</a:t>
            </a:r>
          </a:p>
          <a:p>
            <a:r>
              <a:rPr lang="en-US" sz="2400" dirty="0"/>
              <a:t>But often, you'll want to differentiate between some of the same tags, maybe by context or position</a:t>
            </a:r>
          </a:p>
          <a:p>
            <a:pPr lvl="1"/>
            <a:r>
              <a:rPr lang="en-US" sz="2400" dirty="0"/>
              <a:t>perhaps depending on context, e.g. all bold text in an ordered list</a:t>
            </a:r>
          </a:p>
          <a:p>
            <a:pPr lvl="1"/>
            <a:r>
              <a:rPr lang="en-US" sz="2400" dirty="0"/>
              <a:t>Or the every other item of a type on a page</a:t>
            </a:r>
          </a:p>
          <a:p>
            <a:pPr lvl="1"/>
            <a:r>
              <a:rPr lang="en-US" sz="2400" dirty="0"/>
              <a:t>Or the first element of a type</a:t>
            </a:r>
          </a:p>
          <a:p>
            <a:r>
              <a:rPr lang="en-US" sz="2400" dirty="0"/>
              <a:t>Can add two types of HTML attributes to elements to enable CSS to select these elements: </a:t>
            </a:r>
            <a:r>
              <a:rPr lang="en-US" sz="2400" b="1" dirty="0"/>
              <a:t>id</a:t>
            </a:r>
            <a:r>
              <a:rPr lang="en-US" sz="2400" dirty="0"/>
              <a:t> and </a:t>
            </a:r>
            <a:r>
              <a:rPr lang="en-US" sz="2400" b="1" dirty="0"/>
              <a:t>class</a:t>
            </a:r>
          </a:p>
          <a:p>
            <a:pPr lvl="1"/>
            <a:r>
              <a:rPr lang="en-US" sz="2400" b="1" dirty="0"/>
              <a:t>id </a:t>
            </a:r>
            <a:r>
              <a:rPr lang="en-US" sz="2400" dirty="0"/>
              <a:t>is for identifying one unique element on a page</a:t>
            </a:r>
            <a:endParaRPr lang="en-US" sz="1800" dirty="0"/>
          </a:p>
          <a:p>
            <a:pPr lvl="1"/>
            <a:r>
              <a:rPr lang="en-US" sz="2400" b="1" dirty="0"/>
              <a:t>class </a:t>
            </a:r>
            <a:r>
              <a:rPr lang="en-US" sz="2400" dirty="0"/>
              <a:t>is for giving elements a particular type</a:t>
            </a:r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35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FE9-EE2A-5746-9AA2-30F1940E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(client-side)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FD71-36F7-9349-9D8C-CCB5B53D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Front end = client side</a:t>
            </a:r>
          </a:p>
          <a:p>
            <a:r>
              <a:rPr lang="en-US" dirty="0"/>
              <a:t>Client = browser</a:t>
            </a:r>
          </a:p>
          <a:p>
            <a:r>
              <a:rPr lang="en-US" dirty="0"/>
              <a:t>So front end = things that are run by a browser</a:t>
            </a:r>
          </a:p>
          <a:p>
            <a:r>
              <a:rPr lang="en-US" dirty="0"/>
              <a:t>HTML - describes the content of a page</a:t>
            </a:r>
          </a:p>
          <a:p>
            <a:r>
              <a:rPr lang="en-US" dirty="0"/>
              <a:t>CSS - applies styles, colors, layout to the page</a:t>
            </a:r>
          </a:p>
          <a:p>
            <a:r>
              <a:rPr lang="en-US" dirty="0"/>
              <a:t>JavaScript - interactivity on the page</a:t>
            </a:r>
          </a:p>
          <a:p>
            <a:endParaRPr lang="en-US" dirty="0"/>
          </a:p>
          <a:p>
            <a:r>
              <a:rPr lang="en-US" dirty="0" err="1"/>
              <a:t>Vue.js</a:t>
            </a:r>
            <a:r>
              <a:rPr lang="en-US" dirty="0"/>
              <a:t> (pronounced 'view or view-j-s') - a JavaScript front end framework</a:t>
            </a:r>
          </a:p>
        </p:txBody>
      </p:sp>
    </p:spTree>
    <p:extLst>
      <p:ext uri="{BB962C8B-B14F-4D97-AF65-F5344CB8AC3E}">
        <p14:creationId xmlns:p14="http://schemas.microsoft.com/office/powerpoint/2010/main" val="2456566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61"/>
            <a:ext cx="8229600" cy="1143000"/>
          </a:xfrm>
        </p:spPr>
        <p:txBody>
          <a:bodyPr/>
          <a:lstStyle/>
          <a:p>
            <a:r>
              <a:rPr lang="en-US" dirty="0"/>
              <a:t>HTML class and id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774" y="1157661"/>
            <a:ext cx="8746592" cy="5485760"/>
          </a:xfrm>
        </p:spPr>
        <p:txBody>
          <a:bodyPr>
            <a:normAutofit/>
          </a:bodyPr>
          <a:lstStyle/>
          <a:p>
            <a:r>
              <a:rPr lang="en-US" sz="3000" dirty="0"/>
              <a:t>Can add to any HTML element</a:t>
            </a:r>
          </a:p>
          <a:p>
            <a:r>
              <a:rPr lang="en-US" sz="3000" dirty="0"/>
              <a:t>You define the attribute values</a:t>
            </a:r>
          </a:p>
          <a:p>
            <a:pPr lvl="1"/>
            <a:r>
              <a:rPr lang="en-US" sz="3000" b="1" dirty="0"/>
              <a:t>class</a:t>
            </a:r>
            <a:r>
              <a:rPr lang="en-US" sz="3000" dirty="0"/>
              <a:t> to specify a type of element</a:t>
            </a:r>
          </a:p>
          <a:p>
            <a:pPr lvl="2"/>
            <a:r>
              <a:rPr lang="en-US" sz="2600" dirty="0"/>
              <a:t>Many elements can have the same class</a:t>
            </a:r>
          </a:p>
          <a:p>
            <a:pPr lvl="1"/>
            <a:r>
              <a:rPr lang="en-US" sz="3000" b="1" dirty="0"/>
              <a:t>id </a:t>
            </a:r>
            <a:r>
              <a:rPr lang="en-US" sz="3000" dirty="0"/>
              <a:t>to uniquely identify one element </a:t>
            </a:r>
          </a:p>
          <a:p>
            <a:pPr lvl="2"/>
            <a:r>
              <a:rPr lang="en-US" sz="2600" dirty="0"/>
              <a:t>Only one element on a page can have a specific 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0674" y="4614472"/>
            <a:ext cx="6022652" cy="1754327"/>
          </a:xfrm>
          <a:prstGeom prst="rect">
            <a:avLst/>
          </a:prstGeom>
          <a:noFill/>
          <a:ln>
            <a:solidFill>
              <a:srgbClr val="21596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ul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id="</a:t>
            </a:r>
            <a:r>
              <a:rPr lang="en-US" b="1" dirty="0" err="1">
                <a:latin typeface="Consolas"/>
                <a:cs typeface="Consolas"/>
              </a:rPr>
              <a:t>todo_list</a:t>
            </a:r>
            <a:r>
              <a:rPr lang="en-US" b="1" dirty="0"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r>
              <a:rPr lang="en-US" dirty="0">
                <a:latin typeface="Consolas"/>
                <a:cs typeface="Consolas"/>
              </a:rPr>
              <a:t>  &lt;li </a:t>
            </a:r>
            <a:r>
              <a:rPr lang="en-US" b="1" dirty="0">
                <a:latin typeface="Consolas"/>
                <a:cs typeface="Consolas"/>
              </a:rPr>
              <a:t>class="important"&gt;</a:t>
            </a:r>
            <a:r>
              <a:rPr lang="en-US" dirty="0">
                <a:latin typeface="Consolas"/>
                <a:cs typeface="Consolas"/>
              </a:rPr>
              <a:t>Pay electric bill&lt;/li&gt;</a:t>
            </a:r>
          </a:p>
          <a:p>
            <a:r>
              <a:rPr lang="en-US" dirty="0">
                <a:latin typeface="Consolas"/>
                <a:cs typeface="Consolas"/>
              </a:rPr>
              <a:t>  &lt;li&gt;Walk dog&lt;/li&gt;</a:t>
            </a:r>
          </a:p>
          <a:p>
            <a:r>
              <a:rPr lang="en-US" dirty="0">
                <a:latin typeface="Consolas"/>
                <a:cs typeface="Consolas"/>
              </a:rPr>
              <a:t>  &lt;li </a:t>
            </a:r>
            <a:r>
              <a:rPr lang="en-US" b="1" dirty="0">
                <a:latin typeface="Consolas"/>
                <a:cs typeface="Consolas"/>
              </a:rPr>
              <a:t>class="important"</a:t>
            </a:r>
            <a:r>
              <a:rPr lang="en-US" dirty="0">
                <a:latin typeface="Consolas"/>
                <a:cs typeface="Consolas"/>
              </a:rPr>
              <a:t>&gt;Grade papers&lt;/li&gt;</a:t>
            </a:r>
          </a:p>
          <a:p>
            <a:r>
              <a:rPr lang="en-US" dirty="0">
                <a:latin typeface="Consolas"/>
                <a:cs typeface="Consolas"/>
              </a:rPr>
              <a:t>  &lt;li&gt;Shovel snow&lt;/li&gt;</a:t>
            </a:r>
          </a:p>
          <a:p>
            <a:r>
              <a:rPr lang="en-US" dirty="0">
                <a:latin typeface="Consolas"/>
                <a:cs typeface="Consolas"/>
              </a:rPr>
              <a:t>&lt;/</a:t>
            </a:r>
            <a:r>
              <a:rPr lang="en-US" dirty="0" err="1">
                <a:latin typeface="Consolas"/>
                <a:cs typeface="Consolas"/>
              </a:rPr>
              <a:t>ul</a:t>
            </a:r>
            <a:r>
              <a:rPr lang="en-US" dirty="0"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2358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84484"/>
            <a:ext cx="8229600" cy="1143000"/>
          </a:xfrm>
        </p:spPr>
        <p:txBody>
          <a:bodyPr/>
          <a:lstStyle/>
          <a:p>
            <a:r>
              <a:rPr lang="en-US" dirty="0"/>
              <a:t>Class and id 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1603948"/>
            <a:ext cx="8372008" cy="5039472"/>
          </a:xfrm>
        </p:spPr>
        <p:txBody>
          <a:bodyPr>
            <a:normAutofit/>
          </a:bodyPr>
          <a:lstStyle/>
          <a:p>
            <a:r>
              <a:rPr lang="en-US" sz="3000" dirty="0"/>
              <a:t>Very useful</a:t>
            </a:r>
          </a:p>
          <a:p>
            <a:r>
              <a:rPr lang="en-US" sz="3000" dirty="0"/>
              <a:t>Used for selecting particular elements to apply styles to (next)</a:t>
            </a:r>
          </a:p>
          <a:p>
            <a:r>
              <a:rPr lang="en-US" sz="3000" dirty="0"/>
              <a:t>And for selecting particular element(s) to work with in JavaScript (in a few weeks)</a:t>
            </a:r>
          </a:p>
          <a:p>
            <a:r>
              <a:rPr lang="en-US" sz="3000" dirty="0"/>
              <a:t>Also useful for automatic tests on pages</a:t>
            </a:r>
          </a:p>
        </p:txBody>
      </p:sp>
    </p:spTree>
    <p:extLst>
      <p:ext uri="{BB962C8B-B14F-4D97-AF65-F5344CB8AC3E}">
        <p14:creationId xmlns:p14="http://schemas.microsoft.com/office/powerpoint/2010/main" val="656406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49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class and id attributes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121" y="914933"/>
            <a:ext cx="8229600" cy="4525963"/>
          </a:xfrm>
        </p:spPr>
        <p:txBody>
          <a:bodyPr/>
          <a:lstStyle/>
          <a:p>
            <a:r>
              <a:rPr lang="en-US" dirty="0"/>
              <a:t>By themselves, class and id attributes don't make a difference to how the page renders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9" y="2215629"/>
            <a:ext cx="5290386" cy="3600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843" y="3721688"/>
            <a:ext cx="3287050" cy="26491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830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id to apply styles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09" y="1417638"/>
            <a:ext cx="5054600" cy="359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045" y="3102963"/>
            <a:ext cx="4428598" cy="35295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6128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57" y="82651"/>
            <a:ext cx="8229600" cy="1143000"/>
          </a:xfrm>
        </p:spPr>
        <p:txBody>
          <a:bodyPr/>
          <a:lstStyle/>
          <a:p>
            <a:r>
              <a:rPr lang="en-US" dirty="0"/>
              <a:t>Selecting by class, 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85" y="1600200"/>
            <a:ext cx="2459749" cy="1068049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8" y="4049059"/>
            <a:ext cx="2751235" cy="1346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017" y="4025942"/>
            <a:ext cx="2605807" cy="1278320"/>
          </a:xfrm>
          <a:prstGeom prst="rect">
            <a:avLst/>
          </a:prstGeom>
          <a:ln>
            <a:solidFill>
              <a:srgbClr val="BFBFBF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5631114" y="2049281"/>
            <a:ext cx="736099" cy="2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0479" y="4665102"/>
            <a:ext cx="18189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1114" y="15560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3901" y="4133950"/>
            <a:ext cx="94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CSS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44" y="1269776"/>
            <a:ext cx="5291389" cy="15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40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attributes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can have both class and id attributes (or one, or the other, or neither)</a:t>
            </a:r>
          </a:p>
          <a:p>
            <a:r>
              <a:rPr lang="en-US" dirty="0"/>
              <a:t>Add an id attribute with value: "</a:t>
            </a:r>
            <a:r>
              <a:rPr lang="en-US" dirty="0" err="1"/>
              <a:t>favorite_band</a:t>
            </a:r>
            <a:r>
              <a:rPr lang="en-US" dirty="0"/>
              <a:t>" to your favorite band span element , for example,</a:t>
            </a:r>
          </a:p>
          <a:p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&lt;p&gt;A band I like is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&lt;span id="</a:t>
            </a:r>
            <a:r>
              <a:rPr lang="en-US" sz="2800" b="1" dirty="0" err="1">
                <a:latin typeface="Consolas"/>
                <a:cs typeface="Consolas"/>
              </a:rPr>
              <a:t>favorite_band</a:t>
            </a:r>
            <a:r>
              <a:rPr lang="en-US" sz="2800" dirty="0">
                <a:latin typeface="Consolas"/>
                <a:cs typeface="Consolas"/>
              </a:rPr>
              <a:t>"&gt;REM&lt;/span&gt;.&lt;/p&gt;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13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by id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# notation to select the element with this id</a:t>
            </a:r>
          </a:p>
          <a:p>
            <a:r>
              <a:rPr lang="en-US" dirty="0"/>
              <a:t>Add to </a:t>
            </a:r>
            <a:r>
              <a:rPr lang="en-US" dirty="0" err="1"/>
              <a:t>style.css</a:t>
            </a:r>
            <a:endParaRPr lang="en-US" dirty="0"/>
          </a:p>
          <a:p>
            <a:r>
              <a:rPr lang="en-US" dirty="0"/>
              <a:t>Make your band name background yellow, or another the color of your choice</a:t>
            </a:r>
          </a:p>
          <a:p>
            <a:r>
              <a:rPr lang="en-US" dirty="0"/>
              <a:t>Or apply other styles of your choice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favorite_band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background-color: yellow;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41" y="5490881"/>
            <a:ext cx="2801752" cy="635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808" y="4173529"/>
            <a:ext cx="4028027" cy="9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17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100"/>
            <a:ext cx="8229600" cy="1143000"/>
          </a:xfrm>
        </p:spPr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59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Use to identify more than one element that will have the same style applied</a:t>
            </a:r>
          </a:p>
          <a:p>
            <a:r>
              <a:rPr lang="en-US" sz="2800" dirty="0"/>
              <a:t>Elements don't have to be the same type</a:t>
            </a:r>
          </a:p>
          <a:p>
            <a:r>
              <a:rPr lang="en-US" sz="2800" dirty="0"/>
              <a:t>Add the attribute class="</a:t>
            </a:r>
            <a:r>
              <a:rPr lang="en-US" sz="2800" dirty="0" err="1"/>
              <a:t>favorite_section</a:t>
            </a:r>
            <a:r>
              <a:rPr lang="en-US" sz="2800" dirty="0"/>
              <a:t>" to all of your div elements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964" y="3860707"/>
            <a:ext cx="7799431" cy="2862323"/>
          </a:xfrm>
          <a:prstGeom prst="rect">
            <a:avLst/>
          </a:prstGeom>
          <a:noFill/>
          <a:ln>
            <a:solidFill>
              <a:srgbClr val="21596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&lt;div class="</a:t>
            </a:r>
            <a:r>
              <a:rPr lang="en-US" dirty="0" err="1">
                <a:latin typeface="Consolas"/>
                <a:cs typeface="Consolas"/>
              </a:rPr>
              <a:t>favorite_section</a:t>
            </a:r>
            <a:r>
              <a:rPr lang="en-US" dirty="0">
                <a:latin typeface="Consolas"/>
                <a:cs typeface="Consolas"/>
              </a:rPr>
              <a:t>"&gt;</a:t>
            </a:r>
          </a:p>
          <a:p>
            <a:r>
              <a:rPr lang="en-US" dirty="0">
                <a:latin typeface="Consolas"/>
                <a:cs typeface="Consolas"/>
              </a:rPr>
              <a:t>&lt;p&gt;A band I like is</a:t>
            </a:r>
          </a:p>
          <a:p>
            <a:r>
              <a:rPr lang="en-US" dirty="0">
                <a:latin typeface="Consolas"/>
                <a:cs typeface="Consolas"/>
              </a:rPr>
              <a:t>  &lt;span id="</a:t>
            </a:r>
            <a:r>
              <a:rPr lang="en-US" dirty="0" err="1">
                <a:latin typeface="Consolas"/>
                <a:cs typeface="Consolas"/>
              </a:rPr>
              <a:t>favorite_band</a:t>
            </a:r>
            <a:r>
              <a:rPr lang="en-US" dirty="0">
                <a:latin typeface="Consolas"/>
                <a:cs typeface="Consolas"/>
              </a:rPr>
              <a:t>"&gt;REM&lt;/span&gt;. </a:t>
            </a:r>
          </a:p>
          <a:p>
            <a:r>
              <a:rPr lang="en-US" dirty="0">
                <a:latin typeface="Consolas"/>
                <a:cs typeface="Consolas"/>
              </a:rPr>
              <a:t>  Their website is &lt;a </a:t>
            </a:r>
            <a:r>
              <a:rPr lang="en-US" dirty="0" err="1">
                <a:latin typeface="Consolas"/>
                <a:cs typeface="Consolas"/>
              </a:rPr>
              <a:t>href</a:t>
            </a:r>
            <a:r>
              <a:rPr lang="en-US" dirty="0">
                <a:latin typeface="Consolas"/>
                <a:cs typeface="Consolas"/>
              </a:rPr>
              <a:t>="http://</a:t>
            </a:r>
            <a:r>
              <a:rPr lang="en-US" dirty="0" err="1">
                <a:latin typeface="Consolas"/>
                <a:cs typeface="Consolas"/>
              </a:rPr>
              <a:t>www.remhq.com</a:t>
            </a:r>
            <a:r>
              <a:rPr lang="en-US" dirty="0">
                <a:latin typeface="Consolas"/>
                <a:cs typeface="Consolas"/>
              </a:rPr>
              <a:t>/"&gt;here&lt;/a&gt;.</a:t>
            </a:r>
          </a:p>
          <a:p>
            <a:r>
              <a:rPr lang="en-US" dirty="0">
                <a:latin typeface="Consolas"/>
                <a:cs typeface="Consolas"/>
              </a:rPr>
              <a:t>&lt;/p&gt;</a:t>
            </a:r>
          </a:p>
          <a:p>
            <a:r>
              <a:rPr lang="en-US" dirty="0">
                <a:latin typeface="Consolas"/>
                <a:cs typeface="Consolas"/>
              </a:rPr>
              <a:t>&lt;/div&gt;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&lt;div class="</a:t>
            </a:r>
            <a:r>
              <a:rPr lang="en-US" dirty="0" err="1">
                <a:latin typeface="Consolas"/>
                <a:cs typeface="Consolas"/>
              </a:rPr>
              <a:t>favorite_section</a:t>
            </a:r>
            <a:r>
              <a:rPr lang="en-US" dirty="0">
                <a:latin typeface="Consolas"/>
                <a:cs typeface="Consolas"/>
              </a:rPr>
              <a:t>"&gt;</a:t>
            </a:r>
          </a:p>
          <a:p>
            <a:r>
              <a:rPr lang="en-US" dirty="0">
                <a:latin typeface="Consolas"/>
                <a:cs typeface="Consolas"/>
              </a:rPr>
              <a:t>  &lt;p&gt;Some food I like is....&lt;/p&gt;</a:t>
            </a:r>
          </a:p>
          <a:p>
            <a:r>
              <a:rPr lang="en-US" dirty="0">
                <a:latin typeface="Consolas"/>
                <a:cs typeface="Consolas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466997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class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. notation to select all elements with a particular class</a:t>
            </a:r>
          </a:p>
          <a:p>
            <a:r>
              <a:rPr lang="en-US" dirty="0"/>
              <a:t>In </a:t>
            </a:r>
            <a:r>
              <a:rPr lang="en-US" dirty="0" err="1"/>
              <a:t>style.css</a:t>
            </a:r>
            <a:r>
              <a:rPr lang="en-US" dirty="0"/>
              <a:t>, add a border and margin to each of your </a:t>
            </a:r>
            <a:r>
              <a:rPr lang="en-US" dirty="0" err="1"/>
              <a:t>favorite_section</a:t>
            </a:r>
            <a:r>
              <a:rPr lang="en-US" dirty="0"/>
              <a:t>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76" y="4541721"/>
            <a:ext cx="4108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.</a:t>
            </a:r>
            <a:r>
              <a:rPr lang="en-US" sz="2000" dirty="0" err="1">
                <a:latin typeface="Consolas"/>
                <a:cs typeface="Consolas"/>
              </a:rPr>
              <a:t>favorite_section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r>
              <a:rPr lang="en-US" sz="2000" dirty="0">
                <a:latin typeface="Consolas"/>
                <a:cs typeface="Consolas"/>
              </a:rPr>
              <a:t>  border: 5px black solid;</a:t>
            </a:r>
          </a:p>
          <a:p>
            <a:r>
              <a:rPr lang="en-US" sz="2000" dirty="0">
                <a:latin typeface="Consolas"/>
                <a:cs typeface="Consolas"/>
              </a:rPr>
              <a:t>  margin: 5px;</a:t>
            </a:r>
          </a:p>
          <a:p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24" y="4170363"/>
            <a:ext cx="4978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412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Padding, Borders and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 separates the content from the border</a:t>
            </a:r>
          </a:p>
          <a:p>
            <a:r>
              <a:rPr lang="en-US" dirty="0"/>
              <a:t>Margin separates one element from another</a:t>
            </a:r>
          </a:p>
          <a:p>
            <a:endParaRPr lang="en-US" dirty="0"/>
          </a:p>
          <a:p>
            <a:r>
              <a:rPr lang="en-US" dirty="0"/>
              <a:t>CSS can customize the width of margin, padding, border</a:t>
            </a:r>
          </a:p>
          <a:p>
            <a:r>
              <a:rPr lang="en-US" dirty="0"/>
              <a:t>Can set the size on all the sides at once, or set each side individually</a:t>
            </a:r>
          </a:p>
        </p:txBody>
      </p:sp>
    </p:spTree>
    <p:extLst>
      <p:ext uri="{BB962C8B-B14F-4D97-AF65-F5344CB8AC3E}">
        <p14:creationId xmlns:p14="http://schemas.microsoft.com/office/powerpoint/2010/main" val="75909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Server Code: JavaScript, Node,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6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We'll use JavaScript server code/frameworks: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Express.JS</a:t>
            </a:r>
            <a:r>
              <a:rPr lang="en-US" dirty="0"/>
              <a:t> </a:t>
            </a:r>
          </a:p>
          <a:p>
            <a:r>
              <a:rPr lang="en-US" dirty="0"/>
              <a:t>Opportunity to get more experience with JavaScript</a:t>
            </a:r>
          </a:p>
          <a:p>
            <a:r>
              <a:rPr lang="en-US" dirty="0" err="1"/>
              <a:t>Node.JS</a:t>
            </a:r>
            <a:r>
              <a:rPr lang="en-US" dirty="0"/>
              <a:t> etc. are growing in popularity and suit small-to-medium sites very well</a:t>
            </a:r>
          </a:p>
          <a:p>
            <a:pPr lvl="1"/>
            <a:r>
              <a:rPr lang="en-US" dirty="0"/>
              <a:t>Trend towards </a:t>
            </a:r>
            <a:r>
              <a:rPr lang="en-US" b="1" dirty="0" err="1"/>
              <a:t>microservices</a:t>
            </a:r>
            <a:r>
              <a:rPr lang="en-US" dirty="0"/>
              <a:t> (create several small </a:t>
            </a:r>
            <a:r>
              <a:rPr lang="en-US" dirty="0" err="1"/>
              <a:t>Nodejs</a:t>
            </a:r>
            <a:r>
              <a:rPr lang="en-US" dirty="0"/>
              <a:t> apps, one per specific task) vs. monolithic architecture (e.g. one giant Java/C# app)</a:t>
            </a:r>
          </a:p>
          <a:p>
            <a:r>
              <a:rPr lang="en-US" dirty="0"/>
              <a:t>Plus it's all free</a:t>
            </a:r>
          </a:p>
          <a:p>
            <a:r>
              <a:rPr lang="en-US" dirty="0" err="1"/>
              <a:t>Walmart</a:t>
            </a:r>
            <a:r>
              <a:rPr lang="en-US" dirty="0"/>
              <a:t>, PayPal, Target, NASA all use Node </a:t>
            </a:r>
          </a:p>
          <a:p>
            <a:endParaRPr lang="en-US" dirty="0"/>
          </a:p>
          <a:p>
            <a:pPr lvl="1"/>
            <a:r>
              <a:rPr lang="en-US" dirty="0"/>
              <a:t>Other server language options include Ruby, Java, Python, C#, PHP… many languages can be used to write web apps</a:t>
            </a:r>
          </a:p>
        </p:txBody>
      </p:sp>
    </p:spTree>
    <p:extLst>
      <p:ext uri="{BB962C8B-B14F-4D97-AF65-F5344CB8AC3E}">
        <p14:creationId xmlns:p14="http://schemas.microsoft.com/office/powerpoint/2010/main" val="3137292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30"/>
            <a:ext cx="8229600" cy="1143000"/>
          </a:xfrm>
        </p:spPr>
        <p:txBody>
          <a:bodyPr/>
          <a:lstStyle/>
          <a:p>
            <a:r>
              <a:rPr lang="en-US" dirty="0"/>
              <a:t>Padding, Borders and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00" y="1194330"/>
            <a:ext cx="8724916" cy="4415434"/>
          </a:xfrm>
        </p:spPr>
        <p:txBody>
          <a:bodyPr>
            <a:normAutofit/>
          </a:bodyPr>
          <a:lstStyle/>
          <a:p>
            <a:r>
              <a:rPr lang="en-US" sz="2400" dirty="0"/>
              <a:t>CSS treats every element on your page as being inside a rectangular box</a:t>
            </a:r>
          </a:p>
          <a:p>
            <a:r>
              <a:rPr lang="en-US" sz="2400" dirty="0"/>
              <a:t>Each box has a margin, border, padding, and content</a:t>
            </a:r>
          </a:p>
          <a:p>
            <a:r>
              <a:rPr lang="en-US" sz="2400" b="1" dirty="0"/>
              <a:t>Content</a:t>
            </a:r>
            <a:r>
              <a:rPr lang="en-US" sz="2400" dirty="0"/>
              <a:t> is e.g. text, or image... depending on the element</a:t>
            </a:r>
          </a:p>
          <a:p>
            <a:r>
              <a:rPr lang="en-US" sz="2400" b="1" dirty="0"/>
              <a:t>Padding</a:t>
            </a:r>
            <a:r>
              <a:rPr lang="en-US" sz="2400" dirty="0"/>
              <a:t> is between the content and border</a:t>
            </a:r>
          </a:p>
          <a:p>
            <a:r>
              <a:rPr lang="en-US" sz="2400" b="1" dirty="0"/>
              <a:t>Border</a:t>
            </a:r>
            <a:r>
              <a:rPr lang="en-US" sz="2400" dirty="0"/>
              <a:t> surrounds the padding</a:t>
            </a:r>
          </a:p>
          <a:p>
            <a:r>
              <a:rPr lang="en-US" sz="2400" b="1" dirty="0"/>
              <a:t>Margin</a:t>
            </a:r>
            <a:r>
              <a:rPr lang="en-US" sz="2400" dirty="0"/>
              <a:t> separates the box from it's surroundings</a:t>
            </a:r>
          </a:p>
          <a:p>
            <a:r>
              <a:rPr lang="en-US" sz="2400" dirty="0"/>
              <a:t>CSS can customize the size of the content</a:t>
            </a:r>
          </a:p>
          <a:p>
            <a:r>
              <a:rPr lang="en-US" sz="2400" dirty="0"/>
              <a:t>CSS can customize the size of each side of margin, border, padding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219" y="5143498"/>
            <a:ext cx="2580169" cy="1714499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90000" y="5764267"/>
            <a:ext cx="2633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http://www.w3schools.com/css/css_boxmodel.asp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876" y="5312508"/>
            <a:ext cx="1549816" cy="13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21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there's many ways to select elements, it's possible that an element can be selected by more than one selector</a:t>
            </a:r>
          </a:p>
          <a:p>
            <a:r>
              <a:rPr lang="en-US" dirty="0"/>
              <a:t>Elements will receive all the styles from all the selectors that match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44" y="5366479"/>
            <a:ext cx="2778273" cy="75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61" y="4894263"/>
            <a:ext cx="28575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61" y="4289425"/>
            <a:ext cx="3822700" cy="50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4022" y="4289425"/>
            <a:ext cx="391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the p selector and the #welcome selector both select the p element, so all styles </a:t>
            </a:r>
            <a:r>
              <a:rPr lang="en-US"/>
              <a:t>are applied</a:t>
            </a:r>
          </a:p>
        </p:txBody>
      </p:sp>
    </p:spTree>
    <p:extLst>
      <p:ext uri="{BB962C8B-B14F-4D97-AF65-F5344CB8AC3E}">
        <p14:creationId xmlns:p14="http://schemas.microsoft.com/office/powerpoint/2010/main" val="1790753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06"/>
            <a:ext cx="8229600" cy="1143000"/>
          </a:xfrm>
        </p:spPr>
        <p:txBody>
          <a:bodyPr/>
          <a:lstStyle/>
          <a:p>
            <a:r>
              <a:rPr lang="en-US" dirty="0"/>
              <a:t>Cascading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730"/>
            <a:ext cx="8229600" cy="4860561"/>
          </a:xfrm>
        </p:spPr>
        <p:txBody>
          <a:bodyPr>
            <a:normAutofit/>
          </a:bodyPr>
          <a:lstStyle/>
          <a:p>
            <a:r>
              <a:rPr lang="en-US" dirty="0"/>
              <a:t>But what if there's a conflict?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06862"/>
            <a:ext cx="3898900" cy="55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0516" y="1874467"/>
            <a:ext cx="46961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this element</a:t>
            </a:r>
          </a:p>
          <a:p>
            <a:endParaRPr lang="en-US" sz="2000" dirty="0"/>
          </a:p>
          <a:p>
            <a:r>
              <a:rPr lang="en-US" sz="2000" dirty="0"/>
              <a:t>And this stylesheet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the first selector selects all p elements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the second selects the element with id="welcome"</a:t>
            </a:r>
          </a:p>
          <a:p>
            <a:endParaRPr lang="en-US" sz="2000" dirty="0"/>
          </a:p>
          <a:p>
            <a:r>
              <a:rPr lang="en-US" sz="2000" dirty="0"/>
              <a:t>So both selectors will select the element</a:t>
            </a:r>
          </a:p>
          <a:p>
            <a:r>
              <a:rPr lang="en-US" sz="2000" dirty="0"/>
              <a:t>But, they both define a background-color style</a:t>
            </a:r>
          </a:p>
          <a:p>
            <a:r>
              <a:rPr lang="en-US" sz="2000" dirty="0"/>
              <a:t>What color will the background be?</a:t>
            </a:r>
          </a:p>
          <a:p>
            <a:endParaRPr lang="en-US" sz="2000" dirty="0"/>
          </a:p>
          <a:p>
            <a:r>
              <a:rPr lang="en-US" sz="2000" b="1" dirty="0"/>
              <a:t>The most specific selector will apply</a:t>
            </a:r>
          </a:p>
          <a:p>
            <a:r>
              <a:rPr lang="en-US" sz="2000" dirty="0"/>
              <a:t>So styles from selecting by id override selecting by class, and selecting by class overrides selecting by tag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753" y="2796958"/>
            <a:ext cx="2832100" cy="2006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606" y="5664382"/>
            <a:ext cx="3228294" cy="10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849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500" y="0"/>
            <a:ext cx="4305300" cy="6858000"/>
          </a:xfrm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&lt;!DOCTYPE html&gt;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&lt;html </a:t>
            </a:r>
            <a:r>
              <a:rPr lang="en-US" sz="1000" dirty="0" err="1">
                <a:latin typeface="Consolas"/>
                <a:cs typeface="Consolas"/>
              </a:rPr>
              <a:t>lang</a:t>
            </a:r>
            <a:r>
              <a:rPr lang="en-US" sz="1000" dirty="0">
                <a:latin typeface="Consolas"/>
                <a:cs typeface="Consolas"/>
              </a:rPr>
              <a:t>="</a:t>
            </a:r>
            <a:r>
              <a:rPr lang="en-US" sz="1000" dirty="0" err="1">
                <a:latin typeface="Consolas"/>
                <a:cs typeface="Consolas"/>
              </a:rPr>
              <a:t>en</a:t>
            </a:r>
            <a:r>
              <a:rPr lang="en-US" sz="1000" dirty="0">
                <a:latin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&lt;head&gt;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&lt;meta charset="UTF-8"&gt;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&lt;title&gt;To Do&lt;/title&gt;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&lt;link </a:t>
            </a:r>
            <a:r>
              <a:rPr lang="en-US" sz="1000" dirty="0" err="1">
                <a:latin typeface="Consolas"/>
                <a:cs typeface="Consolas"/>
              </a:rPr>
              <a:t>rel</a:t>
            </a:r>
            <a:r>
              <a:rPr lang="en-US" sz="1000" dirty="0">
                <a:latin typeface="Consolas"/>
                <a:cs typeface="Consolas"/>
              </a:rPr>
              <a:t>="stylesheet" type="text/</a:t>
            </a:r>
            <a:r>
              <a:rPr lang="en-US" sz="1000" dirty="0" err="1">
                <a:latin typeface="Consolas"/>
                <a:cs typeface="Consolas"/>
              </a:rPr>
              <a:t>css</a:t>
            </a:r>
            <a:r>
              <a:rPr lang="en-US" sz="1000" dirty="0">
                <a:latin typeface="Consolas"/>
                <a:cs typeface="Consolas"/>
              </a:rPr>
              <a:t>" </a:t>
            </a:r>
            <a:r>
              <a:rPr lang="en-US" sz="1000" dirty="0" err="1">
                <a:latin typeface="Consolas"/>
                <a:cs typeface="Consolas"/>
              </a:rPr>
              <a:t>href</a:t>
            </a:r>
            <a:r>
              <a:rPr lang="en-US" sz="1000" dirty="0">
                <a:latin typeface="Consolas"/>
                <a:cs typeface="Consolas"/>
              </a:rPr>
              <a:t>="style.css"&gt;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&lt;/head&gt;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&lt;body&gt;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&lt;h1&gt;To Do List&lt;/h1&gt;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&lt;P&gt;The important tasks are &lt;span class="important"&gt;highlighted in red&lt;/span&gt;.&lt;/P&gt;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&lt;div id="</a:t>
            </a:r>
            <a:r>
              <a:rPr lang="en-US" sz="1000" b="1" dirty="0" err="1">
                <a:latin typeface="Consolas"/>
                <a:cs typeface="Consolas"/>
              </a:rPr>
              <a:t>thisweek</a:t>
            </a:r>
            <a:r>
              <a:rPr lang="en-US" sz="1000" dirty="0">
                <a:latin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&lt;h2&gt;This week&lt;/h2&gt;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&lt;</a:t>
            </a:r>
            <a:r>
              <a:rPr lang="en-US" sz="1000" dirty="0" err="1">
                <a:latin typeface="Consolas"/>
                <a:cs typeface="Consolas"/>
              </a:rPr>
              <a:t>ul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&lt;li class="</a:t>
            </a:r>
            <a:r>
              <a:rPr lang="en-US" sz="1000" b="1" dirty="0">
                <a:latin typeface="Consolas"/>
                <a:cs typeface="Consolas"/>
              </a:rPr>
              <a:t>important</a:t>
            </a:r>
            <a:r>
              <a:rPr lang="en-US" sz="1000" dirty="0">
                <a:latin typeface="Consolas"/>
                <a:cs typeface="Consolas"/>
              </a:rPr>
              <a:t>"&gt;Shovel snow&lt;/li&gt;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&lt;li&gt;Renew car's tags&lt;/li&gt;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&lt;li&gt;Tidy my office&lt;/li&gt;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&lt;li class="</a:t>
            </a:r>
            <a:r>
              <a:rPr lang="en-US" sz="1000" b="1" dirty="0">
                <a:latin typeface="Consolas"/>
                <a:cs typeface="Consolas"/>
              </a:rPr>
              <a:t>important</a:t>
            </a:r>
            <a:r>
              <a:rPr lang="en-US" sz="1000" dirty="0">
                <a:latin typeface="Consolas"/>
                <a:cs typeface="Consolas"/>
              </a:rPr>
              <a:t>"&gt;Buy new gloves&lt;/li&gt;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&lt;/</a:t>
            </a:r>
            <a:r>
              <a:rPr lang="en-US" sz="1000" dirty="0" err="1">
                <a:latin typeface="Consolas"/>
                <a:cs typeface="Consolas"/>
              </a:rPr>
              <a:t>ul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&lt;/div&gt;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&lt;div id="</a:t>
            </a:r>
            <a:r>
              <a:rPr lang="en-US" sz="1000" b="1" dirty="0" err="1">
                <a:latin typeface="Consolas"/>
                <a:cs typeface="Consolas"/>
              </a:rPr>
              <a:t>nextweek</a:t>
            </a:r>
            <a:r>
              <a:rPr lang="en-US" sz="1000" dirty="0">
                <a:latin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&lt;h2&gt;Next week&lt;/h2&gt;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&lt;</a:t>
            </a:r>
            <a:r>
              <a:rPr lang="en-US" sz="1000" dirty="0" err="1">
                <a:latin typeface="Consolas"/>
                <a:cs typeface="Consolas"/>
              </a:rPr>
              <a:t>ul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&lt;li class="</a:t>
            </a:r>
            <a:r>
              <a:rPr lang="en-US" sz="1000" b="1" dirty="0">
                <a:latin typeface="Consolas"/>
                <a:cs typeface="Consolas"/>
              </a:rPr>
              <a:t>important</a:t>
            </a:r>
            <a:r>
              <a:rPr lang="en-US" sz="1000" dirty="0">
                <a:latin typeface="Consolas"/>
                <a:cs typeface="Consolas"/>
              </a:rPr>
              <a:t>"&gt;Grade assignments&lt;/li&gt;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&lt;li&gt;Go to department meeting&lt;/li&gt;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&lt;li&gt;Clean out basement&lt;/li&gt;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&lt;/</a:t>
            </a:r>
            <a:r>
              <a:rPr lang="en-US" sz="1000" dirty="0" err="1">
                <a:latin typeface="Consolas"/>
                <a:cs typeface="Consolas"/>
              </a:rPr>
              <a:t>ul</a:t>
            </a:r>
            <a:r>
              <a:rPr lang="en-US" sz="10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&lt;/div&gt;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&lt;/body&gt;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&lt;/html&gt;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28388"/>
            <a:ext cx="4038600" cy="5948363"/>
          </a:xfrm>
          <a:ln>
            <a:solidFill>
              <a:srgbClr val="0070C0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/*Apply to all &lt;li&gt; tags*/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color : </a:t>
            </a:r>
            <a:r>
              <a:rPr lang="en-US" dirty="0" err="1">
                <a:latin typeface="Consolas"/>
                <a:cs typeface="Consolas"/>
              </a:rPr>
              <a:t>darkblue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/*Apply to all tags with class = "important". In this example,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two types of element have this class - some li elements and a span.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Notice how this overrides the li selector above for important li elements.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CSS will apply the most specific selector.*/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.important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color : red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/* This applies to the element with id = "</a:t>
            </a:r>
            <a:r>
              <a:rPr lang="en-US" dirty="0" err="1">
                <a:latin typeface="Consolas"/>
                <a:cs typeface="Consolas"/>
              </a:rPr>
              <a:t>thisweek</a:t>
            </a:r>
            <a:r>
              <a:rPr lang="en-US" dirty="0">
                <a:latin typeface="Consolas"/>
                <a:cs typeface="Consolas"/>
              </a:rPr>
              <a:t>". Notice how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the style is also applied to the elements within this div element. */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</a:t>
            </a:r>
            <a:r>
              <a:rPr lang="en-US" b="1" dirty="0" err="1">
                <a:latin typeface="Consolas"/>
                <a:cs typeface="Consolas"/>
              </a:rPr>
              <a:t>thisweek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font-weight: bold;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/* Apply a style only to the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element with id='</a:t>
            </a:r>
            <a:r>
              <a:rPr lang="en-US" dirty="0" err="1">
                <a:latin typeface="Consolas"/>
                <a:cs typeface="Consolas"/>
              </a:rPr>
              <a:t>nextweek</a:t>
            </a:r>
            <a:r>
              <a:rPr lang="en-US" dirty="0">
                <a:latin typeface="Consolas"/>
                <a:cs typeface="Consolas"/>
              </a:rPr>
              <a:t>'*/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</a:t>
            </a:r>
            <a:r>
              <a:rPr lang="en-US" b="1" dirty="0" err="1">
                <a:latin typeface="Consolas"/>
                <a:cs typeface="Consolas"/>
              </a:rPr>
              <a:t>nextweek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font-style : italic;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12" name="Picture 11" descr="To Do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32" y="3492500"/>
            <a:ext cx="2258768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738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 of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working on your Favorite Things web page</a:t>
            </a:r>
          </a:p>
          <a:p>
            <a:r>
              <a:rPr lang="en-US" dirty="0"/>
              <a:t>Add some more information on your favorite bands, movie and foods - directions in D2L</a:t>
            </a:r>
          </a:p>
        </p:txBody>
      </p:sp>
    </p:spTree>
    <p:extLst>
      <p:ext uri="{BB962C8B-B14F-4D97-AF65-F5344CB8AC3E}">
        <p14:creationId xmlns:p14="http://schemas.microsoft.com/office/powerpoint/2010/main" val="7142624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 worksheet and instructions for submitting the lab is in D2L</a:t>
            </a:r>
          </a:p>
          <a:p>
            <a:r>
              <a:rPr lang="en-US" dirty="0"/>
              <a:t>Due on the day before next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251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ask!</a:t>
            </a:r>
          </a:p>
          <a:p>
            <a:r>
              <a:rPr lang="en-US" dirty="0"/>
              <a:t>In your future job as a software developer or related occupation, you will be expected to seek feedback on your work</a:t>
            </a:r>
          </a:p>
          <a:p>
            <a:r>
              <a:rPr lang="en-US" dirty="0"/>
              <a:t>So you can improve and build your skills; and verify that what you are working on is what your employer expects</a:t>
            </a:r>
          </a:p>
          <a:p>
            <a:r>
              <a:rPr lang="en-US" dirty="0"/>
              <a:t>Practice now :)</a:t>
            </a:r>
          </a:p>
        </p:txBody>
      </p:sp>
    </p:spTree>
    <p:extLst>
      <p:ext uri="{BB962C8B-B14F-4D97-AF65-F5344CB8AC3E}">
        <p14:creationId xmlns:p14="http://schemas.microsoft.com/office/powerpoint/2010/main" val="42637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0"/>
            <a:ext cx="8229600" cy="1143000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083"/>
            <a:ext cx="8119242" cy="4887310"/>
          </a:xfrm>
        </p:spPr>
        <p:txBody>
          <a:bodyPr>
            <a:noAutofit/>
          </a:bodyPr>
          <a:lstStyle/>
          <a:p>
            <a:r>
              <a:rPr lang="en-US" sz="2600" dirty="0"/>
              <a:t>You have taken (or will be taking) a relational database class (</a:t>
            </a:r>
            <a:r>
              <a:rPr lang="en-US" sz="2600" dirty="0" err="1"/>
              <a:t>SQLServer</a:t>
            </a:r>
            <a:r>
              <a:rPr lang="en-US" sz="2600" dirty="0"/>
              <a:t>, MySQL, Access…)  and you may know SQLite </a:t>
            </a:r>
          </a:p>
          <a:p>
            <a:r>
              <a:rPr lang="en-US" sz="2600" dirty="0"/>
              <a:t>Almost all web sites require a database of some kind </a:t>
            </a:r>
          </a:p>
          <a:p>
            <a:r>
              <a:rPr lang="en-US" sz="2600" dirty="0"/>
              <a:t>We'll use </a:t>
            </a:r>
            <a:r>
              <a:rPr lang="en-US" sz="2600" b="1" dirty="0"/>
              <a:t>PostgreSQL </a:t>
            </a:r>
            <a:r>
              <a:rPr lang="en-US" sz="2600" dirty="0"/>
              <a:t>(usually pronounced 'post-</a:t>
            </a:r>
            <a:r>
              <a:rPr lang="en-US" sz="2600" dirty="0" err="1"/>
              <a:t>gres'</a:t>
            </a:r>
            <a:r>
              <a:rPr lang="en-US" sz="2600" dirty="0"/>
              <a:t>) for our databases. We'll use a cloud PostgreSQL service, so you don't need to install it locally</a:t>
            </a:r>
          </a:p>
          <a:p>
            <a:r>
              <a:rPr lang="en-US" sz="2600" dirty="0"/>
              <a:t>It's very similar to other relational databases, and we don't plan to use many advanced features </a:t>
            </a:r>
          </a:p>
        </p:txBody>
      </p:sp>
    </p:spTree>
    <p:extLst>
      <p:ext uri="{BB962C8B-B14F-4D97-AF65-F5344CB8AC3E}">
        <p14:creationId xmlns:p14="http://schemas.microsoft.com/office/powerpoint/2010/main" val="149406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Node/Express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382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useful for small-to-medium websites; getting something up and running quickly; but also can deal with high demand sites; robust; good at handling many users simultaneously</a:t>
            </a:r>
          </a:p>
          <a:p>
            <a:r>
              <a:rPr lang="en-US" dirty="0"/>
              <a:t>The Minneapolis Institute of Arts (MIA) website is a Node website</a:t>
            </a:r>
          </a:p>
          <a:p>
            <a:r>
              <a:rPr lang="en-US" dirty="0"/>
              <a:t>Strategies, tools and concepts translate to other technology stacks; so what you learn here will be relevant to (for example) C# ASP or Java Server Pages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712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5274</Words>
  <Application>Microsoft Macintosh PowerPoint</Application>
  <PresentationFormat>On-screen Show (4:3)</PresentationFormat>
  <Paragraphs>663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Consolas</vt:lpstr>
      <vt:lpstr>Office Theme</vt:lpstr>
      <vt:lpstr>ITEC 2560 Web Client &amp; Server Programming</vt:lpstr>
      <vt:lpstr>Agenda</vt:lpstr>
      <vt:lpstr>Web Development</vt:lpstr>
      <vt:lpstr>Web Development</vt:lpstr>
      <vt:lpstr>This Class</vt:lpstr>
      <vt:lpstr>Front End (client-side) code</vt:lpstr>
      <vt:lpstr>Server Code: JavaScript, Node, Express</vt:lpstr>
      <vt:lpstr>Databases</vt:lpstr>
      <vt:lpstr>Node/Express</vt:lpstr>
      <vt:lpstr>Vue.js</vt:lpstr>
      <vt:lpstr>How we'll structure this class</vt:lpstr>
      <vt:lpstr>Note on Web Design</vt:lpstr>
      <vt:lpstr>Pre-requisites</vt:lpstr>
      <vt:lpstr>Syllabus</vt:lpstr>
      <vt:lpstr>Software (for now)</vt:lpstr>
      <vt:lpstr>Code time!</vt:lpstr>
      <vt:lpstr>Essentials: HTML and CSS</vt:lpstr>
      <vt:lpstr> The HTML above will render like this in a browser -&gt;</vt:lpstr>
      <vt:lpstr>Essentials: HTML and CSS</vt:lpstr>
      <vt:lpstr>Essentials: HTML and CSS</vt:lpstr>
      <vt:lpstr>HTML Elements</vt:lpstr>
      <vt:lpstr>HTML Element Attributes</vt:lpstr>
      <vt:lpstr>HTML Elements with Attributes</vt:lpstr>
      <vt:lpstr>HTML Attributes</vt:lpstr>
      <vt:lpstr>Essentials: HTML and CSS</vt:lpstr>
      <vt:lpstr>HTML and CSS</vt:lpstr>
      <vt:lpstr>Essentials: HTML and CSS</vt:lpstr>
      <vt:lpstr>Essentials: HTML and CSS</vt:lpstr>
      <vt:lpstr>Essentials: HTML and CSS</vt:lpstr>
      <vt:lpstr>First HTML</vt:lpstr>
      <vt:lpstr>PowerPoint Presentation</vt:lpstr>
      <vt:lpstr>PowerPoint Presentation</vt:lpstr>
      <vt:lpstr>PowerPoint Presentation</vt:lpstr>
      <vt:lpstr>HTML Elements</vt:lpstr>
      <vt:lpstr>Common HTML Elements</vt:lpstr>
      <vt:lpstr>Text Formatting Tags</vt:lpstr>
      <vt:lpstr>Lists</vt:lpstr>
      <vt:lpstr>HTML: Links</vt:lpstr>
      <vt:lpstr>HTML Comments</vt:lpstr>
      <vt:lpstr>Paragraphs and line breaks</vt:lpstr>
      <vt:lpstr>Your Turn </vt:lpstr>
      <vt:lpstr>Organization: div and span</vt:lpstr>
      <vt:lpstr>Your Turn </vt:lpstr>
      <vt:lpstr>More HTML: Images</vt:lpstr>
      <vt:lpstr>Where to get images?</vt:lpstr>
      <vt:lpstr>Your Turn</vt:lpstr>
      <vt:lpstr>More HTML: Tables</vt:lpstr>
      <vt:lpstr>HTML and CSS</vt:lpstr>
      <vt:lpstr>CSS: Cascading Style Sheets</vt:lpstr>
      <vt:lpstr>CSS Syntax</vt:lpstr>
      <vt:lpstr>CSS Syntax</vt:lpstr>
      <vt:lpstr>Style</vt:lpstr>
      <vt:lpstr>style.css p, h1, body are CSS selectors</vt:lpstr>
      <vt:lpstr>style.css</vt:lpstr>
      <vt:lpstr>favorites.html</vt:lpstr>
      <vt:lpstr>Edit style.css to add more CSS selectors.  Use colors and border style/width of your choice. (dotted, dashed, solid, double…)  Can you add a background color to your unordered list?  Can you add a solid border around your H1 elements?  Save and refresh the page to see the new styles.</vt:lpstr>
      <vt:lpstr>CSS Declarations</vt:lpstr>
      <vt:lpstr>CSS Syntax</vt:lpstr>
      <vt:lpstr>CSS Selectors</vt:lpstr>
      <vt:lpstr>HTML class and id attributes</vt:lpstr>
      <vt:lpstr>Class and id HTML Attributes</vt:lpstr>
      <vt:lpstr>Adding class and id attributes to HTML</vt:lpstr>
      <vt:lpstr>Using class and id to apply styles</vt:lpstr>
      <vt:lpstr>Selecting by class, HTML and CSS</vt:lpstr>
      <vt:lpstr>id attributes in HTML</vt:lpstr>
      <vt:lpstr>Selecting by id in CSS</vt:lpstr>
      <vt:lpstr>class attributes</vt:lpstr>
      <vt:lpstr>Select class in CSS</vt:lpstr>
      <vt:lpstr>Padding, Borders and Margin</vt:lpstr>
      <vt:lpstr>Padding, Borders and Margin</vt:lpstr>
      <vt:lpstr>Cascading Styles</vt:lpstr>
      <vt:lpstr>Cascading Styles</vt:lpstr>
      <vt:lpstr>PowerPoint Presentation</vt:lpstr>
      <vt:lpstr>First part of Lab 1</vt:lpstr>
      <vt:lpstr>Lab 1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Client &amp; Server Programming</dc:title>
  <dc:creator>mctc</dc:creator>
  <cp:lastModifiedBy>Clara James</cp:lastModifiedBy>
  <cp:revision>239</cp:revision>
  <dcterms:created xsi:type="dcterms:W3CDTF">2016-01-07T19:35:49Z</dcterms:created>
  <dcterms:modified xsi:type="dcterms:W3CDTF">2019-01-06T16:22:26Z</dcterms:modified>
</cp:coreProperties>
</file>