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1" r:id="rId3"/>
    <p:sldId id="257" r:id="rId4"/>
    <p:sldId id="363" r:id="rId5"/>
    <p:sldId id="288" r:id="rId6"/>
    <p:sldId id="359" r:id="rId7"/>
    <p:sldId id="263" r:id="rId8"/>
    <p:sldId id="259" r:id="rId9"/>
    <p:sldId id="302" r:id="rId10"/>
    <p:sldId id="298" r:id="rId11"/>
    <p:sldId id="303" r:id="rId12"/>
    <p:sldId id="304" r:id="rId13"/>
    <p:sldId id="305" r:id="rId14"/>
    <p:sldId id="306" r:id="rId15"/>
    <p:sldId id="308" r:id="rId16"/>
    <p:sldId id="309" r:id="rId17"/>
    <p:sldId id="316" r:id="rId18"/>
    <p:sldId id="310"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11" r:id="rId34"/>
    <p:sldId id="312" r:id="rId35"/>
    <p:sldId id="313" r:id="rId36"/>
    <p:sldId id="315" r:id="rId37"/>
    <p:sldId id="331" r:id="rId38"/>
    <p:sldId id="362" r:id="rId39"/>
    <p:sldId id="332" r:id="rId40"/>
    <p:sldId id="361" r:id="rId41"/>
    <p:sldId id="307" r:id="rId42"/>
    <p:sldId id="334" r:id="rId43"/>
    <p:sldId id="338" r:id="rId44"/>
    <p:sldId id="260" r:id="rId45"/>
    <p:sldId id="339" r:id="rId46"/>
    <p:sldId id="340" r:id="rId47"/>
    <p:sldId id="264" r:id="rId48"/>
    <p:sldId id="341" r:id="rId49"/>
    <p:sldId id="342" r:id="rId50"/>
    <p:sldId id="258" r:id="rId51"/>
    <p:sldId id="265" r:id="rId52"/>
    <p:sldId id="267" r:id="rId53"/>
    <p:sldId id="269" r:id="rId54"/>
    <p:sldId id="266" r:id="rId55"/>
    <p:sldId id="287" r:id="rId56"/>
    <p:sldId id="292" r:id="rId57"/>
    <p:sldId id="344" r:id="rId58"/>
    <p:sldId id="345" r:id="rId59"/>
    <p:sldId id="293" r:id="rId60"/>
    <p:sldId id="294" r:id="rId61"/>
    <p:sldId id="358" r:id="rId62"/>
    <p:sldId id="289" r:id="rId63"/>
    <p:sldId id="335" r:id="rId64"/>
    <p:sldId id="336" r:id="rId65"/>
    <p:sldId id="261" r:id="rId66"/>
    <p:sldId id="271" r:id="rId67"/>
    <p:sldId id="272" r:id="rId68"/>
    <p:sldId id="273" r:id="rId69"/>
    <p:sldId id="274" r:id="rId70"/>
    <p:sldId id="275" r:id="rId71"/>
    <p:sldId id="297" r:id="rId72"/>
    <p:sldId id="295" r:id="rId73"/>
    <p:sldId id="290" r:id="rId74"/>
    <p:sldId id="270" r:id="rId75"/>
    <p:sldId id="296" r:id="rId76"/>
    <p:sldId id="276" r:id="rId77"/>
    <p:sldId id="280" r:id="rId78"/>
    <p:sldId id="300" r:id="rId79"/>
    <p:sldId id="343" r:id="rId80"/>
    <p:sldId id="346" r:id="rId81"/>
    <p:sldId id="347" r:id="rId82"/>
    <p:sldId id="348" r:id="rId83"/>
    <p:sldId id="349" r:id="rId84"/>
    <p:sldId id="351" r:id="rId85"/>
    <p:sldId id="360" r:id="rId86"/>
    <p:sldId id="301" r:id="rId87"/>
    <p:sldId id="350" r:id="rId88"/>
    <p:sldId id="284" r:id="rId89"/>
    <p:sldId id="279" r:id="rId90"/>
    <p:sldId id="282" r:id="rId91"/>
    <p:sldId id="352" r:id="rId92"/>
    <p:sldId id="353" r:id="rId93"/>
    <p:sldId id="354" r:id="rId94"/>
    <p:sldId id="355" r:id="rId95"/>
    <p:sldId id="286" r:id="rId96"/>
    <p:sldId id="277" r:id="rId97"/>
    <p:sldId id="278" r:id="rId98"/>
    <p:sldId id="357" r:id="rId99"/>
    <p:sldId id="356" r:id="rId100"/>
    <p:sldId id="283" r:id="rId10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3"/>
    <p:restoredTop sz="95717" autoAdjust="0"/>
  </p:normalViewPr>
  <p:slideViewPr>
    <p:cSldViewPr snapToGrid="0" snapToObjects="1">
      <p:cViewPr varScale="1">
        <p:scale>
          <a:sx n="72" d="100"/>
          <a:sy n="72" d="100"/>
        </p:scale>
        <p:origin x="55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A8E40-66C5-C74E-93E5-5D4F80E88526}"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367572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A8E40-66C5-C74E-93E5-5D4F80E88526}"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91760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A8E40-66C5-C74E-93E5-5D4F80E88526}"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150697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A8E40-66C5-C74E-93E5-5D4F80E88526}"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46396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A8E40-66C5-C74E-93E5-5D4F80E88526}"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151992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A8E40-66C5-C74E-93E5-5D4F80E88526}"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2041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A8E40-66C5-C74E-93E5-5D4F80E88526}" type="datetimeFigureOut">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28386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A8E40-66C5-C74E-93E5-5D4F80E88526}"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240520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A8E40-66C5-C74E-93E5-5D4F80E88526}" type="datetimeFigureOut">
              <a:rPr lang="en-US" smtClean="0"/>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265754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A8E40-66C5-C74E-93E5-5D4F80E88526}"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96980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A8E40-66C5-C74E-93E5-5D4F80E88526}"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0E72A-41A1-8740-878D-9FE6C47106A0}" type="slidenum">
              <a:rPr lang="en-US" smtClean="0"/>
              <a:t>‹#›</a:t>
            </a:fld>
            <a:endParaRPr lang="en-US"/>
          </a:p>
        </p:txBody>
      </p:sp>
    </p:spTree>
    <p:extLst>
      <p:ext uri="{BB962C8B-B14F-4D97-AF65-F5344CB8AC3E}">
        <p14:creationId xmlns:p14="http://schemas.microsoft.com/office/powerpoint/2010/main" val="376755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A8E40-66C5-C74E-93E5-5D4F80E88526}" type="datetimeFigureOut">
              <a:rPr lang="en-US" smtClean="0"/>
              <a:t>9/5/2019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0E72A-41A1-8740-878D-9FE6C47106A0}" type="slidenum">
              <a:rPr lang="en-US" smtClean="0"/>
              <a:t>‹#›</a:t>
            </a:fld>
            <a:endParaRPr lang="en-US"/>
          </a:p>
        </p:txBody>
      </p:sp>
    </p:spTree>
    <p:extLst>
      <p:ext uri="{BB962C8B-B14F-4D97-AF65-F5344CB8AC3E}">
        <p14:creationId xmlns:p14="http://schemas.microsoft.com/office/powerpoint/2010/main" val="161083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blog/2019-how-to-undo-almost-anything-with-gi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reshconsulting.com/atomic-commit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github.com/claraj/guess_the_number"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hris.beams.io/posts/git-commit/" TargetMode="External"/><Relationship Id="rId1" Type="http://schemas.openxmlformats.org/officeDocument/2006/relationships/slideLayout" Target="../slideLayouts/slideLayout2.xml"/><Relationship Id="rId4" Type="http://schemas.openxmlformats.org/officeDocument/2006/relationships/hyperlink" Target="https://xkcd.com/1296/"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stackoverflow.blog/2019/08/07/what-every-developer-should-learn-early-on/" TargetMode="External"/><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nvie.com/posts/a-successful-git-branching-model/" TargetMode="External"/><Relationship Id="rId2" Type="http://schemas.openxmlformats.org/officeDocument/2006/relationships/hyperlink" Target="https://nathanleclaire.com/blog/2014/09/14/dont-be-scared-of-git-reba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Version Control</a:t>
            </a:r>
            <a:br>
              <a:rPr lang="en-US" dirty="0"/>
            </a:br>
            <a:r>
              <a:rPr lang="en-US" dirty="0" err="1"/>
              <a:t>Git</a:t>
            </a:r>
            <a:r>
              <a:rPr lang="en-US" dirty="0"/>
              <a:t> and GitHub</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533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5899-975C-DA4B-9304-422D256518DE}"/>
              </a:ext>
            </a:extLst>
          </p:cNvPr>
          <p:cNvSpPr>
            <a:spLocks noGrp="1"/>
          </p:cNvSpPr>
          <p:nvPr>
            <p:ph type="title"/>
          </p:nvPr>
        </p:nvSpPr>
        <p:spPr/>
        <p:txBody>
          <a:bodyPr/>
          <a:lstStyle/>
          <a:p>
            <a:r>
              <a:rPr lang="en-US" dirty="0"/>
              <a:t>Git at the command line</a:t>
            </a:r>
          </a:p>
        </p:txBody>
      </p:sp>
      <p:sp>
        <p:nvSpPr>
          <p:cNvPr id="3" name="Content Placeholder 2">
            <a:extLst>
              <a:ext uri="{FF2B5EF4-FFF2-40B4-BE49-F238E27FC236}">
                <a16:creationId xmlns:a16="http://schemas.microsoft.com/office/drawing/2014/main" id="{1A129D47-C00E-CA43-A6DE-61DC581F380F}"/>
              </a:ext>
            </a:extLst>
          </p:cNvPr>
          <p:cNvSpPr>
            <a:spLocks noGrp="1"/>
          </p:cNvSpPr>
          <p:nvPr>
            <p:ph idx="1"/>
          </p:nvPr>
        </p:nvSpPr>
        <p:spPr/>
        <p:txBody>
          <a:bodyPr>
            <a:normAutofit lnSpcReduction="10000"/>
          </a:bodyPr>
          <a:lstStyle/>
          <a:p>
            <a:r>
              <a:rPr lang="en-US" dirty="0"/>
              <a:t>Open a command line, or terminal, or git bash</a:t>
            </a:r>
          </a:p>
          <a:p>
            <a:r>
              <a:rPr lang="en-US" dirty="0"/>
              <a:t>Verify git works at the command line by typing </a:t>
            </a:r>
          </a:p>
          <a:p>
            <a:pPr marL="0" indent="0">
              <a:buNone/>
            </a:pPr>
            <a:r>
              <a:rPr lang="en-US" b="1" dirty="0"/>
              <a:t>git --version </a:t>
            </a:r>
          </a:p>
          <a:p>
            <a:pPr marL="0" indent="0">
              <a:buNone/>
            </a:pPr>
            <a:endParaRPr lang="en-US" dirty="0"/>
          </a:p>
          <a:p>
            <a:pPr marL="0" indent="0">
              <a:buNone/>
            </a:pPr>
            <a:r>
              <a:rPr lang="en-US" dirty="0"/>
              <a:t>If error:</a:t>
            </a:r>
          </a:p>
          <a:p>
            <a:r>
              <a:rPr lang="en-US" dirty="0"/>
              <a:t>Is Git installed? Install if not</a:t>
            </a:r>
          </a:p>
          <a:p>
            <a:r>
              <a:rPr lang="en-US" dirty="0"/>
              <a:t>Is the git executable on your path? Add it</a:t>
            </a:r>
          </a:p>
          <a:p>
            <a:r>
              <a:rPr lang="en-US" dirty="0"/>
              <a:t>Ask if you need help</a:t>
            </a:r>
          </a:p>
          <a:p>
            <a:endParaRPr lang="en-US" dirty="0"/>
          </a:p>
        </p:txBody>
      </p:sp>
    </p:spTree>
    <p:extLst>
      <p:ext uri="{BB962C8B-B14F-4D97-AF65-F5344CB8AC3E}">
        <p14:creationId xmlns:p14="http://schemas.microsoft.com/office/powerpoint/2010/main" val="7445908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Lab, Project 2</a:t>
            </a:r>
          </a:p>
        </p:txBody>
      </p:sp>
      <p:sp>
        <p:nvSpPr>
          <p:cNvPr id="3" name="Content Placeholder 2"/>
          <p:cNvSpPr>
            <a:spLocks noGrp="1"/>
          </p:cNvSpPr>
          <p:nvPr>
            <p:ph idx="1"/>
          </p:nvPr>
        </p:nvSpPr>
        <p:spPr/>
        <p:txBody>
          <a:bodyPr>
            <a:normAutofit fontScale="70000" lnSpcReduction="20000"/>
          </a:bodyPr>
          <a:lstStyle/>
          <a:p>
            <a:r>
              <a:rPr lang="en-US" dirty="0"/>
              <a:t>Finish the guess the number problem </a:t>
            </a:r>
          </a:p>
          <a:p>
            <a:r>
              <a:rPr lang="en-US" dirty="0"/>
              <a:t>Project 2, in pairs: book reading list</a:t>
            </a:r>
          </a:p>
          <a:p>
            <a:endParaRPr lang="en-US" dirty="0"/>
          </a:p>
          <a:p>
            <a:r>
              <a:rPr lang="en-US" dirty="0"/>
              <a:t>Goal of this project: </a:t>
            </a:r>
            <a:r>
              <a:rPr lang="en-US" b="1" dirty="0"/>
              <a:t>good git &amp; project workflow, branching, PRs and code review</a:t>
            </a:r>
          </a:p>
          <a:p>
            <a:pPr lvl="1"/>
            <a:r>
              <a:rPr lang="en-US" dirty="0"/>
              <a:t>Communication - slack and via issue tracker</a:t>
            </a:r>
          </a:p>
          <a:p>
            <a:pPr lvl="1"/>
            <a:r>
              <a:rPr lang="en-US" dirty="0"/>
              <a:t>Issue management &amp; tracking</a:t>
            </a:r>
          </a:p>
          <a:p>
            <a:pPr lvl="1"/>
            <a:r>
              <a:rPr lang="en-US" dirty="0"/>
              <a:t>Pull requests and reviewing</a:t>
            </a:r>
          </a:p>
          <a:p>
            <a:pPr lvl="1"/>
            <a:r>
              <a:rPr lang="en-US" dirty="0"/>
              <a:t>Branching (and maybe merging)</a:t>
            </a:r>
          </a:p>
          <a:p>
            <a:pPr lvl="1"/>
            <a:r>
              <a:rPr lang="en-US" dirty="0"/>
              <a:t>Atomic commits</a:t>
            </a:r>
          </a:p>
          <a:p>
            <a:pPr lvl="1"/>
            <a:endParaRPr lang="en-US" dirty="0"/>
          </a:p>
          <a:p>
            <a:r>
              <a:rPr lang="en-US" dirty="0"/>
              <a:t>The code is not especially hard. </a:t>
            </a:r>
            <a:r>
              <a:rPr lang="en-US" b="1" dirty="0"/>
              <a:t>Majority of your grade is for professional git workflow, USING PULL REQUESTS</a:t>
            </a:r>
            <a:r>
              <a:rPr lang="en-US" b="1"/>
              <a:t>, REVIEWING </a:t>
            </a:r>
            <a:r>
              <a:rPr lang="en-US" b="1" dirty="0"/>
              <a:t>CODE</a:t>
            </a:r>
            <a:r>
              <a:rPr lang="en-US" b="1"/>
              <a:t>, communicating, commit </a:t>
            </a:r>
            <a:r>
              <a:rPr lang="en-US" b="1" dirty="0"/>
              <a:t>messages, using the issue tracker</a:t>
            </a:r>
          </a:p>
        </p:txBody>
      </p:sp>
    </p:spTree>
    <p:extLst>
      <p:ext uri="{BB962C8B-B14F-4D97-AF65-F5344CB8AC3E}">
        <p14:creationId xmlns:p14="http://schemas.microsoft.com/office/powerpoint/2010/main" val="73227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39A3-23E8-DA41-AE90-4F9BDF07419F}"/>
              </a:ext>
            </a:extLst>
          </p:cNvPr>
          <p:cNvSpPr>
            <a:spLocks noGrp="1"/>
          </p:cNvSpPr>
          <p:nvPr>
            <p:ph type="title"/>
          </p:nvPr>
        </p:nvSpPr>
        <p:spPr/>
        <p:txBody>
          <a:bodyPr>
            <a:normAutofit fontScale="90000"/>
          </a:bodyPr>
          <a:lstStyle/>
          <a:p>
            <a:r>
              <a:rPr lang="en-US" dirty="0"/>
              <a:t>Change directory to wherever you keep your code</a:t>
            </a:r>
          </a:p>
        </p:txBody>
      </p:sp>
      <p:sp>
        <p:nvSpPr>
          <p:cNvPr id="3" name="Content Placeholder 2">
            <a:extLst>
              <a:ext uri="{FF2B5EF4-FFF2-40B4-BE49-F238E27FC236}">
                <a16:creationId xmlns:a16="http://schemas.microsoft.com/office/drawing/2014/main" id="{35F6142A-BD47-734C-9926-E01F886EBF68}"/>
              </a:ext>
            </a:extLst>
          </p:cNvPr>
          <p:cNvSpPr>
            <a:spLocks noGrp="1"/>
          </p:cNvSpPr>
          <p:nvPr>
            <p:ph idx="1"/>
          </p:nvPr>
        </p:nvSpPr>
        <p:spPr>
          <a:xfrm>
            <a:off x="457200" y="1600200"/>
            <a:ext cx="8229600" cy="4997824"/>
          </a:xfrm>
        </p:spPr>
        <p:txBody>
          <a:bodyPr>
            <a:normAutofit fontScale="70000" lnSpcReduction="20000"/>
          </a:bodyPr>
          <a:lstStyle/>
          <a:p>
            <a:r>
              <a:rPr lang="en-US" dirty="0"/>
              <a:t>Your own computer: use </a:t>
            </a:r>
            <a:r>
              <a:rPr lang="en-US" b="1" dirty="0">
                <a:latin typeface="Consolas" panose="020B0609020204030204" pitchFamily="49" charset="0"/>
                <a:cs typeface="Consolas" panose="020B0609020204030204" pitchFamily="49" charset="0"/>
              </a:rPr>
              <a:t>cd</a:t>
            </a:r>
            <a:r>
              <a:rPr lang="en-US" dirty="0"/>
              <a:t> commands to change to that directory</a:t>
            </a:r>
          </a:p>
          <a:p>
            <a:endParaRPr lang="en-US" dirty="0"/>
          </a:p>
          <a:p>
            <a:r>
              <a:rPr lang="en-US" dirty="0"/>
              <a:t>Lab computers: type these, replace STARID with your own </a:t>
            </a:r>
            <a:r>
              <a:rPr lang="en-US" dirty="0" err="1"/>
              <a:t>starID</a:t>
            </a:r>
            <a:r>
              <a:rPr lang="en-US" dirty="0"/>
              <a:t>  </a:t>
            </a:r>
          </a:p>
          <a:p>
            <a:endParaRPr lang="en-US" dirty="0"/>
          </a:p>
          <a:p>
            <a:pPr marL="0" indent="0">
              <a:buNone/>
            </a:pPr>
            <a:r>
              <a:rPr lang="en-US" dirty="0"/>
              <a:t>Command Prompt:</a:t>
            </a:r>
          </a:p>
          <a:p>
            <a:pPr marL="0" indent="0">
              <a:buNone/>
            </a:pPr>
            <a:endParaRPr lang="en-US" b="1" dirty="0"/>
          </a:p>
          <a:p>
            <a:pPr marL="0" indent="0">
              <a:buNone/>
            </a:pPr>
            <a:r>
              <a:rPr lang="en-US" b="1" dirty="0"/>
              <a:t>C: </a:t>
            </a:r>
          </a:p>
          <a:p>
            <a:pPr marL="0" indent="0">
              <a:buNone/>
            </a:pPr>
            <a:r>
              <a:rPr lang="en-US" b="1" dirty="0">
                <a:latin typeface="Consolas" panose="020B0609020204030204" pitchFamily="49" charset="0"/>
                <a:cs typeface="Consolas" panose="020B0609020204030204" pitchFamily="49" charset="0"/>
              </a:rPr>
              <a:t>cd Users\STARID\</a:t>
            </a:r>
          </a:p>
          <a:p>
            <a:pPr marL="0" indent="0">
              <a:buNone/>
            </a:pPr>
            <a:endParaRPr lang="en-US" b="1" dirty="0"/>
          </a:p>
          <a:p>
            <a:pPr marL="0" indent="0">
              <a:buNone/>
            </a:pPr>
            <a:r>
              <a:rPr lang="en-US" dirty="0"/>
              <a:t>Or, Git bash:</a:t>
            </a:r>
          </a:p>
          <a:p>
            <a:pPr marL="0" indent="0">
              <a:buNone/>
            </a:pPr>
            <a:endParaRPr lang="en-US" b="1" dirty="0"/>
          </a:p>
          <a:p>
            <a:pPr marL="0" indent="0">
              <a:buNone/>
            </a:pPr>
            <a:r>
              <a:rPr lang="en-US" b="1" dirty="0">
                <a:latin typeface="Consolas" panose="020B0609020204030204" pitchFamily="49" charset="0"/>
                <a:cs typeface="Consolas" panose="020B0609020204030204" pitchFamily="49" charset="0"/>
              </a:rPr>
              <a:t>cd /c/Users/STARID</a:t>
            </a:r>
          </a:p>
          <a:p>
            <a:endParaRPr lang="en-US" b="1" dirty="0"/>
          </a:p>
          <a:p>
            <a:pPr marL="0" indent="0">
              <a:buNone/>
            </a:pPr>
            <a:endParaRPr lang="en-US" b="1" dirty="0"/>
          </a:p>
        </p:txBody>
      </p:sp>
    </p:spTree>
    <p:extLst>
      <p:ext uri="{BB962C8B-B14F-4D97-AF65-F5344CB8AC3E}">
        <p14:creationId xmlns:p14="http://schemas.microsoft.com/office/powerpoint/2010/main" val="329431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96EF-CF4E-3746-A2A0-7678FE18BC78}"/>
              </a:ext>
            </a:extLst>
          </p:cNvPr>
          <p:cNvSpPr>
            <a:spLocks noGrp="1"/>
          </p:cNvSpPr>
          <p:nvPr>
            <p:ph type="title"/>
          </p:nvPr>
        </p:nvSpPr>
        <p:spPr/>
        <p:txBody>
          <a:bodyPr>
            <a:normAutofit fontScale="90000"/>
          </a:bodyPr>
          <a:lstStyle/>
          <a:p>
            <a:r>
              <a:rPr lang="en-US" dirty="0"/>
              <a:t>Make new directory for code</a:t>
            </a:r>
            <a:br>
              <a:rPr lang="en-US" dirty="0"/>
            </a:br>
            <a:r>
              <a:rPr lang="en-US" dirty="0"/>
              <a:t>Change to that directory</a:t>
            </a:r>
          </a:p>
        </p:txBody>
      </p:sp>
      <p:sp>
        <p:nvSpPr>
          <p:cNvPr id="3" name="Content Placeholder 2">
            <a:extLst>
              <a:ext uri="{FF2B5EF4-FFF2-40B4-BE49-F238E27FC236}">
                <a16:creationId xmlns:a16="http://schemas.microsoft.com/office/drawing/2014/main" id="{C1457826-28BE-4F41-9BC7-4B2C11801DF4}"/>
              </a:ext>
            </a:extLst>
          </p:cNvPr>
          <p:cNvSpPr>
            <a:spLocks noGrp="1"/>
          </p:cNvSpPr>
          <p:nvPr>
            <p:ph idx="1"/>
          </p:nvPr>
        </p:nvSpPr>
        <p:spPr/>
        <p:txBody>
          <a:bodyPr>
            <a:normAutofit fontScale="92500" lnSpcReduction="10000"/>
          </a:bodyPr>
          <a:lstStyle/>
          <a:p>
            <a:r>
              <a:rPr lang="en-US" dirty="0"/>
              <a:t>Remember git will keep track of everything in a directory as part of the same repository </a:t>
            </a:r>
          </a:p>
          <a:p>
            <a:r>
              <a:rPr lang="en-US" dirty="0"/>
              <a:t>So, one project per directory</a:t>
            </a:r>
          </a:p>
          <a:p>
            <a:pPr lvl="1"/>
            <a:r>
              <a:rPr lang="en-US" dirty="0"/>
              <a:t>That directory can have subdirectories if needed</a:t>
            </a:r>
          </a:p>
          <a:p>
            <a:r>
              <a:rPr lang="en-US" dirty="0"/>
              <a:t>Have one project and it's git repository in it's own directory</a:t>
            </a:r>
          </a:p>
          <a:p>
            <a:endParaRPr lang="en-US" dirty="0"/>
          </a:p>
          <a:p>
            <a:pPr marL="0" indent="0">
              <a:buNone/>
            </a:pPr>
            <a:r>
              <a:rPr lang="en-US" b="1" dirty="0" err="1"/>
              <a:t>mkdir</a:t>
            </a:r>
            <a:r>
              <a:rPr lang="en-US" b="1" dirty="0"/>
              <a:t> </a:t>
            </a:r>
            <a:r>
              <a:rPr lang="en-US" b="1" dirty="0" err="1"/>
              <a:t>hello_git</a:t>
            </a:r>
            <a:endParaRPr lang="en-US" b="1" dirty="0"/>
          </a:p>
          <a:p>
            <a:pPr marL="0" indent="0">
              <a:buNone/>
            </a:pPr>
            <a:r>
              <a:rPr lang="en-US" b="1" dirty="0"/>
              <a:t>cd </a:t>
            </a:r>
            <a:r>
              <a:rPr lang="en-US" b="1" dirty="0" err="1"/>
              <a:t>hello_git</a:t>
            </a:r>
            <a:endParaRPr lang="en-US" b="1" dirty="0"/>
          </a:p>
          <a:p>
            <a:pPr marL="0" indent="0">
              <a:buNone/>
            </a:pPr>
            <a:endParaRPr lang="en-US" dirty="0"/>
          </a:p>
        </p:txBody>
      </p:sp>
      <p:pic>
        <p:nvPicPr>
          <p:cNvPr id="5" name="Picture 4">
            <a:extLst>
              <a:ext uri="{FF2B5EF4-FFF2-40B4-BE49-F238E27FC236}">
                <a16:creationId xmlns:a16="http://schemas.microsoft.com/office/drawing/2014/main" id="{72CAAD66-F64A-424F-925B-F6D4966EBA78}"/>
              </a:ext>
            </a:extLst>
          </p:cNvPr>
          <p:cNvPicPr>
            <a:picLocks noChangeAspect="1"/>
          </p:cNvPicPr>
          <p:nvPr/>
        </p:nvPicPr>
        <p:blipFill>
          <a:blip r:embed="rId2"/>
          <a:stretch>
            <a:fillRect/>
          </a:stretch>
        </p:blipFill>
        <p:spPr>
          <a:xfrm>
            <a:off x="3862480" y="4713847"/>
            <a:ext cx="4634171" cy="1594877"/>
          </a:xfrm>
          <a:prstGeom prst="rect">
            <a:avLst/>
          </a:prstGeom>
        </p:spPr>
      </p:pic>
    </p:spTree>
    <p:extLst>
      <p:ext uri="{BB962C8B-B14F-4D97-AF65-F5344CB8AC3E}">
        <p14:creationId xmlns:p14="http://schemas.microsoft.com/office/powerpoint/2010/main" val="347788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3CEA-1889-4D40-8F6C-D04801D3173D}"/>
              </a:ext>
            </a:extLst>
          </p:cNvPr>
          <p:cNvSpPr>
            <a:spLocks noGrp="1"/>
          </p:cNvSpPr>
          <p:nvPr>
            <p:ph type="title"/>
          </p:nvPr>
        </p:nvSpPr>
        <p:spPr/>
        <p:txBody>
          <a:bodyPr/>
          <a:lstStyle/>
          <a:p>
            <a:r>
              <a:rPr lang="en-US" dirty="0"/>
              <a:t>Make a new text file </a:t>
            </a:r>
          </a:p>
        </p:txBody>
      </p:sp>
      <p:sp>
        <p:nvSpPr>
          <p:cNvPr id="3" name="Content Placeholder 2">
            <a:extLst>
              <a:ext uri="{FF2B5EF4-FFF2-40B4-BE49-F238E27FC236}">
                <a16:creationId xmlns:a16="http://schemas.microsoft.com/office/drawing/2014/main" id="{73574BBD-1729-7246-8DFA-39E810393185}"/>
              </a:ext>
            </a:extLst>
          </p:cNvPr>
          <p:cNvSpPr>
            <a:spLocks noGrp="1"/>
          </p:cNvSpPr>
          <p:nvPr>
            <p:ph idx="1"/>
          </p:nvPr>
        </p:nvSpPr>
        <p:spPr/>
        <p:txBody>
          <a:bodyPr>
            <a:normAutofit fontScale="92500" lnSpcReduction="10000"/>
          </a:bodyPr>
          <a:lstStyle/>
          <a:p>
            <a:r>
              <a:rPr lang="en-US" dirty="0"/>
              <a:t>Type this command - it copies the text "hello" into a new file called </a:t>
            </a:r>
            <a:r>
              <a:rPr lang="en-US" dirty="0" err="1"/>
              <a:t>hello.txt</a:t>
            </a:r>
            <a:endParaRPr lang="en-US" dirty="0"/>
          </a:p>
          <a:p>
            <a:pPr marL="0" indent="0">
              <a:buNone/>
            </a:pPr>
            <a:endParaRPr lang="en-US" b="1" dirty="0"/>
          </a:p>
          <a:p>
            <a:pPr marL="0" indent="0">
              <a:buNone/>
            </a:pPr>
            <a:r>
              <a:rPr lang="en-US" b="1" dirty="0"/>
              <a:t>echo "hello" &gt;&gt; </a:t>
            </a:r>
            <a:r>
              <a:rPr lang="en-US" b="1" dirty="0" err="1"/>
              <a:t>hello.txt</a:t>
            </a:r>
            <a:endParaRPr lang="en-US" b="1" dirty="0"/>
          </a:p>
          <a:p>
            <a:endParaRPr lang="en-US" dirty="0"/>
          </a:p>
          <a:p>
            <a:endParaRPr lang="en-US" dirty="0"/>
          </a:p>
          <a:p>
            <a:r>
              <a:rPr lang="en-US" dirty="0"/>
              <a:t>Optional: open this file in a</a:t>
            </a:r>
          </a:p>
          <a:p>
            <a:pPr marL="0" indent="0">
              <a:buNone/>
            </a:pPr>
            <a:r>
              <a:rPr lang="en-US" dirty="0"/>
              <a:t>text editor. It should contain </a:t>
            </a:r>
          </a:p>
          <a:p>
            <a:pPr marL="0" indent="0">
              <a:buNone/>
            </a:pPr>
            <a:r>
              <a:rPr lang="en-US" dirty="0"/>
              <a:t>'hello'</a:t>
            </a:r>
          </a:p>
        </p:txBody>
      </p:sp>
      <p:pic>
        <p:nvPicPr>
          <p:cNvPr id="4" name="Picture 3">
            <a:extLst>
              <a:ext uri="{FF2B5EF4-FFF2-40B4-BE49-F238E27FC236}">
                <a16:creationId xmlns:a16="http://schemas.microsoft.com/office/drawing/2014/main" id="{BF0443DE-2134-6845-B632-BDBB057F6DDD}"/>
              </a:ext>
            </a:extLst>
          </p:cNvPr>
          <p:cNvPicPr>
            <a:picLocks noChangeAspect="1"/>
          </p:cNvPicPr>
          <p:nvPr/>
        </p:nvPicPr>
        <p:blipFill>
          <a:blip r:embed="rId2"/>
          <a:stretch>
            <a:fillRect/>
          </a:stretch>
        </p:blipFill>
        <p:spPr>
          <a:xfrm>
            <a:off x="5629276" y="3304381"/>
            <a:ext cx="3403600" cy="558800"/>
          </a:xfrm>
          <a:prstGeom prst="rect">
            <a:avLst/>
          </a:prstGeom>
        </p:spPr>
      </p:pic>
      <p:pic>
        <p:nvPicPr>
          <p:cNvPr id="7" name="Picture 6">
            <a:extLst>
              <a:ext uri="{FF2B5EF4-FFF2-40B4-BE49-F238E27FC236}">
                <a16:creationId xmlns:a16="http://schemas.microsoft.com/office/drawing/2014/main" id="{DF545F69-108D-4246-9A3A-B009F10A16A3}"/>
              </a:ext>
            </a:extLst>
          </p:cNvPr>
          <p:cNvPicPr>
            <a:picLocks noChangeAspect="1"/>
          </p:cNvPicPr>
          <p:nvPr/>
        </p:nvPicPr>
        <p:blipFill>
          <a:blip r:embed="rId3"/>
          <a:stretch>
            <a:fillRect/>
          </a:stretch>
        </p:blipFill>
        <p:spPr>
          <a:xfrm>
            <a:off x="5699126" y="4487863"/>
            <a:ext cx="3263900" cy="1638300"/>
          </a:xfrm>
          <a:prstGeom prst="rect">
            <a:avLst/>
          </a:prstGeom>
          <a:ln>
            <a:solidFill>
              <a:schemeClr val="accent1"/>
            </a:solidFill>
          </a:ln>
        </p:spPr>
      </p:pic>
    </p:spTree>
    <p:extLst>
      <p:ext uri="{BB962C8B-B14F-4D97-AF65-F5344CB8AC3E}">
        <p14:creationId xmlns:p14="http://schemas.microsoft.com/office/powerpoint/2010/main" val="149836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EB5F-7F48-D84C-A744-F988274AEE06}"/>
              </a:ext>
            </a:extLst>
          </p:cNvPr>
          <p:cNvSpPr>
            <a:spLocks noGrp="1"/>
          </p:cNvSpPr>
          <p:nvPr>
            <p:ph type="title"/>
          </p:nvPr>
        </p:nvSpPr>
        <p:spPr/>
        <p:txBody>
          <a:bodyPr/>
          <a:lstStyle/>
          <a:p>
            <a:r>
              <a:rPr lang="en-US" dirty="0"/>
              <a:t>Create git repository </a:t>
            </a:r>
            <a:r>
              <a:rPr lang="en-US" b="1" dirty="0"/>
              <a:t>git </a:t>
            </a:r>
            <a:r>
              <a:rPr lang="en-US" b="1" dirty="0" err="1"/>
              <a:t>init</a:t>
            </a:r>
            <a:endParaRPr lang="en-US" b="1" dirty="0"/>
          </a:p>
        </p:txBody>
      </p:sp>
      <p:sp>
        <p:nvSpPr>
          <p:cNvPr id="3" name="Content Placeholder 2">
            <a:extLst>
              <a:ext uri="{FF2B5EF4-FFF2-40B4-BE49-F238E27FC236}">
                <a16:creationId xmlns:a16="http://schemas.microsoft.com/office/drawing/2014/main" id="{A6CF6131-01E2-5743-BAA8-804748A09656}"/>
              </a:ext>
            </a:extLst>
          </p:cNvPr>
          <p:cNvSpPr>
            <a:spLocks noGrp="1"/>
          </p:cNvSpPr>
          <p:nvPr>
            <p:ph idx="1"/>
          </p:nvPr>
        </p:nvSpPr>
        <p:spPr>
          <a:xfrm>
            <a:off x="457200" y="1600200"/>
            <a:ext cx="8229600" cy="4814888"/>
          </a:xfrm>
        </p:spPr>
        <p:txBody>
          <a:bodyPr>
            <a:normAutofit fontScale="70000" lnSpcReduction="20000"/>
          </a:bodyPr>
          <a:lstStyle/>
          <a:p>
            <a:r>
              <a:rPr lang="en-US" dirty="0"/>
              <a:t>Verify your command line has the focus on the </a:t>
            </a:r>
            <a:r>
              <a:rPr lang="en-US" dirty="0" err="1"/>
              <a:t>hello_git</a:t>
            </a:r>
            <a:r>
              <a:rPr lang="en-US" dirty="0"/>
              <a:t> directory</a:t>
            </a:r>
          </a:p>
          <a:p>
            <a:endParaRPr lang="en-US" dirty="0"/>
          </a:p>
          <a:p>
            <a:r>
              <a:rPr lang="en-US" dirty="0"/>
              <a:t>Type </a:t>
            </a:r>
            <a:r>
              <a:rPr lang="en-US" b="1" dirty="0"/>
              <a:t>git </a:t>
            </a:r>
            <a:r>
              <a:rPr lang="en-US" b="1" dirty="0" err="1"/>
              <a:t>init</a:t>
            </a:r>
            <a:endParaRPr lang="en-US" b="1" dirty="0"/>
          </a:p>
          <a:p>
            <a:endParaRPr lang="en-US" b="1" dirty="0"/>
          </a:p>
          <a:p>
            <a:endParaRPr lang="en-US" b="1" dirty="0"/>
          </a:p>
          <a:p>
            <a:endParaRPr lang="en-US" b="1" dirty="0"/>
          </a:p>
          <a:p>
            <a:endParaRPr lang="en-US" b="1" dirty="0"/>
          </a:p>
          <a:p>
            <a:r>
              <a:rPr lang="en-US" dirty="0"/>
              <a:t>Should see a "Initialized empty Git repository... ' message</a:t>
            </a:r>
          </a:p>
          <a:p>
            <a:r>
              <a:rPr lang="en-US" b="1" dirty="0"/>
              <a:t>git </a:t>
            </a:r>
            <a:r>
              <a:rPr lang="en-US" b="1" dirty="0" err="1"/>
              <a:t>init</a:t>
            </a:r>
            <a:r>
              <a:rPr lang="en-US" dirty="0"/>
              <a:t> creates a repository, and tells git to manage everything in the current directory as part of the same repository,</a:t>
            </a:r>
          </a:p>
          <a:p>
            <a:r>
              <a:rPr lang="en-US" dirty="0"/>
              <a:t>in this case, the </a:t>
            </a:r>
            <a:r>
              <a:rPr lang="en-US" dirty="0" err="1"/>
              <a:t>hello_git</a:t>
            </a:r>
            <a:r>
              <a:rPr lang="en-US" dirty="0"/>
              <a:t> directory</a:t>
            </a:r>
          </a:p>
          <a:p>
            <a:r>
              <a:rPr lang="en-US" dirty="0"/>
              <a:t>Anything in subdirectories of </a:t>
            </a:r>
            <a:r>
              <a:rPr lang="en-US" dirty="0" err="1"/>
              <a:t>hello_git</a:t>
            </a:r>
            <a:r>
              <a:rPr lang="en-US" dirty="0"/>
              <a:t> will also be managed by git as part of the same repository</a:t>
            </a:r>
          </a:p>
        </p:txBody>
      </p:sp>
      <p:pic>
        <p:nvPicPr>
          <p:cNvPr id="4" name="Picture 3">
            <a:extLst>
              <a:ext uri="{FF2B5EF4-FFF2-40B4-BE49-F238E27FC236}">
                <a16:creationId xmlns:a16="http://schemas.microsoft.com/office/drawing/2014/main" id="{BAFEC43A-E04B-3941-AA82-A66B576A897A}"/>
              </a:ext>
            </a:extLst>
          </p:cNvPr>
          <p:cNvPicPr>
            <a:picLocks noChangeAspect="1"/>
          </p:cNvPicPr>
          <p:nvPr/>
        </p:nvPicPr>
        <p:blipFill>
          <a:blip r:embed="rId2"/>
          <a:stretch>
            <a:fillRect/>
          </a:stretch>
        </p:blipFill>
        <p:spPr>
          <a:xfrm>
            <a:off x="1903413" y="3085306"/>
            <a:ext cx="5880100" cy="635000"/>
          </a:xfrm>
          <a:prstGeom prst="rect">
            <a:avLst/>
          </a:prstGeom>
        </p:spPr>
      </p:pic>
    </p:spTree>
    <p:extLst>
      <p:ext uri="{BB962C8B-B14F-4D97-AF65-F5344CB8AC3E}">
        <p14:creationId xmlns:p14="http://schemas.microsoft.com/office/powerpoint/2010/main" val="52869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B854-9DC8-9E46-81F2-AE870016B7EB}"/>
              </a:ext>
            </a:extLst>
          </p:cNvPr>
          <p:cNvSpPr>
            <a:spLocks noGrp="1"/>
          </p:cNvSpPr>
          <p:nvPr>
            <p:ph type="title"/>
          </p:nvPr>
        </p:nvSpPr>
        <p:spPr/>
        <p:txBody>
          <a:bodyPr/>
          <a:lstStyle/>
          <a:p>
            <a:r>
              <a:rPr lang="en-US" dirty="0"/>
              <a:t>What's going on? </a:t>
            </a:r>
            <a:r>
              <a:rPr lang="en-US" b="1" dirty="0"/>
              <a:t>git status</a:t>
            </a:r>
          </a:p>
        </p:txBody>
      </p:sp>
      <p:sp>
        <p:nvSpPr>
          <p:cNvPr id="3" name="Content Placeholder 2">
            <a:extLst>
              <a:ext uri="{FF2B5EF4-FFF2-40B4-BE49-F238E27FC236}">
                <a16:creationId xmlns:a16="http://schemas.microsoft.com/office/drawing/2014/main" id="{D96C39CB-B4F4-F14C-8F20-F0F0DB40706E}"/>
              </a:ext>
            </a:extLst>
          </p:cNvPr>
          <p:cNvSpPr>
            <a:spLocks noGrp="1"/>
          </p:cNvSpPr>
          <p:nvPr>
            <p:ph idx="1"/>
          </p:nvPr>
        </p:nvSpPr>
        <p:spPr/>
        <p:txBody>
          <a:bodyPr/>
          <a:lstStyle/>
          <a:p>
            <a:r>
              <a:rPr lang="en-US" sz="2800" dirty="0"/>
              <a:t>Now type </a:t>
            </a:r>
            <a:r>
              <a:rPr lang="en-US" sz="2800" b="1" dirty="0"/>
              <a:t>git status</a:t>
            </a:r>
          </a:p>
          <a:p>
            <a:r>
              <a:rPr lang="en-US" sz="2800" dirty="0"/>
              <a:t>Shows some info about the state of your repo</a:t>
            </a:r>
          </a:p>
          <a:p>
            <a:r>
              <a:rPr lang="en-US" sz="2800" dirty="0"/>
              <a:t>This should show you what files are not tracked in the repo (in red) and what files have been changed since the last commit (in green)</a:t>
            </a:r>
          </a:p>
          <a:p>
            <a:r>
              <a:rPr lang="en-US" sz="2800" dirty="0"/>
              <a:t>You should see </a:t>
            </a:r>
            <a:r>
              <a:rPr lang="en-US" sz="2800" dirty="0" err="1"/>
              <a:t>hello.txt</a:t>
            </a:r>
            <a:r>
              <a:rPr lang="en-US" sz="2800" dirty="0"/>
              <a:t> as an untracked file</a:t>
            </a:r>
          </a:p>
          <a:p>
            <a:endParaRPr lang="en-US" dirty="0"/>
          </a:p>
        </p:txBody>
      </p:sp>
      <p:pic>
        <p:nvPicPr>
          <p:cNvPr id="4" name="Picture 3">
            <a:extLst>
              <a:ext uri="{FF2B5EF4-FFF2-40B4-BE49-F238E27FC236}">
                <a16:creationId xmlns:a16="http://schemas.microsoft.com/office/drawing/2014/main" id="{C7EBF8E7-3F42-E64A-945E-886A1259214C}"/>
              </a:ext>
            </a:extLst>
          </p:cNvPr>
          <p:cNvPicPr>
            <a:picLocks noChangeAspect="1"/>
          </p:cNvPicPr>
          <p:nvPr/>
        </p:nvPicPr>
        <p:blipFill>
          <a:blip r:embed="rId2"/>
          <a:stretch>
            <a:fillRect/>
          </a:stretch>
        </p:blipFill>
        <p:spPr>
          <a:xfrm>
            <a:off x="1282699" y="4471987"/>
            <a:ext cx="6921500" cy="2171700"/>
          </a:xfrm>
          <a:prstGeom prst="rect">
            <a:avLst/>
          </a:prstGeom>
        </p:spPr>
      </p:pic>
    </p:spTree>
    <p:extLst>
      <p:ext uri="{BB962C8B-B14F-4D97-AF65-F5344CB8AC3E}">
        <p14:creationId xmlns:p14="http://schemas.microsoft.com/office/powerpoint/2010/main" val="339226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BD14-4CE0-0B46-84AB-ED891E29B907}"/>
              </a:ext>
            </a:extLst>
          </p:cNvPr>
          <p:cNvSpPr>
            <a:spLocks noGrp="1"/>
          </p:cNvSpPr>
          <p:nvPr>
            <p:ph type="title"/>
          </p:nvPr>
        </p:nvSpPr>
        <p:spPr/>
        <p:txBody>
          <a:bodyPr/>
          <a:lstStyle/>
          <a:p>
            <a:r>
              <a:rPr lang="en-US" dirty="0"/>
              <a:t>git add </a:t>
            </a:r>
          </a:p>
        </p:txBody>
      </p:sp>
      <p:sp>
        <p:nvSpPr>
          <p:cNvPr id="3" name="Content Placeholder 2">
            <a:extLst>
              <a:ext uri="{FF2B5EF4-FFF2-40B4-BE49-F238E27FC236}">
                <a16:creationId xmlns:a16="http://schemas.microsoft.com/office/drawing/2014/main" id="{8D7D59F8-6C8D-354B-96CB-419EC7492E37}"/>
              </a:ext>
            </a:extLst>
          </p:cNvPr>
          <p:cNvSpPr>
            <a:spLocks noGrp="1"/>
          </p:cNvSpPr>
          <p:nvPr>
            <p:ph idx="1"/>
          </p:nvPr>
        </p:nvSpPr>
        <p:spPr>
          <a:xfrm>
            <a:off x="457200" y="1600200"/>
            <a:ext cx="8229600" cy="4957763"/>
          </a:xfrm>
        </p:spPr>
        <p:txBody>
          <a:bodyPr>
            <a:normAutofit fontScale="92500" lnSpcReduction="20000"/>
          </a:bodyPr>
          <a:lstStyle/>
          <a:p>
            <a:r>
              <a:rPr lang="en-US" dirty="0"/>
              <a:t>git will ignore files it hasn't been told to track</a:t>
            </a:r>
          </a:p>
          <a:p>
            <a:r>
              <a:rPr lang="en-US" dirty="0"/>
              <a:t>Let's add </a:t>
            </a:r>
            <a:r>
              <a:rPr lang="en-US" dirty="0" err="1"/>
              <a:t>hello.txt</a:t>
            </a:r>
            <a:endParaRPr lang="en-US" dirty="0"/>
          </a:p>
          <a:p>
            <a:r>
              <a:rPr lang="en-US" dirty="0"/>
              <a:t>Either:  </a:t>
            </a:r>
            <a:r>
              <a:rPr lang="en-US" b="1" dirty="0"/>
              <a:t>git add .  </a:t>
            </a:r>
            <a:r>
              <a:rPr lang="en-US" dirty="0"/>
              <a:t>to add everything in the current directory (you need the period . )</a:t>
            </a:r>
          </a:p>
          <a:p>
            <a:r>
              <a:rPr lang="en-US" dirty="0"/>
              <a:t>Or:  </a:t>
            </a:r>
            <a:r>
              <a:rPr lang="en-US" b="1" dirty="0"/>
              <a:t>git add </a:t>
            </a:r>
            <a:r>
              <a:rPr lang="en-US" b="1" dirty="0" err="1"/>
              <a:t>hello.txt</a:t>
            </a:r>
            <a:r>
              <a:rPr lang="en-US" b="1" dirty="0"/>
              <a:t>  </a:t>
            </a:r>
            <a:r>
              <a:rPr lang="en-US" dirty="0"/>
              <a:t>to add a specific file</a:t>
            </a:r>
          </a:p>
          <a:p>
            <a:endParaRPr lang="en-US" dirty="0"/>
          </a:p>
          <a:p>
            <a:r>
              <a:rPr lang="en-US" dirty="0"/>
              <a:t>Type   </a:t>
            </a:r>
            <a:r>
              <a:rPr lang="en-US" b="1" dirty="0"/>
              <a:t>git add . </a:t>
            </a:r>
          </a:p>
          <a:p>
            <a:endParaRPr lang="en-US" dirty="0"/>
          </a:p>
          <a:p>
            <a:endParaRPr lang="en-US" dirty="0"/>
          </a:p>
          <a:p>
            <a:r>
              <a:rPr lang="en-US" sz="2400" dirty="0"/>
              <a:t>When you are working at the command line, successful commands often don't have any output, but show error messages if something went wrong</a:t>
            </a:r>
          </a:p>
        </p:txBody>
      </p:sp>
      <p:pic>
        <p:nvPicPr>
          <p:cNvPr id="4" name="Picture 3">
            <a:extLst>
              <a:ext uri="{FF2B5EF4-FFF2-40B4-BE49-F238E27FC236}">
                <a16:creationId xmlns:a16="http://schemas.microsoft.com/office/drawing/2014/main" id="{3063A5D6-E707-0945-9D07-BB2C242CE80C}"/>
              </a:ext>
            </a:extLst>
          </p:cNvPr>
          <p:cNvPicPr>
            <a:picLocks noChangeAspect="1"/>
          </p:cNvPicPr>
          <p:nvPr/>
        </p:nvPicPr>
        <p:blipFill>
          <a:blip r:embed="rId2"/>
          <a:stretch>
            <a:fillRect/>
          </a:stretch>
        </p:blipFill>
        <p:spPr>
          <a:xfrm>
            <a:off x="4397376" y="4264024"/>
            <a:ext cx="3719152" cy="779463"/>
          </a:xfrm>
          <a:prstGeom prst="rect">
            <a:avLst/>
          </a:prstGeom>
        </p:spPr>
      </p:pic>
    </p:spTree>
    <p:extLst>
      <p:ext uri="{BB962C8B-B14F-4D97-AF65-F5344CB8AC3E}">
        <p14:creationId xmlns:p14="http://schemas.microsoft.com/office/powerpoint/2010/main" val="383696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BDB8-D367-914D-854A-7A469CFA649F}"/>
              </a:ext>
            </a:extLst>
          </p:cNvPr>
          <p:cNvSpPr>
            <a:spLocks noGrp="1"/>
          </p:cNvSpPr>
          <p:nvPr>
            <p:ph type="title"/>
          </p:nvPr>
        </p:nvSpPr>
        <p:spPr/>
        <p:txBody>
          <a:bodyPr/>
          <a:lstStyle/>
          <a:p>
            <a:r>
              <a:rPr lang="en-US" dirty="0"/>
              <a:t>git status</a:t>
            </a:r>
          </a:p>
        </p:txBody>
      </p:sp>
      <p:sp>
        <p:nvSpPr>
          <p:cNvPr id="3" name="Content Placeholder 2">
            <a:extLst>
              <a:ext uri="{FF2B5EF4-FFF2-40B4-BE49-F238E27FC236}">
                <a16:creationId xmlns:a16="http://schemas.microsoft.com/office/drawing/2014/main" id="{A82D4BE3-E36A-864E-BB0D-7CFED378FE75}"/>
              </a:ext>
            </a:extLst>
          </p:cNvPr>
          <p:cNvSpPr>
            <a:spLocks noGrp="1"/>
          </p:cNvSpPr>
          <p:nvPr>
            <p:ph idx="1"/>
          </p:nvPr>
        </p:nvSpPr>
        <p:spPr/>
        <p:txBody>
          <a:bodyPr/>
          <a:lstStyle/>
          <a:p>
            <a:r>
              <a:rPr lang="en-US" dirty="0"/>
              <a:t>Run </a:t>
            </a:r>
            <a:r>
              <a:rPr lang="en-US" b="1" dirty="0"/>
              <a:t>git status </a:t>
            </a:r>
            <a:r>
              <a:rPr lang="en-US" dirty="0"/>
              <a:t>again. What's different?</a:t>
            </a:r>
          </a:p>
          <a:p>
            <a:r>
              <a:rPr lang="en-US" dirty="0"/>
              <a:t>The added (staged) changes are in green</a:t>
            </a:r>
          </a:p>
          <a:p>
            <a:r>
              <a:rPr lang="en-US" dirty="0"/>
              <a:t>Any files in green will be added to the next commit</a:t>
            </a:r>
          </a:p>
        </p:txBody>
      </p:sp>
      <p:pic>
        <p:nvPicPr>
          <p:cNvPr id="4" name="Picture 3">
            <a:extLst>
              <a:ext uri="{FF2B5EF4-FFF2-40B4-BE49-F238E27FC236}">
                <a16:creationId xmlns:a16="http://schemas.microsoft.com/office/drawing/2014/main" id="{7290F7D9-9AA6-A644-80F8-BC889461FA33}"/>
              </a:ext>
            </a:extLst>
          </p:cNvPr>
          <p:cNvPicPr>
            <a:picLocks noChangeAspect="1"/>
          </p:cNvPicPr>
          <p:nvPr/>
        </p:nvPicPr>
        <p:blipFill>
          <a:blip r:embed="rId2"/>
          <a:stretch>
            <a:fillRect/>
          </a:stretch>
        </p:blipFill>
        <p:spPr>
          <a:xfrm>
            <a:off x="2867026" y="3863181"/>
            <a:ext cx="5303806" cy="2509837"/>
          </a:xfrm>
          <a:prstGeom prst="rect">
            <a:avLst/>
          </a:prstGeom>
        </p:spPr>
      </p:pic>
    </p:spTree>
    <p:extLst>
      <p:ext uri="{BB962C8B-B14F-4D97-AF65-F5344CB8AC3E}">
        <p14:creationId xmlns:p14="http://schemas.microsoft.com/office/powerpoint/2010/main" val="1803328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FF34-050F-9741-8ABA-1A452E28997F}"/>
              </a:ext>
            </a:extLst>
          </p:cNvPr>
          <p:cNvSpPr>
            <a:spLocks noGrp="1"/>
          </p:cNvSpPr>
          <p:nvPr>
            <p:ph type="title"/>
          </p:nvPr>
        </p:nvSpPr>
        <p:spPr/>
        <p:txBody>
          <a:bodyPr/>
          <a:lstStyle/>
          <a:p>
            <a:r>
              <a:rPr lang="en-US" dirty="0"/>
              <a:t>git commit</a:t>
            </a:r>
          </a:p>
        </p:txBody>
      </p:sp>
      <p:sp>
        <p:nvSpPr>
          <p:cNvPr id="3" name="Content Placeholder 2">
            <a:extLst>
              <a:ext uri="{FF2B5EF4-FFF2-40B4-BE49-F238E27FC236}">
                <a16:creationId xmlns:a16="http://schemas.microsoft.com/office/drawing/2014/main" id="{6D5DD77D-7FEE-414F-A870-7EB200ECD8B3}"/>
              </a:ext>
            </a:extLst>
          </p:cNvPr>
          <p:cNvSpPr>
            <a:spLocks noGrp="1"/>
          </p:cNvSpPr>
          <p:nvPr>
            <p:ph idx="1"/>
          </p:nvPr>
        </p:nvSpPr>
        <p:spPr/>
        <p:txBody>
          <a:bodyPr/>
          <a:lstStyle/>
          <a:p>
            <a:r>
              <a:rPr lang="en-US" dirty="0"/>
              <a:t>Commit the new file </a:t>
            </a:r>
          </a:p>
          <a:p>
            <a:r>
              <a:rPr lang="en-US" b="1" dirty="0"/>
              <a:t>git commit -m "Create </a:t>
            </a:r>
            <a:r>
              <a:rPr lang="en-US" b="1" dirty="0" err="1"/>
              <a:t>hello.txt</a:t>
            </a:r>
            <a:r>
              <a:rPr lang="en-US" b="1" dirty="0"/>
              <a:t>"</a:t>
            </a:r>
          </a:p>
          <a:p>
            <a:endParaRPr lang="en-US" dirty="0"/>
          </a:p>
          <a:p>
            <a:endParaRPr lang="en-US" dirty="0"/>
          </a:p>
          <a:p>
            <a:endParaRPr lang="en-US" dirty="0"/>
          </a:p>
          <a:p>
            <a:r>
              <a:rPr lang="en-US" dirty="0"/>
              <a:t>Mac/Linux can use double or single quotes</a:t>
            </a:r>
          </a:p>
          <a:p>
            <a:r>
              <a:rPr lang="en-US" dirty="0"/>
              <a:t>PCs must use double quotes </a:t>
            </a:r>
          </a:p>
        </p:txBody>
      </p:sp>
      <p:pic>
        <p:nvPicPr>
          <p:cNvPr id="5" name="Picture 4">
            <a:extLst>
              <a:ext uri="{FF2B5EF4-FFF2-40B4-BE49-F238E27FC236}">
                <a16:creationId xmlns:a16="http://schemas.microsoft.com/office/drawing/2014/main" id="{02E5BAFA-33E4-D54B-B704-4DA472EDD09A}"/>
              </a:ext>
            </a:extLst>
          </p:cNvPr>
          <p:cNvPicPr>
            <a:picLocks noChangeAspect="1"/>
          </p:cNvPicPr>
          <p:nvPr/>
        </p:nvPicPr>
        <p:blipFill>
          <a:blip r:embed="rId2"/>
          <a:stretch>
            <a:fillRect/>
          </a:stretch>
        </p:blipFill>
        <p:spPr>
          <a:xfrm>
            <a:off x="1206499" y="2997200"/>
            <a:ext cx="7307881" cy="1231900"/>
          </a:xfrm>
          <a:prstGeom prst="rect">
            <a:avLst/>
          </a:prstGeom>
        </p:spPr>
      </p:pic>
    </p:spTree>
    <p:extLst>
      <p:ext uri="{BB962C8B-B14F-4D97-AF65-F5344CB8AC3E}">
        <p14:creationId xmlns:p14="http://schemas.microsoft.com/office/powerpoint/2010/main" val="421797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AB3C-148A-5B40-821A-4EB80E532E24}"/>
              </a:ext>
            </a:extLst>
          </p:cNvPr>
          <p:cNvSpPr>
            <a:spLocks noGrp="1"/>
          </p:cNvSpPr>
          <p:nvPr>
            <p:ph type="title"/>
          </p:nvPr>
        </p:nvSpPr>
        <p:spPr/>
        <p:txBody>
          <a:bodyPr/>
          <a:lstStyle/>
          <a:p>
            <a:r>
              <a:rPr lang="en-US" dirty="0"/>
              <a:t>git status</a:t>
            </a:r>
          </a:p>
        </p:txBody>
      </p:sp>
      <p:sp>
        <p:nvSpPr>
          <p:cNvPr id="3" name="Content Placeholder 2">
            <a:extLst>
              <a:ext uri="{FF2B5EF4-FFF2-40B4-BE49-F238E27FC236}">
                <a16:creationId xmlns:a16="http://schemas.microsoft.com/office/drawing/2014/main" id="{0D101D60-F7A9-FB49-969D-241025A822A9}"/>
              </a:ext>
            </a:extLst>
          </p:cNvPr>
          <p:cNvSpPr>
            <a:spLocks noGrp="1"/>
          </p:cNvSpPr>
          <p:nvPr>
            <p:ph idx="1"/>
          </p:nvPr>
        </p:nvSpPr>
        <p:spPr/>
        <p:txBody>
          <a:bodyPr/>
          <a:lstStyle/>
          <a:p>
            <a:r>
              <a:rPr lang="en-US" dirty="0"/>
              <a:t>Try </a:t>
            </a:r>
            <a:r>
              <a:rPr lang="en-US" b="1" dirty="0"/>
              <a:t>git status </a:t>
            </a:r>
            <a:r>
              <a:rPr lang="en-US" dirty="0"/>
              <a:t>again. What's changed?</a:t>
            </a:r>
          </a:p>
        </p:txBody>
      </p:sp>
      <p:pic>
        <p:nvPicPr>
          <p:cNvPr id="4" name="Picture 3">
            <a:extLst>
              <a:ext uri="{FF2B5EF4-FFF2-40B4-BE49-F238E27FC236}">
                <a16:creationId xmlns:a16="http://schemas.microsoft.com/office/drawing/2014/main" id="{37D83F55-1C28-EB48-B595-414B8566B8E3}"/>
              </a:ext>
            </a:extLst>
          </p:cNvPr>
          <p:cNvPicPr>
            <a:picLocks noChangeAspect="1"/>
          </p:cNvPicPr>
          <p:nvPr/>
        </p:nvPicPr>
        <p:blipFill>
          <a:blip r:embed="rId2"/>
          <a:stretch>
            <a:fillRect/>
          </a:stretch>
        </p:blipFill>
        <p:spPr>
          <a:xfrm>
            <a:off x="1282699" y="2720974"/>
            <a:ext cx="6245663" cy="1408113"/>
          </a:xfrm>
          <a:prstGeom prst="rect">
            <a:avLst/>
          </a:prstGeom>
        </p:spPr>
      </p:pic>
    </p:spTree>
    <p:extLst>
      <p:ext uri="{BB962C8B-B14F-4D97-AF65-F5344CB8AC3E}">
        <p14:creationId xmlns:p14="http://schemas.microsoft.com/office/powerpoint/2010/main" val="163031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4" y="1385888"/>
            <a:ext cx="8143875" cy="4740275"/>
          </a:xfrm>
        </p:spPr>
        <p:txBody>
          <a:bodyPr>
            <a:normAutofit/>
          </a:bodyPr>
          <a:lstStyle/>
          <a:p>
            <a:pPr marL="0" indent="0">
              <a:buNone/>
            </a:pPr>
            <a:r>
              <a:rPr lang="en-US" sz="4000" dirty="0"/>
              <a:t>Part 1</a:t>
            </a:r>
          </a:p>
          <a:p>
            <a:pPr marL="0" indent="0">
              <a:buNone/>
            </a:pPr>
            <a:r>
              <a:rPr lang="en-US" sz="4000" dirty="0" err="1"/>
              <a:t>Git</a:t>
            </a:r>
            <a:r>
              <a:rPr lang="en-US" sz="4000" dirty="0"/>
              <a:t> commands</a:t>
            </a:r>
          </a:p>
        </p:txBody>
      </p:sp>
    </p:spTree>
    <p:extLst>
      <p:ext uri="{BB962C8B-B14F-4D97-AF65-F5344CB8AC3E}">
        <p14:creationId xmlns:p14="http://schemas.microsoft.com/office/powerpoint/2010/main" val="2608397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99D7-E1BA-0F4F-B5AB-BE28958FB1D3}"/>
              </a:ext>
            </a:extLst>
          </p:cNvPr>
          <p:cNvSpPr>
            <a:spLocks noGrp="1"/>
          </p:cNvSpPr>
          <p:nvPr>
            <p:ph type="title"/>
          </p:nvPr>
        </p:nvSpPr>
        <p:spPr/>
        <p:txBody>
          <a:bodyPr/>
          <a:lstStyle/>
          <a:p>
            <a:r>
              <a:rPr lang="en-US" dirty="0"/>
              <a:t>git log</a:t>
            </a:r>
          </a:p>
        </p:txBody>
      </p:sp>
      <p:sp>
        <p:nvSpPr>
          <p:cNvPr id="3" name="Content Placeholder 2">
            <a:extLst>
              <a:ext uri="{FF2B5EF4-FFF2-40B4-BE49-F238E27FC236}">
                <a16:creationId xmlns:a16="http://schemas.microsoft.com/office/drawing/2014/main" id="{03FCFC53-0730-794D-A329-E04F2F64572D}"/>
              </a:ext>
            </a:extLst>
          </p:cNvPr>
          <p:cNvSpPr>
            <a:spLocks noGrp="1"/>
          </p:cNvSpPr>
          <p:nvPr>
            <p:ph idx="1"/>
          </p:nvPr>
        </p:nvSpPr>
        <p:spPr/>
        <p:txBody>
          <a:bodyPr/>
          <a:lstStyle/>
          <a:p>
            <a:r>
              <a:rPr lang="en-US" dirty="0"/>
              <a:t>Type </a:t>
            </a:r>
            <a:r>
              <a:rPr lang="en-US" b="1" dirty="0"/>
              <a:t>git log </a:t>
            </a:r>
            <a:r>
              <a:rPr lang="en-US" dirty="0"/>
              <a:t>to see a list of your commits</a:t>
            </a:r>
            <a:endParaRPr lang="en-US" b="1" dirty="0"/>
          </a:p>
          <a:p>
            <a:endParaRPr lang="en-US" dirty="0"/>
          </a:p>
        </p:txBody>
      </p:sp>
      <p:pic>
        <p:nvPicPr>
          <p:cNvPr id="5" name="Picture 4">
            <a:extLst>
              <a:ext uri="{FF2B5EF4-FFF2-40B4-BE49-F238E27FC236}">
                <a16:creationId xmlns:a16="http://schemas.microsoft.com/office/drawing/2014/main" id="{ED420263-91CD-D040-BF02-51162F0F55B8}"/>
              </a:ext>
            </a:extLst>
          </p:cNvPr>
          <p:cNvPicPr>
            <a:picLocks noChangeAspect="1"/>
          </p:cNvPicPr>
          <p:nvPr/>
        </p:nvPicPr>
        <p:blipFill>
          <a:blip r:embed="rId2"/>
          <a:stretch>
            <a:fillRect/>
          </a:stretch>
        </p:blipFill>
        <p:spPr>
          <a:xfrm>
            <a:off x="457199" y="2707480"/>
            <a:ext cx="8210371" cy="1593057"/>
          </a:xfrm>
          <a:prstGeom prst="rect">
            <a:avLst/>
          </a:prstGeom>
        </p:spPr>
      </p:pic>
      <p:cxnSp>
        <p:nvCxnSpPr>
          <p:cNvPr id="6" name="Straight Arrow Connector 5">
            <a:extLst>
              <a:ext uri="{FF2B5EF4-FFF2-40B4-BE49-F238E27FC236}">
                <a16:creationId xmlns:a16="http://schemas.microsoft.com/office/drawing/2014/main" id="{7B2201B9-A5E5-AE4B-AB52-F4194E45E1D7}"/>
              </a:ext>
            </a:extLst>
          </p:cNvPr>
          <p:cNvCxnSpPr>
            <a:cxnSpLocks/>
          </p:cNvCxnSpPr>
          <p:nvPr/>
        </p:nvCxnSpPr>
        <p:spPr>
          <a:xfrm flipH="1" flipV="1">
            <a:off x="5729288" y="3328987"/>
            <a:ext cx="528077" cy="1595111"/>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B67330B-C303-7742-B287-A5B926AE470E}"/>
              </a:ext>
            </a:extLst>
          </p:cNvPr>
          <p:cNvSpPr txBox="1"/>
          <p:nvPr/>
        </p:nvSpPr>
        <p:spPr>
          <a:xfrm>
            <a:off x="2974851" y="4924098"/>
            <a:ext cx="5508873" cy="1938992"/>
          </a:xfrm>
          <a:prstGeom prst="rect">
            <a:avLst/>
          </a:prstGeom>
          <a:noFill/>
        </p:spPr>
        <p:txBody>
          <a:bodyPr wrap="square" rtlCol="0">
            <a:spAutoFit/>
          </a:bodyPr>
          <a:lstStyle/>
          <a:p>
            <a:r>
              <a:rPr lang="en-US" sz="2400" dirty="0"/>
              <a:t>This long string is a SHA or a hash</a:t>
            </a:r>
          </a:p>
          <a:p>
            <a:r>
              <a:rPr lang="en-US" sz="2400" dirty="0"/>
              <a:t>Used to uniquely identify one commit</a:t>
            </a:r>
          </a:p>
          <a:p>
            <a:r>
              <a:rPr lang="en-US" sz="2400" dirty="0"/>
              <a:t>We'll use these later </a:t>
            </a:r>
          </a:p>
          <a:p>
            <a:r>
              <a:rPr lang="en-US" sz="2400" dirty="0"/>
              <a:t>Your hash will be different - they are all unique</a:t>
            </a:r>
          </a:p>
        </p:txBody>
      </p:sp>
    </p:spTree>
    <p:extLst>
      <p:ext uri="{BB962C8B-B14F-4D97-AF65-F5344CB8AC3E}">
        <p14:creationId xmlns:p14="http://schemas.microsoft.com/office/powerpoint/2010/main" val="99849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B1E5-F6F3-6A46-A69C-9708A536099C}"/>
              </a:ext>
            </a:extLst>
          </p:cNvPr>
          <p:cNvSpPr>
            <a:spLocks noGrp="1"/>
          </p:cNvSpPr>
          <p:nvPr>
            <p:ph type="title"/>
          </p:nvPr>
        </p:nvSpPr>
        <p:spPr/>
        <p:txBody>
          <a:bodyPr/>
          <a:lstStyle/>
          <a:p>
            <a:r>
              <a:rPr lang="en-US" dirty="0"/>
              <a:t>Modify </a:t>
            </a:r>
            <a:r>
              <a:rPr lang="en-US" dirty="0" err="1"/>
              <a:t>hello.txt</a:t>
            </a:r>
            <a:endParaRPr lang="en-US" dirty="0"/>
          </a:p>
        </p:txBody>
      </p:sp>
      <p:sp>
        <p:nvSpPr>
          <p:cNvPr id="3" name="Content Placeholder 2">
            <a:extLst>
              <a:ext uri="{FF2B5EF4-FFF2-40B4-BE49-F238E27FC236}">
                <a16:creationId xmlns:a16="http://schemas.microsoft.com/office/drawing/2014/main" id="{166D9322-4185-6E44-93A4-8D20B486FF9E}"/>
              </a:ext>
            </a:extLst>
          </p:cNvPr>
          <p:cNvSpPr>
            <a:spLocks noGrp="1"/>
          </p:cNvSpPr>
          <p:nvPr>
            <p:ph idx="1"/>
          </p:nvPr>
        </p:nvSpPr>
        <p:spPr/>
        <p:txBody>
          <a:bodyPr/>
          <a:lstStyle/>
          <a:p>
            <a:r>
              <a:rPr lang="en-US" dirty="0"/>
              <a:t>Either add a new line that says "bonjour" in your editor</a:t>
            </a:r>
          </a:p>
          <a:p>
            <a:r>
              <a:rPr lang="en-US" dirty="0"/>
              <a:t>Or, type </a:t>
            </a:r>
            <a:r>
              <a:rPr lang="en-US" b="1" dirty="0"/>
              <a:t>echo "bonjour" &gt;&gt; </a:t>
            </a:r>
            <a:r>
              <a:rPr lang="en-US" b="1" dirty="0" err="1"/>
              <a:t>hello.txt</a:t>
            </a:r>
            <a:r>
              <a:rPr lang="en-US" b="1" dirty="0"/>
              <a:t> </a:t>
            </a:r>
          </a:p>
        </p:txBody>
      </p:sp>
      <p:pic>
        <p:nvPicPr>
          <p:cNvPr id="4" name="Picture 3">
            <a:extLst>
              <a:ext uri="{FF2B5EF4-FFF2-40B4-BE49-F238E27FC236}">
                <a16:creationId xmlns:a16="http://schemas.microsoft.com/office/drawing/2014/main" id="{6D711E18-38BD-5344-91A4-E0E633868176}"/>
              </a:ext>
            </a:extLst>
          </p:cNvPr>
          <p:cNvPicPr>
            <a:picLocks noChangeAspect="1"/>
          </p:cNvPicPr>
          <p:nvPr/>
        </p:nvPicPr>
        <p:blipFill>
          <a:blip r:embed="rId2"/>
          <a:stretch>
            <a:fillRect/>
          </a:stretch>
        </p:blipFill>
        <p:spPr>
          <a:xfrm>
            <a:off x="5627687" y="4641851"/>
            <a:ext cx="2603500" cy="1397000"/>
          </a:xfrm>
          <a:prstGeom prst="rect">
            <a:avLst/>
          </a:prstGeom>
        </p:spPr>
      </p:pic>
      <p:pic>
        <p:nvPicPr>
          <p:cNvPr id="5" name="Picture 4">
            <a:extLst>
              <a:ext uri="{FF2B5EF4-FFF2-40B4-BE49-F238E27FC236}">
                <a16:creationId xmlns:a16="http://schemas.microsoft.com/office/drawing/2014/main" id="{F117FB9E-A5EF-6F47-AAA8-C1F971DBA027}"/>
              </a:ext>
            </a:extLst>
          </p:cNvPr>
          <p:cNvPicPr>
            <a:picLocks noChangeAspect="1"/>
          </p:cNvPicPr>
          <p:nvPr/>
        </p:nvPicPr>
        <p:blipFill>
          <a:blip r:embed="rId3"/>
          <a:stretch>
            <a:fillRect/>
          </a:stretch>
        </p:blipFill>
        <p:spPr>
          <a:xfrm>
            <a:off x="1609724" y="3701255"/>
            <a:ext cx="6215829" cy="456407"/>
          </a:xfrm>
          <a:prstGeom prst="rect">
            <a:avLst/>
          </a:prstGeom>
        </p:spPr>
      </p:pic>
      <p:sp>
        <p:nvSpPr>
          <p:cNvPr id="6" name="TextBox 5">
            <a:extLst>
              <a:ext uri="{FF2B5EF4-FFF2-40B4-BE49-F238E27FC236}">
                <a16:creationId xmlns:a16="http://schemas.microsoft.com/office/drawing/2014/main" id="{AD370221-765A-8F43-8551-D0CBD0647578}"/>
              </a:ext>
            </a:extLst>
          </p:cNvPr>
          <p:cNvSpPr txBox="1"/>
          <p:nvPr/>
        </p:nvSpPr>
        <p:spPr>
          <a:xfrm>
            <a:off x="571500" y="6258717"/>
            <a:ext cx="4308231" cy="369332"/>
          </a:xfrm>
          <a:prstGeom prst="rect">
            <a:avLst/>
          </a:prstGeom>
          <a:noFill/>
        </p:spPr>
        <p:txBody>
          <a:bodyPr wrap="none" rtlCol="0">
            <a:spAutoFit/>
          </a:bodyPr>
          <a:lstStyle/>
          <a:p>
            <a:r>
              <a:rPr lang="en-US" dirty="0"/>
              <a:t>*bonjour is French for "hello" or "good day"</a:t>
            </a:r>
          </a:p>
        </p:txBody>
      </p:sp>
    </p:spTree>
    <p:extLst>
      <p:ext uri="{BB962C8B-B14F-4D97-AF65-F5344CB8AC3E}">
        <p14:creationId xmlns:p14="http://schemas.microsoft.com/office/powerpoint/2010/main" val="2647855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C4FB-60A2-6947-8DB4-A9DA6B1AA0E3}"/>
              </a:ext>
            </a:extLst>
          </p:cNvPr>
          <p:cNvSpPr>
            <a:spLocks noGrp="1"/>
          </p:cNvSpPr>
          <p:nvPr>
            <p:ph type="title"/>
          </p:nvPr>
        </p:nvSpPr>
        <p:spPr/>
        <p:txBody>
          <a:bodyPr/>
          <a:lstStyle/>
          <a:p>
            <a:r>
              <a:rPr lang="en-US" dirty="0"/>
              <a:t>git status</a:t>
            </a:r>
          </a:p>
        </p:txBody>
      </p:sp>
      <p:sp>
        <p:nvSpPr>
          <p:cNvPr id="3" name="Content Placeholder 2">
            <a:extLst>
              <a:ext uri="{FF2B5EF4-FFF2-40B4-BE49-F238E27FC236}">
                <a16:creationId xmlns:a16="http://schemas.microsoft.com/office/drawing/2014/main" id="{554FA510-CF8F-5340-865B-6517B356B67C}"/>
              </a:ext>
            </a:extLst>
          </p:cNvPr>
          <p:cNvSpPr>
            <a:spLocks noGrp="1"/>
          </p:cNvSpPr>
          <p:nvPr>
            <p:ph idx="1"/>
          </p:nvPr>
        </p:nvSpPr>
        <p:spPr>
          <a:xfrm>
            <a:off x="642938" y="1685925"/>
            <a:ext cx="8229600" cy="4525963"/>
          </a:xfrm>
        </p:spPr>
        <p:txBody>
          <a:bodyPr/>
          <a:lstStyle/>
          <a:p>
            <a:r>
              <a:rPr lang="en-US" dirty="0"/>
              <a:t>Run </a:t>
            </a:r>
            <a:r>
              <a:rPr lang="en-US" b="1" dirty="0"/>
              <a:t>git status</a:t>
            </a:r>
          </a:p>
          <a:p>
            <a:r>
              <a:rPr lang="en-US" dirty="0"/>
              <a:t>Git knows </a:t>
            </a:r>
            <a:r>
              <a:rPr lang="en-US" dirty="0" err="1"/>
              <a:t>hello.txt</a:t>
            </a:r>
            <a:r>
              <a:rPr lang="en-US" dirty="0"/>
              <a:t> has changed</a:t>
            </a:r>
          </a:p>
        </p:txBody>
      </p:sp>
      <p:pic>
        <p:nvPicPr>
          <p:cNvPr id="4" name="Picture 3">
            <a:extLst>
              <a:ext uri="{FF2B5EF4-FFF2-40B4-BE49-F238E27FC236}">
                <a16:creationId xmlns:a16="http://schemas.microsoft.com/office/drawing/2014/main" id="{4B2DE48D-909A-204E-B061-288A04060276}"/>
              </a:ext>
            </a:extLst>
          </p:cNvPr>
          <p:cNvPicPr>
            <a:picLocks noChangeAspect="1"/>
          </p:cNvPicPr>
          <p:nvPr/>
        </p:nvPicPr>
        <p:blipFill>
          <a:blip r:embed="rId2"/>
          <a:stretch>
            <a:fillRect/>
          </a:stretch>
        </p:blipFill>
        <p:spPr>
          <a:xfrm>
            <a:off x="1181100" y="3136106"/>
            <a:ext cx="6781800" cy="1625600"/>
          </a:xfrm>
          <a:prstGeom prst="rect">
            <a:avLst/>
          </a:prstGeom>
        </p:spPr>
      </p:pic>
    </p:spTree>
    <p:extLst>
      <p:ext uri="{BB962C8B-B14F-4D97-AF65-F5344CB8AC3E}">
        <p14:creationId xmlns:p14="http://schemas.microsoft.com/office/powerpoint/2010/main" val="283005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CD5D-4D37-544E-BC36-8049533A53D3}"/>
              </a:ext>
            </a:extLst>
          </p:cNvPr>
          <p:cNvSpPr>
            <a:spLocks noGrp="1"/>
          </p:cNvSpPr>
          <p:nvPr>
            <p:ph type="title"/>
          </p:nvPr>
        </p:nvSpPr>
        <p:spPr/>
        <p:txBody>
          <a:bodyPr/>
          <a:lstStyle/>
          <a:p>
            <a:r>
              <a:rPr lang="en-US" dirty="0"/>
              <a:t>Commit</a:t>
            </a:r>
          </a:p>
        </p:txBody>
      </p:sp>
      <p:sp>
        <p:nvSpPr>
          <p:cNvPr id="3" name="Content Placeholder 2">
            <a:extLst>
              <a:ext uri="{FF2B5EF4-FFF2-40B4-BE49-F238E27FC236}">
                <a16:creationId xmlns:a16="http://schemas.microsoft.com/office/drawing/2014/main" id="{C0D274D8-5216-504D-BD69-FB320900EF6B}"/>
              </a:ext>
            </a:extLst>
          </p:cNvPr>
          <p:cNvSpPr>
            <a:spLocks noGrp="1"/>
          </p:cNvSpPr>
          <p:nvPr>
            <p:ph idx="1"/>
          </p:nvPr>
        </p:nvSpPr>
        <p:spPr/>
        <p:txBody>
          <a:bodyPr>
            <a:normAutofit fontScale="92500" lnSpcReduction="20000"/>
          </a:bodyPr>
          <a:lstStyle/>
          <a:p>
            <a:r>
              <a:rPr lang="en-US" dirty="0"/>
              <a:t>What happens if we try and commit?</a:t>
            </a:r>
          </a:p>
          <a:p>
            <a:endParaRPr lang="en-US" dirty="0"/>
          </a:p>
          <a:p>
            <a:endParaRPr lang="en-US" dirty="0"/>
          </a:p>
          <a:p>
            <a:endParaRPr lang="en-US" dirty="0"/>
          </a:p>
          <a:p>
            <a:endParaRPr lang="en-US" dirty="0"/>
          </a:p>
          <a:p>
            <a:endParaRPr lang="en-US" dirty="0"/>
          </a:p>
          <a:p>
            <a:r>
              <a:rPr lang="en-US" dirty="0"/>
              <a:t>No changes added to the commit - nothing happens</a:t>
            </a:r>
          </a:p>
          <a:p>
            <a:r>
              <a:rPr lang="en-US" dirty="0"/>
              <a:t>We have to stage (add) the changes before we commit </a:t>
            </a:r>
          </a:p>
        </p:txBody>
      </p:sp>
      <p:pic>
        <p:nvPicPr>
          <p:cNvPr id="6" name="Picture 5">
            <a:extLst>
              <a:ext uri="{FF2B5EF4-FFF2-40B4-BE49-F238E27FC236}">
                <a16:creationId xmlns:a16="http://schemas.microsoft.com/office/drawing/2014/main" id="{91A4E483-8143-4240-9A8D-0AD71FB5F610}"/>
              </a:ext>
            </a:extLst>
          </p:cNvPr>
          <p:cNvPicPr>
            <a:picLocks noChangeAspect="1"/>
          </p:cNvPicPr>
          <p:nvPr/>
        </p:nvPicPr>
        <p:blipFill>
          <a:blip r:embed="rId2"/>
          <a:stretch>
            <a:fillRect/>
          </a:stretch>
        </p:blipFill>
        <p:spPr>
          <a:xfrm>
            <a:off x="740352" y="2271764"/>
            <a:ext cx="7663295" cy="1873250"/>
          </a:xfrm>
          <a:prstGeom prst="rect">
            <a:avLst/>
          </a:prstGeom>
        </p:spPr>
      </p:pic>
    </p:spTree>
    <p:extLst>
      <p:ext uri="{BB962C8B-B14F-4D97-AF65-F5344CB8AC3E}">
        <p14:creationId xmlns:p14="http://schemas.microsoft.com/office/powerpoint/2010/main" val="427204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E7B1-EC86-764B-8BC4-E35303652614}"/>
              </a:ext>
            </a:extLst>
          </p:cNvPr>
          <p:cNvSpPr>
            <a:spLocks noGrp="1"/>
          </p:cNvSpPr>
          <p:nvPr>
            <p:ph type="title"/>
          </p:nvPr>
        </p:nvSpPr>
        <p:spPr/>
        <p:txBody>
          <a:bodyPr>
            <a:normAutofit/>
          </a:bodyPr>
          <a:lstStyle/>
          <a:p>
            <a:r>
              <a:rPr lang="en-US" dirty="0"/>
              <a:t>Add the changes and commit</a:t>
            </a:r>
          </a:p>
        </p:txBody>
      </p:sp>
      <p:sp>
        <p:nvSpPr>
          <p:cNvPr id="3" name="Content Placeholder 2">
            <a:extLst>
              <a:ext uri="{FF2B5EF4-FFF2-40B4-BE49-F238E27FC236}">
                <a16:creationId xmlns:a16="http://schemas.microsoft.com/office/drawing/2014/main" id="{EE9B9A01-1008-D941-B77D-C56F92396C0F}"/>
              </a:ext>
            </a:extLst>
          </p:cNvPr>
          <p:cNvSpPr>
            <a:spLocks noGrp="1"/>
          </p:cNvSpPr>
          <p:nvPr>
            <p:ph idx="1"/>
          </p:nvPr>
        </p:nvSpPr>
        <p:spPr/>
        <p:txBody>
          <a:bodyPr/>
          <a:lstStyle/>
          <a:p>
            <a:r>
              <a:rPr lang="en-US" b="1" dirty="0"/>
              <a:t>git add </a:t>
            </a:r>
            <a:r>
              <a:rPr lang="en-US" b="1" dirty="0" err="1"/>
              <a:t>hello.txt</a:t>
            </a:r>
            <a:endParaRPr lang="en-US" b="1" dirty="0"/>
          </a:p>
          <a:p>
            <a:r>
              <a:rPr lang="en-US" b="1" dirty="0"/>
              <a:t>git status </a:t>
            </a:r>
          </a:p>
          <a:p>
            <a:r>
              <a:rPr lang="en-US" b="1" dirty="0"/>
              <a:t>git commit -m "Add hello in French"</a:t>
            </a:r>
          </a:p>
          <a:p>
            <a:endParaRPr lang="en-US" dirty="0"/>
          </a:p>
        </p:txBody>
      </p:sp>
      <p:sp>
        <p:nvSpPr>
          <p:cNvPr id="5" name="TextBox 4">
            <a:extLst>
              <a:ext uri="{FF2B5EF4-FFF2-40B4-BE49-F238E27FC236}">
                <a16:creationId xmlns:a16="http://schemas.microsoft.com/office/drawing/2014/main" id="{B169E4D6-18E6-E544-9631-40E43EEE1195}"/>
              </a:ext>
            </a:extLst>
          </p:cNvPr>
          <p:cNvSpPr txBox="1"/>
          <p:nvPr/>
        </p:nvSpPr>
        <p:spPr>
          <a:xfrm>
            <a:off x="4657725" y="2165370"/>
            <a:ext cx="2487861" cy="369332"/>
          </a:xfrm>
          <a:prstGeom prst="rect">
            <a:avLst/>
          </a:prstGeom>
          <a:noFill/>
          <a:ln>
            <a:solidFill>
              <a:schemeClr val="accent1"/>
            </a:solidFill>
          </a:ln>
        </p:spPr>
        <p:txBody>
          <a:bodyPr wrap="none" rtlCol="0">
            <a:spAutoFit/>
          </a:bodyPr>
          <a:lstStyle/>
          <a:p>
            <a:r>
              <a:rPr lang="en-US" dirty="0"/>
              <a:t>Notice </a:t>
            </a:r>
            <a:r>
              <a:rPr lang="en-US" dirty="0" err="1"/>
              <a:t>hello.txt</a:t>
            </a:r>
            <a:r>
              <a:rPr lang="en-US" dirty="0"/>
              <a:t> is staged</a:t>
            </a:r>
          </a:p>
        </p:txBody>
      </p:sp>
      <p:cxnSp>
        <p:nvCxnSpPr>
          <p:cNvPr id="7" name="Straight Arrow Connector 6">
            <a:extLst>
              <a:ext uri="{FF2B5EF4-FFF2-40B4-BE49-F238E27FC236}">
                <a16:creationId xmlns:a16="http://schemas.microsoft.com/office/drawing/2014/main" id="{AAB80A20-F773-1547-B791-AA7E3F849BCA}"/>
              </a:ext>
            </a:extLst>
          </p:cNvPr>
          <p:cNvCxnSpPr>
            <a:cxnSpLocks/>
            <a:stCxn id="5" idx="1"/>
          </p:cNvCxnSpPr>
          <p:nvPr/>
        </p:nvCxnSpPr>
        <p:spPr>
          <a:xfrm flipH="1">
            <a:off x="2571751" y="2350036"/>
            <a:ext cx="2085974" cy="1702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D6AF4EC7-132A-8F41-BDF0-A481285D6D61}"/>
              </a:ext>
            </a:extLst>
          </p:cNvPr>
          <p:cNvPicPr>
            <a:picLocks noChangeAspect="1"/>
          </p:cNvPicPr>
          <p:nvPr/>
        </p:nvPicPr>
        <p:blipFill>
          <a:blip r:embed="rId2"/>
          <a:stretch>
            <a:fillRect/>
          </a:stretch>
        </p:blipFill>
        <p:spPr>
          <a:xfrm>
            <a:off x="1804987" y="3597275"/>
            <a:ext cx="6380837" cy="2711450"/>
          </a:xfrm>
          <a:prstGeom prst="rect">
            <a:avLst/>
          </a:prstGeom>
        </p:spPr>
      </p:pic>
    </p:spTree>
    <p:extLst>
      <p:ext uri="{BB962C8B-B14F-4D97-AF65-F5344CB8AC3E}">
        <p14:creationId xmlns:p14="http://schemas.microsoft.com/office/powerpoint/2010/main" val="346266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7D1F-24F0-5044-AFEA-2732E6A89FAC}"/>
              </a:ext>
            </a:extLst>
          </p:cNvPr>
          <p:cNvSpPr>
            <a:spLocks noGrp="1"/>
          </p:cNvSpPr>
          <p:nvPr>
            <p:ph type="title"/>
          </p:nvPr>
        </p:nvSpPr>
        <p:spPr/>
        <p:txBody>
          <a:bodyPr/>
          <a:lstStyle/>
          <a:p>
            <a:r>
              <a:rPr lang="en-US" dirty="0"/>
              <a:t>git log</a:t>
            </a:r>
          </a:p>
        </p:txBody>
      </p:sp>
      <p:sp>
        <p:nvSpPr>
          <p:cNvPr id="3" name="Content Placeholder 2">
            <a:extLst>
              <a:ext uri="{FF2B5EF4-FFF2-40B4-BE49-F238E27FC236}">
                <a16:creationId xmlns:a16="http://schemas.microsoft.com/office/drawing/2014/main" id="{49074F3E-52FB-264A-9E37-2DBF6DC9609E}"/>
              </a:ext>
            </a:extLst>
          </p:cNvPr>
          <p:cNvSpPr>
            <a:spLocks noGrp="1"/>
          </p:cNvSpPr>
          <p:nvPr>
            <p:ph idx="1"/>
          </p:nvPr>
        </p:nvSpPr>
        <p:spPr/>
        <p:txBody>
          <a:bodyPr/>
          <a:lstStyle/>
          <a:p>
            <a:r>
              <a:rPr lang="en-US" b="1" dirty="0"/>
              <a:t>git log </a:t>
            </a:r>
            <a:r>
              <a:rPr lang="en-US" dirty="0"/>
              <a:t>should show both commits</a:t>
            </a:r>
          </a:p>
        </p:txBody>
      </p:sp>
      <p:pic>
        <p:nvPicPr>
          <p:cNvPr id="6" name="Picture 5">
            <a:extLst>
              <a:ext uri="{FF2B5EF4-FFF2-40B4-BE49-F238E27FC236}">
                <a16:creationId xmlns:a16="http://schemas.microsoft.com/office/drawing/2014/main" id="{55B7505B-6155-2A46-BB22-246CE45ED93E}"/>
              </a:ext>
            </a:extLst>
          </p:cNvPr>
          <p:cNvPicPr>
            <a:picLocks noChangeAspect="1"/>
          </p:cNvPicPr>
          <p:nvPr/>
        </p:nvPicPr>
        <p:blipFill>
          <a:blip r:embed="rId2"/>
          <a:stretch>
            <a:fillRect/>
          </a:stretch>
        </p:blipFill>
        <p:spPr>
          <a:xfrm>
            <a:off x="657224" y="2836861"/>
            <a:ext cx="7757965" cy="3149601"/>
          </a:xfrm>
          <a:prstGeom prst="rect">
            <a:avLst/>
          </a:prstGeom>
        </p:spPr>
      </p:pic>
    </p:spTree>
    <p:extLst>
      <p:ext uri="{BB962C8B-B14F-4D97-AF65-F5344CB8AC3E}">
        <p14:creationId xmlns:p14="http://schemas.microsoft.com/office/powerpoint/2010/main" val="189867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8E55-3AC3-6247-B5E6-9FB149F86D61}"/>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390978E8-D303-DC41-A100-0F7F399B4E61}"/>
              </a:ext>
            </a:extLst>
          </p:cNvPr>
          <p:cNvSpPr>
            <a:spLocks noGrp="1"/>
          </p:cNvSpPr>
          <p:nvPr>
            <p:ph idx="1"/>
          </p:nvPr>
        </p:nvSpPr>
        <p:spPr/>
        <p:txBody>
          <a:bodyPr>
            <a:normAutofit fontScale="92500"/>
          </a:bodyPr>
          <a:lstStyle/>
          <a:p>
            <a:r>
              <a:rPr lang="en-US" dirty="0"/>
              <a:t>Add "</a:t>
            </a:r>
            <a:r>
              <a:rPr lang="en-US" dirty="0" err="1"/>
              <a:t>hola</a:t>
            </a:r>
            <a:r>
              <a:rPr lang="en-US" dirty="0"/>
              <a:t>" to </a:t>
            </a:r>
            <a:r>
              <a:rPr lang="en-US" dirty="0" err="1"/>
              <a:t>hello.txt</a:t>
            </a:r>
            <a:r>
              <a:rPr lang="en-US" dirty="0"/>
              <a:t>, save ("hello" in Spanish)</a:t>
            </a:r>
          </a:p>
          <a:p>
            <a:r>
              <a:rPr lang="en-US" dirty="0"/>
              <a:t>Run </a:t>
            </a:r>
            <a:r>
              <a:rPr lang="en-US" b="1" dirty="0"/>
              <a:t>git status</a:t>
            </a:r>
          </a:p>
          <a:p>
            <a:r>
              <a:rPr lang="en-US" dirty="0"/>
              <a:t>Stage (add) </a:t>
            </a:r>
            <a:r>
              <a:rPr lang="en-US" dirty="0" err="1"/>
              <a:t>hello.txt</a:t>
            </a:r>
            <a:r>
              <a:rPr lang="en-US" dirty="0"/>
              <a:t> </a:t>
            </a:r>
          </a:p>
          <a:p>
            <a:r>
              <a:rPr lang="en-US" dirty="0"/>
              <a:t>Run </a:t>
            </a:r>
            <a:r>
              <a:rPr lang="en-US" b="1" dirty="0"/>
              <a:t>git status </a:t>
            </a:r>
            <a:r>
              <a:rPr lang="en-US" dirty="0"/>
              <a:t>to verify</a:t>
            </a:r>
          </a:p>
          <a:p>
            <a:r>
              <a:rPr lang="en-US" dirty="0"/>
              <a:t>Commit the change with a useful commit message </a:t>
            </a:r>
          </a:p>
          <a:p>
            <a:r>
              <a:rPr lang="en-US" dirty="0"/>
              <a:t>Run </a:t>
            </a:r>
            <a:r>
              <a:rPr lang="en-US" b="1" dirty="0"/>
              <a:t>git status </a:t>
            </a:r>
          </a:p>
          <a:p>
            <a:r>
              <a:rPr lang="en-US" dirty="0"/>
              <a:t>Run </a:t>
            </a:r>
            <a:r>
              <a:rPr lang="en-US" b="1" dirty="0"/>
              <a:t>git log</a:t>
            </a:r>
          </a:p>
          <a:p>
            <a:endParaRPr lang="en-US" dirty="0"/>
          </a:p>
        </p:txBody>
      </p:sp>
    </p:spTree>
    <p:extLst>
      <p:ext uri="{BB962C8B-B14F-4D97-AF65-F5344CB8AC3E}">
        <p14:creationId xmlns:p14="http://schemas.microsoft.com/office/powerpoint/2010/main" val="190803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CF16-86AF-D44E-BB69-87E90AC400D4}"/>
              </a:ext>
            </a:extLst>
          </p:cNvPr>
          <p:cNvSpPr>
            <a:spLocks noGrp="1"/>
          </p:cNvSpPr>
          <p:nvPr>
            <p:ph type="title"/>
          </p:nvPr>
        </p:nvSpPr>
        <p:spPr/>
        <p:txBody>
          <a:bodyPr/>
          <a:lstStyle/>
          <a:p>
            <a:r>
              <a:rPr lang="en-US" dirty="0"/>
              <a:t>New File</a:t>
            </a:r>
          </a:p>
        </p:txBody>
      </p:sp>
      <p:sp>
        <p:nvSpPr>
          <p:cNvPr id="3" name="Content Placeholder 2">
            <a:extLst>
              <a:ext uri="{FF2B5EF4-FFF2-40B4-BE49-F238E27FC236}">
                <a16:creationId xmlns:a16="http://schemas.microsoft.com/office/drawing/2014/main" id="{9B325E59-61AD-7B46-92C3-64813145D7DC}"/>
              </a:ext>
            </a:extLst>
          </p:cNvPr>
          <p:cNvSpPr>
            <a:spLocks noGrp="1"/>
          </p:cNvSpPr>
          <p:nvPr>
            <p:ph idx="1"/>
          </p:nvPr>
        </p:nvSpPr>
        <p:spPr/>
        <p:txBody>
          <a:bodyPr/>
          <a:lstStyle/>
          <a:p>
            <a:r>
              <a:rPr lang="en-US" dirty="0"/>
              <a:t>Create a new file called </a:t>
            </a:r>
            <a:r>
              <a:rPr lang="en-US" dirty="0" err="1"/>
              <a:t>goodbye.txt</a:t>
            </a:r>
            <a:r>
              <a:rPr lang="en-US" dirty="0"/>
              <a:t> with "bye" in it</a:t>
            </a:r>
          </a:p>
        </p:txBody>
      </p:sp>
      <p:pic>
        <p:nvPicPr>
          <p:cNvPr id="4" name="Picture 3">
            <a:extLst>
              <a:ext uri="{FF2B5EF4-FFF2-40B4-BE49-F238E27FC236}">
                <a16:creationId xmlns:a16="http://schemas.microsoft.com/office/drawing/2014/main" id="{6AA7E55A-146F-9044-ADDB-CF71793E8D8B}"/>
              </a:ext>
            </a:extLst>
          </p:cNvPr>
          <p:cNvPicPr>
            <a:picLocks noChangeAspect="1"/>
          </p:cNvPicPr>
          <p:nvPr/>
        </p:nvPicPr>
        <p:blipFill>
          <a:blip r:embed="rId2"/>
          <a:stretch>
            <a:fillRect/>
          </a:stretch>
        </p:blipFill>
        <p:spPr>
          <a:xfrm>
            <a:off x="1314784" y="3289299"/>
            <a:ext cx="7372016" cy="520700"/>
          </a:xfrm>
          <a:prstGeom prst="rect">
            <a:avLst/>
          </a:prstGeom>
        </p:spPr>
      </p:pic>
      <p:pic>
        <p:nvPicPr>
          <p:cNvPr id="5" name="Picture 4">
            <a:extLst>
              <a:ext uri="{FF2B5EF4-FFF2-40B4-BE49-F238E27FC236}">
                <a16:creationId xmlns:a16="http://schemas.microsoft.com/office/drawing/2014/main" id="{18F26B49-19E3-4F4F-91F8-E630D84BED7F}"/>
              </a:ext>
            </a:extLst>
          </p:cNvPr>
          <p:cNvPicPr>
            <a:picLocks noChangeAspect="1"/>
          </p:cNvPicPr>
          <p:nvPr/>
        </p:nvPicPr>
        <p:blipFill>
          <a:blip r:embed="rId3"/>
          <a:stretch>
            <a:fillRect/>
          </a:stretch>
        </p:blipFill>
        <p:spPr>
          <a:xfrm>
            <a:off x="5126038" y="4310854"/>
            <a:ext cx="2235200" cy="1282700"/>
          </a:xfrm>
          <a:prstGeom prst="rect">
            <a:avLst/>
          </a:prstGeom>
        </p:spPr>
      </p:pic>
    </p:spTree>
    <p:extLst>
      <p:ext uri="{BB962C8B-B14F-4D97-AF65-F5344CB8AC3E}">
        <p14:creationId xmlns:p14="http://schemas.microsoft.com/office/powerpoint/2010/main" val="3761024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DB21-47C8-AA44-8ED9-84D5B14B8A0E}"/>
              </a:ext>
            </a:extLst>
          </p:cNvPr>
          <p:cNvSpPr>
            <a:spLocks noGrp="1"/>
          </p:cNvSpPr>
          <p:nvPr>
            <p:ph type="title"/>
          </p:nvPr>
        </p:nvSpPr>
        <p:spPr/>
        <p:txBody>
          <a:bodyPr/>
          <a:lstStyle/>
          <a:p>
            <a:r>
              <a:rPr lang="en-US" dirty="0"/>
              <a:t>Run git status</a:t>
            </a:r>
          </a:p>
        </p:txBody>
      </p:sp>
      <p:sp>
        <p:nvSpPr>
          <p:cNvPr id="3" name="Content Placeholder 2">
            <a:extLst>
              <a:ext uri="{FF2B5EF4-FFF2-40B4-BE49-F238E27FC236}">
                <a16:creationId xmlns:a16="http://schemas.microsoft.com/office/drawing/2014/main" id="{37AADA5E-20A4-6749-868B-2894A57000DD}"/>
              </a:ext>
            </a:extLst>
          </p:cNvPr>
          <p:cNvSpPr>
            <a:spLocks noGrp="1"/>
          </p:cNvSpPr>
          <p:nvPr>
            <p:ph idx="1"/>
          </p:nvPr>
        </p:nvSpPr>
        <p:spPr/>
        <p:txBody>
          <a:bodyPr/>
          <a:lstStyle/>
          <a:p>
            <a:r>
              <a:rPr lang="en-US" dirty="0"/>
              <a:t>Git has seen the new file </a:t>
            </a:r>
          </a:p>
        </p:txBody>
      </p:sp>
      <p:pic>
        <p:nvPicPr>
          <p:cNvPr id="4" name="Picture 3">
            <a:extLst>
              <a:ext uri="{FF2B5EF4-FFF2-40B4-BE49-F238E27FC236}">
                <a16:creationId xmlns:a16="http://schemas.microsoft.com/office/drawing/2014/main" id="{2DC72595-3EBE-4C45-ABA2-AA51EDB9C30F}"/>
              </a:ext>
            </a:extLst>
          </p:cNvPr>
          <p:cNvPicPr>
            <a:picLocks noChangeAspect="1"/>
          </p:cNvPicPr>
          <p:nvPr/>
        </p:nvPicPr>
        <p:blipFill>
          <a:blip r:embed="rId2"/>
          <a:stretch>
            <a:fillRect/>
          </a:stretch>
        </p:blipFill>
        <p:spPr>
          <a:xfrm>
            <a:off x="569070" y="2584450"/>
            <a:ext cx="8005859" cy="1701800"/>
          </a:xfrm>
          <a:prstGeom prst="rect">
            <a:avLst/>
          </a:prstGeom>
        </p:spPr>
      </p:pic>
    </p:spTree>
    <p:extLst>
      <p:ext uri="{BB962C8B-B14F-4D97-AF65-F5344CB8AC3E}">
        <p14:creationId xmlns:p14="http://schemas.microsoft.com/office/powerpoint/2010/main" val="997297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1B5C-3447-0744-9B3B-F3FCF71D0930}"/>
              </a:ext>
            </a:extLst>
          </p:cNvPr>
          <p:cNvSpPr>
            <a:spLocks noGrp="1"/>
          </p:cNvSpPr>
          <p:nvPr>
            <p:ph type="title"/>
          </p:nvPr>
        </p:nvSpPr>
        <p:spPr/>
        <p:txBody>
          <a:bodyPr/>
          <a:lstStyle/>
          <a:p>
            <a:r>
              <a:rPr lang="en-US" dirty="0"/>
              <a:t>add,  commit </a:t>
            </a:r>
          </a:p>
        </p:txBody>
      </p:sp>
      <p:sp>
        <p:nvSpPr>
          <p:cNvPr id="3" name="Content Placeholder 2">
            <a:extLst>
              <a:ext uri="{FF2B5EF4-FFF2-40B4-BE49-F238E27FC236}">
                <a16:creationId xmlns:a16="http://schemas.microsoft.com/office/drawing/2014/main" id="{1AD7BC26-6778-D54F-9973-02E1CCD56A07}"/>
              </a:ext>
            </a:extLst>
          </p:cNvPr>
          <p:cNvSpPr>
            <a:spLocks noGrp="1"/>
          </p:cNvSpPr>
          <p:nvPr>
            <p:ph idx="1"/>
          </p:nvPr>
        </p:nvSpPr>
        <p:spPr>
          <a:xfrm>
            <a:off x="457200" y="1600200"/>
            <a:ext cx="6657975" cy="4525963"/>
          </a:xfrm>
        </p:spPr>
        <p:txBody>
          <a:bodyPr/>
          <a:lstStyle/>
          <a:p>
            <a:r>
              <a:rPr lang="en-US" b="1" dirty="0"/>
              <a:t>git add </a:t>
            </a:r>
            <a:r>
              <a:rPr lang="en-US" b="1" dirty="0" err="1"/>
              <a:t>goodbye.txt</a:t>
            </a:r>
            <a:endParaRPr lang="en-US" b="1" dirty="0"/>
          </a:p>
          <a:p>
            <a:r>
              <a:rPr lang="en-US" b="1" dirty="0"/>
              <a:t>git commit -m "Create </a:t>
            </a:r>
            <a:r>
              <a:rPr lang="en-US" b="1" dirty="0" err="1"/>
              <a:t>goodbye.txt</a:t>
            </a:r>
            <a:r>
              <a:rPr lang="en-US" b="1" dirty="0"/>
              <a:t>"</a:t>
            </a:r>
          </a:p>
          <a:p>
            <a:endParaRPr lang="en-US" dirty="0"/>
          </a:p>
          <a:p>
            <a:endParaRPr lang="en-US" dirty="0"/>
          </a:p>
          <a:p>
            <a:r>
              <a:rPr lang="en-US" dirty="0"/>
              <a:t>Run </a:t>
            </a:r>
            <a:r>
              <a:rPr lang="en-US" b="1" dirty="0"/>
              <a:t>git log</a:t>
            </a:r>
            <a:r>
              <a:rPr lang="en-US" dirty="0"/>
              <a:t>, </a:t>
            </a:r>
          </a:p>
          <a:p>
            <a:pPr marL="0" indent="0">
              <a:buNone/>
            </a:pPr>
            <a:r>
              <a:rPr lang="en-US" dirty="0"/>
              <a:t>and </a:t>
            </a:r>
            <a:r>
              <a:rPr lang="en-US" b="1" dirty="0"/>
              <a:t>git status </a:t>
            </a:r>
          </a:p>
        </p:txBody>
      </p:sp>
      <p:pic>
        <p:nvPicPr>
          <p:cNvPr id="6" name="Picture 5">
            <a:extLst>
              <a:ext uri="{FF2B5EF4-FFF2-40B4-BE49-F238E27FC236}">
                <a16:creationId xmlns:a16="http://schemas.microsoft.com/office/drawing/2014/main" id="{FEC2FF9F-0FE0-8F47-A9EC-689A89FCEB95}"/>
              </a:ext>
            </a:extLst>
          </p:cNvPr>
          <p:cNvPicPr>
            <a:picLocks noChangeAspect="1"/>
          </p:cNvPicPr>
          <p:nvPr/>
        </p:nvPicPr>
        <p:blipFill>
          <a:blip r:embed="rId2"/>
          <a:stretch>
            <a:fillRect/>
          </a:stretch>
        </p:blipFill>
        <p:spPr>
          <a:xfrm>
            <a:off x="4029075" y="2856206"/>
            <a:ext cx="4657725" cy="3844631"/>
          </a:xfrm>
          <a:prstGeom prst="rect">
            <a:avLst/>
          </a:prstGeom>
        </p:spPr>
      </p:pic>
    </p:spTree>
    <p:extLst>
      <p:ext uri="{BB962C8B-B14F-4D97-AF65-F5344CB8AC3E}">
        <p14:creationId xmlns:p14="http://schemas.microsoft.com/office/powerpoint/2010/main" val="274641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you should know</a:t>
            </a:r>
          </a:p>
        </p:txBody>
      </p:sp>
      <p:sp>
        <p:nvSpPr>
          <p:cNvPr id="3" name="Content Placeholder 2"/>
          <p:cNvSpPr>
            <a:spLocks noGrp="1"/>
          </p:cNvSpPr>
          <p:nvPr>
            <p:ph idx="1"/>
          </p:nvPr>
        </p:nvSpPr>
        <p:spPr/>
        <p:txBody>
          <a:bodyPr>
            <a:normAutofit/>
          </a:bodyPr>
          <a:lstStyle/>
          <a:p>
            <a:r>
              <a:rPr lang="en-US" dirty="0"/>
              <a:t>You can create a repository; add files, commit changes</a:t>
            </a:r>
          </a:p>
          <a:p>
            <a:r>
              <a:rPr lang="en-US" dirty="0"/>
              <a:t>You can share projects on GitHub</a:t>
            </a:r>
          </a:p>
          <a:p>
            <a:r>
              <a:rPr lang="en-US" dirty="0"/>
              <a:t>You can create a .</a:t>
            </a:r>
            <a:r>
              <a:rPr lang="en-US" dirty="0" err="1"/>
              <a:t>gitignore</a:t>
            </a:r>
            <a:r>
              <a:rPr lang="en-US" dirty="0"/>
              <a:t> file </a:t>
            </a:r>
          </a:p>
          <a:p>
            <a:endParaRPr lang="en-US" dirty="0"/>
          </a:p>
          <a:p>
            <a:pPr marL="457200" lvl="1" indent="0">
              <a:buNone/>
            </a:pPr>
            <a:endParaRPr lang="en-US" dirty="0"/>
          </a:p>
        </p:txBody>
      </p:sp>
    </p:spTree>
    <p:extLst>
      <p:ext uri="{BB962C8B-B14F-4D97-AF65-F5344CB8AC3E}">
        <p14:creationId xmlns:p14="http://schemas.microsoft.com/office/powerpoint/2010/main" val="1966846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F873-4C23-6642-AF95-DD4ECCB0582D}"/>
              </a:ext>
            </a:extLst>
          </p:cNvPr>
          <p:cNvSpPr>
            <a:spLocks noGrp="1"/>
          </p:cNvSpPr>
          <p:nvPr>
            <p:ph type="title"/>
          </p:nvPr>
        </p:nvSpPr>
        <p:spPr/>
        <p:txBody>
          <a:bodyPr/>
          <a:lstStyle/>
          <a:p>
            <a:r>
              <a:rPr lang="en-US" dirty="0"/>
              <a:t>Modify more than one file</a:t>
            </a:r>
          </a:p>
        </p:txBody>
      </p:sp>
      <p:sp>
        <p:nvSpPr>
          <p:cNvPr id="3" name="Content Placeholder 2">
            <a:extLst>
              <a:ext uri="{FF2B5EF4-FFF2-40B4-BE49-F238E27FC236}">
                <a16:creationId xmlns:a16="http://schemas.microsoft.com/office/drawing/2014/main" id="{94445934-E0FD-4948-87C7-44FE9DA7E63C}"/>
              </a:ext>
            </a:extLst>
          </p:cNvPr>
          <p:cNvSpPr>
            <a:spLocks noGrp="1"/>
          </p:cNvSpPr>
          <p:nvPr>
            <p:ph idx="1"/>
          </p:nvPr>
        </p:nvSpPr>
        <p:spPr/>
        <p:txBody>
          <a:bodyPr/>
          <a:lstStyle/>
          <a:p>
            <a:r>
              <a:rPr lang="en-US" dirty="0"/>
              <a:t>Let's add some Norwegian phrases...</a:t>
            </a:r>
          </a:p>
          <a:p>
            <a:r>
              <a:rPr lang="en-US" dirty="0"/>
              <a:t>Add "hallo" to </a:t>
            </a:r>
            <a:r>
              <a:rPr lang="en-US" dirty="0" err="1"/>
              <a:t>hello.txt</a:t>
            </a:r>
            <a:br>
              <a:rPr lang="en-US" dirty="0"/>
            </a:br>
            <a:r>
              <a:rPr lang="en-US" dirty="0"/>
              <a:t>Add "ha </a:t>
            </a:r>
            <a:r>
              <a:rPr lang="en-US" dirty="0" err="1"/>
              <a:t>det</a:t>
            </a:r>
            <a:r>
              <a:rPr lang="en-US" dirty="0"/>
              <a:t>" to </a:t>
            </a:r>
            <a:r>
              <a:rPr lang="en-US" dirty="0" err="1"/>
              <a:t>goodbye.txt</a:t>
            </a:r>
            <a:endParaRPr lang="en-US" dirty="0"/>
          </a:p>
          <a:p>
            <a:r>
              <a:rPr lang="en-US" dirty="0"/>
              <a:t>Run </a:t>
            </a:r>
            <a:r>
              <a:rPr lang="en-US" b="1" dirty="0"/>
              <a:t>git status </a:t>
            </a:r>
            <a:r>
              <a:rPr lang="en-US" dirty="0"/>
              <a:t>and note both changed files are listed </a:t>
            </a:r>
          </a:p>
        </p:txBody>
      </p:sp>
      <p:pic>
        <p:nvPicPr>
          <p:cNvPr id="4" name="Picture 3">
            <a:extLst>
              <a:ext uri="{FF2B5EF4-FFF2-40B4-BE49-F238E27FC236}">
                <a16:creationId xmlns:a16="http://schemas.microsoft.com/office/drawing/2014/main" id="{EE59E324-CA46-7144-94AB-EE85B21F4D1F}"/>
              </a:ext>
            </a:extLst>
          </p:cNvPr>
          <p:cNvPicPr>
            <a:picLocks noChangeAspect="1"/>
          </p:cNvPicPr>
          <p:nvPr/>
        </p:nvPicPr>
        <p:blipFill>
          <a:blip r:embed="rId2"/>
          <a:stretch>
            <a:fillRect/>
          </a:stretch>
        </p:blipFill>
        <p:spPr>
          <a:xfrm>
            <a:off x="1893887" y="4468812"/>
            <a:ext cx="6985000" cy="2197100"/>
          </a:xfrm>
          <a:prstGeom prst="rect">
            <a:avLst/>
          </a:prstGeom>
        </p:spPr>
      </p:pic>
    </p:spTree>
    <p:extLst>
      <p:ext uri="{BB962C8B-B14F-4D97-AF65-F5344CB8AC3E}">
        <p14:creationId xmlns:p14="http://schemas.microsoft.com/office/powerpoint/2010/main" val="1251808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520C-9723-6649-AD45-4B91D498B8E9}"/>
              </a:ext>
            </a:extLst>
          </p:cNvPr>
          <p:cNvSpPr>
            <a:spLocks noGrp="1"/>
          </p:cNvSpPr>
          <p:nvPr>
            <p:ph type="title"/>
          </p:nvPr>
        </p:nvSpPr>
        <p:spPr/>
        <p:txBody>
          <a:bodyPr/>
          <a:lstStyle/>
          <a:p>
            <a:r>
              <a:rPr lang="en-US" dirty="0"/>
              <a:t>git add .</a:t>
            </a:r>
          </a:p>
        </p:txBody>
      </p:sp>
      <p:sp>
        <p:nvSpPr>
          <p:cNvPr id="3" name="Content Placeholder 2">
            <a:extLst>
              <a:ext uri="{FF2B5EF4-FFF2-40B4-BE49-F238E27FC236}">
                <a16:creationId xmlns:a16="http://schemas.microsoft.com/office/drawing/2014/main" id="{BB80CE39-6A20-8344-A42E-3EB109A2AAA4}"/>
              </a:ext>
            </a:extLst>
          </p:cNvPr>
          <p:cNvSpPr>
            <a:spLocks noGrp="1"/>
          </p:cNvSpPr>
          <p:nvPr>
            <p:ph idx="1"/>
          </p:nvPr>
        </p:nvSpPr>
        <p:spPr>
          <a:xfrm>
            <a:off x="457200" y="1600200"/>
            <a:ext cx="3470223" cy="4525963"/>
          </a:xfrm>
        </p:spPr>
        <p:txBody>
          <a:bodyPr>
            <a:normAutofit fontScale="77500" lnSpcReduction="20000"/>
          </a:bodyPr>
          <a:lstStyle/>
          <a:p>
            <a:r>
              <a:rPr lang="en-US" dirty="0"/>
              <a:t>Run </a:t>
            </a:r>
            <a:r>
              <a:rPr lang="en-US" b="1" dirty="0"/>
              <a:t>git add . </a:t>
            </a:r>
            <a:r>
              <a:rPr lang="en-US" dirty="0"/>
              <a:t>to add all changes</a:t>
            </a:r>
          </a:p>
          <a:p>
            <a:r>
              <a:rPr lang="en-US" b="1" dirty="0"/>
              <a:t>git status </a:t>
            </a:r>
            <a:r>
              <a:rPr lang="en-US" dirty="0"/>
              <a:t>to confirm</a:t>
            </a:r>
          </a:p>
          <a:p>
            <a:r>
              <a:rPr lang="en-US" b="1" dirty="0"/>
              <a:t>git commit -m "Add Norwegian greetings"</a:t>
            </a:r>
          </a:p>
          <a:p>
            <a:endParaRPr lang="en-US" dirty="0"/>
          </a:p>
          <a:p>
            <a:r>
              <a:rPr lang="en-US" dirty="0"/>
              <a:t>Run </a:t>
            </a:r>
            <a:r>
              <a:rPr lang="en-US" b="1" dirty="0"/>
              <a:t>git log </a:t>
            </a:r>
            <a:r>
              <a:rPr lang="en-US" dirty="0"/>
              <a:t>- can you see all the commits? </a:t>
            </a:r>
          </a:p>
          <a:p>
            <a:r>
              <a:rPr lang="en-US" dirty="0"/>
              <a:t>Run </a:t>
            </a:r>
            <a:r>
              <a:rPr lang="en-US" b="1" dirty="0"/>
              <a:t>git status </a:t>
            </a:r>
            <a:r>
              <a:rPr lang="en-US" dirty="0"/>
              <a:t>- should see the "nothing to commit" message</a:t>
            </a:r>
            <a:endParaRPr lang="en-US" b="1" dirty="0"/>
          </a:p>
        </p:txBody>
      </p:sp>
      <p:pic>
        <p:nvPicPr>
          <p:cNvPr id="4" name="Picture 3">
            <a:extLst>
              <a:ext uri="{FF2B5EF4-FFF2-40B4-BE49-F238E27FC236}">
                <a16:creationId xmlns:a16="http://schemas.microsoft.com/office/drawing/2014/main" id="{CC847CB1-CAFA-B04A-B499-686947B2C08D}"/>
              </a:ext>
            </a:extLst>
          </p:cNvPr>
          <p:cNvPicPr>
            <a:picLocks noChangeAspect="1"/>
          </p:cNvPicPr>
          <p:nvPr/>
        </p:nvPicPr>
        <p:blipFill>
          <a:blip r:embed="rId2"/>
          <a:stretch>
            <a:fillRect/>
          </a:stretch>
        </p:blipFill>
        <p:spPr>
          <a:xfrm>
            <a:off x="4117181" y="1255427"/>
            <a:ext cx="4673600" cy="2387600"/>
          </a:xfrm>
          <a:prstGeom prst="rect">
            <a:avLst/>
          </a:prstGeom>
        </p:spPr>
      </p:pic>
      <p:pic>
        <p:nvPicPr>
          <p:cNvPr id="5" name="Picture 4">
            <a:extLst>
              <a:ext uri="{FF2B5EF4-FFF2-40B4-BE49-F238E27FC236}">
                <a16:creationId xmlns:a16="http://schemas.microsoft.com/office/drawing/2014/main" id="{E9E9CEE9-CD39-2248-B516-C4048EA4FA99}"/>
              </a:ext>
            </a:extLst>
          </p:cNvPr>
          <p:cNvPicPr>
            <a:picLocks noChangeAspect="1"/>
          </p:cNvPicPr>
          <p:nvPr/>
        </p:nvPicPr>
        <p:blipFill>
          <a:blip r:embed="rId3"/>
          <a:stretch>
            <a:fillRect/>
          </a:stretch>
        </p:blipFill>
        <p:spPr>
          <a:xfrm>
            <a:off x="4521456" y="3863181"/>
            <a:ext cx="3865049" cy="2884487"/>
          </a:xfrm>
          <a:prstGeom prst="rect">
            <a:avLst/>
          </a:prstGeom>
        </p:spPr>
      </p:pic>
    </p:spTree>
    <p:extLst>
      <p:ext uri="{BB962C8B-B14F-4D97-AF65-F5344CB8AC3E}">
        <p14:creationId xmlns:p14="http://schemas.microsoft.com/office/powerpoint/2010/main" val="285285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43E-5FBD-2949-8AE3-AA099186872D}"/>
              </a:ext>
            </a:extLst>
          </p:cNvPr>
          <p:cNvSpPr>
            <a:spLocks noGrp="1"/>
          </p:cNvSpPr>
          <p:nvPr>
            <p:ph type="title"/>
          </p:nvPr>
        </p:nvSpPr>
        <p:spPr/>
        <p:txBody>
          <a:bodyPr/>
          <a:lstStyle/>
          <a:p>
            <a:r>
              <a:rPr lang="en-US" dirty="0"/>
              <a:t>Remote repos</a:t>
            </a:r>
          </a:p>
        </p:txBody>
      </p:sp>
      <p:sp>
        <p:nvSpPr>
          <p:cNvPr id="3" name="Content Placeholder 2">
            <a:extLst>
              <a:ext uri="{FF2B5EF4-FFF2-40B4-BE49-F238E27FC236}">
                <a16:creationId xmlns:a16="http://schemas.microsoft.com/office/drawing/2014/main" id="{24B9D565-4D18-F943-9153-7F25E0A81FA7}"/>
              </a:ext>
            </a:extLst>
          </p:cNvPr>
          <p:cNvSpPr>
            <a:spLocks noGrp="1"/>
          </p:cNvSpPr>
          <p:nvPr>
            <p:ph idx="1"/>
          </p:nvPr>
        </p:nvSpPr>
        <p:spPr/>
        <p:txBody>
          <a:bodyPr/>
          <a:lstStyle/>
          <a:p>
            <a:r>
              <a:rPr lang="en-US" dirty="0"/>
              <a:t>Create a repository at GitHub</a:t>
            </a:r>
          </a:p>
          <a:p>
            <a:r>
              <a:rPr lang="en-US" dirty="0"/>
              <a:t>Copy the URL for the repo</a:t>
            </a:r>
          </a:p>
        </p:txBody>
      </p:sp>
    </p:spTree>
    <p:extLst>
      <p:ext uri="{BB962C8B-B14F-4D97-AF65-F5344CB8AC3E}">
        <p14:creationId xmlns:p14="http://schemas.microsoft.com/office/powerpoint/2010/main" val="1985698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CADA-870B-C24F-BA45-4177D50152A5}"/>
              </a:ext>
            </a:extLst>
          </p:cNvPr>
          <p:cNvSpPr>
            <a:spLocks noGrp="1"/>
          </p:cNvSpPr>
          <p:nvPr>
            <p:ph type="title"/>
          </p:nvPr>
        </p:nvSpPr>
        <p:spPr/>
        <p:txBody>
          <a:bodyPr/>
          <a:lstStyle/>
          <a:p>
            <a:r>
              <a:rPr lang="en-US" dirty="0"/>
              <a:t>git remote add origin &lt;</a:t>
            </a:r>
            <a:r>
              <a:rPr lang="en-US" dirty="0" err="1"/>
              <a:t>url</a:t>
            </a:r>
            <a:r>
              <a:rPr lang="en-US" dirty="0"/>
              <a:t>&gt;</a:t>
            </a:r>
          </a:p>
        </p:txBody>
      </p:sp>
      <p:sp>
        <p:nvSpPr>
          <p:cNvPr id="3" name="Content Placeholder 2">
            <a:extLst>
              <a:ext uri="{FF2B5EF4-FFF2-40B4-BE49-F238E27FC236}">
                <a16:creationId xmlns:a16="http://schemas.microsoft.com/office/drawing/2014/main" id="{1DBD5BFA-C430-434B-94B0-82AC6BDEE68A}"/>
              </a:ext>
            </a:extLst>
          </p:cNvPr>
          <p:cNvSpPr>
            <a:spLocks noGrp="1"/>
          </p:cNvSpPr>
          <p:nvPr>
            <p:ph idx="1"/>
          </p:nvPr>
        </p:nvSpPr>
        <p:spPr/>
        <p:txBody>
          <a:bodyPr/>
          <a:lstStyle/>
          <a:p>
            <a:r>
              <a:rPr lang="en-US" dirty="0"/>
              <a:t>Type </a:t>
            </a:r>
            <a:r>
              <a:rPr lang="en-US" b="1" dirty="0">
                <a:latin typeface="Consolas" panose="020B0609020204030204" pitchFamily="49" charset="0"/>
                <a:cs typeface="Consolas" panose="020B0609020204030204" pitchFamily="49" charset="0"/>
              </a:rPr>
              <a:t>git remote add origin &lt;</a:t>
            </a:r>
            <a:r>
              <a:rPr lang="en-US" b="1" dirty="0" err="1">
                <a:latin typeface="Consolas" panose="020B0609020204030204" pitchFamily="49" charset="0"/>
                <a:cs typeface="Consolas" panose="020B0609020204030204" pitchFamily="49" charset="0"/>
              </a:rPr>
              <a:t>url</a:t>
            </a:r>
            <a:r>
              <a:rPr lang="en-US" b="1" dirty="0">
                <a:latin typeface="Consolas" panose="020B0609020204030204" pitchFamily="49" charset="0"/>
                <a:cs typeface="Consolas" panose="020B0609020204030204" pitchFamily="49" charset="0"/>
              </a:rPr>
              <a:t>&gt;</a:t>
            </a:r>
          </a:p>
          <a:p>
            <a:r>
              <a:rPr lang="en-US" dirty="0"/>
              <a:t>But replace &lt;</a:t>
            </a:r>
            <a:r>
              <a:rPr lang="en-US" dirty="0" err="1"/>
              <a:t>url</a:t>
            </a:r>
            <a:r>
              <a:rPr lang="en-US" dirty="0"/>
              <a:t>&gt; with your repository's URL</a:t>
            </a:r>
          </a:p>
          <a:p>
            <a:endParaRPr lang="en-US" dirty="0"/>
          </a:p>
        </p:txBody>
      </p:sp>
      <p:pic>
        <p:nvPicPr>
          <p:cNvPr id="4" name="Picture 3">
            <a:extLst>
              <a:ext uri="{FF2B5EF4-FFF2-40B4-BE49-F238E27FC236}">
                <a16:creationId xmlns:a16="http://schemas.microsoft.com/office/drawing/2014/main" id="{AE8679F5-9D1B-084F-A501-7E1F37F5B270}"/>
              </a:ext>
            </a:extLst>
          </p:cNvPr>
          <p:cNvPicPr>
            <a:picLocks noChangeAspect="1"/>
          </p:cNvPicPr>
          <p:nvPr/>
        </p:nvPicPr>
        <p:blipFill>
          <a:blip r:embed="rId2"/>
          <a:stretch>
            <a:fillRect/>
          </a:stretch>
        </p:blipFill>
        <p:spPr>
          <a:xfrm>
            <a:off x="344098" y="3557588"/>
            <a:ext cx="8342702" cy="557212"/>
          </a:xfrm>
          <a:prstGeom prst="rect">
            <a:avLst/>
          </a:prstGeom>
        </p:spPr>
      </p:pic>
      <p:sp>
        <p:nvSpPr>
          <p:cNvPr id="5" name="TextBox 4">
            <a:extLst>
              <a:ext uri="{FF2B5EF4-FFF2-40B4-BE49-F238E27FC236}">
                <a16:creationId xmlns:a16="http://schemas.microsoft.com/office/drawing/2014/main" id="{EBFE3036-3295-704B-A84A-787A63D0E1A5}"/>
              </a:ext>
            </a:extLst>
          </p:cNvPr>
          <p:cNvSpPr txBox="1"/>
          <p:nvPr/>
        </p:nvSpPr>
        <p:spPr>
          <a:xfrm>
            <a:off x="3133107" y="5064583"/>
            <a:ext cx="5666795" cy="1477328"/>
          </a:xfrm>
          <a:prstGeom prst="rect">
            <a:avLst/>
          </a:prstGeom>
          <a:noFill/>
        </p:spPr>
        <p:txBody>
          <a:bodyPr wrap="square" rtlCol="0">
            <a:spAutoFit/>
          </a:bodyPr>
          <a:lstStyle/>
          <a:p>
            <a:r>
              <a:rPr lang="en-US" dirty="0"/>
              <a:t>origin = where your remote code goes to. In a company, you'll work on a project that's already has a repo hosted somewhere, so you'll get the code, work on it, and push your changes back to the origin.   In this case, origin is your GitHub repo.</a:t>
            </a:r>
          </a:p>
        </p:txBody>
      </p:sp>
    </p:spTree>
    <p:extLst>
      <p:ext uri="{BB962C8B-B14F-4D97-AF65-F5344CB8AC3E}">
        <p14:creationId xmlns:p14="http://schemas.microsoft.com/office/powerpoint/2010/main" val="2199916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F15B-CC5A-8E44-AF10-F76DF2AE1699}"/>
              </a:ext>
            </a:extLst>
          </p:cNvPr>
          <p:cNvSpPr>
            <a:spLocks noGrp="1"/>
          </p:cNvSpPr>
          <p:nvPr>
            <p:ph type="title"/>
          </p:nvPr>
        </p:nvSpPr>
        <p:spPr/>
        <p:txBody>
          <a:bodyPr/>
          <a:lstStyle/>
          <a:p>
            <a:r>
              <a:rPr lang="en-US" dirty="0"/>
              <a:t>git push origin master</a:t>
            </a:r>
          </a:p>
        </p:txBody>
      </p:sp>
      <p:sp>
        <p:nvSpPr>
          <p:cNvPr id="3" name="Content Placeholder 2">
            <a:extLst>
              <a:ext uri="{FF2B5EF4-FFF2-40B4-BE49-F238E27FC236}">
                <a16:creationId xmlns:a16="http://schemas.microsoft.com/office/drawing/2014/main" id="{4487CF3D-3B51-6945-8EC9-6A0A822413C3}"/>
              </a:ext>
            </a:extLst>
          </p:cNvPr>
          <p:cNvSpPr>
            <a:spLocks noGrp="1"/>
          </p:cNvSpPr>
          <p:nvPr>
            <p:ph idx="1"/>
          </p:nvPr>
        </p:nvSpPr>
        <p:spPr/>
        <p:txBody>
          <a:bodyPr/>
          <a:lstStyle/>
          <a:p>
            <a:r>
              <a:rPr lang="en-US" dirty="0"/>
              <a:t>Push your work to GitHub with </a:t>
            </a:r>
          </a:p>
          <a:p>
            <a:pPr marL="0" indent="0">
              <a:buNone/>
            </a:pPr>
            <a:r>
              <a:rPr lang="en-US" b="1" dirty="0"/>
              <a:t>git push origin master</a:t>
            </a:r>
          </a:p>
        </p:txBody>
      </p:sp>
      <p:pic>
        <p:nvPicPr>
          <p:cNvPr id="4" name="Picture 3">
            <a:extLst>
              <a:ext uri="{FF2B5EF4-FFF2-40B4-BE49-F238E27FC236}">
                <a16:creationId xmlns:a16="http://schemas.microsoft.com/office/drawing/2014/main" id="{3E88CF88-E549-2646-B0C5-441F7427606C}"/>
              </a:ext>
            </a:extLst>
          </p:cNvPr>
          <p:cNvPicPr>
            <a:picLocks noChangeAspect="1"/>
          </p:cNvPicPr>
          <p:nvPr/>
        </p:nvPicPr>
        <p:blipFill>
          <a:blip r:embed="rId2"/>
          <a:stretch>
            <a:fillRect/>
          </a:stretch>
        </p:blipFill>
        <p:spPr>
          <a:xfrm>
            <a:off x="195262" y="3018631"/>
            <a:ext cx="5765800" cy="1689100"/>
          </a:xfrm>
          <a:prstGeom prst="rect">
            <a:avLst/>
          </a:prstGeom>
        </p:spPr>
      </p:pic>
      <p:pic>
        <p:nvPicPr>
          <p:cNvPr id="5" name="Picture 4">
            <a:extLst>
              <a:ext uri="{FF2B5EF4-FFF2-40B4-BE49-F238E27FC236}">
                <a16:creationId xmlns:a16="http://schemas.microsoft.com/office/drawing/2014/main" id="{18658AE2-5E83-5042-996F-4D2FDDC28756}"/>
              </a:ext>
            </a:extLst>
          </p:cNvPr>
          <p:cNvPicPr>
            <a:picLocks noChangeAspect="1"/>
          </p:cNvPicPr>
          <p:nvPr/>
        </p:nvPicPr>
        <p:blipFill>
          <a:blip r:embed="rId3"/>
          <a:stretch>
            <a:fillRect/>
          </a:stretch>
        </p:blipFill>
        <p:spPr>
          <a:xfrm>
            <a:off x="4014787" y="4435882"/>
            <a:ext cx="4986337" cy="2270899"/>
          </a:xfrm>
          <a:prstGeom prst="rect">
            <a:avLst/>
          </a:prstGeom>
          <a:ln>
            <a:solidFill>
              <a:schemeClr val="accent1"/>
            </a:solidFill>
          </a:ln>
        </p:spPr>
      </p:pic>
      <p:sp>
        <p:nvSpPr>
          <p:cNvPr id="6" name="TextBox 5">
            <a:extLst>
              <a:ext uri="{FF2B5EF4-FFF2-40B4-BE49-F238E27FC236}">
                <a16:creationId xmlns:a16="http://schemas.microsoft.com/office/drawing/2014/main" id="{3C22D59E-05EB-E246-962B-30271E13B073}"/>
              </a:ext>
            </a:extLst>
          </p:cNvPr>
          <p:cNvSpPr txBox="1"/>
          <p:nvPr/>
        </p:nvSpPr>
        <p:spPr>
          <a:xfrm>
            <a:off x="457200" y="4952455"/>
            <a:ext cx="3128963" cy="1754326"/>
          </a:xfrm>
          <a:prstGeom prst="rect">
            <a:avLst/>
          </a:prstGeom>
          <a:noFill/>
        </p:spPr>
        <p:txBody>
          <a:bodyPr wrap="square" rtlCol="0">
            <a:spAutoFit/>
          </a:bodyPr>
          <a:lstStyle/>
          <a:p>
            <a:r>
              <a:rPr lang="en-US" dirty="0"/>
              <a:t>git push origin master means "push the master branch to the origin".  Or in other words, push all changes on the master branch since the last push, to GitHub</a:t>
            </a:r>
          </a:p>
        </p:txBody>
      </p:sp>
    </p:spTree>
    <p:extLst>
      <p:ext uri="{BB962C8B-B14F-4D97-AF65-F5344CB8AC3E}">
        <p14:creationId xmlns:p14="http://schemas.microsoft.com/office/powerpoint/2010/main" val="1531404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7F8FF-00EC-1846-BFC4-1F19756111A5}"/>
              </a:ext>
            </a:extLst>
          </p:cNvPr>
          <p:cNvSpPr>
            <a:spLocks noGrp="1"/>
          </p:cNvSpPr>
          <p:nvPr>
            <p:ph idx="1"/>
          </p:nvPr>
        </p:nvSpPr>
        <p:spPr>
          <a:xfrm>
            <a:off x="471488" y="400050"/>
            <a:ext cx="8229600" cy="4525963"/>
          </a:xfrm>
        </p:spPr>
        <p:txBody>
          <a:bodyPr/>
          <a:lstStyle/>
          <a:p>
            <a:pPr marL="0" indent="0">
              <a:buNone/>
            </a:pPr>
            <a:r>
              <a:rPr lang="en-US" dirty="0"/>
              <a:t>Add "Adios" to </a:t>
            </a:r>
            <a:r>
              <a:rPr lang="en-US" dirty="0" err="1"/>
              <a:t>goodbye.txt</a:t>
            </a:r>
            <a:endParaRPr lang="en-US" dirty="0"/>
          </a:p>
          <a:p>
            <a:pPr marL="0" indent="0">
              <a:buNone/>
            </a:pPr>
            <a:r>
              <a:rPr lang="en-US" dirty="0"/>
              <a:t>This time, we'll commit and push to GitHub</a:t>
            </a:r>
          </a:p>
          <a:p>
            <a:r>
              <a:rPr lang="en-US" b="1" dirty="0"/>
              <a:t>git status</a:t>
            </a:r>
          </a:p>
          <a:p>
            <a:r>
              <a:rPr lang="en-US" b="1" dirty="0"/>
              <a:t>git add .</a:t>
            </a:r>
          </a:p>
          <a:p>
            <a:r>
              <a:rPr lang="en-US" b="1" dirty="0"/>
              <a:t>git commit -m "Add Spanish goodbye"</a:t>
            </a:r>
          </a:p>
          <a:p>
            <a:r>
              <a:rPr lang="en-US" b="1" dirty="0"/>
              <a:t>git push origin master</a:t>
            </a:r>
          </a:p>
          <a:p>
            <a:endParaRPr lang="en-US" dirty="0"/>
          </a:p>
        </p:txBody>
      </p:sp>
      <p:pic>
        <p:nvPicPr>
          <p:cNvPr id="5" name="Picture 4">
            <a:extLst>
              <a:ext uri="{FF2B5EF4-FFF2-40B4-BE49-F238E27FC236}">
                <a16:creationId xmlns:a16="http://schemas.microsoft.com/office/drawing/2014/main" id="{A91CC692-001C-5049-A10E-E3F14DDD156A}"/>
              </a:ext>
            </a:extLst>
          </p:cNvPr>
          <p:cNvPicPr>
            <a:picLocks noChangeAspect="1"/>
          </p:cNvPicPr>
          <p:nvPr/>
        </p:nvPicPr>
        <p:blipFill>
          <a:blip r:embed="rId2"/>
          <a:stretch>
            <a:fillRect/>
          </a:stretch>
        </p:blipFill>
        <p:spPr>
          <a:xfrm>
            <a:off x="4586288" y="4002240"/>
            <a:ext cx="4441823" cy="2720822"/>
          </a:xfrm>
          <a:prstGeom prst="rect">
            <a:avLst/>
          </a:prstGeom>
        </p:spPr>
      </p:pic>
    </p:spTree>
    <p:extLst>
      <p:ext uri="{BB962C8B-B14F-4D97-AF65-F5344CB8AC3E}">
        <p14:creationId xmlns:p14="http://schemas.microsoft.com/office/powerpoint/2010/main" val="4123290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AFAD-97E0-D247-8482-D643564567BF}"/>
              </a:ext>
            </a:extLst>
          </p:cNvPr>
          <p:cNvSpPr>
            <a:spLocks noGrp="1"/>
          </p:cNvSpPr>
          <p:nvPr>
            <p:ph type="title"/>
          </p:nvPr>
        </p:nvSpPr>
        <p:spPr/>
        <p:txBody>
          <a:bodyPr/>
          <a:lstStyle/>
          <a:p>
            <a:r>
              <a:rPr lang="en-US" dirty="0"/>
              <a:t>git diff  (before files are added)</a:t>
            </a:r>
          </a:p>
        </p:txBody>
      </p:sp>
      <p:sp>
        <p:nvSpPr>
          <p:cNvPr id="3" name="Content Placeholder 2">
            <a:extLst>
              <a:ext uri="{FF2B5EF4-FFF2-40B4-BE49-F238E27FC236}">
                <a16:creationId xmlns:a16="http://schemas.microsoft.com/office/drawing/2014/main" id="{1DA050F1-0B28-014E-98B0-B5B5585B8E58}"/>
              </a:ext>
            </a:extLst>
          </p:cNvPr>
          <p:cNvSpPr>
            <a:spLocks noGrp="1"/>
          </p:cNvSpPr>
          <p:nvPr>
            <p:ph idx="1"/>
          </p:nvPr>
        </p:nvSpPr>
        <p:spPr/>
        <p:txBody>
          <a:bodyPr/>
          <a:lstStyle/>
          <a:p>
            <a:r>
              <a:rPr lang="en-US" dirty="0"/>
              <a:t>Often it's useful to see what has changed in a file </a:t>
            </a:r>
          </a:p>
          <a:p>
            <a:r>
              <a:rPr lang="en-US" dirty="0"/>
              <a:t>Modify one of your files, don't add </a:t>
            </a:r>
          </a:p>
          <a:p>
            <a:r>
              <a:rPr lang="en-US" dirty="0"/>
              <a:t>For example, add "</a:t>
            </a:r>
            <a:r>
              <a:rPr lang="en-US" dirty="0" err="1"/>
              <a:t>Guten</a:t>
            </a:r>
            <a:r>
              <a:rPr lang="en-US" dirty="0"/>
              <a:t> Tag" to </a:t>
            </a:r>
            <a:r>
              <a:rPr lang="en-US" dirty="0" err="1"/>
              <a:t>hello.txt</a:t>
            </a:r>
            <a:endParaRPr lang="en-US" dirty="0"/>
          </a:p>
          <a:p>
            <a:r>
              <a:rPr lang="en-US" dirty="0"/>
              <a:t>Now run </a:t>
            </a:r>
            <a:r>
              <a:rPr lang="en-US" b="1" dirty="0"/>
              <a:t>git diff</a:t>
            </a:r>
            <a:r>
              <a:rPr lang="en-US" dirty="0"/>
              <a:t> on </a:t>
            </a:r>
            <a:r>
              <a:rPr lang="en-US" dirty="0" err="1"/>
              <a:t>hello.txt</a:t>
            </a:r>
            <a:endParaRPr lang="en-US" dirty="0"/>
          </a:p>
          <a:p>
            <a:r>
              <a:rPr lang="en-US" b="1" dirty="0"/>
              <a:t>git diff </a:t>
            </a:r>
            <a:r>
              <a:rPr lang="en-US" b="1" dirty="0" err="1"/>
              <a:t>hello.txt</a:t>
            </a:r>
            <a:r>
              <a:rPr lang="en-US" b="1" dirty="0"/>
              <a:t> </a:t>
            </a:r>
          </a:p>
        </p:txBody>
      </p:sp>
      <p:pic>
        <p:nvPicPr>
          <p:cNvPr id="6" name="Picture 5">
            <a:extLst>
              <a:ext uri="{FF2B5EF4-FFF2-40B4-BE49-F238E27FC236}">
                <a16:creationId xmlns:a16="http://schemas.microsoft.com/office/drawing/2014/main" id="{614776A9-7DDD-114F-9560-27E9BCCB99F8}"/>
              </a:ext>
            </a:extLst>
          </p:cNvPr>
          <p:cNvPicPr>
            <a:picLocks noChangeAspect="1"/>
          </p:cNvPicPr>
          <p:nvPr/>
        </p:nvPicPr>
        <p:blipFill>
          <a:blip r:embed="rId2"/>
          <a:stretch>
            <a:fillRect/>
          </a:stretch>
        </p:blipFill>
        <p:spPr>
          <a:xfrm>
            <a:off x="4572000" y="4633912"/>
            <a:ext cx="3886200" cy="2019300"/>
          </a:xfrm>
          <a:prstGeom prst="rect">
            <a:avLst/>
          </a:prstGeom>
        </p:spPr>
      </p:pic>
      <p:sp>
        <p:nvSpPr>
          <p:cNvPr id="4" name="TextBox 3">
            <a:extLst>
              <a:ext uri="{FF2B5EF4-FFF2-40B4-BE49-F238E27FC236}">
                <a16:creationId xmlns:a16="http://schemas.microsoft.com/office/drawing/2014/main" id="{1F8F0150-5FD6-FB4C-8266-0CFD25B36C89}"/>
              </a:ext>
            </a:extLst>
          </p:cNvPr>
          <p:cNvSpPr txBox="1"/>
          <p:nvPr/>
        </p:nvSpPr>
        <p:spPr>
          <a:xfrm>
            <a:off x="457200" y="6325849"/>
            <a:ext cx="3807837" cy="369332"/>
          </a:xfrm>
          <a:prstGeom prst="rect">
            <a:avLst/>
          </a:prstGeom>
          <a:noFill/>
        </p:spPr>
        <p:txBody>
          <a:bodyPr wrap="none" rtlCol="0">
            <a:spAutoFit/>
          </a:bodyPr>
          <a:lstStyle/>
          <a:p>
            <a:r>
              <a:rPr lang="en-US" dirty="0" err="1"/>
              <a:t>Guten</a:t>
            </a:r>
            <a:r>
              <a:rPr lang="en-US" dirty="0"/>
              <a:t> Tag = good day, hello in German</a:t>
            </a:r>
          </a:p>
        </p:txBody>
      </p:sp>
    </p:spTree>
    <p:extLst>
      <p:ext uri="{BB962C8B-B14F-4D97-AF65-F5344CB8AC3E}">
        <p14:creationId xmlns:p14="http://schemas.microsoft.com/office/powerpoint/2010/main" val="4140848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AFAD-97E0-D247-8482-D643564567BF}"/>
              </a:ext>
            </a:extLst>
          </p:cNvPr>
          <p:cNvSpPr>
            <a:spLocks noGrp="1"/>
          </p:cNvSpPr>
          <p:nvPr>
            <p:ph type="title"/>
          </p:nvPr>
        </p:nvSpPr>
        <p:spPr/>
        <p:txBody>
          <a:bodyPr/>
          <a:lstStyle/>
          <a:p>
            <a:r>
              <a:rPr lang="en-US" dirty="0"/>
              <a:t>git diff</a:t>
            </a:r>
          </a:p>
        </p:txBody>
      </p:sp>
      <p:sp>
        <p:nvSpPr>
          <p:cNvPr id="3" name="Content Placeholder 2">
            <a:extLst>
              <a:ext uri="{FF2B5EF4-FFF2-40B4-BE49-F238E27FC236}">
                <a16:creationId xmlns:a16="http://schemas.microsoft.com/office/drawing/2014/main" id="{1DA050F1-0B28-014E-98B0-B5B5585B8E58}"/>
              </a:ext>
            </a:extLst>
          </p:cNvPr>
          <p:cNvSpPr>
            <a:spLocks noGrp="1"/>
          </p:cNvSpPr>
          <p:nvPr>
            <p:ph idx="1"/>
          </p:nvPr>
        </p:nvSpPr>
        <p:spPr/>
        <p:txBody>
          <a:bodyPr/>
          <a:lstStyle/>
          <a:p>
            <a:r>
              <a:rPr lang="en-US" b="1" dirty="0"/>
              <a:t>git diff  </a:t>
            </a:r>
            <a:r>
              <a:rPr lang="en-US" dirty="0"/>
              <a:t>all the differences in all the files</a:t>
            </a:r>
          </a:p>
          <a:p>
            <a:r>
              <a:rPr lang="en-US" b="1" dirty="0"/>
              <a:t>git diff </a:t>
            </a:r>
            <a:r>
              <a:rPr lang="en-US" b="1" dirty="0" err="1"/>
              <a:t>hello.txt</a:t>
            </a:r>
            <a:r>
              <a:rPr lang="en-US" b="1" dirty="0"/>
              <a:t> </a:t>
            </a:r>
            <a:r>
              <a:rPr lang="en-US" dirty="0"/>
              <a:t>the differences in </a:t>
            </a:r>
            <a:r>
              <a:rPr lang="en-US" dirty="0" err="1"/>
              <a:t>hello.txt</a:t>
            </a:r>
            <a:endParaRPr lang="en-US" dirty="0"/>
          </a:p>
        </p:txBody>
      </p:sp>
    </p:spTree>
    <p:extLst>
      <p:ext uri="{BB962C8B-B14F-4D97-AF65-F5344CB8AC3E}">
        <p14:creationId xmlns:p14="http://schemas.microsoft.com/office/powerpoint/2010/main" val="1796908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AFAD-97E0-D247-8482-D643564567BF}"/>
              </a:ext>
            </a:extLst>
          </p:cNvPr>
          <p:cNvSpPr>
            <a:spLocks noGrp="1"/>
          </p:cNvSpPr>
          <p:nvPr>
            <p:ph type="title"/>
          </p:nvPr>
        </p:nvSpPr>
        <p:spPr/>
        <p:txBody>
          <a:bodyPr>
            <a:normAutofit fontScale="90000"/>
          </a:bodyPr>
          <a:lstStyle/>
          <a:p>
            <a:r>
              <a:rPr lang="en-US" dirty="0"/>
              <a:t>git diff (when files have been added)</a:t>
            </a:r>
          </a:p>
        </p:txBody>
      </p:sp>
      <p:sp>
        <p:nvSpPr>
          <p:cNvPr id="3" name="Content Placeholder 2">
            <a:extLst>
              <a:ext uri="{FF2B5EF4-FFF2-40B4-BE49-F238E27FC236}">
                <a16:creationId xmlns:a16="http://schemas.microsoft.com/office/drawing/2014/main" id="{1DA050F1-0B28-014E-98B0-B5B5585B8E58}"/>
              </a:ext>
            </a:extLst>
          </p:cNvPr>
          <p:cNvSpPr>
            <a:spLocks noGrp="1"/>
          </p:cNvSpPr>
          <p:nvPr>
            <p:ph idx="1"/>
          </p:nvPr>
        </p:nvSpPr>
        <p:spPr/>
        <p:txBody>
          <a:bodyPr/>
          <a:lstStyle/>
          <a:p>
            <a:r>
              <a:rPr lang="en-US" dirty="0"/>
              <a:t>After you add (stage for commit) a file, git diff ignores changes</a:t>
            </a:r>
          </a:p>
          <a:p>
            <a:endParaRPr lang="en-US" b="1" dirty="0"/>
          </a:p>
          <a:p>
            <a:r>
              <a:rPr lang="en-US" b="1" dirty="0"/>
              <a:t>git diff --staged </a:t>
            </a:r>
            <a:r>
              <a:rPr lang="en-US" dirty="0"/>
              <a:t>all the differences in all the files</a:t>
            </a:r>
          </a:p>
          <a:p>
            <a:r>
              <a:rPr lang="en-US" b="1" dirty="0"/>
              <a:t>git diff </a:t>
            </a:r>
            <a:r>
              <a:rPr lang="en-US" b="1" dirty="0" err="1"/>
              <a:t>hello.txt</a:t>
            </a:r>
            <a:r>
              <a:rPr lang="en-US" b="1" dirty="0"/>
              <a:t> --staged </a:t>
            </a:r>
            <a:r>
              <a:rPr lang="en-US" dirty="0"/>
              <a:t>the differences in </a:t>
            </a:r>
            <a:r>
              <a:rPr lang="en-US" dirty="0" err="1"/>
              <a:t>hello.txt</a:t>
            </a:r>
            <a:endParaRPr lang="en-US" dirty="0"/>
          </a:p>
        </p:txBody>
      </p:sp>
    </p:spTree>
    <p:extLst>
      <p:ext uri="{BB962C8B-B14F-4D97-AF65-F5344CB8AC3E}">
        <p14:creationId xmlns:p14="http://schemas.microsoft.com/office/powerpoint/2010/main" val="3069738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B897-4C20-D04E-A70E-45B77057E7B9}"/>
              </a:ext>
            </a:extLst>
          </p:cNvPr>
          <p:cNvSpPr>
            <a:spLocks noGrp="1"/>
          </p:cNvSpPr>
          <p:nvPr>
            <p:ph type="title"/>
          </p:nvPr>
        </p:nvSpPr>
        <p:spPr/>
        <p:txBody>
          <a:bodyPr/>
          <a:lstStyle/>
          <a:p>
            <a:r>
              <a:rPr lang="en-US" dirty="0"/>
              <a:t>Commit, push</a:t>
            </a:r>
          </a:p>
        </p:txBody>
      </p:sp>
      <p:sp>
        <p:nvSpPr>
          <p:cNvPr id="3" name="Content Placeholder 2">
            <a:extLst>
              <a:ext uri="{FF2B5EF4-FFF2-40B4-BE49-F238E27FC236}">
                <a16:creationId xmlns:a16="http://schemas.microsoft.com/office/drawing/2014/main" id="{2FCA559A-0049-3140-A630-D9408CCF71F5}"/>
              </a:ext>
            </a:extLst>
          </p:cNvPr>
          <p:cNvSpPr>
            <a:spLocks noGrp="1"/>
          </p:cNvSpPr>
          <p:nvPr>
            <p:ph idx="1"/>
          </p:nvPr>
        </p:nvSpPr>
        <p:spPr/>
        <p:txBody>
          <a:bodyPr/>
          <a:lstStyle/>
          <a:p>
            <a:r>
              <a:rPr lang="en-US" dirty="0"/>
              <a:t>Commit your latest change, use a descriptive commit message</a:t>
            </a:r>
          </a:p>
          <a:p>
            <a:r>
              <a:rPr lang="en-US" dirty="0"/>
              <a:t>And push to GitHub</a:t>
            </a:r>
          </a:p>
        </p:txBody>
      </p:sp>
    </p:spTree>
    <p:extLst>
      <p:ext uri="{BB962C8B-B14F-4D97-AF65-F5344CB8AC3E}">
        <p14:creationId xmlns:p14="http://schemas.microsoft.com/office/powerpoint/2010/main" val="46138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BB8D-1DE0-4DB0-A1E6-FA542889DD67}"/>
              </a:ext>
            </a:extLst>
          </p:cNvPr>
          <p:cNvSpPr>
            <a:spLocks noGrp="1"/>
          </p:cNvSpPr>
          <p:nvPr>
            <p:ph type="title"/>
          </p:nvPr>
        </p:nvSpPr>
        <p:spPr/>
        <p:txBody>
          <a:bodyPr/>
          <a:lstStyle/>
          <a:p>
            <a:r>
              <a:rPr lang="en-US" dirty="0"/>
              <a:t>Git in your IDE vs commands</a:t>
            </a:r>
          </a:p>
        </p:txBody>
      </p:sp>
      <p:sp>
        <p:nvSpPr>
          <p:cNvPr id="3" name="Content Placeholder 2">
            <a:extLst>
              <a:ext uri="{FF2B5EF4-FFF2-40B4-BE49-F238E27FC236}">
                <a16:creationId xmlns:a16="http://schemas.microsoft.com/office/drawing/2014/main" id="{B29665E0-0DE4-458A-869D-E7B6FE750AD9}"/>
              </a:ext>
            </a:extLst>
          </p:cNvPr>
          <p:cNvSpPr>
            <a:spLocks noGrp="1"/>
          </p:cNvSpPr>
          <p:nvPr>
            <p:ph idx="1"/>
          </p:nvPr>
        </p:nvSpPr>
        <p:spPr/>
        <p:txBody>
          <a:bodyPr>
            <a:normAutofit fontScale="92500" lnSpcReduction="10000"/>
          </a:bodyPr>
          <a:lstStyle/>
          <a:p>
            <a:r>
              <a:rPr lang="en-US" dirty="0"/>
              <a:t>Git is a command-line program – if you’ve used it in an IDE (</a:t>
            </a:r>
            <a:r>
              <a:rPr lang="en-US" dirty="0" err="1"/>
              <a:t>Webstorm</a:t>
            </a:r>
            <a:r>
              <a:rPr lang="en-US" dirty="0"/>
              <a:t>, IntelliJ, </a:t>
            </a:r>
            <a:r>
              <a:rPr lang="en-US" dirty="0" err="1"/>
              <a:t>Xcode</a:t>
            </a:r>
            <a:r>
              <a:rPr lang="en-US" dirty="0"/>
              <a:t>…) then that IDE is running git commands when you click buttons</a:t>
            </a:r>
          </a:p>
          <a:p>
            <a:r>
              <a:rPr lang="en-US" dirty="0"/>
              <a:t>Learning the steps in the git workflow is useful because</a:t>
            </a:r>
          </a:p>
          <a:p>
            <a:pPr lvl="1"/>
            <a:r>
              <a:rPr lang="en-US" dirty="0"/>
              <a:t>You can use git anywhere – you know the steps so can replicate in any IDE</a:t>
            </a:r>
          </a:p>
          <a:p>
            <a:pPr lvl="1"/>
            <a:r>
              <a:rPr lang="en-US" dirty="0"/>
              <a:t>Sooner or later, you will probably break your repo and need to fix it at the command line</a:t>
            </a:r>
          </a:p>
        </p:txBody>
      </p:sp>
    </p:spTree>
    <p:extLst>
      <p:ext uri="{BB962C8B-B14F-4D97-AF65-F5344CB8AC3E}">
        <p14:creationId xmlns:p14="http://schemas.microsoft.com/office/powerpoint/2010/main" val="1073555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DDFD-3946-6A4C-BC46-D743754D4282}"/>
              </a:ext>
            </a:extLst>
          </p:cNvPr>
          <p:cNvSpPr>
            <a:spLocks noGrp="1"/>
          </p:cNvSpPr>
          <p:nvPr>
            <p:ph type="title"/>
          </p:nvPr>
        </p:nvSpPr>
        <p:spPr/>
        <p:txBody>
          <a:bodyPr/>
          <a:lstStyle/>
          <a:p>
            <a:r>
              <a:rPr lang="en-US" dirty="0"/>
              <a:t>Viewing Code From Old Commit</a:t>
            </a:r>
          </a:p>
        </p:txBody>
      </p:sp>
      <p:sp>
        <p:nvSpPr>
          <p:cNvPr id="3" name="Content Placeholder 2">
            <a:extLst>
              <a:ext uri="{FF2B5EF4-FFF2-40B4-BE49-F238E27FC236}">
                <a16:creationId xmlns:a16="http://schemas.microsoft.com/office/drawing/2014/main" id="{6ECFDA11-91D0-E74B-AC67-0613E0848C7F}"/>
              </a:ext>
            </a:extLst>
          </p:cNvPr>
          <p:cNvSpPr>
            <a:spLocks noGrp="1"/>
          </p:cNvSpPr>
          <p:nvPr>
            <p:ph idx="1"/>
          </p:nvPr>
        </p:nvSpPr>
        <p:spPr>
          <a:xfrm>
            <a:off x="457200" y="1600200"/>
            <a:ext cx="8229600" cy="5072063"/>
          </a:xfrm>
        </p:spPr>
        <p:txBody>
          <a:bodyPr>
            <a:normAutofit fontScale="70000" lnSpcReduction="20000"/>
          </a:bodyPr>
          <a:lstStyle/>
          <a:p>
            <a:r>
              <a:rPr lang="en-US" dirty="0"/>
              <a:t>Make sure all of your changes are committed </a:t>
            </a:r>
          </a:p>
          <a:p>
            <a:r>
              <a:rPr lang="en-US" dirty="0"/>
              <a:t>Find the commit hash you want to look at from git log</a:t>
            </a:r>
          </a:p>
          <a:p>
            <a:r>
              <a:rPr lang="en-US" b="1" dirty="0"/>
              <a:t>git checkout </a:t>
            </a:r>
            <a:r>
              <a:rPr lang="en-US" b="1" i="1" dirty="0"/>
              <a:t>hash</a:t>
            </a:r>
          </a:p>
          <a:p>
            <a:endParaRPr lang="en-US" b="1" i="1" dirty="0"/>
          </a:p>
          <a:p>
            <a:endParaRPr lang="en-US" b="1" i="1" dirty="0"/>
          </a:p>
          <a:p>
            <a:endParaRPr lang="en-US" b="1" i="1" dirty="0"/>
          </a:p>
          <a:p>
            <a:endParaRPr lang="en-US" b="1" i="1" dirty="0"/>
          </a:p>
          <a:p>
            <a:r>
              <a:rPr lang="en-US" dirty="0"/>
              <a:t>You can use the first ~6 characters of a hash - it will still work</a:t>
            </a:r>
          </a:p>
          <a:p>
            <a:r>
              <a:rPr lang="en-US" b="1" dirty="0"/>
              <a:t>Important</a:t>
            </a:r>
            <a:r>
              <a:rPr lang="en-US" dirty="0"/>
              <a:t>! You'll now be in "detached HEAD" state which means that git can't make new commits from here. Fix by checking out master (or whatever branch you want to be working with) before making any changes. Or, you can make a branch from this point (we'll look at branches soon)</a:t>
            </a:r>
          </a:p>
          <a:p>
            <a:r>
              <a:rPr lang="en-US" dirty="0"/>
              <a:t>Attach your HEAD with </a:t>
            </a:r>
          </a:p>
          <a:p>
            <a:r>
              <a:rPr lang="en-US" b="1" dirty="0"/>
              <a:t>git checkout master</a:t>
            </a:r>
          </a:p>
        </p:txBody>
      </p:sp>
      <p:pic>
        <p:nvPicPr>
          <p:cNvPr id="5" name="Picture 4">
            <a:extLst>
              <a:ext uri="{FF2B5EF4-FFF2-40B4-BE49-F238E27FC236}">
                <a16:creationId xmlns:a16="http://schemas.microsoft.com/office/drawing/2014/main" id="{8791EF2A-6FAB-A948-AA0D-B8E40B618152}"/>
              </a:ext>
            </a:extLst>
          </p:cNvPr>
          <p:cNvPicPr>
            <a:picLocks noChangeAspect="1"/>
          </p:cNvPicPr>
          <p:nvPr/>
        </p:nvPicPr>
        <p:blipFill>
          <a:blip r:embed="rId2"/>
          <a:stretch>
            <a:fillRect/>
          </a:stretch>
        </p:blipFill>
        <p:spPr>
          <a:xfrm>
            <a:off x="4364011" y="2611308"/>
            <a:ext cx="4140200" cy="1041400"/>
          </a:xfrm>
          <a:prstGeom prst="rect">
            <a:avLst/>
          </a:prstGeom>
        </p:spPr>
      </p:pic>
    </p:spTree>
    <p:extLst>
      <p:ext uri="{BB962C8B-B14F-4D97-AF65-F5344CB8AC3E}">
        <p14:creationId xmlns:p14="http://schemas.microsoft.com/office/powerpoint/2010/main" val="4088043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1C72-1556-8540-8DF4-9239B462D844}"/>
              </a:ext>
            </a:extLst>
          </p:cNvPr>
          <p:cNvSpPr>
            <a:spLocks noGrp="1"/>
          </p:cNvSpPr>
          <p:nvPr>
            <p:ph type="title"/>
          </p:nvPr>
        </p:nvSpPr>
        <p:spPr/>
        <p:txBody>
          <a:bodyPr/>
          <a:lstStyle/>
          <a:p>
            <a:r>
              <a:rPr lang="en-US" dirty="0"/>
              <a:t>Initializing git in the wrong place</a:t>
            </a:r>
          </a:p>
        </p:txBody>
      </p:sp>
      <p:sp>
        <p:nvSpPr>
          <p:cNvPr id="3" name="Content Placeholder 2">
            <a:extLst>
              <a:ext uri="{FF2B5EF4-FFF2-40B4-BE49-F238E27FC236}">
                <a16:creationId xmlns:a16="http://schemas.microsoft.com/office/drawing/2014/main" id="{D7A772FD-913D-7B4D-B584-403C11E88629}"/>
              </a:ext>
            </a:extLst>
          </p:cNvPr>
          <p:cNvSpPr>
            <a:spLocks noGrp="1"/>
          </p:cNvSpPr>
          <p:nvPr>
            <p:ph idx="1"/>
          </p:nvPr>
        </p:nvSpPr>
        <p:spPr/>
        <p:txBody>
          <a:bodyPr>
            <a:normAutofit fontScale="62500" lnSpcReduction="20000"/>
          </a:bodyPr>
          <a:lstStyle/>
          <a:p>
            <a:r>
              <a:rPr lang="en-US" dirty="0"/>
              <a:t>Symptoms: </a:t>
            </a:r>
          </a:p>
          <a:p>
            <a:pPr lvl="1"/>
            <a:r>
              <a:rPr lang="en-US" dirty="0"/>
              <a:t>too many files in the repo - for example, files in directories above this one</a:t>
            </a:r>
          </a:p>
          <a:p>
            <a:pPr lvl="1"/>
            <a:r>
              <a:rPr lang="en-US" dirty="0"/>
              <a:t>No files, or not enough files are added after git add</a:t>
            </a:r>
          </a:p>
          <a:p>
            <a:r>
              <a:rPr lang="en-US" dirty="0"/>
              <a:t>Presence of a </a:t>
            </a:r>
            <a:r>
              <a:rPr lang="en-US" b="1" dirty="0"/>
              <a:t>.git</a:t>
            </a:r>
            <a:r>
              <a:rPr lang="en-US" dirty="0"/>
              <a:t> directory indicates the root of a git repository is initialized</a:t>
            </a:r>
          </a:p>
          <a:p>
            <a:r>
              <a:rPr lang="en-US" dirty="0"/>
              <a:t>It's a hidden directory</a:t>
            </a:r>
          </a:p>
          <a:p>
            <a:r>
              <a:rPr lang="en-US" dirty="0"/>
              <a:t>On windows, </a:t>
            </a:r>
            <a:r>
              <a:rPr lang="en-US" b="1" dirty="0" err="1"/>
              <a:t>dir</a:t>
            </a:r>
            <a:r>
              <a:rPr lang="en-US" b="1" dirty="0"/>
              <a:t> /a</a:t>
            </a:r>
            <a:r>
              <a:rPr lang="en-US" dirty="0"/>
              <a:t> will show </a:t>
            </a:r>
            <a:r>
              <a:rPr lang="en-US" b="1" dirty="0"/>
              <a:t>.git</a:t>
            </a:r>
          </a:p>
          <a:p>
            <a:r>
              <a:rPr lang="en-US" dirty="0"/>
              <a:t>On mac/</a:t>
            </a:r>
            <a:r>
              <a:rPr lang="en-US" dirty="0" err="1"/>
              <a:t>linux</a:t>
            </a:r>
            <a:r>
              <a:rPr lang="en-US" dirty="0"/>
              <a:t>, </a:t>
            </a:r>
            <a:r>
              <a:rPr lang="en-US" b="1" dirty="0"/>
              <a:t>ls -a</a:t>
            </a:r>
            <a:r>
              <a:rPr lang="en-US" dirty="0"/>
              <a:t> will show </a:t>
            </a:r>
            <a:r>
              <a:rPr lang="en-US" b="1" dirty="0"/>
              <a:t>.git</a:t>
            </a:r>
            <a:r>
              <a:rPr lang="en-US" dirty="0"/>
              <a:t> </a:t>
            </a:r>
          </a:p>
          <a:p>
            <a:r>
              <a:rPr lang="en-US" dirty="0"/>
              <a:t>Google "show hidden files in finder" or "show hidden files windows explorer" for steps to view in Windows Explorer or Mac's Finder</a:t>
            </a:r>
          </a:p>
          <a:p>
            <a:r>
              <a:rPr lang="en-US" b="1" dirty="0"/>
              <a:t>Make sure you've initialized your repo in the right place</a:t>
            </a:r>
          </a:p>
          <a:p>
            <a:r>
              <a:rPr lang="en-US" dirty="0"/>
              <a:t>To fix, you'll need to delete the .git directory to remove the repo and your history. You can't move a .git directory </a:t>
            </a:r>
          </a:p>
          <a:p>
            <a:r>
              <a:rPr lang="en-US" dirty="0"/>
              <a:t>Deleting .git will remove the repo and all history from a directory... this may be destructive so double-check that's what you want to do!!</a:t>
            </a:r>
          </a:p>
        </p:txBody>
      </p:sp>
      <p:sp>
        <p:nvSpPr>
          <p:cNvPr id="4" name="TextBox 3">
            <a:extLst>
              <a:ext uri="{FF2B5EF4-FFF2-40B4-BE49-F238E27FC236}">
                <a16:creationId xmlns:a16="http://schemas.microsoft.com/office/drawing/2014/main" id="{F7C73D86-6061-744C-9399-1F439C8BD24F}"/>
              </a:ext>
            </a:extLst>
          </p:cNvPr>
          <p:cNvSpPr txBox="1"/>
          <p:nvPr/>
        </p:nvSpPr>
        <p:spPr>
          <a:xfrm>
            <a:off x="4429126" y="6126162"/>
            <a:ext cx="4443412" cy="646331"/>
          </a:xfrm>
          <a:prstGeom prst="rect">
            <a:avLst/>
          </a:prstGeom>
          <a:noFill/>
          <a:ln>
            <a:solidFill>
              <a:schemeClr val="accent1"/>
            </a:solidFill>
          </a:ln>
        </p:spPr>
        <p:txBody>
          <a:bodyPr wrap="square" rtlCol="0">
            <a:spAutoFit/>
          </a:bodyPr>
          <a:lstStyle/>
          <a:p>
            <a:r>
              <a:rPr lang="en-US" dirty="0"/>
              <a:t>If you've run git </a:t>
            </a:r>
            <a:r>
              <a:rPr lang="en-US" dirty="0" err="1"/>
              <a:t>init</a:t>
            </a:r>
            <a:r>
              <a:rPr lang="en-US" dirty="0"/>
              <a:t> from the root directory of your computer, you are not alone!</a:t>
            </a:r>
          </a:p>
        </p:txBody>
      </p:sp>
    </p:spTree>
    <p:extLst>
      <p:ext uri="{BB962C8B-B14F-4D97-AF65-F5344CB8AC3E}">
        <p14:creationId xmlns:p14="http://schemas.microsoft.com/office/powerpoint/2010/main" val="365547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4" y="1385888"/>
            <a:ext cx="8143875" cy="4740275"/>
          </a:xfrm>
        </p:spPr>
        <p:txBody>
          <a:bodyPr>
            <a:normAutofit/>
          </a:bodyPr>
          <a:lstStyle/>
          <a:p>
            <a:pPr marL="0" indent="0">
              <a:buNone/>
            </a:pPr>
            <a:r>
              <a:rPr lang="en-US" sz="4000" dirty="0"/>
              <a:t>Part 2</a:t>
            </a:r>
          </a:p>
          <a:p>
            <a:pPr marL="0" indent="0">
              <a:buNone/>
            </a:pPr>
            <a:r>
              <a:rPr lang="en-US" sz="4000" dirty="0"/>
              <a:t>Undoing Things</a:t>
            </a:r>
          </a:p>
        </p:txBody>
      </p:sp>
    </p:spTree>
    <p:extLst>
      <p:ext uri="{BB962C8B-B14F-4D97-AF65-F5344CB8AC3E}">
        <p14:creationId xmlns:p14="http://schemas.microsoft.com/office/powerpoint/2010/main" val="1007677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CE18-7623-0E4B-ABCD-AC836AC46B4A}"/>
              </a:ext>
            </a:extLst>
          </p:cNvPr>
          <p:cNvSpPr>
            <a:spLocks noGrp="1"/>
          </p:cNvSpPr>
          <p:nvPr>
            <p:ph type="title"/>
          </p:nvPr>
        </p:nvSpPr>
        <p:spPr/>
        <p:txBody>
          <a:bodyPr>
            <a:normAutofit fontScale="90000"/>
          </a:bodyPr>
          <a:lstStyle/>
          <a:p>
            <a:r>
              <a:rPr lang="en-US" dirty="0"/>
              <a:t>Removing files from repo - not yet committed</a:t>
            </a:r>
          </a:p>
        </p:txBody>
      </p:sp>
      <p:sp>
        <p:nvSpPr>
          <p:cNvPr id="3" name="Content Placeholder 2">
            <a:extLst>
              <a:ext uri="{FF2B5EF4-FFF2-40B4-BE49-F238E27FC236}">
                <a16:creationId xmlns:a16="http://schemas.microsoft.com/office/drawing/2014/main" id="{5C8E41BF-347F-454B-8A35-2EC8FB182906}"/>
              </a:ext>
            </a:extLst>
          </p:cNvPr>
          <p:cNvSpPr>
            <a:spLocks noGrp="1"/>
          </p:cNvSpPr>
          <p:nvPr>
            <p:ph idx="1"/>
          </p:nvPr>
        </p:nvSpPr>
        <p:spPr>
          <a:xfrm>
            <a:off x="457200" y="1600200"/>
            <a:ext cx="8343900" cy="3457575"/>
          </a:xfrm>
        </p:spPr>
        <p:txBody>
          <a:bodyPr>
            <a:normAutofit fontScale="92500" lnSpcReduction="20000"/>
          </a:bodyPr>
          <a:lstStyle/>
          <a:p>
            <a:r>
              <a:rPr lang="en-US" dirty="0"/>
              <a:t>In your </a:t>
            </a:r>
            <a:r>
              <a:rPr lang="en-US" dirty="0" err="1"/>
              <a:t>hello_git</a:t>
            </a:r>
            <a:r>
              <a:rPr lang="en-US" dirty="0"/>
              <a:t> project, create a new file called </a:t>
            </a:r>
            <a:r>
              <a:rPr lang="en-US" b="1" dirty="0" err="1"/>
              <a:t>secret.txt</a:t>
            </a:r>
            <a:endParaRPr lang="en-US" b="1" dirty="0"/>
          </a:p>
          <a:p>
            <a:r>
              <a:rPr lang="en-US" dirty="0"/>
              <a:t>Let's pretend this contains secret keys or passwords and you don't want to add it to the git repo, or push it to GitHub</a:t>
            </a:r>
          </a:p>
          <a:p>
            <a:r>
              <a:rPr lang="en-US" dirty="0"/>
              <a:t>But, you've accidentally run git add . and git is now tracking it - it will be added to the next commit</a:t>
            </a:r>
          </a:p>
        </p:txBody>
      </p:sp>
      <p:pic>
        <p:nvPicPr>
          <p:cNvPr id="4" name="Picture 3">
            <a:extLst>
              <a:ext uri="{FF2B5EF4-FFF2-40B4-BE49-F238E27FC236}">
                <a16:creationId xmlns:a16="http://schemas.microsoft.com/office/drawing/2014/main" id="{C258569B-14EB-6545-B6A9-30D18A9AFE95}"/>
              </a:ext>
            </a:extLst>
          </p:cNvPr>
          <p:cNvPicPr>
            <a:picLocks noChangeAspect="1"/>
          </p:cNvPicPr>
          <p:nvPr/>
        </p:nvPicPr>
        <p:blipFill>
          <a:blip r:embed="rId2"/>
          <a:stretch>
            <a:fillRect/>
          </a:stretch>
        </p:blipFill>
        <p:spPr>
          <a:xfrm>
            <a:off x="828675" y="5057775"/>
            <a:ext cx="2565400" cy="1460500"/>
          </a:xfrm>
          <a:prstGeom prst="rect">
            <a:avLst/>
          </a:prstGeom>
        </p:spPr>
      </p:pic>
      <p:pic>
        <p:nvPicPr>
          <p:cNvPr id="6" name="Picture 5">
            <a:extLst>
              <a:ext uri="{FF2B5EF4-FFF2-40B4-BE49-F238E27FC236}">
                <a16:creationId xmlns:a16="http://schemas.microsoft.com/office/drawing/2014/main" id="{C9A766C7-205A-704B-B4F9-34E16517E829}"/>
              </a:ext>
            </a:extLst>
          </p:cNvPr>
          <p:cNvPicPr>
            <a:picLocks noChangeAspect="1"/>
          </p:cNvPicPr>
          <p:nvPr/>
        </p:nvPicPr>
        <p:blipFill>
          <a:blip r:embed="rId3"/>
          <a:stretch>
            <a:fillRect/>
          </a:stretch>
        </p:blipFill>
        <p:spPr>
          <a:xfrm>
            <a:off x="4241800" y="4905375"/>
            <a:ext cx="4445000" cy="1689100"/>
          </a:xfrm>
          <a:prstGeom prst="rect">
            <a:avLst/>
          </a:prstGeom>
        </p:spPr>
      </p:pic>
    </p:spTree>
    <p:extLst>
      <p:ext uri="{BB962C8B-B14F-4D97-AF65-F5344CB8AC3E}">
        <p14:creationId xmlns:p14="http://schemas.microsoft.com/office/powerpoint/2010/main" val="1879323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file you don't want in the repo: you added it but not committed</a:t>
            </a:r>
          </a:p>
        </p:txBody>
      </p:sp>
      <p:sp>
        <p:nvSpPr>
          <p:cNvPr id="3" name="Content Placeholder 2"/>
          <p:cNvSpPr>
            <a:spLocks noGrp="1"/>
          </p:cNvSpPr>
          <p:nvPr>
            <p:ph idx="1"/>
          </p:nvPr>
        </p:nvSpPr>
        <p:spPr>
          <a:xfrm>
            <a:off x="457200" y="1844992"/>
            <a:ext cx="8229600" cy="4525963"/>
          </a:xfrm>
        </p:spPr>
        <p:txBody>
          <a:bodyPr>
            <a:normAutofit/>
          </a:bodyPr>
          <a:lstStyle/>
          <a:p>
            <a:r>
              <a:rPr lang="en-US" dirty="0"/>
              <a:t>Remove it from being tracked by git; but keep the file:</a:t>
            </a:r>
          </a:p>
          <a:p>
            <a:pPr marL="0" indent="0">
              <a:buNone/>
            </a:pPr>
            <a:r>
              <a:rPr lang="en-US" b="1" dirty="0"/>
              <a:t>git reset  </a:t>
            </a:r>
            <a:r>
              <a:rPr lang="en-US" dirty="0"/>
              <a:t>removes all files that have been added, but not committed </a:t>
            </a:r>
            <a:endParaRPr lang="en-US" b="1" dirty="0"/>
          </a:p>
          <a:p>
            <a:pPr marL="0" indent="0">
              <a:buNone/>
            </a:pPr>
            <a:r>
              <a:rPr lang="en-US" b="1" dirty="0"/>
              <a:t>git reset </a:t>
            </a:r>
            <a:r>
              <a:rPr lang="en-US" b="1" dirty="0" err="1"/>
              <a:t>secret.txt</a:t>
            </a:r>
            <a:r>
              <a:rPr lang="en-US" b="1" dirty="0"/>
              <a:t> </a:t>
            </a:r>
            <a:r>
              <a:rPr lang="en-US" dirty="0"/>
              <a:t>removes the named file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B9550A7-0BFB-9543-8FF6-42EA22FAFB79}"/>
              </a:ext>
            </a:extLst>
          </p:cNvPr>
          <p:cNvPicPr>
            <a:picLocks noChangeAspect="1"/>
          </p:cNvPicPr>
          <p:nvPr/>
        </p:nvPicPr>
        <p:blipFill>
          <a:blip r:embed="rId2"/>
          <a:stretch>
            <a:fillRect/>
          </a:stretch>
        </p:blipFill>
        <p:spPr>
          <a:xfrm>
            <a:off x="2016124" y="4734559"/>
            <a:ext cx="6997700" cy="1892300"/>
          </a:xfrm>
          <a:prstGeom prst="rect">
            <a:avLst/>
          </a:prstGeom>
        </p:spPr>
      </p:pic>
      <p:sp>
        <p:nvSpPr>
          <p:cNvPr id="5" name="TextBox 4">
            <a:extLst>
              <a:ext uri="{FF2B5EF4-FFF2-40B4-BE49-F238E27FC236}">
                <a16:creationId xmlns:a16="http://schemas.microsoft.com/office/drawing/2014/main" id="{6A85C6B0-A8B9-484B-8251-0A85A1262971}"/>
              </a:ext>
            </a:extLst>
          </p:cNvPr>
          <p:cNvSpPr txBox="1"/>
          <p:nvPr/>
        </p:nvSpPr>
        <p:spPr>
          <a:xfrm>
            <a:off x="457200" y="5114923"/>
            <a:ext cx="1231900" cy="923330"/>
          </a:xfrm>
          <a:prstGeom prst="rect">
            <a:avLst/>
          </a:prstGeom>
          <a:noFill/>
        </p:spPr>
        <p:txBody>
          <a:bodyPr wrap="square" rtlCol="0">
            <a:spAutoFit/>
          </a:bodyPr>
          <a:lstStyle/>
          <a:p>
            <a:r>
              <a:rPr lang="en-US" dirty="0"/>
              <a:t>Use </a:t>
            </a:r>
          </a:p>
          <a:p>
            <a:r>
              <a:rPr lang="en-US" b="1" dirty="0"/>
              <a:t>git status </a:t>
            </a:r>
            <a:r>
              <a:rPr lang="en-US" dirty="0"/>
              <a:t>to verify</a:t>
            </a:r>
          </a:p>
        </p:txBody>
      </p:sp>
    </p:spTree>
    <p:extLst>
      <p:ext uri="{BB962C8B-B14F-4D97-AF65-F5344CB8AC3E}">
        <p14:creationId xmlns:p14="http://schemas.microsoft.com/office/powerpoint/2010/main" val="37363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BFA6-F595-784E-9AA4-01719A3C100E}"/>
              </a:ext>
            </a:extLst>
          </p:cNvPr>
          <p:cNvSpPr>
            <a:spLocks noGrp="1"/>
          </p:cNvSpPr>
          <p:nvPr>
            <p:ph type="title"/>
          </p:nvPr>
        </p:nvSpPr>
        <p:spPr/>
        <p:txBody>
          <a:bodyPr/>
          <a:lstStyle/>
          <a:p>
            <a:r>
              <a:rPr lang="en-US" dirty="0"/>
              <a:t>Ignoring Files</a:t>
            </a:r>
          </a:p>
        </p:txBody>
      </p:sp>
      <p:sp>
        <p:nvSpPr>
          <p:cNvPr id="3" name="Content Placeholder 2">
            <a:extLst>
              <a:ext uri="{FF2B5EF4-FFF2-40B4-BE49-F238E27FC236}">
                <a16:creationId xmlns:a16="http://schemas.microsoft.com/office/drawing/2014/main" id="{FB6CCA7A-6066-AB42-902E-1E286A94C324}"/>
              </a:ext>
            </a:extLst>
          </p:cNvPr>
          <p:cNvSpPr>
            <a:spLocks noGrp="1"/>
          </p:cNvSpPr>
          <p:nvPr>
            <p:ph idx="1"/>
          </p:nvPr>
        </p:nvSpPr>
        <p:spPr/>
        <p:txBody>
          <a:bodyPr>
            <a:normAutofit fontScale="92500"/>
          </a:bodyPr>
          <a:lstStyle/>
          <a:p>
            <a:r>
              <a:rPr lang="en-US" dirty="0"/>
              <a:t>Files you might want to ignore include</a:t>
            </a:r>
          </a:p>
          <a:p>
            <a:pPr lvl="1"/>
            <a:r>
              <a:rPr lang="en-US" dirty="0"/>
              <a:t> files with keys, passwords, secrets</a:t>
            </a:r>
          </a:p>
          <a:p>
            <a:pPr lvl="1"/>
            <a:r>
              <a:rPr lang="en-US" dirty="0"/>
              <a:t>Compiled code</a:t>
            </a:r>
          </a:p>
          <a:p>
            <a:pPr lvl="1"/>
            <a:r>
              <a:rPr lang="en-US" dirty="0"/>
              <a:t>Scratch files, notes</a:t>
            </a:r>
          </a:p>
          <a:p>
            <a:pPr lvl="1"/>
            <a:r>
              <a:rPr lang="en-US" dirty="0"/>
              <a:t>Log files</a:t>
            </a:r>
          </a:p>
          <a:p>
            <a:pPr lvl="1"/>
            <a:r>
              <a:rPr lang="en-US" dirty="0"/>
              <a:t>Temporary files</a:t>
            </a:r>
          </a:p>
          <a:p>
            <a:pPr lvl="1"/>
            <a:endParaRPr lang="en-US" dirty="0"/>
          </a:p>
          <a:p>
            <a:r>
              <a:rPr lang="en-US" dirty="0"/>
              <a:t>List files and filename patterns to ignore in a </a:t>
            </a:r>
            <a:r>
              <a:rPr lang="en-US" b="1" dirty="0"/>
              <a:t>.</a:t>
            </a:r>
            <a:r>
              <a:rPr lang="en-US" b="1" dirty="0" err="1"/>
              <a:t>gitignore</a:t>
            </a:r>
            <a:r>
              <a:rPr lang="en-US" b="1" dirty="0"/>
              <a:t> </a:t>
            </a:r>
            <a:r>
              <a:rPr lang="en-US" dirty="0"/>
              <a:t>file in the root directory of your project</a:t>
            </a:r>
          </a:p>
          <a:p>
            <a:endParaRPr lang="en-US" dirty="0"/>
          </a:p>
        </p:txBody>
      </p:sp>
    </p:spTree>
    <p:extLst>
      <p:ext uri="{BB962C8B-B14F-4D97-AF65-F5344CB8AC3E}">
        <p14:creationId xmlns:p14="http://schemas.microsoft.com/office/powerpoint/2010/main" val="3706387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C15C-295E-634C-BF17-87A230AD13C2}"/>
              </a:ext>
            </a:extLst>
          </p:cNvPr>
          <p:cNvSpPr>
            <a:spLocks noGrp="1"/>
          </p:cNvSpPr>
          <p:nvPr>
            <p:ph type="title"/>
          </p:nvPr>
        </p:nvSpPr>
        <p:spPr/>
        <p:txBody>
          <a:bodyPr/>
          <a:lstStyle/>
          <a:p>
            <a:r>
              <a:rPr lang="en-US" dirty="0"/>
              <a:t>Create a .</a:t>
            </a:r>
            <a:r>
              <a:rPr lang="en-US" dirty="0" err="1"/>
              <a:t>gitignore</a:t>
            </a:r>
            <a:r>
              <a:rPr lang="en-US" dirty="0"/>
              <a:t> for </a:t>
            </a:r>
            <a:r>
              <a:rPr lang="en-US" dirty="0" err="1"/>
              <a:t>secret.txt</a:t>
            </a:r>
            <a:endParaRPr lang="en-US" dirty="0"/>
          </a:p>
        </p:txBody>
      </p:sp>
      <p:sp>
        <p:nvSpPr>
          <p:cNvPr id="3" name="Content Placeholder 2">
            <a:extLst>
              <a:ext uri="{FF2B5EF4-FFF2-40B4-BE49-F238E27FC236}">
                <a16:creationId xmlns:a16="http://schemas.microsoft.com/office/drawing/2014/main" id="{189EF520-9D58-5E43-B1FE-70051B9EFACA}"/>
              </a:ext>
            </a:extLst>
          </p:cNvPr>
          <p:cNvSpPr>
            <a:spLocks noGrp="1"/>
          </p:cNvSpPr>
          <p:nvPr>
            <p:ph idx="1"/>
          </p:nvPr>
        </p:nvSpPr>
        <p:spPr>
          <a:xfrm>
            <a:off x="457200" y="1300162"/>
            <a:ext cx="8475662" cy="4525963"/>
          </a:xfrm>
        </p:spPr>
        <p:txBody>
          <a:bodyPr>
            <a:normAutofit/>
          </a:bodyPr>
          <a:lstStyle/>
          <a:p>
            <a:r>
              <a:rPr lang="en-US" sz="2800" dirty="0"/>
              <a:t>Create a new file called .</a:t>
            </a:r>
            <a:r>
              <a:rPr lang="en-US" sz="2800" dirty="0" err="1"/>
              <a:t>gitignore</a:t>
            </a:r>
            <a:endParaRPr lang="en-US" sz="2800" dirty="0"/>
          </a:p>
          <a:p>
            <a:r>
              <a:rPr lang="en-US" sz="2800" b="1" dirty="0"/>
              <a:t>echo "</a:t>
            </a:r>
            <a:r>
              <a:rPr lang="en-US" sz="2800" b="1" dirty="0" err="1"/>
              <a:t>secret.txt</a:t>
            </a:r>
            <a:r>
              <a:rPr lang="en-US" sz="2800" b="1" dirty="0"/>
              <a:t>" &gt;&gt; .</a:t>
            </a:r>
            <a:r>
              <a:rPr lang="en-US" sz="2800" b="1" dirty="0" err="1"/>
              <a:t>gitignore</a:t>
            </a:r>
            <a:endParaRPr lang="en-US" sz="2800" b="1" dirty="0"/>
          </a:p>
          <a:p>
            <a:r>
              <a:rPr lang="en-US" sz="2800" dirty="0"/>
              <a:t>Now run </a:t>
            </a:r>
            <a:r>
              <a:rPr lang="en-US" sz="2800" b="1" dirty="0"/>
              <a:t>git status </a:t>
            </a:r>
            <a:r>
              <a:rPr lang="en-US" sz="2800" dirty="0"/>
              <a:t>- you should not see </a:t>
            </a:r>
            <a:r>
              <a:rPr lang="en-US" sz="2800" dirty="0" err="1"/>
              <a:t>secret.txt</a:t>
            </a:r>
            <a:endParaRPr lang="en-US" sz="2800" dirty="0"/>
          </a:p>
          <a:p>
            <a:r>
              <a:rPr lang="en-US" sz="2800" dirty="0"/>
              <a:t>But,  you'll see the new .</a:t>
            </a:r>
            <a:r>
              <a:rPr lang="en-US" sz="2800" dirty="0" err="1"/>
              <a:t>gitignore</a:t>
            </a:r>
            <a:r>
              <a:rPr lang="en-US" sz="2800" dirty="0"/>
              <a:t> file. </a:t>
            </a:r>
          </a:p>
          <a:p>
            <a:r>
              <a:rPr lang="en-US" sz="2800" dirty="0"/>
              <a:t>Run git add and git commit to add and commit the .</a:t>
            </a:r>
            <a:r>
              <a:rPr lang="en-US" sz="2800" dirty="0" err="1"/>
              <a:t>gitignore</a:t>
            </a:r>
            <a:r>
              <a:rPr lang="en-US" sz="2800" dirty="0"/>
              <a:t> file </a:t>
            </a:r>
          </a:p>
        </p:txBody>
      </p:sp>
      <p:pic>
        <p:nvPicPr>
          <p:cNvPr id="4" name="Picture 3">
            <a:extLst>
              <a:ext uri="{FF2B5EF4-FFF2-40B4-BE49-F238E27FC236}">
                <a16:creationId xmlns:a16="http://schemas.microsoft.com/office/drawing/2014/main" id="{0C66C30F-3D79-D641-836E-59BB3747C3E3}"/>
              </a:ext>
            </a:extLst>
          </p:cNvPr>
          <p:cNvPicPr>
            <a:picLocks noChangeAspect="1"/>
          </p:cNvPicPr>
          <p:nvPr/>
        </p:nvPicPr>
        <p:blipFill>
          <a:blip r:embed="rId2"/>
          <a:stretch>
            <a:fillRect/>
          </a:stretch>
        </p:blipFill>
        <p:spPr>
          <a:xfrm>
            <a:off x="3157537" y="3946158"/>
            <a:ext cx="5775325" cy="2689592"/>
          </a:xfrm>
          <a:prstGeom prst="rect">
            <a:avLst/>
          </a:prstGeom>
        </p:spPr>
      </p:pic>
    </p:spTree>
    <p:extLst>
      <p:ext uri="{BB962C8B-B14F-4D97-AF65-F5344CB8AC3E}">
        <p14:creationId xmlns:p14="http://schemas.microsoft.com/office/powerpoint/2010/main" val="4037557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file you don't want in the repo: when you've committed the file</a:t>
            </a:r>
          </a:p>
        </p:txBody>
      </p:sp>
      <p:sp>
        <p:nvSpPr>
          <p:cNvPr id="3" name="Content Placeholder 2"/>
          <p:cNvSpPr>
            <a:spLocks noGrp="1"/>
          </p:cNvSpPr>
          <p:nvPr>
            <p:ph idx="1"/>
          </p:nvPr>
        </p:nvSpPr>
        <p:spPr>
          <a:xfrm>
            <a:off x="457200" y="1844992"/>
            <a:ext cx="8229600" cy="4525963"/>
          </a:xfrm>
        </p:spPr>
        <p:txBody>
          <a:bodyPr>
            <a:normAutofit fontScale="62500" lnSpcReduction="20000"/>
          </a:bodyPr>
          <a:lstStyle/>
          <a:p>
            <a:r>
              <a:rPr lang="en-US" dirty="0"/>
              <a:t>E.g. you accidentally added and committed a file</a:t>
            </a:r>
          </a:p>
          <a:p>
            <a:r>
              <a:rPr lang="en-US" dirty="0"/>
              <a:t>Remove it from being tracked by git; but keep the file, with this:</a:t>
            </a:r>
          </a:p>
          <a:p>
            <a:pPr marL="0" indent="0">
              <a:buNone/>
            </a:pPr>
            <a:r>
              <a:rPr lang="en-US" b="1" dirty="0" err="1"/>
              <a:t>git</a:t>
            </a:r>
            <a:r>
              <a:rPr lang="en-US" b="1" dirty="0"/>
              <a:t> </a:t>
            </a:r>
            <a:r>
              <a:rPr lang="en-US" b="1" dirty="0" err="1"/>
              <a:t>rm</a:t>
            </a:r>
            <a:r>
              <a:rPr lang="en-US" b="1" dirty="0"/>
              <a:t> --cached </a:t>
            </a:r>
            <a:r>
              <a:rPr lang="en-US" b="1" dirty="0" err="1"/>
              <a:t>yourfilename.txt</a:t>
            </a:r>
            <a:endParaRPr lang="en-US" b="1" dirty="0"/>
          </a:p>
          <a:p>
            <a:pPr marL="0" indent="0">
              <a:buNone/>
            </a:pPr>
            <a:endParaRPr lang="en-US" b="1" dirty="0"/>
          </a:p>
          <a:p>
            <a:r>
              <a:rPr lang="en-US" dirty="0"/>
              <a:t>or for a directory, add -r for recursive removal </a:t>
            </a:r>
            <a:endParaRPr lang="en-US" b="1" dirty="0"/>
          </a:p>
          <a:p>
            <a:pPr marL="0" indent="0">
              <a:buNone/>
            </a:pPr>
            <a:r>
              <a:rPr lang="en-US" b="1" dirty="0" err="1"/>
              <a:t>git</a:t>
            </a:r>
            <a:r>
              <a:rPr lang="en-US" b="1" dirty="0"/>
              <a:t> </a:t>
            </a:r>
            <a:r>
              <a:rPr lang="en-US" b="1" dirty="0" err="1"/>
              <a:t>rm</a:t>
            </a:r>
            <a:r>
              <a:rPr lang="en-US" b="1" dirty="0"/>
              <a:t> -r --cached </a:t>
            </a:r>
            <a:r>
              <a:rPr lang="en-US" b="1" dirty="0" err="1"/>
              <a:t>yourdirectory</a:t>
            </a:r>
            <a:endParaRPr lang="en-US" b="1" dirty="0"/>
          </a:p>
          <a:p>
            <a:endParaRPr lang="en-US" dirty="0"/>
          </a:p>
          <a:p>
            <a:pPr marL="0" indent="0">
              <a:buNone/>
            </a:pPr>
            <a:r>
              <a:rPr lang="en-US" dirty="0"/>
              <a:t>note: the --cached is important! </a:t>
            </a:r>
          </a:p>
          <a:p>
            <a:pPr marL="0" indent="0">
              <a:buNone/>
            </a:pPr>
            <a:r>
              <a:rPr lang="en-US" b="1" dirty="0"/>
              <a:t>git </a:t>
            </a:r>
            <a:r>
              <a:rPr lang="en-US" b="1" dirty="0" err="1"/>
              <a:t>rm</a:t>
            </a:r>
            <a:r>
              <a:rPr lang="en-US" b="1" dirty="0"/>
              <a:t> </a:t>
            </a:r>
            <a:r>
              <a:rPr lang="en-US" b="1" dirty="0" err="1"/>
              <a:t>yourfile.txt</a:t>
            </a:r>
            <a:r>
              <a:rPr lang="en-US" b="1" dirty="0"/>
              <a:t> </a:t>
            </a:r>
            <a:r>
              <a:rPr lang="en-US" dirty="0"/>
              <a:t>will delete the file from git and from your file system!</a:t>
            </a:r>
          </a:p>
          <a:p>
            <a:pPr marL="0" indent="0">
              <a:buNone/>
            </a:pPr>
            <a:endParaRPr lang="en-US" dirty="0"/>
          </a:p>
          <a:p>
            <a:r>
              <a:rPr lang="en-US" b="1" i="1" dirty="0"/>
              <a:t>If this is a file with keys/secrets in, revoke/reset these and request new ones </a:t>
            </a:r>
          </a:p>
          <a:p>
            <a:r>
              <a:rPr lang="en-US" dirty="0"/>
              <a:t>Update .</a:t>
            </a:r>
            <a:r>
              <a:rPr lang="en-US" dirty="0" err="1"/>
              <a:t>gitignore</a:t>
            </a:r>
            <a:r>
              <a:rPr lang="en-US" dirty="0"/>
              <a:t> to ignore this file</a:t>
            </a:r>
          </a:p>
          <a:p>
            <a:r>
              <a:rPr lang="en-US" b="1" dirty="0" err="1"/>
              <a:t>git</a:t>
            </a:r>
            <a:r>
              <a:rPr lang="en-US" b="1" dirty="0"/>
              <a:t> add </a:t>
            </a:r>
            <a:r>
              <a:rPr lang="en-US" dirty="0"/>
              <a:t>and</a:t>
            </a:r>
            <a:r>
              <a:rPr lang="en-US" b="1" dirty="0"/>
              <a:t> </a:t>
            </a:r>
            <a:r>
              <a:rPr lang="en-US" b="1" dirty="0" err="1"/>
              <a:t>git</a:t>
            </a:r>
            <a:r>
              <a:rPr lang="en-US" b="1" dirty="0"/>
              <a:t> status </a:t>
            </a:r>
            <a:r>
              <a:rPr lang="en-US" dirty="0"/>
              <a:t>to verify</a:t>
            </a:r>
          </a:p>
        </p:txBody>
      </p:sp>
    </p:spTree>
    <p:extLst>
      <p:ext uri="{BB962C8B-B14F-4D97-AF65-F5344CB8AC3E}">
        <p14:creationId xmlns:p14="http://schemas.microsoft.com/office/powerpoint/2010/main" val="1725576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8262-A5B7-E54D-95FD-987134C2BD98}"/>
              </a:ext>
            </a:extLst>
          </p:cNvPr>
          <p:cNvSpPr>
            <a:spLocks noGrp="1"/>
          </p:cNvSpPr>
          <p:nvPr>
            <p:ph type="title"/>
          </p:nvPr>
        </p:nvSpPr>
        <p:spPr/>
        <p:txBody>
          <a:bodyPr/>
          <a:lstStyle/>
          <a:p>
            <a:r>
              <a:rPr lang="en-US" dirty="0"/>
              <a:t>Try it out</a:t>
            </a:r>
          </a:p>
        </p:txBody>
      </p:sp>
      <p:sp>
        <p:nvSpPr>
          <p:cNvPr id="3" name="Content Placeholder 2">
            <a:extLst>
              <a:ext uri="{FF2B5EF4-FFF2-40B4-BE49-F238E27FC236}">
                <a16:creationId xmlns:a16="http://schemas.microsoft.com/office/drawing/2014/main" id="{AFA2B9C4-89C4-4040-ADF3-4BA79AA1D44F}"/>
              </a:ext>
            </a:extLst>
          </p:cNvPr>
          <p:cNvSpPr>
            <a:spLocks noGrp="1"/>
          </p:cNvSpPr>
          <p:nvPr>
            <p:ph idx="1"/>
          </p:nvPr>
        </p:nvSpPr>
        <p:spPr/>
        <p:txBody>
          <a:bodyPr/>
          <a:lstStyle/>
          <a:p>
            <a:r>
              <a:rPr lang="en-US" dirty="0"/>
              <a:t>Create a new file called </a:t>
            </a:r>
            <a:r>
              <a:rPr lang="en-US" dirty="0" err="1"/>
              <a:t>topsecret.txt</a:t>
            </a:r>
            <a:endParaRPr lang="en-US" dirty="0"/>
          </a:p>
          <a:p>
            <a:r>
              <a:rPr lang="en-US" dirty="0"/>
              <a:t>Write some top secret text in it</a:t>
            </a:r>
          </a:p>
          <a:p>
            <a:r>
              <a:rPr lang="en-US" dirty="0"/>
              <a:t>Add to your repo and commit</a:t>
            </a:r>
          </a:p>
          <a:p>
            <a:r>
              <a:rPr lang="en-US" dirty="0"/>
              <a:t>Oops! Remove </a:t>
            </a:r>
            <a:r>
              <a:rPr lang="en-US" dirty="0" err="1"/>
              <a:t>topsecret.txt</a:t>
            </a:r>
            <a:r>
              <a:rPr lang="en-US" dirty="0"/>
              <a:t> from your repo with </a:t>
            </a:r>
            <a:r>
              <a:rPr lang="en-US" b="1" dirty="0"/>
              <a:t>git </a:t>
            </a:r>
            <a:r>
              <a:rPr lang="en-US" b="1" dirty="0" err="1"/>
              <a:t>rm</a:t>
            </a:r>
            <a:r>
              <a:rPr lang="en-US" b="1" dirty="0"/>
              <a:t> --cached </a:t>
            </a:r>
            <a:r>
              <a:rPr lang="en-US" b="1" dirty="0" err="1"/>
              <a:t>topsecret.txt</a:t>
            </a:r>
            <a:endParaRPr lang="en-US" b="1" dirty="0"/>
          </a:p>
          <a:p>
            <a:r>
              <a:rPr lang="en-US" dirty="0"/>
              <a:t>Add </a:t>
            </a:r>
            <a:r>
              <a:rPr lang="en-US" dirty="0" err="1"/>
              <a:t>topsecret.txt</a:t>
            </a:r>
            <a:r>
              <a:rPr lang="en-US" dirty="0"/>
              <a:t> to .</a:t>
            </a:r>
            <a:r>
              <a:rPr lang="en-US" dirty="0" err="1"/>
              <a:t>gitignore</a:t>
            </a:r>
            <a:r>
              <a:rPr lang="en-US" dirty="0"/>
              <a:t> </a:t>
            </a:r>
          </a:p>
          <a:p>
            <a:r>
              <a:rPr lang="en-US" dirty="0"/>
              <a:t>Add changes and commit </a:t>
            </a:r>
          </a:p>
        </p:txBody>
      </p:sp>
    </p:spTree>
    <p:extLst>
      <p:ext uri="{BB962C8B-B14F-4D97-AF65-F5344CB8AC3E}">
        <p14:creationId xmlns:p14="http://schemas.microsoft.com/office/powerpoint/2010/main" val="82631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8262-A5B7-E54D-95FD-987134C2BD98}"/>
              </a:ext>
            </a:extLst>
          </p:cNvPr>
          <p:cNvSpPr>
            <a:spLocks noGrp="1"/>
          </p:cNvSpPr>
          <p:nvPr>
            <p:ph type="title"/>
          </p:nvPr>
        </p:nvSpPr>
        <p:spPr/>
        <p:txBody>
          <a:bodyPr/>
          <a:lstStyle/>
          <a:p>
            <a:r>
              <a:rPr lang="en-US" dirty="0"/>
              <a:t>Try it out</a:t>
            </a:r>
          </a:p>
        </p:txBody>
      </p:sp>
      <p:pic>
        <p:nvPicPr>
          <p:cNvPr id="4" name="Picture 3">
            <a:extLst>
              <a:ext uri="{FF2B5EF4-FFF2-40B4-BE49-F238E27FC236}">
                <a16:creationId xmlns:a16="http://schemas.microsoft.com/office/drawing/2014/main" id="{5708A13B-6F0A-7940-BF9B-FE45D50B71FA}"/>
              </a:ext>
            </a:extLst>
          </p:cNvPr>
          <p:cNvPicPr>
            <a:picLocks noChangeAspect="1"/>
          </p:cNvPicPr>
          <p:nvPr/>
        </p:nvPicPr>
        <p:blipFill>
          <a:blip r:embed="rId2"/>
          <a:stretch>
            <a:fillRect/>
          </a:stretch>
        </p:blipFill>
        <p:spPr>
          <a:xfrm>
            <a:off x="2643851" y="0"/>
            <a:ext cx="6385849" cy="6858000"/>
          </a:xfrm>
          <a:prstGeom prst="rect">
            <a:avLst/>
          </a:prstGeom>
        </p:spPr>
      </p:pic>
      <p:cxnSp>
        <p:nvCxnSpPr>
          <p:cNvPr id="8" name="Straight Arrow Connector 7">
            <a:extLst>
              <a:ext uri="{FF2B5EF4-FFF2-40B4-BE49-F238E27FC236}">
                <a16:creationId xmlns:a16="http://schemas.microsoft.com/office/drawing/2014/main" id="{96318F0B-80AC-FD45-8A71-550DD58E39DB}"/>
              </a:ext>
            </a:extLst>
          </p:cNvPr>
          <p:cNvCxnSpPr>
            <a:cxnSpLocks/>
          </p:cNvCxnSpPr>
          <p:nvPr/>
        </p:nvCxnSpPr>
        <p:spPr>
          <a:xfrm flipV="1">
            <a:off x="1900238" y="414338"/>
            <a:ext cx="743613" cy="14287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6C79661-A3EB-F541-A3BF-08B0819468DB}"/>
              </a:ext>
            </a:extLst>
          </p:cNvPr>
          <p:cNvSpPr txBox="1"/>
          <p:nvPr/>
        </p:nvSpPr>
        <p:spPr>
          <a:xfrm>
            <a:off x="71770" y="274638"/>
            <a:ext cx="1957055" cy="646331"/>
          </a:xfrm>
          <a:prstGeom prst="rect">
            <a:avLst/>
          </a:prstGeom>
          <a:noFill/>
        </p:spPr>
        <p:txBody>
          <a:bodyPr wrap="square" rtlCol="0">
            <a:spAutoFit/>
          </a:bodyPr>
          <a:lstStyle/>
          <a:p>
            <a:r>
              <a:rPr lang="en-US" dirty="0"/>
              <a:t>Oops, didn't mean to commit this file</a:t>
            </a:r>
          </a:p>
        </p:txBody>
      </p:sp>
      <p:sp>
        <p:nvSpPr>
          <p:cNvPr id="11" name="TextBox 10">
            <a:extLst>
              <a:ext uri="{FF2B5EF4-FFF2-40B4-BE49-F238E27FC236}">
                <a16:creationId xmlns:a16="http://schemas.microsoft.com/office/drawing/2014/main" id="{CF23A689-EFED-3E44-AB08-39BA0C2A8153}"/>
              </a:ext>
            </a:extLst>
          </p:cNvPr>
          <p:cNvSpPr txBox="1"/>
          <p:nvPr/>
        </p:nvSpPr>
        <p:spPr>
          <a:xfrm>
            <a:off x="7309" y="1119817"/>
            <a:ext cx="1957055" cy="646331"/>
          </a:xfrm>
          <a:prstGeom prst="rect">
            <a:avLst/>
          </a:prstGeom>
          <a:noFill/>
        </p:spPr>
        <p:txBody>
          <a:bodyPr wrap="square" rtlCol="0">
            <a:spAutoFit/>
          </a:bodyPr>
          <a:lstStyle/>
          <a:p>
            <a:r>
              <a:rPr lang="en-US" dirty="0"/>
              <a:t>Remove from repo, keep on disk</a:t>
            </a:r>
          </a:p>
        </p:txBody>
      </p:sp>
      <p:cxnSp>
        <p:nvCxnSpPr>
          <p:cNvPr id="12" name="Straight Arrow Connector 11">
            <a:extLst>
              <a:ext uri="{FF2B5EF4-FFF2-40B4-BE49-F238E27FC236}">
                <a16:creationId xmlns:a16="http://schemas.microsoft.com/office/drawing/2014/main" id="{F357635A-8531-854B-9FB7-644A0262AFD8}"/>
              </a:ext>
            </a:extLst>
          </p:cNvPr>
          <p:cNvCxnSpPr>
            <a:cxnSpLocks/>
          </p:cNvCxnSpPr>
          <p:nvPr/>
        </p:nvCxnSpPr>
        <p:spPr>
          <a:xfrm flipV="1">
            <a:off x="1900237" y="1254234"/>
            <a:ext cx="743613" cy="14287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1874A78-F0D2-774C-B11A-6791BE56BD71}"/>
              </a:ext>
            </a:extLst>
          </p:cNvPr>
          <p:cNvCxnSpPr>
            <a:cxnSpLocks/>
          </p:cNvCxnSpPr>
          <p:nvPr/>
        </p:nvCxnSpPr>
        <p:spPr>
          <a:xfrm flipV="1">
            <a:off x="1797070" y="3581401"/>
            <a:ext cx="832492" cy="161924"/>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51EDFFAB-8D17-9347-A467-B87ECDCEDF03}"/>
              </a:ext>
            </a:extLst>
          </p:cNvPr>
          <p:cNvSpPr txBox="1"/>
          <p:nvPr/>
        </p:nvSpPr>
        <p:spPr>
          <a:xfrm>
            <a:off x="34782" y="3558659"/>
            <a:ext cx="1760867" cy="369332"/>
          </a:xfrm>
          <a:prstGeom prst="rect">
            <a:avLst/>
          </a:prstGeom>
          <a:noFill/>
        </p:spPr>
        <p:txBody>
          <a:bodyPr wrap="none" rtlCol="0">
            <a:spAutoFit/>
          </a:bodyPr>
          <a:lstStyle/>
          <a:p>
            <a:r>
              <a:rPr lang="en-US" dirty="0"/>
              <a:t>Add to .</a:t>
            </a:r>
            <a:r>
              <a:rPr lang="en-US" dirty="0" err="1"/>
              <a:t>gitignore</a:t>
            </a:r>
            <a:endParaRPr lang="en-US" dirty="0"/>
          </a:p>
        </p:txBody>
      </p:sp>
      <p:cxnSp>
        <p:nvCxnSpPr>
          <p:cNvPr id="17" name="Straight Arrow Connector 16">
            <a:extLst>
              <a:ext uri="{FF2B5EF4-FFF2-40B4-BE49-F238E27FC236}">
                <a16:creationId xmlns:a16="http://schemas.microsoft.com/office/drawing/2014/main" id="{9BA344FD-0325-5A41-92D2-745F22FD9233}"/>
              </a:ext>
            </a:extLst>
          </p:cNvPr>
          <p:cNvCxnSpPr>
            <a:cxnSpLocks/>
            <a:stCxn id="18" idx="3"/>
          </p:cNvCxnSpPr>
          <p:nvPr/>
        </p:nvCxnSpPr>
        <p:spPr>
          <a:xfrm>
            <a:off x="1964364" y="5872680"/>
            <a:ext cx="659864" cy="0"/>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8389FE8-034B-424E-B062-40722F46848C}"/>
              </a:ext>
            </a:extLst>
          </p:cNvPr>
          <p:cNvSpPr txBox="1"/>
          <p:nvPr/>
        </p:nvSpPr>
        <p:spPr>
          <a:xfrm>
            <a:off x="50654" y="4995517"/>
            <a:ext cx="1913710" cy="1754326"/>
          </a:xfrm>
          <a:prstGeom prst="rect">
            <a:avLst/>
          </a:prstGeom>
          <a:noFill/>
        </p:spPr>
        <p:txBody>
          <a:bodyPr wrap="square" rtlCol="0">
            <a:spAutoFit/>
          </a:bodyPr>
          <a:lstStyle/>
          <a:p>
            <a:r>
              <a:rPr lang="en-US" dirty="0"/>
              <a:t>Add and commit changes. Deleting a file from a repo is a change so you need to add the delete</a:t>
            </a:r>
          </a:p>
        </p:txBody>
      </p:sp>
    </p:spTree>
    <p:extLst>
      <p:ext uri="{BB962C8B-B14F-4D97-AF65-F5344CB8AC3E}">
        <p14:creationId xmlns:p14="http://schemas.microsoft.com/office/powerpoint/2010/main" val="395151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Version Control?</a:t>
            </a:r>
          </a:p>
        </p:txBody>
      </p:sp>
      <p:sp>
        <p:nvSpPr>
          <p:cNvPr id="3" name="Content Placeholder 2"/>
          <p:cNvSpPr>
            <a:spLocks noGrp="1"/>
          </p:cNvSpPr>
          <p:nvPr>
            <p:ph idx="1"/>
          </p:nvPr>
        </p:nvSpPr>
        <p:spPr/>
        <p:txBody>
          <a:bodyPr>
            <a:normAutofit lnSpcReduction="10000"/>
          </a:bodyPr>
          <a:lstStyle/>
          <a:p>
            <a:r>
              <a:rPr lang="en-US" dirty="0"/>
              <a:t>In industry:</a:t>
            </a:r>
          </a:p>
          <a:p>
            <a:pPr lvl="1"/>
            <a:r>
              <a:rPr lang="en-US" dirty="0"/>
              <a:t>Manage a project; track changes; how much work is completed; track who has done what</a:t>
            </a:r>
          </a:p>
          <a:p>
            <a:pPr lvl="1"/>
            <a:r>
              <a:rPr lang="en-US" dirty="0"/>
              <a:t>Enable merging of multiple developers' work together; conversely, can remove code that is found to be faulty</a:t>
            </a:r>
          </a:p>
          <a:p>
            <a:r>
              <a:rPr lang="en-US" dirty="0"/>
              <a:t>For you:</a:t>
            </a:r>
          </a:p>
          <a:p>
            <a:pPr lvl="1"/>
            <a:r>
              <a:rPr lang="en-US" dirty="0"/>
              <a:t>A backup of your work</a:t>
            </a:r>
          </a:p>
          <a:p>
            <a:pPr lvl="1"/>
            <a:r>
              <a:rPr lang="en-US" dirty="0"/>
              <a:t>A portfolio of your projects - yes, employers WILL look at your GitHub pages</a:t>
            </a:r>
          </a:p>
        </p:txBody>
      </p:sp>
    </p:spTree>
    <p:extLst>
      <p:ext uri="{BB962C8B-B14F-4D97-AF65-F5344CB8AC3E}">
        <p14:creationId xmlns:p14="http://schemas.microsoft.com/office/powerpoint/2010/main" val="2434825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Reverting changes: </a:t>
            </a:r>
            <a:r>
              <a:rPr lang="en-US" b="1" dirty="0"/>
              <a:t>hard reset</a:t>
            </a:r>
          </a:p>
        </p:txBody>
      </p:sp>
      <p:sp>
        <p:nvSpPr>
          <p:cNvPr id="3" name="Content Placeholder 2"/>
          <p:cNvSpPr>
            <a:spLocks noGrp="1"/>
          </p:cNvSpPr>
          <p:nvPr>
            <p:ph idx="1"/>
          </p:nvPr>
        </p:nvSpPr>
        <p:spPr/>
        <p:txBody>
          <a:bodyPr>
            <a:normAutofit fontScale="70000" lnSpcReduction="20000"/>
          </a:bodyPr>
          <a:lstStyle/>
          <a:p>
            <a:r>
              <a:rPr lang="is-IS" dirty="0"/>
              <a:t>You've been making commits</a:t>
            </a:r>
          </a:p>
          <a:p>
            <a:r>
              <a:rPr lang="is-IS" dirty="0"/>
              <a:t>After the last commit, you have made changes but things are not going well. You have not yet committed the new changes</a:t>
            </a:r>
          </a:p>
          <a:p>
            <a:r>
              <a:rPr lang="is-IS" dirty="0"/>
              <a:t>You want to revert to the last commit</a:t>
            </a:r>
          </a:p>
          <a:p>
            <a:pPr marL="0" indent="0">
              <a:buNone/>
            </a:pPr>
            <a:endParaRPr lang="is-IS" dirty="0"/>
          </a:p>
          <a:p>
            <a:pPr marL="0" indent="0">
              <a:buNone/>
            </a:pPr>
            <a:r>
              <a:rPr lang="is-IS" b="1" dirty="0"/>
              <a:t>git reset --hard</a:t>
            </a:r>
          </a:p>
          <a:p>
            <a:pPr marL="0" indent="0">
              <a:buNone/>
            </a:pPr>
            <a:endParaRPr lang="en-US" dirty="0"/>
          </a:p>
          <a:p>
            <a:r>
              <a:rPr lang="en-US" dirty="0"/>
              <a:t>Changes are deleted and gone</a:t>
            </a:r>
          </a:p>
          <a:p>
            <a:r>
              <a:rPr lang="en-US" dirty="0"/>
              <a:t>Your project is reverted to the state of the last commit</a:t>
            </a:r>
          </a:p>
          <a:p>
            <a:r>
              <a:rPr lang="en-US" b="1" dirty="0">
                <a:solidFill>
                  <a:srgbClr val="FF0000"/>
                </a:solidFill>
              </a:rPr>
              <a:t>Warning! You won't be able to get </a:t>
            </a:r>
            <a:r>
              <a:rPr lang="en-US" b="1" dirty="0" err="1">
                <a:solidFill>
                  <a:srgbClr val="FF0000"/>
                </a:solidFill>
              </a:rPr>
              <a:t>uncommited</a:t>
            </a:r>
            <a:r>
              <a:rPr lang="en-US" b="1" dirty="0">
                <a:solidFill>
                  <a:srgbClr val="FF0000"/>
                </a:solidFill>
              </a:rPr>
              <a:t> changes back!</a:t>
            </a:r>
          </a:p>
          <a:p>
            <a:r>
              <a:rPr lang="en-US" dirty="0"/>
              <a:t>You can't get code back that was never committed: so commit often!</a:t>
            </a:r>
            <a:endParaRPr lang="is-IS" dirty="0"/>
          </a:p>
        </p:txBody>
      </p:sp>
    </p:spTree>
    <p:extLst>
      <p:ext uri="{BB962C8B-B14F-4D97-AF65-F5344CB8AC3E}">
        <p14:creationId xmlns:p14="http://schemas.microsoft.com/office/powerpoint/2010/main" val="3108731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Reverting </a:t>
            </a:r>
            <a:r>
              <a:rPr lang="en-US" b="1" dirty="0"/>
              <a:t>code</a:t>
            </a:r>
            <a:r>
              <a:rPr lang="en-US" dirty="0"/>
              <a:t> to a previous commit - hard reset </a:t>
            </a:r>
          </a:p>
        </p:txBody>
      </p:sp>
      <p:sp>
        <p:nvSpPr>
          <p:cNvPr id="3" name="Content Placeholder 2"/>
          <p:cNvSpPr>
            <a:spLocks noGrp="1"/>
          </p:cNvSpPr>
          <p:nvPr>
            <p:ph idx="1"/>
          </p:nvPr>
        </p:nvSpPr>
        <p:spPr>
          <a:xfrm>
            <a:off x="457200" y="1600200"/>
            <a:ext cx="8229600" cy="5099042"/>
          </a:xfrm>
        </p:spPr>
        <p:txBody>
          <a:bodyPr>
            <a:normAutofit fontScale="92500" lnSpcReduction="10000"/>
          </a:bodyPr>
          <a:lstStyle/>
          <a:p>
            <a:r>
              <a:rPr lang="en-US" dirty="0"/>
              <a:t>Which commit do you want to revert to?</a:t>
            </a:r>
          </a:p>
          <a:p>
            <a:r>
              <a:rPr lang="en-US" dirty="0"/>
              <a:t>Type </a:t>
            </a:r>
          </a:p>
          <a:p>
            <a:pPr marL="0" indent="0">
              <a:buNone/>
            </a:pPr>
            <a:r>
              <a:rPr lang="en-US" b="1" dirty="0" err="1"/>
              <a:t>git</a:t>
            </a:r>
            <a:r>
              <a:rPr lang="en-US" b="1" dirty="0"/>
              <a:t> log</a:t>
            </a:r>
          </a:p>
          <a:p>
            <a:r>
              <a:rPr lang="en-US" dirty="0"/>
              <a:t>And locate the commit hash (SHA) of the commit </a:t>
            </a:r>
          </a:p>
          <a:p>
            <a:pPr marL="0" indent="0">
              <a:buNone/>
            </a:pPr>
            <a:r>
              <a:rPr lang="en-US" dirty="0"/>
              <a:t>     you want to go back to</a:t>
            </a:r>
          </a:p>
          <a:p>
            <a:pPr marL="0" indent="0">
              <a:buNone/>
            </a:pPr>
            <a:endParaRPr lang="en-US" dirty="0"/>
          </a:p>
          <a:p>
            <a:pPr marL="0" indent="0">
              <a:buNone/>
            </a:pPr>
            <a:r>
              <a:rPr lang="en-US" b="1" dirty="0" err="1"/>
              <a:t>git</a:t>
            </a:r>
            <a:r>
              <a:rPr lang="en-US" b="1" dirty="0"/>
              <a:t> reset --hard </a:t>
            </a:r>
            <a:r>
              <a:rPr lang="is-IS" b="1" dirty="0"/>
              <a:t>ca0276ec81c50fb15df34ab38cec4</a:t>
            </a:r>
            <a:r>
              <a:rPr lang="en-US" b="1" dirty="0"/>
              <a:t> </a:t>
            </a:r>
          </a:p>
          <a:p>
            <a:pPr marL="0" indent="0">
              <a:buNone/>
            </a:pPr>
            <a:r>
              <a:rPr lang="en-US" dirty="0"/>
              <a:t>or</a:t>
            </a:r>
          </a:p>
          <a:p>
            <a:pPr marL="0" indent="0">
              <a:buNone/>
            </a:pPr>
            <a:r>
              <a:rPr lang="en-US" b="1" dirty="0" err="1"/>
              <a:t>git</a:t>
            </a:r>
            <a:r>
              <a:rPr lang="en-US" b="1" dirty="0"/>
              <a:t> reset --hard </a:t>
            </a:r>
            <a:r>
              <a:rPr lang="is-IS" b="1" dirty="0"/>
              <a:t>ca0276ec8</a:t>
            </a:r>
            <a:endParaRPr lang="en-US" dirty="0"/>
          </a:p>
          <a:p>
            <a:pPr marL="0" indent="0">
              <a:buNone/>
            </a:pPr>
            <a:r>
              <a:rPr lang="en-US" dirty="0"/>
              <a:t>Will </a:t>
            </a:r>
            <a:r>
              <a:rPr lang="en-US" i="1" dirty="0"/>
              <a:t>modify the files on disk </a:t>
            </a:r>
            <a:r>
              <a:rPr lang="en-US" dirty="0"/>
              <a:t>to the commit specified</a:t>
            </a:r>
          </a:p>
        </p:txBody>
      </p:sp>
    </p:spTree>
    <p:extLst>
      <p:ext uri="{BB962C8B-B14F-4D97-AF65-F5344CB8AC3E}">
        <p14:creationId xmlns:p14="http://schemas.microsoft.com/office/powerpoint/2010/main" val="370923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revert commits, keep code: </a:t>
            </a:r>
            <a:r>
              <a:rPr lang="en-US" b="1" dirty="0"/>
              <a:t>soft reset</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a:t>Which is the last good commit do you want to revert to?</a:t>
            </a:r>
          </a:p>
          <a:p>
            <a:r>
              <a:rPr lang="en-US" dirty="0"/>
              <a:t>Type </a:t>
            </a:r>
          </a:p>
          <a:p>
            <a:pPr marL="0" indent="0">
              <a:buNone/>
            </a:pPr>
            <a:r>
              <a:rPr lang="en-US" b="1" dirty="0" err="1"/>
              <a:t>git</a:t>
            </a:r>
            <a:r>
              <a:rPr lang="en-US" b="1" dirty="0"/>
              <a:t> log</a:t>
            </a:r>
          </a:p>
          <a:p>
            <a:r>
              <a:rPr lang="en-US" dirty="0"/>
              <a:t>And locate the commit hash (SHA) of the commit </a:t>
            </a:r>
          </a:p>
          <a:p>
            <a:pPr marL="0" indent="0">
              <a:buNone/>
            </a:pPr>
            <a:r>
              <a:rPr lang="en-US" dirty="0"/>
              <a:t>     you want to go back to</a:t>
            </a:r>
          </a:p>
          <a:p>
            <a:endParaRPr lang="en-US" dirty="0"/>
          </a:p>
          <a:p>
            <a:endParaRPr lang="en-US" dirty="0"/>
          </a:p>
          <a:p>
            <a:pPr marL="0" indent="0">
              <a:buNone/>
            </a:pPr>
            <a:r>
              <a:rPr lang="en-US" b="1" dirty="0" err="1"/>
              <a:t>git</a:t>
            </a:r>
            <a:r>
              <a:rPr lang="en-US" b="1" dirty="0"/>
              <a:t> reset </a:t>
            </a:r>
            <a:r>
              <a:rPr lang="is-IS" b="1" dirty="0"/>
              <a:t>ca0276ec81c50fb15df34ab38cec4</a:t>
            </a:r>
            <a:r>
              <a:rPr lang="en-US" b="1" dirty="0"/>
              <a:t> </a:t>
            </a:r>
          </a:p>
          <a:p>
            <a:pPr marL="0" indent="0">
              <a:buNone/>
            </a:pPr>
            <a:r>
              <a:rPr lang="en-US" dirty="0"/>
              <a:t>or</a:t>
            </a:r>
          </a:p>
          <a:p>
            <a:pPr marL="0" indent="0">
              <a:buNone/>
            </a:pPr>
            <a:r>
              <a:rPr lang="en-US" b="1" dirty="0" err="1"/>
              <a:t>git</a:t>
            </a:r>
            <a:r>
              <a:rPr lang="en-US" b="1" dirty="0"/>
              <a:t> reset </a:t>
            </a:r>
            <a:r>
              <a:rPr lang="is-IS" b="1" dirty="0"/>
              <a:t>ca0276ec8   </a:t>
            </a:r>
            <a:r>
              <a:rPr lang="is-IS" dirty="0"/>
              <a:t>(at least 7 chars, enough to be unique)</a:t>
            </a:r>
          </a:p>
          <a:p>
            <a:pPr marL="0" indent="0">
              <a:buNone/>
            </a:pPr>
            <a:endParaRPr lang="en-US" dirty="0"/>
          </a:p>
          <a:p>
            <a:pPr marL="0" indent="0">
              <a:buNone/>
            </a:pPr>
            <a:r>
              <a:rPr lang="en-US" dirty="0"/>
              <a:t>This will keep your </a:t>
            </a:r>
            <a:r>
              <a:rPr lang="en-US" b="1" dirty="0"/>
              <a:t>code as it is on disk</a:t>
            </a:r>
            <a:r>
              <a:rPr lang="en-US" dirty="0"/>
              <a:t>, but git will be at that last commit; subsequent commits are gone</a:t>
            </a:r>
          </a:p>
          <a:p>
            <a:pPr marL="0" indent="0">
              <a:buNone/>
            </a:pPr>
            <a:r>
              <a:rPr lang="en-US" dirty="0"/>
              <a:t>HEAD is moved to the ca0275ec8 commit - the one reset to </a:t>
            </a:r>
          </a:p>
        </p:txBody>
      </p:sp>
      <p:pic>
        <p:nvPicPr>
          <p:cNvPr id="4" name="Picture 3"/>
          <p:cNvPicPr>
            <a:picLocks noChangeAspect="1"/>
          </p:cNvPicPr>
          <p:nvPr/>
        </p:nvPicPr>
        <p:blipFill>
          <a:blip r:embed="rId2"/>
          <a:stretch>
            <a:fillRect/>
          </a:stretch>
        </p:blipFill>
        <p:spPr>
          <a:xfrm>
            <a:off x="4409774" y="3092467"/>
            <a:ext cx="4079704" cy="775481"/>
          </a:xfrm>
          <a:prstGeom prst="rect">
            <a:avLst/>
          </a:prstGeom>
        </p:spPr>
      </p:pic>
      <p:cxnSp>
        <p:nvCxnSpPr>
          <p:cNvPr id="6" name="Straight Arrow Connector 5"/>
          <p:cNvCxnSpPr/>
          <p:nvPr/>
        </p:nvCxnSpPr>
        <p:spPr>
          <a:xfrm flipH="1">
            <a:off x="7771562" y="2713055"/>
            <a:ext cx="247023" cy="3351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441492" y="2066596"/>
            <a:ext cx="1702508" cy="646331"/>
          </a:xfrm>
          <a:prstGeom prst="rect">
            <a:avLst/>
          </a:prstGeom>
          <a:noFill/>
        </p:spPr>
        <p:txBody>
          <a:bodyPr wrap="square" rtlCol="0">
            <a:spAutoFit/>
          </a:bodyPr>
          <a:lstStyle/>
          <a:p>
            <a:r>
              <a:rPr lang="en-US" dirty="0"/>
              <a:t>SHA - this long hex number</a:t>
            </a:r>
          </a:p>
        </p:txBody>
      </p:sp>
    </p:spTree>
    <p:extLst>
      <p:ext uri="{BB962C8B-B14F-4D97-AF65-F5344CB8AC3E}">
        <p14:creationId xmlns:p14="http://schemas.microsoft.com/office/powerpoint/2010/main" val="1608119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HEAD</a:t>
            </a:r>
          </a:p>
        </p:txBody>
      </p:sp>
      <p:sp>
        <p:nvSpPr>
          <p:cNvPr id="3" name="Content Placeholder 2"/>
          <p:cNvSpPr>
            <a:spLocks noGrp="1"/>
          </p:cNvSpPr>
          <p:nvPr>
            <p:ph idx="1"/>
          </p:nvPr>
        </p:nvSpPr>
        <p:spPr/>
        <p:txBody>
          <a:bodyPr>
            <a:normAutofit fontScale="92500" lnSpcReduction="20000"/>
          </a:bodyPr>
          <a:lstStyle/>
          <a:p>
            <a:r>
              <a:rPr lang="en-US" dirty="0"/>
              <a:t>HEAD is a reference to the last commit in the current checked out branch</a:t>
            </a:r>
          </a:p>
          <a:p>
            <a:r>
              <a:rPr lang="en-US" dirty="0"/>
              <a:t>When you create a new repository, you get a branch called </a:t>
            </a:r>
            <a:r>
              <a:rPr lang="en-US" b="1" dirty="0"/>
              <a:t>master</a:t>
            </a:r>
          </a:p>
          <a:p>
            <a:r>
              <a:rPr lang="en-US" dirty="0"/>
              <a:t>HEAD points to the last commit you made on that branch</a:t>
            </a:r>
          </a:p>
          <a:p>
            <a:r>
              <a:rPr lang="en-US" dirty="0"/>
              <a:t>Make more commits, each time HEAD is updated to refer to the latest commit</a:t>
            </a:r>
          </a:p>
          <a:p>
            <a:r>
              <a:rPr lang="en-US" dirty="0"/>
              <a:t>Check out a branch, make a commit? HEAD now points to that commit </a:t>
            </a:r>
          </a:p>
        </p:txBody>
      </p:sp>
    </p:spTree>
    <p:extLst>
      <p:ext uri="{BB962C8B-B14F-4D97-AF65-F5344CB8AC3E}">
        <p14:creationId xmlns:p14="http://schemas.microsoft.com/office/powerpoint/2010/main" val="3729311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Undoing things with </a:t>
            </a:r>
            <a:r>
              <a:rPr lang="en-US" dirty="0" err="1"/>
              <a:t>git</a:t>
            </a:r>
            <a:endParaRPr lang="en-US" dirty="0"/>
          </a:p>
        </p:txBody>
      </p:sp>
      <p:sp>
        <p:nvSpPr>
          <p:cNvPr id="3" name="Content Placeholder 2"/>
          <p:cNvSpPr>
            <a:spLocks noGrp="1"/>
          </p:cNvSpPr>
          <p:nvPr>
            <p:ph idx="1"/>
          </p:nvPr>
        </p:nvSpPr>
        <p:spPr/>
        <p:txBody>
          <a:bodyPr/>
          <a:lstStyle/>
          <a:p>
            <a:r>
              <a:rPr lang="en-US" dirty="0"/>
              <a:t>Bookmark this!</a:t>
            </a:r>
          </a:p>
          <a:p>
            <a:r>
              <a:rPr lang="en-US" dirty="0">
                <a:hlinkClick r:id="rId2"/>
              </a:rPr>
              <a:t>https://github.com/blog/2019-how-to-undo-almost-anything-with-git</a:t>
            </a:r>
            <a:endParaRPr lang="en-US" dirty="0"/>
          </a:p>
          <a:p>
            <a:endParaRPr lang="en-US" dirty="0"/>
          </a:p>
        </p:txBody>
      </p:sp>
    </p:spTree>
    <p:extLst>
      <p:ext uri="{BB962C8B-B14F-4D97-AF65-F5344CB8AC3E}">
        <p14:creationId xmlns:p14="http://schemas.microsoft.com/office/powerpoint/2010/main" val="48375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Trying it out</a:t>
            </a:r>
          </a:p>
        </p:txBody>
      </p:sp>
      <p:sp>
        <p:nvSpPr>
          <p:cNvPr id="3" name="Content Placeholder 2"/>
          <p:cNvSpPr>
            <a:spLocks noGrp="1"/>
          </p:cNvSpPr>
          <p:nvPr>
            <p:ph idx="1"/>
          </p:nvPr>
        </p:nvSpPr>
        <p:spPr>
          <a:xfrm>
            <a:off x="457199" y="1600200"/>
            <a:ext cx="8482115" cy="4950725"/>
          </a:xfrm>
        </p:spPr>
        <p:txBody>
          <a:bodyPr>
            <a:normAutofit/>
          </a:bodyPr>
          <a:lstStyle/>
          <a:p>
            <a:pPr marL="0" indent="0">
              <a:buNone/>
            </a:pPr>
            <a:r>
              <a:rPr lang="en-US" sz="2000" dirty="0"/>
              <a:t>1. Create a new directory with one file in called </a:t>
            </a:r>
            <a:r>
              <a:rPr lang="en-US" sz="2000" dirty="0" err="1"/>
              <a:t>a.txt</a:t>
            </a:r>
            <a:endParaRPr lang="en-US" sz="2000" dirty="0"/>
          </a:p>
          <a:p>
            <a:pPr marL="0" indent="0">
              <a:buNone/>
            </a:pPr>
            <a:r>
              <a:rPr lang="en-US" sz="2000" dirty="0"/>
              <a:t>2. Type "</a:t>
            </a:r>
            <a:r>
              <a:rPr lang="en-US" sz="2000" dirty="0" err="1"/>
              <a:t>aaaa</a:t>
            </a:r>
            <a:r>
              <a:rPr lang="en-US" sz="2000" dirty="0"/>
              <a:t>" into </a:t>
            </a:r>
            <a:r>
              <a:rPr lang="en-US" sz="2000" dirty="0" err="1"/>
              <a:t>a.txt</a:t>
            </a:r>
            <a:r>
              <a:rPr lang="en-US" sz="2000" dirty="0"/>
              <a:t>, save</a:t>
            </a:r>
          </a:p>
          <a:p>
            <a:pPr marL="0" indent="0">
              <a:buNone/>
            </a:pPr>
            <a:r>
              <a:rPr lang="en-US" sz="2000" dirty="0"/>
              <a:t>3. Set up </a:t>
            </a:r>
            <a:r>
              <a:rPr lang="en-US" sz="2000" dirty="0" err="1"/>
              <a:t>git</a:t>
            </a:r>
            <a:r>
              <a:rPr lang="en-US" sz="2000" dirty="0"/>
              <a:t> repository</a:t>
            </a:r>
          </a:p>
          <a:p>
            <a:pPr marL="0" indent="0">
              <a:buNone/>
            </a:pPr>
            <a:r>
              <a:rPr lang="en-US" sz="2000" b="1" dirty="0" err="1">
                <a:latin typeface="Consolas"/>
                <a:cs typeface="Consolas"/>
              </a:rPr>
              <a:t>git</a:t>
            </a:r>
            <a:r>
              <a:rPr lang="en-US" sz="2000" b="1" dirty="0">
                <a:latin typeface="Consolas"/>
                <a:cs typeface="Consolas"/>
              </a:rPr>
              <a:t> </a:t>
            </a:r>
            <a:r>
              <a:rPr lang="en-US" sz="2000" b="1" dirty="0" err="1">
                <a:latin typeface="Consolas"/>
                <a:cs typeface="Consolas"/>
              </a:rPr>
              <a:t>init</a:t>
            </a:r>
            <a:endParaRPr lang="en-US" sz="2000" b="1" dirty="0">
              <a:latin typeface="Consolas"/>
              <a:cs typeface="Consolas"/>
            </a:endParaRPr>
          </a:p>
          <a:p>
            <a:pPr marL="0" indent="0">
              <a:buNone/>
            </a:pPr>
            <a:r>
              <a:rPr lang="en-US" sz="2000" b="1" dirty="0" err="1">
                <a:latin typeface="Consolas"/>
                <a:cs typeface="Consolas"/>
              </a:rPr>
              <a:t>git</a:t>
            </a:r>
            <a:r>
              <a:rPr lang="en-US" sz="2000" b="1" dirty="0">
                <a:latin typeface="Consolas"/>
                <a:cs typeface="Consolas"/>
              </a:rPr>
              <a:t> add .</a:t>
            </a:r>
          </a:p>
          <a:p>
            <a:pPr marL="0" indent="0">
              <a:buNone/>
            </a:pPr>
            <a:r>
              <a:rPr lang="en-US" sz="2000" b="1" dirty="0">
                <a:latin typeface="Consolas"/>
                <a:cs typeface="Consolas"/>
              </a:rPr>
              <a:t>git commit -m "</a:t>
            </a:r>
            <a:r>
              <a:rPr lang="en-US" sz="2000" b="1" dirty="0" err="1">
                <a:latin typeface="Consolas"/>
                <a:cs typeface="Consolas"/>
              </a:rPr>
              <a:t>aaa</a:t>
            </a:r>
            <a:r>
              <a:rPr lang="en-US" sz="2000" b="1" dirty="0">
                <a:latin typeface="Consolas"/>
                <a:cs typeface="Consolas"/>
              </a:rPr>
              <a:t>"</a:t>
            </a:r>
          </a:p>
          <a:p>
            <a:pPr marL="0" indent="0">
              <a:buNone/>
            </a:pPr>
            <a:r>
              <a:rPr lang="en-US" sz="2000" dirty="0"/>
              <a:t>4. Add some more text ("</a:t>
            </a:r>
            <a:r>
              <a:rPr lang="en-US" sz="2000" dirty="0" err="1"/>
              <a:t>bbbbbb</a:t>
            </a:r>
            <a:r>
              <a:rPr lang="en-US" sz="2000" dirty="0"/>
              <a:t>") to </a:t>
            </a:r>
            <a:r>
              <a:rPr lang="en-US" sz="2000" dirty="0" err="1"/>
              <a:t>a.txt</a:t>
            </a:r>
            <a:r>
              <a:rPr lang="en-US" sz="2000" dirty="0"/>
              <a:t>, save, </a:t>
            </a:r>
            <a:r>
              <a:rPr lang="en-US" sz="2000" dirty="0" err="1"/>
              <a:t>git</a:t>
            </a:r>
            <a:r>
              <a:rPr lang="en-US" sz="2000" dirty="0"/>
              <a:t> add ; </a:t>
            </a:r>
            <a:r>
              <a:rPr lang="en-US" sz="2000" dirty="0" err="1"/>
              <a:t>git</a:t>
            </a:r>
            <a:r>
              <a:rPr lang="en-US" sz="2000" dirty="0"/>
              <a:t> commit</a:t>
            </a:r>
          </a:p>
          <a:p>
            <a:pPr marL="0" indent="0">
              <a:buNone/>
            </a:pPr>
            <a:r>
              <a:rPr lang="en-US" sz="2000" dirty="0"/>
              <a:t>5. View log with</a:t>
            </a:r>
          </a:p>
          <a:p>
            <a:pPr marL="0" indent="0">
              <a:buNone/>
            </a:pPr>
            <a:r>
              <a:rPr lang="en-US" sz="2000" b="1" dirty="0" err="1">
                <a:latin typeface="Consolas"/>
                <a:cs typeface="Consolas"/>
              </a:rPr>
              <a:t>git</a:t>
            </a:r>
            <a:r>
              <a:rPr lang="en-US" sz="2000" b="1" dirty="0">
                <a:latin typeface="Consolas"/>
                <a:cs typeface="Consolas"/>
              </a:rPr>
              <a:t> log</a:t>
            </a:r>
          </a:p>
          <a:p>
            <a:pPr marL="0" indent="0">
              <a:buNone/>
            </a:pPr>
            <a:endParaRPr lang="en-US" sz="2000" b="1" dirty="0"/>
          </a:p>
          <a:p>
            <a:pPr marL="0" indent="0">
              <a:buNone/>
            </a:pPr>
            <a:endParaRPr lang="en-US" sz="2000" b="1" dirty="0"/>
          </a:p>
          <a:p>
            <a:pPr marL="0" indent="0">
              <a:buNone/>
            </a:pPr>
            <a:endParaRPr lang="en-US" sz="2000" dirty="0"/>
          </a:p>
        </p:txBody>
      </p:sp>
      <p:pic>
        <p:nvPicPr>
          <p:cNvPr id="4" name="Picture 3"/>
          <p:cNvPicPr>
            <a:picLocks noChangeAspect="1"/>
          </p:cNvPicPr>
          <p:nvPr/>
        </p:nvPicPr>
        <p:blipFill>
          <a:blip r:embed="rId2"/>
          <a:stretch>
            <a:fillRect/>
          </a:stretch>
        </p:blipFill>
        <p:spPr>
          <a:xfrm>
            <a:off x="3839805" y="4531625"/>
            <a:ext cx="4318000" cy="2019300"/>
          </a:xfrm>
          <a:prstGeom prst="rect">
            <a:avLst/>
          </a:prstGeom>
        </p:spPr>
      </p:pic>
    </p:spTree>
    <p:extLst>
      <p:ext uri="{BB962C8B-B14F-4D97-AF65-F5344CB8AC3E}">
        <p14:creationId xmlns:p14="http://schemas.microsoft.com/office/powerpoint/2010/main" val="1173219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Trying it out</a:t>
            </a:r>
          </a:p>
        </p:txBody>
      </p:sp>
      <p:sp>
        <p:nvSpPr>
          <p:cNvPr id="3" name="Content Placeholder 2"/>
          <p:cNvSpPr>
            <a:spLocks noGrp="1"/>
          </p:cNvSpPr>
          <p:nvPr>
            <p:ph idx="1"/>
          </p:nvPr>
        </p:nvSpPr>
        <p:spPr>
          <a:xfrm>
            <a:off x="457199" y="1600200"/>
            <a:ext cx="8482115" cy="4950725"/>
          </a:xfrm>
        </p:spPr>
        <p:txBody>
          <a:bodyPr>
            <a:normAutofit/>
          </a:bodyPr>
          <a:lstStyle/>
          <a:p>
            <a:pPr marL="0" indent="0">
              <a:buNone/>
            </a:pPr>
            <a:r>
              <a:rPr lang="en-US" dirty="0"/>
              <a:t>6. Add some more text "</a:t>
            </a:r>
            <a:r>
              <a:rPr lang="en-US" dirty="0" err="1"/>
              <a:t>cccc</a:t>
            </a:r>
            <a:r>
              <a:rPr lang="en-US" dirty="0"/>
              <a:t>" to </a:t>
            </a:r>
            <a:r>
              <a:rPr lang="en-US" dirty="0" err="1"/>
              <a:t>a.txt</a:t>
            </a:r>
            <a:r>
              <a:rPr lang="en-US" dirty="0"/>
              <a:t>, save the file, but don't commit</a:t>
            </a:r>
          </a:p>
          <a:p>
            <a:pPr marL="0" indent="0">
              <a:buNone/>
            </a:pPr>
            <a:r>
              <a:rPr lang="en-US" dirty="0"/>
              <a:t>7. Type </a:t>
            </a:r>
            <a:r>
              <a:rPr lang="en-US" b="1" dirty="0" err="1"/>
              <a:t>git</a:t>
            </a:r>
            <a:r>
              <a:rPr lang="en-US" b="1" dirty="0"/>
              <a:t> reset --hard</a:t>
            </a:r>
          </a:p>
          <a:p>
            <a:pPr marL="0" indent="0">
              <a:buNone/>
            </a:pPr>
            <a:r>
              <a:rPr lang="en-US" dirty="0"/>
              <a:t>What happens to </a:t>
            </a:r>
            <a:r>
              <a:rPr lang="en-US" dirty="0" err="1"/>
              <a:t>a.txt</a:t>
            </a:r>
            <a:r>
              <a:rPr lang="en-US" dirty="0"/>
              <a:t>? </a:t>
            </a:r>
          </a:p>
          <a:p>
            <a:pPr marL="0" indent="0">
              <a:buNone/>
            </a:pPr>
            <a:endParaRPr lang="en-US" dirty="0"/>
          </a:p>
        </p:txBody>
      </p:sp>
      <p:pic>
        <p:nvPicPr>
          <p:cNvPr id="4" name="Picture 3">
            <a:extLst>
              <a:ext uri="{FF2B5EF4-FFF2-40B4-BE49-F238E27FC236}">
                <a16:creationId xmlns:a16="http://schemas.microsoft.com/office/drawing/2014/main" id="{959159BF-537C-2442-8FFC-C0965EFA1AB7}"/>
              </a:ext>
            </a:extLst>
          </p:cNvPr>
          <p:cNvPicPr>
            <a:picLocks noChangeAspect="1"/>
          </p:cNvPicPr>
          <p:nvPr/>
        </p:nvPicPr>
        <p:blipFill>
          <a:blip r:embed="rId2"/>
          <a:stretch>
            <a:fillRect/>
          </a:stretch>
        </p:blipFill>
        <p:spPr>
          <a:xfrm>
            <a:off x="5580062" y="4689475"/>
            <a:ext cx="2527300" cy="1612900"/>
          </a:xfrm>
          <a:prstGeom prst="rect">
            <a:avLst/>
          </a:prstGeom>
        </p:spPr>
      </p:pic>
      <p:pic>
        <p:nvPicPr>
          <p:cNvPr id="5" name="Picture 4">
            <a:extLst>
              <a:ext uri="{FF2B5EF4-FFF2-40B4-BE49-F238E27FC236}">
                <a16:creationId xmlns:a16="http://schemas.microsoft.com/office/drawing/2014/main" id="{E81DA712-19DA-994B-A03E-7ADB7C3703A6}"/>
              </a:ext>
            </a:extLst>
          </p:cNvPr>
          <p:cNvPicPr>
            <a:picLocks noChangeAspect="1"/>
          </p:cNvPicPr>
          <p:nvPr/>
        </p:nvPicPr>
        <p:blipFill>
          <a:blip r:embed="rId3"/>
          <a:stretch>
            <a:fillRect/>
          </a:stretch>
        </p:blipFill>
        <p:spPr>
          <a:xfrm>
            <a:off x="781050" y="4600575"/>
            <a:ext cx="2438400" cy="1701800"/>
          </a:xfrm>
          <a:prstGeom prst="rect">
            <a:avLst/>
          </a:prstGeom>
        </p:spPr>
      </p:pic>
      <p:cxnSp>
        <p:nvCxnSpPr>
          <p:cNvPr id="7" name="Straight Arrow Connector 6">
            <a:extLst>
              <a:ext uri="{FF2B5EF4-FFF2-40B4-BE49-F238E27FC236}">
                <a16:creationId xmlns:a16="http://schemas.microsoft.com/office/drawing/2014/main" id="{41D85FC6-E46B-7242-A698-927D578F46A4}"/>
              </a:ext>
            </a:extLst>
          </p:cNvPr>
          <p:cNvCxnSpPr/>
          <p:nvPr/>
        </p:nvCxnSpPr>
        <p:spPr>
          <a:xfrm>
            <a:off x="3318873" y="5437187"/>
            <a:ext cx="21669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A83AB3A-D18A-7345-BC86-835D385BD7D6}"/>
              </a:ext>
            </a:extLst>
          </p:cNvPr>
          <p:cNvSpPr txBox="1"/>
          <p:nvPr/>
        </p:nvSpPr>
        <p:spPr>
          <a:xfrm>
            <a:off x="3543301" y="4849058"/>
            <a:ext cx="1575111" cy="369332"/>
          </a:xfrm>
          <a:prstGeom prst="rect">
            <a:avLst/>
          </a:prstGeom>
          <a:noFill/>
        </p:spPr>
        <p:txBody>
          <a:bodyPr wrap="none" rtlCol="0">
            <a:spAutoFit/>
          </a:bodyPr>
          <a:lstStyle/>
          <a:p>
            <a:r>
              <a:rPr lang="en-US" dirty="0"/>
              <a:t>git reset --hard</a:t>
            </a:r>
          </a:p>
        </p:txBody>
      </p:sp>
      <p:sp>
        <p:nvSpPr>
          <p:cNvPr id="9" name="TextBox 8">
            <a:extLst>
              <a:ext uri="{FF2B5EF4-FFF2-40B4-BE49-F238E27FC236}">
                <a16:creationId xmlns:a16="http://schemas.microsoft.com/office/drawing/2014/main" id="{ADA912DD-5065-864D-B6EA-B338D3DA4866}"/>
              </a:ext>
            </a:extLst>
          </p:cNvPr>
          <p:cNvSpPr txBox="1"/>
          <p:nvPr/>
        </p:nvSpPr>
        <p:spPr>
          <a:xfrm>
            <a:off x="5651526" y="3921117"/>
            <a:ext cx="2485937" cy="646331"/>
          </a:xfrm>
          <a:prstGeom prst="rect">
            <a:avLst/>
          </a:prstGeom>
          <a:noFill/>
        </p:spPr>
        <p:txBody>
          <a:bodyPr wrap="none" rtlCol="0">
            <a:spAutoFit/>
          </a:bodyPr>
          <a:lstStyle/>
          <a:p>
            <a:r>
              <a:rPr lang="en-US" dirty="0"/>
              <a:t>Reverted to last commit,</a:t>
            </a:r>
          </a:p>
          <a:p>
            <a:r>
              <a:rPr lang="en-US" dirty="0"/>
              <a:t>changes gone</a:t>
            </a:r>
          </a:p>
        </p:txBody>
      </p:sp>
      <p:sp>
        <p:nvSpPr>
          <p:cNvPr id="10" name="TextBox 9">
            <a:extLst>
              <a:ext uri="{FF2B5EF4-FFF2-40B4-BE49-F238E27FC236}">
                <a16:creationId xmlns:a16="http://schemas.microsoft.com/office/drawing/2014/main" id="{1CF911CC-F3B0-4F41-90B3-5A1156556077}"/>
              </a:ext>
            </a:extLst>
          </p:cNvPr>
          <p:cNvSpPr txBox="1"/>
          <p:nvPr/>
        </p:nvSpPr>
        <p:spPr>
          <a:xfrm>
            <a:off x="609388" y="4095961"/>
            <a:ext cx="2781724" cy="369332"/>
          </a:xfrm>
          <a:prstGeom prst="rect">
            <a:avLst/>
          </a:prstGeom>
          <a:noFill/>
        </p:spPr>
        <p:txBody>
          <a:bodyPr wrap="none" rtlCol="0">
            <a:spAutoFit/>
          </a:bodyPr>
          <a:lstStyle/>
          <a:p>
            <a:r>
              <a:rPr lang="en-US" dirty="0"/>
              <a:t>Changes are not committed</a:t>
            </a:r>
          </a:p>
        </p:txBody>
      </p:sp>
    </p:spTree>
    <p:extLst>
      <p:ext uri="{BB962C8B-B14F-4D97-AF65-F5344CB8AC3E}">
        <p14:creationId xmlns:p14="http://schemas.microsoft.com/office/powerpoint/2010/main" val="850951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8" y="348357"/>
            <a:ext cx="8482115" cy="4950725"/>
          </a:xfrm>
        </p:spPr>
        <p:txBody>
          <a:bodyPr>
            <a:normAutofit/>
          </a:bodyPr>
          <a:lstStyle/>
          <a:p>
            <a:pPr marL="0" indent="0">
              <a:buNone/>
            </a:pPr>
            <a:r>
              <a:rPr lang="en-US" dirty="0"/>
              <a:t>8. Add "</a:t>
            </a:r>
            <a:r>
              <a:rPr lang="en-US" dirty="0" err="1"/>
              <a:t>cccccc</a:t>
            </a:r>
            <a:r>
              <a:rPr lang="en-US" dirty="0"/>
              <a:t>" in </a:t>
            </a:r>
            <a:r>
              <a:rPr lang="en-US" dirty="0" err="1"/>
              <a:t>a.txt</a:t>
            </a:r>
            <a:r>
              <a:rPr lang="en-US" dirty="0"/>
              <a:t>. </a:t>
            </a:r>
          </a:p>
          <a:p>
            <a:pPr marL="0" indent="0">
              <a:buNone/>
            </a:pPr>
            <a:r>
              <a:rPr lang="en-US" dirty="0"/>
              <a:t>9. Save, git add </a:t>
            </a:r>
            <a:r>
              <a:rPr lang="en-US" dirty="0" err="1"/>
              <a:t>a.txt</a:t>
            </a:r>
            <a:r>
              <a:rPr lang="en-US" dirty="0"/>
              <a:t>, git commit -m "</a:t>
            </a:r>
            <a:r>
              <a:rPr lang="en-US" dirty="0" err="1"/>
              <a:t>cccc</a:t>
            </a:r>
            <a:r>
              <a:rPr lang="en-US" dirty="0"/>
              <a:t>"</a:t>
            </a:r>
          </a:p>
          <a:p>
            <a:pPr marL="0" indent="0">
              <a:buNone/>
            </a:pPr>
            <a:r>
              <a:rPr lang="en-US" dirty="0"/>
              <a:t>10. Add "</a:t>
            </a:r>
            <a:r>
              <a:rPr lang="en-US" dirty="0" err="1"/>
              <a:t>ddddd</a:t>
            </a:r>
            <a:r>
              <a:rPr lang="en-US" dirty="0"/>
              <a:t>" to </a:t>
            </a:r>
            <a:r>
              <a:rPr lang="en-US" dirty="0" err="1"/>
              <a:t>a.txt</a:t>
            </a:r>
            <a:r>
              <a:rPr lang="en-US" dirty="0"/>
              <a:t>. Save, git add, git commit -m "</a:t>
            </a:r>
            <a:r>
              <a:rPr lang="en-US" dirty="0" err="1"/>
              <a:t>ddd</a:t>
            </a:r>
            <a:r>
              <a:rPr lang="en-US" dirty="0"/>
              <a:t>"</a:t>
            </a:r>
          </a:p>
          <a:p>
            <a:pPr marL="0" indent="0">
              <a:buNone/>
            </a:pPr>
            <a:r>
              <a:rPr lang="en-US" dirty="0"/>
              <a:t>10. Make a note of the commit hash for ccc</a:t>
            </a:r>
          </a:p>
          <a:p>
            <a:pPr marL="0" indent="0">
              <a:buNone/>
            </a:pPr>
            <a:r>
              <a:rPr lang="en-US" dirty="0"/>
              <a:t>Yours will be </a:t>
            </a:r>
          </a:p>
          <a:p>
            <a:pPr marL="0" indent="0">
              <a:buNone/>
            </a:pPr>
            <a:r>
              <a:rPr lang="en-US" dirty="0"/>
              <a:t>different to mine  </a:t>
            </a:r>
          </a:p>
          <a:p>
            <a:pPr marL="0" indent="0">
              <a:buNone/>
            </a:pPr>
            <a:endParaRPr lang="en-US" dirty="0"/>
          </a:p>
        </p:txBody>
      </p:sp>
      <p:pic>
        <p:nvPicPr>
          <p:cNvPr id="8" name="Picture 7">
            <a:extLst>
              <a:ext uri="{FF2B5EF4-FFF2-40B4-BE49-F238E27FC236}">
                <a16:creationId xmlns:a16="http://schemas.microsoft.com/office/drawing/2014/main" id="{B7338EC8-8C16-2345-ABB1-50394E363FDE}"/>
              </a:ext>
            </a:extLst>
          </p:cNvPr>
          <p:cNvPicPr>
            <a:picLocks noChangeAspect="1"/>
          </p:cNvPicPr>
          <p:nvPr/>
        </p:nvPicPr>
        <p:blipFill>
          <a:blip r:embed="rId2"/>
          <a:stretch>
            <a:fillRect/>
          </a:stretch>
        </p:blipFill>
        <p:spPr>
          <a:xfrm>
            <a:off x="3771900" y="3319354"/>
            <a:ext cx="4692649" cy="3261842"/>
          </a:xfrm>
          <a:prstGeom prst="rect">
            <a:avLst/>
          </a:prstGeom>
        </p:spPr>
      </p:pic>
      <p:cxnSp>
        <p:nvCxnSpPr>
          <p:cNvPr id="6" name="Straight Arrow Connector 5">
            <a:extLst>
              <a:ext uri="{FF2B5EF4-FFF2-40B4-BE49-F238E27FC236}">
                <a16:creationId xmlns:a16="http://schemas.microsoft.com/office/drawing/2014/main" id="{1B161FA7-71D3-2846-9E49-673C160A55D2}"/>
              </a:ext>
            </a:extLst>
          </p:cNvPr>
          <p:cNvCxnSpPr>
            <a:cxnSpLocks/>
          </p:cNvCxnSpPr>
          <p:nvPr/>
        </p:nvCxnSpPr>
        <p:spPr>
          <a:xfrm flipH="1" flipV="1">
            <a:off x="7180315" y="4304556"/>
            <a:ext cx="949273" cy="253157"/>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158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F36B-2625-C246-9967-D90DB531224E}"/>
              </a:ext>
            </a:extLst>
          </p:cNvPr>
          <p:cNvSpPr>
            <a:spLocks noGrp="1"/>
          </p:cNvSpPr>
          <p:nvPr>
            <p:ph type="title"/>
          </p:nvPr>
        </p:nvSpPr>
        <p:spPr>
          <a:xfrm>
            <a:off x="471488" y="117476"/>
            <a:ext cx="8229600" cy="1300162"/>
          </a:xfrm>
        </p:spPr>
        <p:txBody>
          <a:bodyPr>
            <a:normAutofit fontScale="90000"/>
          </a:bodyPr>
          <a:lstStyle/>
          <a:p>
            <a:r>
              <a:rPr lang="en-US" dirty="0"/>
              <a:t>Soft reset </a:t>
            </a:r>
            <a:br>
              <a:rPr lang="en-US" dirty="0"/>
            </a:br>
            <a:r>
              <a:rPr lang="en-US" dirty="0"/>
              <a:t>Reset (remove) commits, </a:t>
            </a:r>
            <a:r>
              <a:rPr lang="en-US" u="sng" dirty="0"/>
              <a:t>keep code </a:t>
            </a:r>
            <a:endParaRPr lang="en-US" dirty="0"/>
          </a:p>
        </p:txBody>
      </p:sp>
      <p:sp>
        <p:nvSpPr>
          <p:cNvPr id="3" name="Content Placeholder 2">
            <a:extLst>
              <a:ext uri="{FF2B5EF4-FFF2-40B4-BE49-F238E27FC236}">
                <a16:creationId xmlns:a16="http://schemas.microsoft.com/office/drawing/2014/main" id="{D7C48324-73AE-9849-B804-509D318B53F7}"/>
              </a:ext>
            </a:extLst>
          </p:cNvPr>
          <p:cNvSpPr>
            <a:spLocks noGrp="1"/>
          </p:cNvSpPr>
          <p:nvPr>
            <p:ph idx="1"/>
          </p:nvPr>
        </p:nvSpPr>
        <p:spPr>
          <a:xfrm>
            <a:off x="585787" y="1417638"/>
            <a:ext cx="8229600" cy="4525963"/>
          </a:xfrm>
        </p:spPr>
        <p:txBody>
          <a:bodyPr/>
          <a:lstStyle/>
          <a:p>
            <a:r>
              <a:rPr lang="en-US" b="1" dirty="0"/>
              <a:t>git reset </a:t>
            </a:r>
            <a:r>
              <a:rPr lang="en-US" b="1" i="1" dirty="0"/>
              <a:t>hash</a:t>
            </a:r>
          </a:p>
          <a:p>
            <a:r>
              <a:rPr lang="en-US" dirty="0"/>
              <a:t>Replace </a:t>
            </a:r>
            <a:r>
              <a:rPr lang="en-US" i="1" dirty="0"/>
              <a:t>hash</a:t>
            </a:r>
            <a:r>
              <a:rPr lang="en-US" dirty="0"/>
              <a:t> with first ~6 characters of the commit hash of your ccc commit</a:t>
            </a:r>
          </a:p>
        </p:txBody>
      </p:sp>
      <p:pic>
        <p:nvPicPr>
          <p:cNvPr id="4" name="Picture 3">
            <a:extLst>
              <a:ext uri="{FF2B5EF4-FFF2-40B4-BE49-F238E27FC236}">
                <a16:creationId xmlns:a16="http://schemas.microsoft.com/office/drawing/2014/main" id="{0C9941BF-D92B-3F45-A47F-15689B7CBE6F}"/>
              </a:ext>
            </a:extLst>
          </p:cNvPr>
          <p:cNvPicPr>
            <a:picLocks noChangeAspect="1"/>
          </p:cNvPicPr>
          <p:nvPr/>
        </p:nvPicPr>
        <p:blipFill>
          <a:blip r:embed="rId2"/>
          <a:stretch>
            <a:fillRect/>
          </a:stretch>
        </p:blipFill>
        <p:spPr>
          <a:xfrm>
            <a:off x="5423296" y="3228357"/>
            <a:ext cx="1968500" cy="1663700"/>
          </a:xfrm>
          <a:prstGeom prst="rect">
            <a:avLst/>
          </a:prstGeom>
        </p:spPr>
      </p:pic>
      <p:pic>
        <p:nvPicPr>
          <p:cNvPr id="5" name="Picture 4">
            <a:extLst>
              <a:ext uri="{FF2B5EF4-FFF2-40B4-BE49-F238E27FC236}">
                <a16:creationId xmlns:a16="http://schemas.microsoft.com/office/drawing/2014/main" id="{31D068D4-11EB-DE45-B9E2-D40822AF6814}"/>
              </a:ext>
            </a:extLst>
          </p:cNvPr>
          <p:cNvPicPr>
            <a:picLocks noChangeAspect="1"/>
          </p:cNvPicPr>
          <p:nvPr/>
        </p:nvPicPr>
        <p:blipFill>
          <a:blip r:embed="rId2"/>
          <a:stretch>
            <a:fillRect/>
          </a:stretch>
        </p:blipFill>
        <p:spPr>
          <a:xfrm>
            <a:off x="324931" y="3284567"/>
            <a:ext cx="1968500" cy="1663700"/>
          </a:xfrm>
          <a:prstGeom prst="rect">
            <a:avLst/>
          </a:prstGeom>
        </p:spPr>
      </p:pic>
      <p:cxnSp>
        <p:nvCxnSpPr>
          <p:cNvPr id="7" name="Straight Arrow Connector 6">
            <a:extLst>
              <a:ext uri="{FF2B5EF4-FFF2-40B4-BE49-F238E27FC236}">
                <a16:creationId xmlns:a16="http://schemas.microsoft.com/office/drawing/2014/main" id="{413B3619-03C6-8840-AAC6-8B8C0205AB71}"/>
              </a:ext>
            </a:extLst>
          </p:cNvPr>
          <p:cNvCxnSpPr>
            <a:cxnSpLocks/>
          </p:cNvCxnSpPr>
          <p:nvPr/>
        </p:nvCxnSpPr>
        <p:spPr>
          <a:xfrm>
            <a:off x="2462211" y="3989338"/>
            <a:ext cx="21240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4588F264-7E4D-7043-BE02-B22E185F932C}"/>
              </a:ext>
            </a:extLst>
          </p:cNvPr>
          <p:cNvPicPr>
            <a:picLocks noChangeAspect="1"/>
          </p:cNvPicPr>
          <p:nvPr/>
        </p:nvPicPr>
        <p:blipFill>
          <a:blip r:embed="rId3"/>
          <a:stretch>
            <a:fillRect/>
          </a:stretch>
        </p:blipFill>
        <p:spPr>
          <a:xfrm>
            <a:off x="5343525" y="5028555"/>
            <a:ext cx="3471862" cy="1746895"/>
          </a:xfrm>
          <a:prstGeom prst="rect">
            <a:avLst/>
          </a:prstGeom>
        </p:spPr>
      </p:pic>
      <p:pic>
        <p:nvPicPr>
          <p:cNvPr id="9" name="Picture 8">
            <a:extLst>
              <a:ext uri="{FF2B5EF4-FFF2-40B4-BE49-F238E27FC236}">
                <a16:creationId xmlns:a16="http://schemas.microsoft.com/office/drawing/2014/main" id="{E8E2E5DE-F454-B845-BB9A-F6288AF8DAEA}"/>
              </a:ext>
            </a:extLst>
          </p:cNvPr>
          <p:cNvPicPr>
            <a:picLocks noChangeAspect="1"/>
          </p:cNvPicPr>
          <p:nvPr/>
        </p:nvPicPr>
        <p:blipFill>
          <a:blip r:embed="rId4"/>
          <a:stretch>
            <a:fillRect/>
          </a:stretch>
        </p:blipFill>
        <p:spPr>
          <a:xfrm>
            <a:off x="2514997" y="4266553"/>
            <a:ext cx="2794000" cy="609600"/>
          </a:xfrm>
          <a:prstGeom prst="rect">
            <a:avLst/>
          </a:prstGeom>
        </p:spPr>
      </p:pic>
      <p:sp>
        <p:nvSpPr>
          <p:cNvPr id="10" name="TextBox 9">
            <a:extLst>
              <a:ext uri="{FF2B5EF4-FFF2-40B4-BE49-F238E27FC236}">
                <a16:creationId xmlns:a16="http://schemas.microsoft.com/office/drawing/2014/main" id="{BC49863B-1ED1-3D49-94CF-9ABB90C8EB0A}"/>
              </a:ext>
            </a:extLst>
          </p:cNvPr>
          <p:cNvSpPr txBox="1"/>
          <p:nvPr/>
        </p:nvSpPr>
        <p:spPr>
          <a:xfrm>
            <a:off x="471488" y="5076602"/>
            <a:ext cx="1319272" cy="369332"/>
          </a:xfrm>
          <a:prstGeom prst="rect">
            <a:avLst/>
          </a:prstGeom>
          <a:noFill/>
        </p:spPr>
        <p:txBody>
          <a:bodyPr wrap="none" rtlCol="0">
            <a:spAutoFit/>
          </a:bodyPr>
          <a:lstStyle/>
          <a:p>
            <a:r>
              <a:rPr lang="en-US" dirty="0" err="1"/>
              <a:t>ddd</a:t>
            </a:r>
            <a:r>
              <a:rPr lang="en-US" dirty="0"/>
              <a:t> commit</a:t>
            </a:r>
          </a:p>
        </p:txBody>
      </p:sp>
      <p:sp>
        <p:nvSpPr>
          <p:cNvPr id="11" name="TextBox 10">
            <a:extLst>
              <a:ext uri="{FF2B5EF4-FFF2-40B4-BE49-F238E27FC236}">
                <a16:creationId xmlns:a16="http://schemas.microsoft.com/office/drawing/2014/main" id="{3FB1D414-66A5-E348-82C9-9951A6A8C3EE}"/>
              </a:ext>
            </a:extLst>
          </p:cNvPr>
          <p:cNvSpPr txBox="1"/>
          <p:nvPr/>
        </p:nvSpPr>
        <p:spPr>
          <a:xfrm>
            <a:off x="2638831" y="3424802"/>
            <a:ext cx="1446806" cy="369332"/>
          </a:xfrm>
          <a:prstGeom prst="rect">
            <a:avLst/>
          </a:prstGeom>
          <a:noFill/>
        </p:spPr>
        <p:txBody>
          <a:bodyPr wrap="none" rtlCol="0">
            <a:spAutoFit/>
          </a:bodyPr>
          <a:lstStyle/>
          <a:p>
            <a:r>
              <a:rPr lang="en-US" dirty="0"/>
              <a:t>git reset </a:t>
            </a:r>
            <a:r>
              <a:rPr lang="en-US" i="1" dirty="0"/>
              <a:t>hash</a:t>
            </a:r>
          </a:p>
        </p:txBody>
      </p:sp>
      <p:sp>
        <p:nvSpPr>
          <p:cNvPr id="12" name="TextBox 11">
            <a:extLst>
              <a:ext uri="{FF2B5EF4-FFF2-40B4-BE49-F238E27FC236}">
                <a16:creationId xmlns:a16="http://schemas.microsoft.com/office/drawing/2014/main" id="{7C4178BF-11A8-8549-8418-4F20565EF653}"/>
              </a:ext>
            </a:extLst>
          </p:cNvPr>
          <p:cNvSpPr txBox="1"/>
          <p:nvPr/>
        </p:nvSpPr>
        <p:spPr>
          <a:xfrm>
            <a:off x="7506095" y="3648023"/>
            <a:ext cx="1213534" cy="923330"/>
          </a:xfrm>
          <a:prstGeom prst="rect">
            <a:avLst/>
          </a:prstGeom>
          <a:noFill/>
        </p:spPr>
        <p:txBody>
          <a:bodyPr wrap="square" rtlCol="0">
            <a:spAutoFit/>
          </a:bodyPr>
          <a:lstStyle/>
          <a:p>
            <a:r>
              <a:rPr lang="en-US" dirty="0"/>
              <a:t>code same as </a:t>
            </a:r>
            <a:r>
              <a:rPr lang="en-US" dirty="0" err="1"/>
              <a:t>ddd</a:t>
            </a:r>
            <a:r>
              <a:rPr lang="en-US" dirty="0"/>
              <a:t> commit</a:t>
            </a:r>
          </a:p>
        </p:txBody>
      </p:sp>
      <p:sp>
        <p:nvSpPr>
          <p:cNvPr id="14" name="TextBox 13">
            <a:extLst>
              <a:ext uri="{FF2B5EF4-FFF2-40B4-BE49-F238E27FC236}">
                <a16:creationId xmlns:a16="http://schemas.microsoft.com/office/drawing/2014/main" id="{91E01240-CEEA-5A48-A8F4-C68D69438E08}"/>
              </a:ext>
            </a:extLst>
          </p:cNvPr>
          <p:cNvSpPr txBox="1"/>
          <p:nvPr/>
        </p:nvSpPr>
        <p:spPr>
          <a:xfrm>
            <a:off x="3977877" y="5248857"/>
            <a:ext cx="1445419" cy="1477328"/>
          </a:xfrm>
          <a:prstGeom prst="rect">
            <a:avLst/>
          </a:prstGeom>
          <a:noFill/>
        </p:spPr>
        <p:txBody>
          <a:bodyPr wrap="square" rtlCol="0">
            <a:spAutoFit/>
          </a:bodyPr>
          <a:lstStyle/>
          <a:p>
            <a:r>
              <a:rPr lang="en-US" dirty="0"/>
              <a:t>Repository at ccc commit, changes to </a:t>
            </a:r>
            <a:r>
              <a:rPr lang="en-US" dirty="0" err="1"/>
              <a:t>a.txt</a:t>
            </a:r>
            <a:r>
              <a:rPr lang="en-US" dirty="0"/>
              <a:t> are </a:t>
            </a:r>
            <a:r>
              <a:rPr lang="en-US" dirty="0" err="1"/>
              <a:t>unstaged</a:t>
            </a:r>
            <a:endParaRPr lang="en-US" dirty="0"/>
          </a:p>
        </p:txBody>
      </p:sp>
    </p:spTree>
    <p:extLst>
      <p:ext uri="{BB962C8B-B14F-4D97-AF65-F5344CB8AC3E}">
        <p14:creationId xmlns:p14="http://schemas.microsoft.com/office/powerpoint/2010/main" val="1708396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7"/>
            <a:ext cx="8229600" cy="1143000"/>
          </a:xfrm>
        </p:spPr>
        <p:txBody>
          <a:bodyPr>
            <a:normAutofit fontScale="90000"/>
          </a:bodyPr>
          <a:lstStyle/>
          <a:p>
            <a:r>
              <a:rPr lang="en-US" dirty="0"/>
              <a:t>Hard Reset - reset commits, reset code</a:t>
            </a:r>
          </a:p>
        </p:txBody>
      </p:sp>
      <p:sp>
        <p:nvSpPr>
          <p:cNvPr id="3" name="Content Placeholder 2"/>
          <p:cNvSpPr>
            <a:spLocks noGrp="1"/>
          </p:cNvSpPr>
          <p:nvPr>
            <p:ph idx="1"/>
          </p:nvPr>
        </p:nvSpPr>
        <p:spPr>
          <a:xfrm>
            <a:off x="443742" y="1093846"/>
            <a:ext cx="8229600" cy="4525963"/>
          </a:xfrm>
        </p:spPr>
        <p:txBody>
          <a:bodyPr>
            <a:normAutofit/>
          </a:bodyPr>
          <a:lstStyle/>
          <a:p>
            <a:pPr marL="0" indent="0">
              <a:buNone/>
            </a:pPr>
            <a:r>
              <a:rPr lang="en-US" dirty="0"/>
              <a:t>13. Add and commit, message "</a:t>
            </a:r>
            <a:r>
              <a:rPr lang="en-US" dirty="0" err="1"/>
              <a:t>ddd</a:t>
            </a:r>
            <a:r>
              <a:rPr lang="en-US" dirty="0"/>
              <a:t>"</a:t>
            </a:r>
          </a:p>
          <a:p>
            <a:pPr marL="0" indent="0">
              <a:buNone/>
            </a:pPr>
            <a:r>
              <a:rPr lang="en-US" dirty="0"/>
              <a:t>14. Do a hard reset to the ccc commit </a:t>
            </a:r>
          </a:p>
          <a:p>
            <a:pPr marL="0" indent="0">
              <a:buNone/>
            </a:pPr>
            <a:r>
              <a:rPr lang="en-US" b="1" dirty="0" err="1">
                <a:latin typeface="Consolas"/>
                <a:cs typeface="Consolas"/>
              </a:rPr>
              <a:t>git</a:t>
            </a:r>
            <a:r>
              <a:rPr lang="en-US" b="1" dirty="0">
                <a:latin typeface="Consolas"/>
                <a:cs typeface="Consolas"/>
              </a:rPr>
              <a:t> reset --hard </a:t>
            </a:r>
            <a:r>
              <a:rPr lang="en-US" b="1" i="1" dirty="0">
                <a:latin typeface="Consolas"/>
                <a:cs typeface="Consolas"/>
              </a:rPr>
              <a:t>hash</a:t>
            </a:r>
          </a:p>
          <a:p>
            <a:r>
              <a:rPr lang="en-US" dirty="0"/>
              <a:t>Replace </a:t>
            </a:r>
            <a:r>
              <a:rPr lang="en-US" i="1" dirty="0"/>
              <a:t>hash</a:t>
            </a:r>
            <a:r>
              <a:rPr lang="en-US" dirty="0"/>
              <a:t> with your ccc commit hash</a:t>
            </a:r>
          </a:p>
          <a:p>
            <a:r>
              <a:rPr lang="en-US" dirty="0"/>
              <a:t>This time, what happens to </a:t>
            </a:r>
            <a:r>
              <a:rPr lang="en-US" dirty="0" err="1"/>
              <a:t>a.txt</a:t>
            </a:r>
            <a:r>
              <a:rPr lang="en-US" dirty="0"/>
              <a:t>? </a:t>
            </a:r>
          </a:p>
        </p:txBody>
      </p:sp>
      <p:pic>
        <p:nvPicPr>
          <p:cNvPr id="16" name="Picture 15">
            <a:extLst>
              <a:ext uri="{FF2B5EF4-FFF2-40B4-BE49-F238E27FC236}">
                <a16:creationId xmlns:a16="http://schemas.microsoft.com/office/drawing/2014/main" id="{77A161CD-60B0-C84D-848C-8C0D1CA2BC2A}"/>
              </a:ext>
            </a:extLst>
          </p:cNvPr>
          <p:cNvPicPr>
            <a:picLocks noChangeAspect="1"/>
          </p:cNvPicPr>
          <p:nvPr/>
        </p:nvPicPr>
        <p:blipFill>
          <a:blip r:embed="rId2"/>
          <a:stretch>
            <a:fillRect/>
          </a:stretch>
        </p:blipFill>
        <p:spPr>
          <a:xfrm>
            <a:off x="4308592" y="4105385"/>
            <a:ext cx="2122383" cy="1481246"/>
          </a:xfrm>
          <a:prstGeom prst="rect">
            <a:avLst/>
          </a:prstGeom>
        </p:spPr>
      </p:pic>
      <p:pic>
        <p:nvPicPr>
          <p:cNvPr id="8" name="Picture 7">
            <a:extLst>
              <a:ext uri="{FF2B5EF4-FFF2-40B4-BE49-F238E27FC236}">
                <a16:creationId xmlns:a16="http://schemas.microsoft.com/office/drawing/2014/main" id="{55DDE4C8-BEED-234F-87BD-F2DACCB2739B}"/>
              </a:ext>
            </a:extLst>
          </p:cNvPr>
          <p:cNvPicPr>
            <a:picLocks noChangeAspect="1"/>
          </p:cNvPicPr>
          <p:nvPr/>
        </p:nvPicPr>
        <p:blipFill>
          <a:blip r:embed="rId3"/>
          <a:stretch>
            <a:fillRect/>
          </a:stretch>
        </p:blipFill>
        <p:spPr>
          <a:xfrm>
            <a:off x="271263" y="4009648"/>
            <a:ext cx="1670124" cy="1411524"/>
          </a:xfrm>
          <a:prstGeom prst="rect">
            <a:avLst/>
          </a:prstGeom>
        </p:spPr>
      </p:pic>
      <p:cxnSp>
        <p:nvCxnSpPr>
          <p:cNvPr id="9" name="Straight Arrow Connector 8">
            <a:extLst>
              <a:ext uri="{FF2B5EF4-FFF2-40B4-BE49-F238E27FC236}">
                <a16:creationId xmlns:a16="http://schemas.microsoft.com/office/drawing/2014/main" id="{97BB4E45-5B16-4740-B03B-5CD8725ED1CD}"/>
              </a:ext>
            </a:extLst>
          </p:cNvPr>
          <p:cNvCxnSpPr>
            <a:cxnSpLocks/>
          </p:cNvCxnSpPr>
          <p:nvPr/>
        </p:nvCxnSpPr>
        <p:spPr>
          <a:xfrm>
            <a:off x="2039318" y="4741644"/>
            <a:ext cx="21240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876FD93-F7E2-D44D-8CD5-74C33C203E8E}"/>
              </a:ext>
            </a:extLst>
          </p:cNvPr>
          <p:cNvPicPr>
            <a:picLocks noChangeAspect="1"/>
          </p:cNvPicPr>
          <p:nvPr/>
        </p:nvPicPr>
        <p:blipFill>
          <a:blip r:embed="rId4"/>
          <a:stretch>
            <a:fillRect/>
          </a:stretch>
        </p:blipFill>
        <p:spPr>
          <a:xfrm>
            <a:off x="5512054" y="5064492"/>
            <a:ext cx="3471862" cy="1746895"/>
          </a:xfrm>
          <a:prstGeom prst="rect">
            <a:avLst/>
          </a:prstGeom>
        </p:spPr>
      </p:pic>
      <p:sp>
        <p:nvSpPr>
          <p:cNvPr id="12" name="TextBox 11">
            <a:extLst>
              <a:ext uri="{FF2B5EF4-FFF2-40B4-BE49-F238E27FC236}">
                <a16:creationId xmlns:a16="http://schemas.microsoft.com/office/drawing/2014/main" id="{E311B575-FA29-DB40-8841-D068F7B66EF5}"/>
              </a:ext>
            </a:extLst>
          </p:cNvPr>
          <p:cNvSpPr txBox="1"/>
          <p:nvPr/>
        </p:nvSpPr>
        <p:spPr>
          <a:xfrm>
            <a:off x="326017" y="5435143"/>
            <a:ext cx="1319272" cy="369332"/>
          </a:xfrm>
          <a:prstGeom prst="rect">
            <a:avLst/>
          </a:prstGeom>
          <a:noFill/>
        </p:spPr>
        <p:txBody>
          <a:bodyPr wrap="none" rtlCol="0">
            <a:spAutoFit/>
          </a:bodyPr>
          <a:lstStyle/>
          <a:p>
            <a:r>
              <a:rPr lang="en-US" dirty="0" err="1"/>
              <a:t>ddd</a:t>
            </a:r>
            <a:r>
              <a:rPr lang="en-US" dirty="0"/>
              <a:t> commit</a:t>
            </a:r>
          </a:p>
        </p:txBody>
      </p:sp>
      <p:sp>
        <p:nvSpPr>
          <p:cNvPr id="13" name="TextBox 12">
            <a:extLst>
              <a:ext uri="{FF2B5EF4-FFF2-40B4-BE49-F238E27FC236}">
                <a16:creationId xmlns:a16="http://schemas.microsoft.com/office/drawing/2014/main" id="{F5530A0C-E961-664A-88E6-85676532BCB5}"/>
              </a:ext>
            </a:extLst>
          </p:cNvPr>
          <p:cNvSpPr txBox="1"/>
          <p:nvPr/>
        </p:nvSpPr>
        <p:spPr>
          <a:xfrm>
            <a:off x="2064534" y="4250044"/>
            <a:ext cx="2073645" cy="369332"/>
          </a:xfrm>
          <a:prstGeom prst="rect">
            <a:avLst/>
          </a:prstGeom>
          <a:noFill/>
        </p:spPr>
        <p:txBody>
          <a:bodyPr wrap="none" rtlCol="0">
            <a:spAutoFit/>
          </a:bodyPr>
          <a:lstStyle/>
          <a:p>
            <a:r>
              <a:rPr lang="en-US" dirty="0"/>
              <a:t>git reset --hard </a:t>
            </a:r>
            <a:r>
              <a:rPr lang="en-US" i="1" dirty="0"/>
              <a:t>hash</a:t>
            </a:r>
          </a:p>
        </p:txBody>
      </p:sp>
      <p:sp>
        <p:nvSpPr>
          <p:cNvPr id="14" name="TextBox 13">
            <a:extLst>
              <a:ext uri="{FF2B5EF4-FFF2-40B4-BE49-F238E27FC236}">
                <a16:creationId xmlns:a16="http://schemas.microsoft.com/office/drawing/2014/main" id="{647F820E-717E-A240-8421-341BFB234057}"/>
              </a:ext>
            </a:extLst>
          </p:cNvPr>
          <p:cNvSpPr txBox="1"/>
          <p:nvPr/>
        </p:nvSpPr>
        <p:spPr>
          <a:xfrm>
            <a:off x="6472689" y="4060219"/>
            <a:ext cx="1213534" cy="923330"/>
          </a:xfrm>
          <a:prstGeom prst="rect">
            <a:avLst/>
          </a:prstGeom>
          <a:noFill/>
        </p:spPr>
        <p:txBody>
          <a:bodyPr wrap="square" rtlCol="0">
            <a:spAutoFit/>
          </a:bodyPr>
          <a:lstStyle/>
          <a:p>
            <a:r>
              <a:rPr lang="en-US" dirty="0"/>
              <a:t>code same as ccc commit</a:t>
            </a:r>
          </a:p>
        </p:txBody>
      </p:sp>
      <p:sp>
        <p:nvSpPr>
          <p:cNvPr id="15" name="TextBox 14">
            <a:extLst>
              <a:ext uri="{FF2B5EF4-FFF2-40B4-BE49-F238E27FC236}">
                <a16:creationId xmlns:a16="http://schemas.microsoft.com/office/drawing/2014/main" id="{A76C3749-6B57-3847-8DD4-3B8DB9A4F2FC}"/>
              </a:ext>
            </a:extLst>
          </p:cNvPr>
          <p:cNvSpPr txBox="1"/>
          <p:nvPr/>
        </p:nvSpPr>
        <p:spPr>
          <a:xfrm>
            <a:off x="3686175" y="5804475"/>
            <a:ext cx="1976362" cy="923330"/>
          </a:xfrm>
          <a:prstGeom prst="rect">
            <a:avLst/>
          </a:prstGeom>
          <a:noFill/>
        </p:spPr>
        <p:txBody>
          <a:bodyPr wrap="square" rtlCol="0">
            <a:spAutoFit/>
          </a:bodyPr>
          <a:lstStyle/>
          <a:p>
            <a:r>
              <a:rPr lang="en-US" dirty="0"/>
              <a:t>Repository at ccc commit, changes to </a:t>
            </a:r>
            <a:r>
              <a:rPr lang="en-US" dirty="0" err="1"/>
              <a:t>a.txt</a:t>
            </a:r>
            <a:r>
              <a:rPr lang="en-US" dirty="0"/>
              <a:t> are </a:t>
            </a:r>
            <a:r>
              <a:rPr lang="en-US" b="1" dirty="0"/>
              <a:t>gone</a:t>
            </a:r>
          </a:p>
        </p:txBody>
      </p:sp>
      <p:pic>
        <p:nvPicPr>
          <p:cNvPr id="18" name="Picture 17">
            <a:extLst>
              <a:ext uri="{FF2B5EF4-FFF2-40B4-BE49-F238E27FC236}">
                <a16:creationId xmlns:a16="http://schemas.microsoft.com/office/drawing/2014/main" id="{5B78A22F-64F7-FA4E-A281-61A9C92366DB}"/>
              </a:ext>
            </a:extLst>
          </p:cNvPr>
          <p:cNvPicPr>
            <a:picLocks noChangeAspect="1"/>
          </p:cNvPicPr>
          <p:nvPr/>
        </p:nvPicPr>
        <p:blipFill>
          <a:blip r:embed="rId5"/>
          <a:stretch>
            <a:fillRect/>
          </a:stretch>
        </p:blipFill>
        <p:spPr>
          <a:xfrm>
            <a:off x="1553380" y="5009092"/>
            <a:ext cx="3327400" cy="381000"/>
          </a:xfrm>
          <a:prstGeom prst="rect">
            <a:avLst/>
          </a:prstGeom>
        </p:spPr>
      </p:pic>
    </p:spTree>
    <p:extLst>
      <p:ext uri="{BB962C8B-B14F-4D97-AF65-F5344CB8AC3E}">
        <p14:creationId xmlns:p14="http://schemas.microsoft.com/office/powerpoint/2010/main" val="173042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6D7A4-6FC0-AA48-A20D-5FABA2816109}"/>
              </a:ext>
            </a:extLst>
          </p:cNvPr>
          <p:cNvSpPr>
            <a:spLocks noGrp="1"/>
          </p:cNvSpPr>
          <p:nvPr>
            <p:ph type="title"/>
          </p:nvPr>
        </p:nvSpPr>
        <p:spPr/>
        <p:txBody>
          <a:bodyPr/>
          <a:lstStyle/>
          <a:p>
            <a:r>
              <a:rPr lang="en-US" dirty="0"/>
              <a:t>git is complicated</a:t>
            </a:r>
          </a:p>
        </p:txBody>
      </p:sp>
      <p:sp>
        <p:nvSpPr>
          <p:cNvPr id="3" name="Content Placeholder 2">
            <a:extLst>
              <a:ext uri="{FF2B5EF4-FFF2-40B4-BE49-F238E27FC236}">
                <a16:creationId xmlns:a16="http://schemas.microsoft.com/office/drawing/2014/main" id="{E4364CAC-3688-5542-82B8-1C10FC78A9EF}"/>
              </a:ext>
            </a:extLst>
          </p:cNvPr>
          <p:cNvSpPr>
            <a:spLocks noGrp="1"/>
          </p:cNvSpPr>
          <p:nvPr>
            <p:ph idx="1"/>
          </p:nvPr>
        </p:nvSpPr>
        <p:spPr/>
        <p:txBody>
          <a:bodyPr>
            <a:normAutofit lnSpcReduction="10000"/>
          </a:bodyPr>
          <a:lstStyle/>
          <a:p>
            <a:r>
              <a:rPr lang="en-US" dirty="0"/>
              <a:t>The official git manual is over 500 pages long</a:t>
            </a:r>
          </a:p>
          <a:p>
            <a:r>
              <a:rPr lang="en-US" dirty="0"/>
              <a:t>There's a lot of features and ways to manage versions of your project</a:t>
            </a:r>
          </a:p>
          <a:p>
            <a:r>
              <a:rPr lang="en-US" dirty="0"/>
              <a:t>Focus on practicing and understanding one thing at a time</a:t>
            </a:r>
          </a:p>
          <a:p>
            <a:r>
              <a:rPr lang="en-US" dirty="0"/>
              <a:t>When you first started git, you began with repo initialization, and commit messages</a:t>
            </a:r>
          </a:p>
          <a:p>
            <a:r>
              <a:rPr lang="en-US" dirty="0"/>
              <a:t>Today, we'll review, and look at good practices, branching, merging, and collaboration</a:t>
            </a:r>
          </a:p>
        </p:txBody>
      </p:sp>
    </p:spTree>
    <p:extLst>
      <p:ext uri="{BB962C8B-B14F-4D97-AF65-F5344CB8AC3E}">
        <p14:creationId xmlns:p14="http://schemas.microsoft.com/office/powerpoint/2010/main" val="3414250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a:t>
            </a:r>
          </a:p>
        </p:txBody>
      </p:sp>
      <p:sp>
        <p:nvSpPr>
          <p:cNvPr id="3" name="Content Placeholder 2"/>
          <p:cNvSpPr>
            <a:spLocks noGrp="1"/>
          </p:cNvSpPr>
          <p:nvPr>
            <p:ph idx="1"/>
          </p:nvPr>
        </p:nvSpPr>
        <p:spPr/>
        <p:txBody>
          <a:bodyPr>
            <a:normAutofit/>
          </a:bodyPr>
          <a:lstStyle/>
          <a:p>
            <a:pPr marL="0" indent="0">
              <a:buNone/>
            </a:pPr>
            <a:r>
              <a:rPr lang="en-US" b="1" dirty="0"/>
              <a:t>WARNING</a:t>
            </a:r>
            <a:r>
              <a:rPr lang="en-US" dirty="0"/>
              <a:t> ok to do this with your local changes, before they are pushed to GitHub. BUT avoid this with published changes in a shared repository - changes that have been pushed to GitHub - you'll force everyone else to reset and they may not be happy about that. If you need to reset in a shared project, talk to your collaborators about the best approach.</a:t>
            </a:r>
          </a:p>
        </p:txBody>
      </p:sp>
    </p:spTree>
    <p:extLst>
      <p:ext uri="{BB962C8B-B14F-4D97-AF65-F5344CB8AC3E}">
        <p14:creationId xmlns:p14="http://schemas.microsoft.com/office/powerpoint/2010/main" val="1461752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DDFD-3946-6A4C-BC46-D743754D4282}"/>
              </a:ext>
            </a:extLst>
          </p:cNvPr>
          <p:cNvSpPr>
            <a:spLocks noGrp="1"/>
          </p:cNvSpPr>
          <p:nvPr>
            <p:ph type="title"/>
          </p:nvPr>
        </p:nvSpPr>
        <p:spPr/>
        <p:txBody>
          <a:bodyPr/>
          <a:lstStyle/>
          <a:p>
            <a:r>
              <a:rPr lang="en-US" dirty="0"/>
              <a:t>Viewing Code From Old Commit</a:t>
            </a:r>
          </a:p>
        </p:txBody>
      </p:sp>
      <p:sp>
        <p:nvSpPr>
          <p:cNvPr id="3" name="Content Placeholder 2">
            <a:extLst>
              <a:ext uri="{FF2B5EF4-FFF2-40B4-BE49-F238E27FC236}">
                <a16:creationId xmlns:a16="http://schemas.microsoft.com/office/drawing/2014/main" id="{6ECFDA11-91D0-E74B-AC67-0613E0848C7F}"/>
              </a:ext>
            </a:extLst>
          </p:cNvPr>
          <p:cNvSpPr>
            <a:spLocks noGrp="1"/>
          </p:cNvSpPr>
          <p:nvPr>
            <p:ph idx="1"/>
          </p:nvPr>
        </p:nvSpPr>
        <p:spPr>
          <a:xfrm>
            <a:off x="457200" y="1600200"/>
            <a:ext cx="8229600" cy="5072063"/>
          </a:xfrm>
        </p:spPr>
        <p:txBody>
          <a:bodyPr>
            <a:normAutofit fontScale="77500" lnSpcReduction="20000"/>
          </a:bodyPr>
          <a:lstStyle/>
          <a:p>
            <a:r>
              <a:rPr lang="en-US" dirty="0"/>
              <a:t>Add and commit any changes</a:t>
            </a:r>
          </a:p>
          <a:p>
            <a:pPr lvl="1"/>
            <a:r>
              <a:rPr lang="en-US" dirty="0"/>
              <a:t>Or reset --hard, or stash</a:t>
            </a:r>
          </a:p>
          <a:p>
            <a:r>
              <a:rPr lang="en-US" dirty="0"/>
              <a:t>Find the commit hash you want to look at</a:t>
            </a:r>
          </a:p>
          <a:p>
            <a:r>
              <a:rPr lang="en-US" b="1" dirty="0"/>
              <a:t>git checkout </a:t>
            </a:r>
            <a:r>
              <a:rPr lang="en-US" b="1" i="1" dirty="0"/>
              <a:t>hash</a:t>
            </a:r>
          </a:p>
          <a:p>
            <a:endParaRPr lang="en-US" b="1" i="1" dirty="0"/>
          </a:p>
          <a:p>
            <a:endParaRPr lang="en-US" b="1" i="1" dirty="0"/>
          </a:p>
          <a:p>
            <a:endParaRPr lang="en-US" b="1" i="1" dirty="0"/>
          </a:p>
          <a:p>
            <a:r>
              <a:rPr lang="en-US" b="1" dirty="0"/>
              <a:t>important</a:t>
            </a:r>
            <a:r>
              <a:rPr lang="en-US" dirty="0"/>
              <a:t>! You'll now be in "detached HEAD" state which means that git can't make new commits from here. Fix by checking out master (or whatever branch you want to be working with) before making any changes. Or, you can make a branch from this point (we'll look at branches next)</a:t>
            </a:r>
          </a:p>
          <a:p>
            <a:r>
              <a:rPr lang="en-US" dirty="0"/>
              <a:t>Attach your HEAD with </a:t>
            </a:r>
          </a:p>
          <a:p>
            <a:r>
              <a:rPr lang="en-US" b="1" dirty="0"/>
              <a:t>git checkout master</a:t>
            </a:r>
          </a:p>
        </p:txBody>
      </p:sp>
      <p:pic>
        <p:nvPicPr>
          <p:cNvPr id="5" name="Picture 4">
            <a:extLst>
              <a:ext uri="{FF2B5EF4-FFF2-40B4-BE49-F238E27FC236}">
                <a16:creationId xmlns:a16="http://schemas.microsoft.com/office/drawing/2014/main" id="{8791EF2A-6FAB-A948-AA0D-B8E40B618152}"/>
              </a:ext>
            </a:extLst>
          </p:cNvPr>
          <p:cNvPicPr>
            <a:picLocks noChangeAspect="1"/>
          </p:cNvPicPr>
          <p:nvPr/>
        </p:nvPicPr>
        <p:blipFill>
          <a:blip r:embed="rId2"/>
          <a:stretch>
            <a:fillRect/>
          </a:stretch>
        </p:blipFill>
        <p:spPr>
          <a:xfrm>
            <a:off x="4229100" y="2851150"/>
            <a:ext cx="4140200" cy="1041400"/>
          </a:xfrm>
          <a:prstGeom prst="rect">
            <a:avLst/>
          </a:prstGeom>
        </p:spPr>
      </p:pic>
    </p:spTree>
    <p:extLst>
      <p:ext uri="{BB962C8B-B14F-4D97-AF65-F5344CB8AC3E}">
        <p14:creationId xmlns:p14="http://schemas.microsoft.com/office/powerpoint/2010/main" val="1941666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000" dirty="0"/>
              <a:t>Part 3</a:t>
            </a:r>
          </a:p>
          <a:p>
            <a:pPr marL="0" indent="0">
              <a:buNone/>
            </a:pPr>
            <a:r>
              <a:rPr lang="en-US" sz="4000" dirty="0"/>
              <a:t>Branching</a:t>
            </a:r>
          </a:p>
        </p:txBody>
      </p:sp>
    </p:spTree>
    <p:extLst>
      <p:ext uri="{BB962C8B-B14F-4D97-AF65-F5344CB8AC3E}">
        <p14:creationId xmlns:p14="http://schemas.microsoft.com/office/powerpoint/2010/main" val="30622111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76E9-1085-374D-99EA-DBC31BC73710}"/>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8CF11FDD-2AF5-0944-A718-4A9847080907}"/>
              </a:ext>
            </a:extLst>
          </p:cNvPr>
          <p:cNvSpPr>
            <a:spLocks noGrp="1"/>
          </p:cNvSpPr>
          <p:nvPr>
            <p:ph idx="1"/>
          </p:nvPr>
        </p:nvSpPr>
        <p:spPr/>
        <p:txBody>
          <a:bodyPr>
            <a:normAutofit fontScale="85000" lnSpcReduction="10000"/>
          </a:bodyPr>
          <a:lstStyle/>
          <a:p>
            <a:r>
              <a:rPr lang="en-US" dirty="0"/>
              <a:t>So far, your repository's history has been linear, one commit after the other</a:t>
            </a:r>
          </a:p>
          <a:p>
            <a:r>
              <a:rPr lang="en-US" dirty="0"/>
              <a:t>There's some problems with this, in larger projects</a:t>
            </a:r>
          </a:p>
          <a:p>
            <a:pPr lvl="1"/>
            <a:r>
              <a:rPr lang="en-US" dirty="0"/>
              <a:t>What if you want to implement a new feature, but aren't sure how things will go, or if you'll be able to finish it all right now? Or if you want to include it in the project right away?</a:t>
            </a:r>
          </a:p>
          <a:p>
            <a:pPr lvl="1"/>
            <a:r>
              <a:rPr lang="en-US" dirty="0"/>
              <a:t>How can people collaborate in one repo? How can they keep their work in progress from interfering with other's work?</a:t>
            </a:r>
          </a:p>
          <a:p>
            <a:pPr lvl="1"/>
            <a:r>
              <a:rPr lang="en-US" dirty="0"/>
              <a:t>How can development on different features be managed?</a:t>
            </a:r>
          </a:p>
          <a:p>
            <a:endParaRPr lang="en-US" dirty="0"/>
          </a:p>
        </p:txBody>
      </p:sp>
    </p:spTree>
    <p:extLst>
      <p:ext uri="{BB962C8B-B14F-4D97-AF65-F5344CB8AC3E}">
        <p14:creationId xmlns:p14="http://schemas.microsoft.com/office/powerpoint/2010/main" val="946207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9F08-4C46-4E40-A674-4756D7E256A3}"/>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CF5A147E-B796-4146-9C21-DF0F05A772CE}"/>
              </a:ext>
            </a:extLst>
          </p:cNvPr>
          <p:cNvSpPr>
            <a:spLocks noGrp="1"/>
          </p:cNvSpPr>
          <p:nvPr>
            <p:ph idx="1"/>
          </p:nvPr>
        </p:nvSpPr>
        <p:spPr/>
        <p:txBody>
          <a:bodyPr>
            <a:normAutofit fontScale="62500" lnSpcReduction="20000"/>
          </a:bodyPr>
          <a:lstStyle/>
          <a:p>
            <a:r>
              <a:rPr lang="en-US" dirty="0"/>
              <a:t>Git repos always have one branch called </a:t>
            </a:r>
            <a:r>
              <a:rPr lang="en-US" b="1" dirty="0"/>
              <a:t>master</a:t>
            </a:r>
          </a:p>
          <a:p>
            <a:r>
              <a:rPr lang="en-US" dirty="0"/>
              <a:t>Once the project is underway, the master branch often contains a working version of the project </a:t>
            </a:r>
          </a:p>
          <a:p>
            <a:r>
              <a:rPr lang="en-US" dirty="0"/>
              <a:t>Branches are used to organize work</a:t>
            </a:r>
          </a:p>
          <a:p>
            <a:pPr lvl="1"/>
            <a:r>
              <a:rPr lang="en-US" dirty="0"/>
              <a:t>Create more branches in addition to master</a:t>
            </a:r>
          </a:p>
          <a:p>
            <a:r>
              <a:rPr lang="en-US" dirty="0"/>
              <a:t>Need a new feature? Create a branch, develop the feature on the branch. Don't touch master. Once feature is done, the branch can be merged into master</a:t>
            </a:r>
          </a:p>
          <a:p>
            <a:r>
              <a:rPr lang="en-US" dirty="0"/>
              <a:t>So if you break the project, or the code doesn't work, it doesn't affect master branch</a:t>
            </a:r>
          </a:p>
          <a:p>
            <a:r>
              <a:rPr lang="en-US" dirty="0"/>
              <a:t>You can pause work on a branch without affecting master</a:t>
            </a:r>
          </a:p>
          <a:p>
            <a:r>
              <a:rPr lang="en-US" dirty="0"/>
              <a:t>Many people can create branches and work on their own features without affecting others</a:t>
            </a:r>
          </a:p>
          <a:p>
            <a:r>
              <a:rPr lang="en-US" dirty="0"/>
              <a:t>Branches can be merged in any order</a:t>
            </a:r>
          </a:p>
          <a:p>
            <a:r>
              <a:rPr lang="en-US" dirty="0"/>
              <a:t>Project manager can merge in branches to master </a:t>
            </a:r>
          </a:p>
        </p:txBody>
      </p:sp>
      <p:pic>
        <p:nvPicPr>
          <p:cNvPr id="4" name="Picture 3">
            <a:extLst>
              <a:ext uri="{FF2B5EF4-FFF2-40B4-BE49-F238E27FC236}">
                <a16:creationId xmlns:a16="http://schemas.microsoft.com/office/drawing/2014/main" id="{9EAACEA1-94AF-7641-9C2D-A0F0D2A1EF97}"/>
              </a:ext>
            </a:extLst>
          </p:cNvPr>
          <p:cNvPicPr>
            <a:picLocks noChangeAspect="1"/>
          </p:cNvPicPr>
          <p:nvPr/>
        </p:nvPicPr>
        <p:blipFill>
          <a:blip r:embed="rId2"/>
          <a:stretch>
            <a:fillRect/>
          </a:stretch>
        </p:blipFill>
        <p:spPr>
          <a:xfrm>
            <a:off x="1271217" y="6003925"/>
            <a:ext cx="3505200" cy="609600"/>
          </a:xfrm>
          <a:prstGeom prst="rect">
            <a:avLst/>
          </a:prstGeom>
        </p:spPr>
      </p:pic>
      <p:cxnSp>
        <p:nvCxnSpPr>
          <p:cNvPr id="6" name="Straight Arrow Connector 5">
            <a:extLst>
              <a:ext uri="{FF2B5EF4-FFF2-40B4-BE49-F238E27FC236}">
                <a16:creationId xmlns:a16="http://schemas.microsoft.com/office/drawing/2014/main" id="{7E48FDEA-B40E-9342-BD44-D42D6BDD337E}"/>
              </a:ext>
            </a:extLst>
          </p:cNvPr>
          <p:cNvCxnSpPr>
            <a:cxnSpLocks/>
          </p:cNvCxnSpPr>
          <p:nvPr/>
        </p:nvCxnSpPr>
        <p:spPr>
          <a:xfrm flipH="1">
            <a:off x="2886076" y="6126163"/>
            <a:ext cx="2704358" cy="182562"/>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5C5A26E-1195-5B44-A81A-75326A00F9EC}"/>
              </a:ext>
            </a:extLst>
          </p:cNvPr>
          <p:cNvSpPr txBox="1"/>
          <p:nvPr/>
        </p:nvSpPr>
        <p:spPr>
          <a:xfrm>
            <a:off x="5653458" y="6003925"/>
            <a:ext cx="1551835" cy="369332"/>
          </a:xfrm>
          <a:prstGeom prst="rect">
            <a:avLst/>
          </a:prstGeom>
          <a:noFill/>
        </p:spPr>
        <p:txBody>
          <a:bodyPr wrap="none" rtlCol="0">
            <a:spAutoFit/>
          </a:bodyPr>
          <a:lstStyle/>
          <a:p>
            <a:r>
              <a:rPr lang="en-US" dirty="0"/>
              <a:t>Master branch</a:t>
            </a:r>
          </a:p>
        </p:txBody>
      </p:sp>
    </p:spTree>
    <p:extLst>
      <p:ext uri="{BB962C8B-B14F-4D97-AF65-F5344CB8AC3E}">
        <p14:creationId xmlns:p14="http://schemas.microsoft.com/office/powerpoint/2010/main" val="4015056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p>
        </p:txBody>
      </p:sp>
      <p:sp>
        <p:nvSpPr>
          <p:cNvPr id="3" name="Content Placeholder 2"/>
          <p:cNvSpPr>
            <a:spLocks noGrp="1"/>
          </p:cNvSpPr>
          <p:nvPr>
            <p:ph idx="1"/>
          </p:nvPr>
        </p:nvSpPr>
        <p:spPr/>
        <p:txBody>
          <a:bodyPr>
            <a:normAutofit fontScale="70000" lnSpcReduction="20000"/>
          </a:bodyPr>
          <a:lstStyle/>
          <a:p>
            <a:r>
              <a:rPr lang="en-US" dirty="0"/>
              <a:t>Features should be developed in branches</a:t>
            </a:r>
          </a:p>
          <a:p>
            <a:r>
              <a:rPr lang="en-US" dirty="0"/>
              <a:t>To add a feature: </a:t>
            </a:r>
          </a:p>
          <a:p>
            <a:pPr lvl="1"/>
            <a:r>
              <a:rPr lang="en-US" dirty="0"/>
              <a:t>create a branch, </a:t>
            </a:r>
          </a:p>
          <a:p>
            <a:pPr lvl="1"/>
            <a:r>
              <a:rPr lang="en-US" dirty="0"/>
              <a:t>work on code to add feature</a:t>
            </a:r>
          </a:p>
          <a:p>
            <a:pPr lvl="1"/>
            <a:r>
              <a:rPr lang="en-US" dirty="0"/>
              <a:t>merge branch into master when feature done</a:t>
            </a:r>
          </a:p>
          <a:p>
            <a:r>
              <a:rPr lang="en-US" dirty="0"/>
              <a:t>Keeps changes compartmentalized and organized - really important in big projects</a:t>
            </a:r>
          </a:p>
          <a:p>
            <a:endParaRPr lang="en-US" dirty="0"/>
          </a:p>
          <a:p>
            <a:r>
              <a:rPr lang="is-IS" dirty="0"/>
              <a:t>Start with your camelCase program from Lab 1 (or use the one on the next slide)</a:t>
            </a:r>
          </a:p>
          <a:p>
            <a:r>
              <a:rPr lang="is-IS" dirty="0"/>
              <a:t>This file should be in a separate directory, with a git repository. Your changes should be committed </a:t>
            </a:r>
          </a:p>
          <a:p>
            <a:r>
              <a:rPr lang="is-IS" dirty="0"/>
              <a:t>Let's add a welcome banner. As this is a new feature, create a new branch for the feature </a:t>
            </a:r>
            <a:endParaRPr lang="en-US" dirty="0"/>
          </a:p>
        </p:txBody>
      </p:sp>
    </p:spTree>
    <p:extLst>
      <p:ext uri="{BB962C8B-B14F-4D97-AF65-F5344CB8AC3E}">
        <p14:creationId xmlns:p14="http://schemas.microsoft.com/office/powerpoint/2010/main" val="484632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camelcase.py</a:t>
            </a:r>
            <a:r>
              <a:rPr lang="en-US" dirty="0"/>
              <a:t> example</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camelcase</a:t>
            </a:r>
            <a:r>
              <a:rPr lang="en-US" dirty="0">
                <a:latin typeface="Consolas" panose="020B0609020204030204" pitchFamily="49" charset="0"/>
                <a:cs typeface="Consolas" panose="020B0609020204030204" pitchFamily="49" charset="0"/>
              </a:rPr>
              <a:t>(sentence):</a:t>
            </a:r>
          </a:p>
          <a:p>
            <a:pPr marL="0" indent="0">
              <a:buNone/>
            </a:pPr>
            <a:r>
              <a:rPr lang="en-US" dirty="0">
                <a:latin typeface="Consolas" panose="020B0609020204030204" pitchFamily="49" charset="0"/>
                <a:cs typeface="Consolas" panose="020B0609020204030204" pitchFamily="49" charset="0"/>
              </a:rPr>
              <a:t>	""" Convert sentence to camelCase, for example, "Display all books" </a:t>
            </a:r>
          </a:p>
          <a:p>
            <a:pPr marL="0" indent="0">
              <a:buNone/>
            </a:pPr>
            <a:r>
              <a:rPr lang="en-US" dirty="0">
                <a:latin typeface="Consolas" panose="020B0609020204030204" pitchFamily="49" charset="0"/>
                <a:cs typeface="Consolas" panose="020B0609020204030204" pitchFamily="49" charset="0"/>
              </a:rPr>
              <a:t>	is converted to "</a:t>
            </a:r>
            <a:r>
              <a:rPr lang="en-US" dirty="0" err="1">
                <a:latin typeface="Consolas" panose="020B0609020204030204" pitchFamily="49" charset="0"/>
                <a:cs typeface="Consolas" panose="020B0609020204030204" pitchFamily="49" charset="0"/>
              </a:rPr>
              <a:t>displayAllBooks</a:t>
            </a:r>
            <a:r>
              <a:rPr lang="en-US" dirty="0">
                <a:latin typeface="Consolas" panose="020B0609020204030204" pitchFamily="49" charset="0"/>
                <a:cs typeface="Consolas" panose="020B0609020204030204" pitchFamily="49" charset="0"/>
              </a:rPr>
              <a:t>" """</a:t>
            </a:r>
          </a:p>
          <a:p>
            <a:pPr marL="0" indent="0">
              <a:buNone/>
            </a:pP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title_case</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sentence.title</a:t>
            </a:r>
            <a:r>
              <a:rPr lang="en-US" dirty="0">
                <a:latin typeface="Consolas" panose="020B0609020204030204" pitchFamily="49" charset="0"/>
                <a:cs typeface="Consolas" panose="020B0609020204030204" pitchFamily="49" charset="0"/>
              </a:rPr>
              <a:t>() # Uppercase first letter of each word</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upper_camel_cased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title_case.replace</a:t>
            </a:r>
            <a:r>
              <a:rPr lang="en-US" dirty="0">
                <a:latin typeface="Consolas" panose="020B0609020204030204" pitchFamily="49" charset="0"/>
                <a:cs typeface="Consolas" panose="020B0609020204030204" pitchFamily="49" charset="0"/>
              </a:rPr>
              <a:t>(' ', '') # remove spaces </a:t>
            </a:r>
          </a:p>
          <a:p>
            <a:pPr marL="0" indent="0">
              <a:buNone/>
            </a:pPr>
            <a:r>
              <a:rPr lang="en-US" dirty="0">
                <a:latin typeface="Consolas" panose="020B0609020204030204" pitchFamily="49" charset="0"/>
                <a:cs typeface="Consolas" panose="020B0609020204030204" pitchFamily="49" charset="0"/>
              </a:rPr>
              <a:t>	# Lowercase first letter, join with rest of string </a:t>
            </a:r>
          </a:p>
          <a:p>
            <a:pPr marL="0" indent="0">
              <a:buNone/>
            </a:pPr>
            <a:r>
              <a:rPr lang="en-US" dirty="0">
                <a:latin typeface="Consolas" panose="020B0609020204030204" pitchFamily="49" charset="0"/>
                <a:cs typeface="Consolas" panose="020B0609020204030204" pitchFamily="49" charset="0"/>
              </a:rPr>
              <a:t>	# Slices don't produce index out of bounds errors. </a:t>
            </a:r>
          </a:p>
          <a:p>
            <a:pPr marL="0" indent="0">
              <a:buNone/>
            </a:pPr>
            <a:r>
              <a:rPr lang="en-US" dirty="0">
                <a:latin typeface="Consolas" panose="020B0609020204030204" pitchFamily="49" charset="0"/>
                <a:cs typeface="Consolas" panose="020B0609020204030204" pitchFamily="49" charset="0"/>
              </a:rPr>
              <a:t>	# So this still works on empty strings, strings of length 1</a:t>
            </a:r>
          </a:p>
          <a:p>
            <a:pPr marL="0" indent="0">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upper_camel_cased</a:t>
            </a:r>
            <a:r>
              <a:rPr lang="en-US" dirty="0">
                <a:latin typeface="Consolas" panose="020B0609020204030204" pitchFamily="49" charset="0"/>
                <a:cs typeface="Consolas" panose="020B0609020204030204" pitchFamily="49" charset="0"/>
              </a:rPr>
              <a:t>[0:1].lower() + </a:t>
            </a:r>
            <a:r>
              <a:rPr lang="en-US" dirty="0" err="1">
                <a:latin typeface="Consolas" panose="020B0609020204030204" pitchFamily="49" charset="0"/>
                <a:cs typeface="Consolas" panose="020B0609020204030204" pitchFamily="49" charset="0"/>
              </a:rPr>
              <a:t>upper_camel_cased</a:t>
            </a:r>
            <a:r>
              <a:rPr lang="en-US" dirty="0">
                <a:latin typeface="Consolas" panose="020B0609020204030204" pitchFamily="49" charset="0"/>
                <a:cs typeface="Consolas" panose="020B0609020204030204" pitchFamily="49" charset="0"/>
              </a:rPr>
              <a:t>[1:] </a:t>
            </a:r>
          </a:p>
          <a:p>
            <a:pPr marL="0" indent="0">
              <a:buNone/>
            </a:pP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def main():</a:t>
            </a:r>
          </a:p>
          <a:p>
            <a:pPr marL="0" indent="0">
              <a:buNone/>
            </a:pPr>
            <a:r>
              <a:rPr lang="en-US" dirty="0">
                <a:latin typeface="Consolas" panose="020B0609020204030204" pitchFamily="49" charset="0"/>
                <a:cs typeface="Consolas" panose="020B0609020204030204" pitchFamily="49" charset="0"/>
              </a:rPr>
              <a:t>	sentence = input('Enter your sentence: ')</a:t>
            </a:r>
          </a:p>
          <a:p>
            <a:pPr marL="0" indent="0">
              <a:buNone/>
            </a:pPr>
            <a:r>
              <a:rPr lang="en-US" dirty="0">
                <a:latin typeface="Consolas" panose="020B0609020204030204" pitchFamily="49" charset="0"/>
                <a:cs typeface="Consolas" panose="020B0609020204030204" pitchFamily="49" charset="0"/>
              </a:rPr>
              <a:t>	output = </a:t>
            </a:r>
            <a:r>
              <a:rPr lang="en-US" dirty="0" err="1">
                <a:latin typeface="Consolas" panose="020B0609020204030204" pitchFamily="49" charset="0"/>
                <a:cs typeface="Consolas" panose="020B0609020204030204" pitchFamily="49" charset="0"/>
              </a:rPr>
              <a:t>camelcase</a:t>
            </a:r>
            <a:r>
              <a:rPr lang="en-US" dirty="0">
                <a:latin typeface="Consolas" panose="020B0609020204030204" pitchFamily="49" charset="0"/>
                <a:cs typeface="Consolas" panose="020B0609020204030204" pitchFamily="49" charset="0"/>
              </a:rPr>
              <a:t>(sentence)</a:t>
            </a:r>
          </a:p>
          <a:p>
            <a:pPr marL="0" indent="0">
              <a:buNone/>
            </a:pPr>
            <a:r>
              <a:rPr lang="en-US" dirty="0">
                <a:latin typeface="Consolas" panose="020B0609020204030204" pitchFamily="49" charset="0"/>
                <a:cs typeface="Consolas" panose="020B0609020204030204" pitchFamily="49" charset="0"/>
              </a:rPr>
              <a:t>	print(output)</a:t>
            </a:r>
          </a:p>
          <a:p>
            <a:pPr marL="0" indent="0">
              <a:buNone/>
            </a:pP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if __name__ == '__main__':</a:t>
            </a:r>
          </a:p>
          <a:p>
            <a:pPr marL="0" indent="0">
              <a:buNone/>
            </a:pPr>
            <a:r>
              <a:rPr lang="en-US" dirty="0">
                <a:latin typeface="Consolas" panose="020B0609020204030204" pitchFamily="49" charset="0"/>
                <a:cs typeface="Consolas" panose="020B0609020204030204" pitchFamily="49" charset="0"/>
              </a:rPr>
              <a:t>	main()</a:t>
            </a:r>
          </a:p>
          <a:p>
            <a:pPr marL="0" indent="0">
              <a:buNone/>
            </a:pPr>
            <a:endParaRPr lang="en-US" dirty="0"/>
          </a:p>
        </p:txBody>
      </p:sp>
    </p:spTree>
    <p:extLst>
      <p:ext uri="{BB962C8B-B14F-4D97-AF65-F5344CB8AC3E}">
        <p14:creationId xmlns:p14="http://schemas.microsoft.com/office/powerpoint/2010/main" val="131758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branch</a:t>
            </a:r>
          </a:p>
        </p:txBody>
      </p:sp>
      <p:sp>
        <p:nvSpPr>
          <p:cNvPr id="3" name="Content Placeholder 2"/>
          <p:cNvSpPr>
            <a:spLocks noGrp="1"/>
          </p:cNvSpPr>
          <p:nvPr>
            <p:ph idx="1"/>
          </p:nvPr>
        </p:nvSpPr>
        <p:spPr>
          <a:xfrm>
            <a:off x="457200" y="1417638"/>
            <a:ext cx="8229600" cy="4525963"/>
          </a:xfrm>
        </p:spPr>
        <p:txBody>
          <a:bodyPr>
            <a:normAutofit lnSpcReduction="10000"/>
          </a:bodyPr>
          <a:lstStyle/>
          <a:p>
            <a:r>
              <a:rPr lang="en-US" dirty="0"/>
              <a:t>Commit any changes before making a branch</a:t>
            </a:r>
          </a:p>
          <a:p>
            <a:pPr marL="0" indent="0">
              <a:buNone/>
            </a:pPr>
            <a:r>
              <a:rPr lang="en-US" dirty="0"/>
              <a:t>Type this to create a branch</a:t>
            </a:r>
          </a:p>
          <a:p>
            <a:pPr marL="0" indent="0">
              <a:buNone/>
            </a:pPr>
            <a:r>
              <a:rPr lang="en-US" b="1" dirty="0" err="1"/>
              <a:t>git</a:t>
            </a:r>
            <a:r>
              <a:rPr lang="en-US" b="1" dirty="0"/>
              <a:t> branch banner</a:t>
            </a:r>
          </a:p>
          <a:p>
            <a:pPr marL="0" indent="0">
              <a:buNone/>
            </a:pPr>
            <a:r>
              <a:rPr lang="en-US" dirty="0"/>
              <a:t>And then check out that branch</a:t>
            </a:r>
          </a:p>
          <a:p>
            <a:pPr marL="0" indent="0">
              <a:buNone/>
            </a:pPr>
            <a:r>
              <a:rPr lang="en-US" b="1" dirty="0"/>
              <a:t>git checkout banner</a:t>
            </a:r>
          </a:p>
          <a:p>
            <a:pPr marL="0" indent="0">
              <a:buNone/>
            </a:pPr>
            <a:endParaRPr lang="en-US" dirty="0"/>
          </a:p>
          <a:p>
            <a:pPr marL="0" indent="0">
              <a:buNone/>
            </a:pPr>
            <a:r>
              <a:rPr lang="en-US" dirty="0"/>
              <a:t>You can see a list of branches, and which one is currently checked out, with </a:t>
            </a:r>
            <a:r>
              <a:rPr lang="en-US" b="1" dirty="0" err="1"/>
              <a:t>git</a:t>
            </a:r>
            <a:r>
              <a:rPr lang="en-US" b="1" dirty="0"/>
              <a:t> branch</a:t>
            </a:r>
          </a:p>
        </p:txBody>
      </p:sp>
      <p:pic>
        <p:nvPicPr>
          <p:cNvPr id="4" name="Picture 3"/>
          <p:cNvPicPr>
            <a:picLocks noChangeAspect="1"/>
          </p:cNvPicPr>
          <p:nvPr/>
        </p:nvPicPr>
        <p:blipFill>
          <a:blip r:embed="rId2"/>
          <a:stretch>
            <a:fillRect/>
          </a:stretch>
        </p:blipFill>
        <p:spPr>
          <a:xfrm>
            <a:off x="628651" y="5689600"/>
            <a:ext cx="4356100" cy="1168400"/>
          </a:xfrm>
          <a:prstGeom prst="rect">
            <a:avLst/>
          </a:prstGeom>
        </p:spPr>
      </p:pic>
      <p:sp>
        <p:nvSpPr>
          <p:cNvPr id="5" name="TextBox 4"/>
          <p:cNvSpPr txBox="1"/>
          <p:nvPr/>
        </p:nvSpPr>
        <p:spPr>
          <a:xfrm>
            <a:off x="5843588" y="5939136"/>
            <a:ext cx="3300412" cy="923330"/>
          </a:xfrm>
          <a:prstGeom prst="rect">
            <a:avLst/>
          </a:prstGeom>
          <a:noFill/>
        </p:spPr>
        <p:txBody>
          <a:bodyPr wrap="square" rtlCol="0">
            <a:spAutoFit/>
          </a:bodyPr>
          <a:lstStyle/>
          <a:p>
            <a:r>
              <a:rPr lang="en-US" dirty="0"/>
              <a:t>OR create branch and check it out, all in one command: </a:t>
            </a:r>
          </a:p>
          <a:p>
            <a:r>
              <a:rPr lang="en-US" b="1" dirty="0"/>
              <a:t>git checkout -b banner</a:t>
            </a:r>
            <a:endParaRPr lang="en-US" dirty="0"/>
          </a:p>
        </p:txBody>
      </p:sp>
    </p:spTree>
    <p:extLst>
      <p:ext uri="{BB962C8B-B14F-4D97-AF65-F5344CB8AC3E}">
        <p14:creationId xmlns:p14="http://schemas.microsoft.com/office/powerpoint/2010/main" val="3981496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182" y="2900172"/>
            <a:ext cx="3875368" cy="1420816"/>
          </a:xfrm>
        </p:spPr>
        <p:txBody>
          <a:bodyPr>
            <a:normAutofit fontScale="90000"/>
          </a:bodyPr>
          <a:lstStyle/>
          <a:p>
            <a:r>
              <a:rPr lang="en-US" dirty="0"/>
              <a:t>Add the banner feature</a:t>
            </a:r>
          </a:p>
        </p:txBody>
      </p:sp>
      <p:sp>
        <p:nvSpPr>
          <p:cNvPr id="3" name="Content Placeholder 2"/>
          <p:cNvSpPr>
            <a:spLocks noGrp="1"/>
          </p:cNvSpPr>
          <p:nvPr>
            <p:ph idx="1"/>
          </p:nvPr>
        </p:nvSpPr>
        <p:spPr>
          <a:xfrm>
            <a:off x="304800" y="121113"/>
            <a:ext cx="8521700" cy="6684500"/>
          </a:xfrm>
        </p:spPr>
        <p:txBody>
          <a:bodyPr>
            <a:noAutofit/>
          </a:bodyPr>
          <a:lstStyle/>
          <a:p>
            <a:pPr marL="0" indent="0">
              <a:buNone/>
            </a:pPr>
            <a:r>
              <a:rPr lang="en-US" sz="1200" dirty="0">
                <a:latin typeface="Consolas" panose="020B0609020204030204" pitchFamily="49" charset="0"/>
                <a:cs typeface="Consolas" panose="020B0609020204030204" pitchFamily="49" charset="0"/>
              </a:rPr>
              <a:t>def </a:t>
            </a:r>
            <a:r>
              <a:rPr lang="en-US" sz="1200" dirty="0" err="1">
                <a:latin typeface="Consolas" panose="020B0609020204030204" pitchFamily="49" charset="0"/>
                <a:cs typeface="Consolas" panose="020B0609020204030204" pitchFamily="49" charset="0"/>
              </a:rPr>
              <a:t>camelcase</a:t>
            </a:r>
            <a:r>
              <a:rPr lang="en-US" sz="1200" dirty="0">
                <a:latin typeface="Consolas" panose="020B0609020204030204" pitchFamily="49" charset="0"/>
                <a:cs typeface="Consolas" panose="020B0609020204030204" pitchFamily="49" charset="0"/>
              </a:rPr>
              <a:t>(sentence):</a:t>
            </a:r>
          </a:p>
          <a:p>
            <a:pPr marL="0" indent="0">
              <a:buNone/>
            </a:pPr>
            <a:r>
              <a:rPr lang="en-US" sz="1200" dirty="0">
                <a:latin typeface="Consolas" panose="020B0609020204030204" pitchFamily="49" charset="0"/>
                <a:cs typeface="Consolas" panose="020B0609020204030204" pitchFamily="49" charset="0"/>
              </a:rPr>
              <a:t>	""" Convert sentence to camelCase, for example, "Display all books" </a:t>
            </a:r>
          </a:p>
          <a:p>
            <a:pPr marL="0" indent="0">
              <a:buNone/>
            </a:pPr>
            <a:r>
              <a:rPr lang="en-US" sz="1200" dirty="0">
                <a:latin typeface="Consolas" panose="020B0609020204030204" pitchFamily="49" charset="0"/>
                <a:cs typeface="Consolas" panose="020B0609020204030204" pitchFamily="49" charset="0"/>
              </a:rPr>
              <a:t>	is converted to "</a:t>
            </a:r>
            <a:r>
              <a:rPr lang="en-US" sz="1200" dirty="0" err="1">
                <a:latin typeface="Consolas" panose="020B0609020204030204" pitchFamily="49" charset="0"/>
                <a:cs typeface="Consolas" panose="020B0609020204030204" pitchFamily="49" charset="0"/>
              </a:rPr>
              <a:t>displayAllBooks</a:t>
            </a:r>
            <a:r>
              <a:rPr lang="en-US" sz="1200" dirty="0">
                <a:latin typeface="Consolas" panose="020B0609020204030204" pitchFamily="49" charset="0"/>
                <a:cs typeface="Consolas" panose="020B0609020204030204" pitchFamily="49" charset="0"/>
              </a:rPr>
              <a:t>" """</a:t>
            </a:r>
          </a:p>
          <a:p>
            <a:pPr marL="0" indent="0">
              <a:buNone/>
            </a:pP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title_case</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sentence.title</a:t>
            </a:r>
            <a:r>
              <a:rPr lang="en-US" sz="1200" dirty="0">
                <a:latin typeface="Consolas" panose="020B0609020204030204" pitchFamily="49" charset="0"/>
                <a:cs typeface="Consolas" panose="020B0609020204030204" pitchFamily="49" charset="0"/>
              </a:rPr>
              <a:t>() # Uppercase first letter of each word</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upper_camel_cased</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title_case.replace</a:t>
            </a:r>
            <a:r>
              <a:rPr lang="en-US" sz="1200" dirty="0">
                <a:latin typeface="Consolas" panose="020B0609020204030204" pitchFamily="49" charset="0"/>
                <a:cs typeface="Consolas" panose="020B0609020204030204" pitchFamily="49" charset="0"/>
              </a:rPr>
              <a:t>(' ', '') # remove spaces </a:t>
            </a:r>
          </a:p>
          <a:p>
            <a:pPr marL="0" indent="0">
              <a:buNone/>
            </a:pPr>
            <a:r>
              <a:rPr lang="en-US" sz="1200" dirty="0">
                <a:latin typeface="Consolas" panose="020B0609020204030204" pitchFamily="49" charset="0"/>
                <a:cs typeface="Consolas" panose="020B0609020204030204" pitchFamily="49" charset="0"/>
              </a:rPr>
              <a:t>	# Lowercase first letter, join 	with rest of string </a:t>
            </a:r>
          </a:p>
          <a:p>
            <a:pPr marL="0" indent="0">
              <a:buNone/>
            </a:pPr>
            <a:r>
              <a:rPr lang="en-US" sz="1200" dirty="0">
                <a:latin typeface="Consolas" panose="020B0609020204030204" pitchFamily="49" charset="0"/>
                <a:cs typeface="Consolas" panose="020B0609020204030204" pitchFamily="49" charset="0"/>
              </a:rPr>
              <a:t>	# Slices don't produce index out of bounds errors. </a:t>
            </a:r>
          </a:p>
          <a:p>
            <a:pPr marL="0" indent="0">
              <a:buNone/>
            </a:pPr>
            <a:r>
              <a:rPr lang="en-US" sz="1200" dirty="0">
                <a:latin typeface="Consolas" panose="020B0609020204030204" pitchFamily="49" charset="0"/>
                <a:cs typeface="Consolas" panose="020B0609020204030204" pitchFamily="49" charset="0"/>
              </a:rPr>
              <a:t>	# So this still works on empty strings, strings of length 1</a:t>
            </a:r>
          </a:p>
          <a:p>
            <a:pPr marL="0" indent="0">
              <a:buNone/>
            </a:pPr>
            <a:r>
              <a:rPr lang="en-US" sz="1200" dirty="0">
                <a:latin typeface="Consolas" panose="020B0609020204030204" pitchFamily="49" charset="0"/>
                <a:cs typeface="Consolas" panose="020B0609020204030204" pitchFamily="49" charset="0"/>
              </a:rPr>
              <a:t>	return </a:t>
            </a:r>
            <a:r>
              <a:rPr lang="en-US" sz="1200" dirty="0" err="1">
                <a:latin typeface="Consolas" panose="020B0609020204030204" pitchFamily="49" charset="0"/>
                <a:cs typeface="Consolas" panose="020B0609020204030204" pitchFamily="49" charset="0"/>
              </a:rPr>
              <a:t>upper_camel_cased</a:t>
            </a:r>
            <a:r>
              <a:rPr lang="en-US" sz="1200" dirty="0">
                <a:latin typeface="Consolas" panose="020B0609020204030204" pitchFamily="49" charset="0"/>
                <a:cs typeface="Consolas" panose="020B0609020204030204" pitchFamily="49" charset="0"/>
              </a:rPr>
              <a:t>[0:1].lower() + </a:t>
            </a:r>
            <a:r>
              <a:rPr lang="en-US" sz="1200" dirty="0" err="1">
                <a:latin typeface="Consolas" panose="020B0609020204030204" pitchFamily="49" charset="0"/>
                <a:cs typeface="Consolas" panose="020B0609020204030204" pitchFamily="49" charset="0"/>
              </a:rPr>
              <a:t>upper_camel_cased</a:t>
            </a:r>
            <a:r>
              <a:rPr lang="en-US" sz="1200" dirty="0">
                <a:latin typeface="Consolas" panose="020B0609020204030204" pitchFamily="49" charset="0"/>
                <a:cs typeface="Consolas" panose="020B0609020204030204" pitchFamily="49" charset="0"/>
              </a:rPr>
              <a:t>[1:] </a:t>
            </a:r>
          </a:p>
          <a:p>
            <a:pPr marL="0" indent="0">
              <a:buNone/>
            </a:pPr>
            <a:br>
              <a:rPr lang="en-US" sz="1200" dirty="0">
                <a:latin typeface="Consolas" panose="020B0609020204030204" pitchFamily="49" charset="0"/>
                <a:cs typeface="Consolas" panose="020B0609020204030204" pitchFamily="49" charset="0"/>
              </a:rPr>
            </a:br>
            <a:br>
              <a:rPr lang="en-US" sz="1200" dirty="0">
                <a:latin typeface="Consolas" panose="020B0609020204030204" pitchFamily="49" charset="0"/>
                <a:cs typeface="Consolas" panose="020B0609020204030204" pitchFamily="49" charset="0"/>
              </a:rPr>
            </a:br>
            <a:r>
              <a:rPr lang="en-US" sz="1200" b="1" dirty="0">
                <a:solidFill>
                  <a:srgbClr val="0070C0"/>
                </a:solidFill>
                <a:latin typeface="Consolas" panose="020B0609020204030204" pitchFamily="49" charset="0"/>
                <a:cs typeface="Consolas" panose="020B0609020204030204" pitchFamily="49" charset="0"/>
              </a:rPr>
              <a:t>def </a:t>
            </a:r>
            <a:r>
              <a:rPr lang="en-US" sz="1200" b="1" dirty="0" err="1">
                <a:solidFill>
                  <a:srgbClr val="0070C0"/>
                </a:solidFill>
                <a:latin typeface="Consolas" panose="020B0609020204030204" pitchFamily="49" charset="0"/>
                <a:cs typeface="Consolas" panose="020B0609020204030204" pitchFamily="49" charset="0"/>
              </a:rPr>
              <a:t>display_banner</a:t>
            </a:r>
            <a:r>
              <a:rPr lang="en-US" sz="1200" b="1" dirty="0">
                <a:solidFill>
                  <a:srgbClr val="0070C0"/>
                </a:solidFill>
                <a:latin typeface="Consolas" panose="020B0609020204030204" pitchFamily="49" charset="0"/>
                <a:cs typeface="Consolas" panose="020B0609020204030204" pitchFamily="49" charset="0"/>
              </a:rPr>
              <a:t>():</a:t>
            </a:r>
          </a:p>
          <a:p>
            <a:pPr marL="0" indent="0">
              <a:buNone/>
            </a:pPr>
            <a:r>
              <a:rPr lang="en-US" sz="1200" b="1" dirty="0">
                <a:solidFill>
                  <a:srgbClr val="0070C0"/>
                </a:solidFill>
                <a:latin typeface="Consolas" panose="020B0609020204030204" pitchFamily="49" charset="0"/>
                <a:cs typeface="Consolas" panose="020B0609020204030204" pitchFamily="49" charset="0"/>
              </a:rPr>
              <a:t>	""" Display program name in banner """</a:t>
            </a:r>
          </a:p>
          <a:p>
            <a:pPr marL="0" indent="0">
              <a:buNone/>
            </a:pPr>
            <a:r>
              <a:rPr lang="en-US" sz="1200" b="1" dirty="0">
                <a:solidFill>
                  <a:srgbClr val="0070C0"/>
                </a:solidFill>
                <a:latin typeface="Consolas" panose="020B0609020204030204" pitchFamily="49" charset="0"/>
                <a:cs typeface="Consolas" panose="020B0609020204030204" pitchFamily="49" charset="0"/>
              </a:rPr>
              <a:t>	</a:t>
            </a:r>
            <a:r>
              <a:rPr lang="en-US" sz="1200" b="1" dirty="0" err="1">
                <a:solidFill>
                  <a:srgbClr val="0070C0"/>
                </a:solidFill>
                <a:latin typeface="Consolas" panose="020B0609020204030204" pitchFamily="49" charset="0"/>
                <a:cs typeface="Consolas" panose="020B0609020204030204" pitchFamily="49" charset="0"/>
              </a:rPr>
              <a:t>msg</a:t>
            </a:r>
            <a:r>
              <a:rPr lang="en-US" sz="1200" b="1" dirty="0">
                <a:solidFill>
                  <a:srgbClr val="0070C0"/>
                </a:solidFill>
                <a:latin typeface="Consolas" panose="020B0609020204030204" pitchFamily="49" charset="0"/>
                <a:cs typeface="Consolas" panose="020B0609020204030204" pitchFamily="49" charset="0"/>
              </a:rPr>
              <a:t> = 'AWSOME </a:t>
            </a:r>
            <a:r>
              <a:rPr lang="en-US" sz="1200" b="1" dirty="0" err="1">
                <a:solidFill>
                  <a:srgbClr val="0070C0"/>
                </a:solidFill>
                <a:latin typeface="Consolas" panose="020B0609020204030204" pitchFamily="49" charset="0"/>
                <a:cs typeface="Consolas" panose="020B0609020204030204" pitchFamily="49" charset="0"/>
              </a:rPr>
              <a:t>camelCaseGenerator</a:t>
            </a:r>
            <a:r>
              <a:rPr lang="en-US" sz="1200" b="1" dirty="0">
                <a:solidFill>
                  <a:srgbClr val="0070C0"/>
                </a:solidFill>
                <a:latin typeface="Consolas" panose="020B0609020204030204" pitchFamily="49" charset="0"/>
                <a:cs typeface="Consolas" panose="020B0609020204030204" pitchFamily="49" charset="0"/>
              </a:rPr>
              <a:t> PROGRAM'</a:t>
            </a:r>
          </a:p>
          <a:p>
            <a:pPr marL="0" indent="0">
              <a:buNone/>
            </a:pPr>
            <a:r>
              <a:rPr lang="en-US" sz="1200" b="1" dirty="0">
                <a:solidFill>
                  <a:srgbClr val="0070C0"/>
                </a:solidFill>
                <a:latin typeface="Consolas" panose="020B0609020204030204" pitchFamily="49" charset="0"/>
                <a:cs typeface="Consolas" panose="020B0609020204030204" pitchFamily="49" charset="0"/>
              </a:rPr>
              <a:t>	stars = '*' * </a:t>
            </a:r>
            <a:r>
              <a:rPr lang="en-US" sz="1200" b="1" dirty="0" err="1">
                <a:solidFill>
                  <a:srgbClr val="0070C0"/>
                </a:solidFill>
                <a:latin typeface="Consolas" panose="020B0609020204030204" pitchFamily="49" charset="0"/>
                <a:cs typeface="Consolas" panose="020B0609020204030204" pitchFamily="49" charset="0"/>
              </a:rPr>
              <a:t>len</a:t>
            </a:r>
            <a:r>
              <a:rPr lang="en-US" sz="1200" b="1" dirty="0">
                <a:solidFill>
                  <a:srgbClr val="0070C0"/>
                </a:solidFill>
                <a:latin typeface="Consolas" panose="020B0609020204030204" pitchFamily="49" charset="0"/>
                <a:cs typeface="Consolas" panose="020B0609020204030204" pitchFamily="49" charset="0"/>
              </a:rPr>
              <a:t>(</a:t>
            </a:r>
            <a:r>
              <a:rPr lang="en-US" sz="1200" b="1" dirty="0" err="1">
                <a:solidFill>
                  <a:srgbClr val="0070C0"/>
                </a:solidFill>
                <a:latin typeface="Consolas" panose="020B0609020204030204" pitchFamily="49" charset="0"/>
                <a:cs typeface="Consolas" panose="020B0609020204030204" pitchFamily="49" charset="0"/>
              </a:rPr>
              <a:t>msg</a:t>
            </a:r>
            <a:r>
              <a:rPr lang="en-US" sz="1200" b="1" dirty="0">
                <a:solidFill>
                  <a:srgbClr val="0070C0"/>
                </a:solidFill>
                <a:latin typeface="Consolas" panose="020B0609020204030204" pitchFamily="49" charset="0"/>
                <a:cs typeface="Consolas" panose="020B0609020204030204" pitchFamily="49" charset="0"/>
              </a:rPr>
              <a:t>)</a:t>
            </a:r>
          </a:p>
          <a:p>
            <a:pPr marL="0" indent="0">
              <a:buNone/>
            </a:pPr>
            <a:r>
              <a:rPr lang="en-US" sz="1200" b="1" dirty="0">
                <a:solidFill>
                  <a:srgbClr val="0070C0"/>
                </a:solidFill>
                <a:latin typeface="Consolas" panose="020B0609020204030204" pitchFamily="49" charset="0"/>
                <a:cs typeface="Consolas" panose="020B0609020204030204" pitchFamily="49" charset="0"/>
              </a:rPr>
              <a:t>	print(f'\n {stars} \n {</a:t>
            </a:r>
            <a:r>
              <a:rPr lang="en-US" sz="1200" b="1" dirty="0" err="1">
                <a:solidFill>
                  <a:srgbClr val="0070C0"/>
                </a:solidFill>
                <a:latin typeface="Consolas" panose="020B0609020204030204" pitchFamily="49" charset="0"/>
                <a:cs typeface="Consolas" panose="020B0609020204030204" pitchFamily="49" charset="0"/>
              </a:rPr>
              <a:t>msg</a:t>
            </a:r>
            <a:r>
              <a:rPr lang="en-US" sz="1200" b="1" dirty="0">
                <a:solidFill>
                  <a:srgbClr val="0070C0"/>
                </a:solidFill>
                <a:latin typeface="Consolas" panose="020B0609020204030204" pitchFamily="49" charset="0"/>
                <a:cs typeface="Consolas" panose="020B0609020204030204" pitchFamily="49" charset="0"/>
              </a:rPr>
              <a:t>} \n {stars}\n') </a:t>
            </a:r>
          </a:p>
          <a:p>
            <a:pPr marL="0" indent="0">
              <a:buNone/>
            </a:pPr>
            <a:br>
              <a:rPr lang="en-US" sz="1200" dirty="0">
                <a:latin typeface="Consolas" panose="020B0609020204030204" pitchFamily="49" charset="0"/>
                <a:cs typeface="Consolas" panose="020B0609020204030204" pitchFamily="49" charset="0"/>
              </a:rPr>
            </a:b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def main():</a:t>
            </a:r>
          </a:p>
          <a:p>
            <a:pPr marL="0" indent="0">
              <a:buNone/>
            </a:pP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display_banner</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sentence = input('Enter your sentence: ')</a:t>
            </a:r>
          </a:p>
          <a:p>
            <a:pPr marL="0" indent="0">
              <a:buNone/>
            </a:pPr>
            <a:r>
              <a:rPr lang="en-US" sz="1200" dirty="0">
                <a:latin typeface="Consolas" panose="020B0609020204030204" pitchFamily="49" charset="0"/>
                <a:cs typeface="Consolas" panose="020B0609020204030204" pitchFamily="49" charset="0"/>
              </a:rPr>
              <a:t>	output = </a:t>
            </a:r>
            <a:r>
              <a:rPr lang="en-US" sz="1200" dirty="0" err="1">
                <a:latin typeface="Consolas" panose="020B0609020204030204" pitchFamily="49" charset="0"/>
                <a:cs typeface="Consolas" panose="020B0609020204030204" pitchFamily="49" charset="0"/>
              </a:rPr>
              <a:t>camelcase</a:t>
            </a:r>
            <a:r>
              <a:rPr lang="en-US" sz="1200" dirty="0">
                <a:latin typeface="Consolas" panose="020B0609020204030204" pitchFamily="49" charset="0"/>
                <a:cs typeface="Consolas" panose="020B0609020204030204" pitchFamily="49" charset="0"/>
              </a:rPr>
              <a:t>(sentence)</a:t>
            </a:r>
          </a:p>
          <a:p>
            <a:pPr marL="0" indent="0">
              <a:buNone/>
            </a:pPr>
            <a:r>
              <a:rPr lang="en-US" sz="1200" dirty="0">
                <a:latin typeface="Consolas" panose="020B0609020204030204" pitchFamily="49" charset="0"/>
                <a:cs typeface="Consolas" panose="020B0609020204030204" pitchFamily="49" charset="0"/>
              </a:rPr>
              <a:t>	print(output)</a:t>
            </a:r>
          </a:p>
          <a:p>
            <a:pPr marL="0" indent="0">
              <a:buNone/>
            </a:pPr>
            <a:br>
              <a:rPr lang="en-US" sz="1200" dirty="0">
                <a:latin typeface="Consolas" panose="020B0609020204030204" pitchFamily="49" charset="0"/>
                <a:cs typeface="Consolas" panose="020B0609020204030204" pitchFamily="49" charset="0"/>
              </a:rPr>
            </a:b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if __name__ == '__main__':</a:t>
            </a:r>
          </a:p>
          <a:p>
            <a:pPr marL="0" indent="0">
              <a:buNone/>
            </a:pPr>
            <a:r>
              <a:rPr lang="en-US" sz="1200" dirty="0">
                <a:latin typeface="Consolas" panose="020B0609020204030204" pitchFamily="49" charset="0"/>
                <a:cs typeface="Consolas" panose="020B0609020204030204" pitchFamily="49" charset="0"/>
              </a:rPr>
              <a:t>	main()</a:t>
            </a:r>
          </a:p>
        </p:txBody>
      </p:sp>
      <p:pic>
        <p:nvPicPr>
          <p:cNvPr id="4" name="Picture 3"/>
          <p:cNvPicPr>
            <a:picLocks noChangeAspect="1"/>
          </p:cNvPicPr>
          <p:nvPr/>
        </p:nvPicPr>
        <p:blipFill>
          <a:blip r:embed="rId2"/>
          <a:stretch>
            <a:fillRect/>
          </a:stretch>
        </p:blipFill>
        <p:spPr>
          <a:xfrm>
            <a:off x="4565650" y="5446713"/>
            <a:ext cx="4406900" cy="1358900"/>
          </a:xfrm>
          <a:prstGeom prst="rect">
            <a:avLst/>
          </a:prstGeom>
        </p:spPr>
      </p:pic>
    </p:spTree>
    <p:extLst>
      <p:ext uri="{BB962C8B-B14F-4D97-AF65-F5344CB8AC3E}">
        <p14:creationId xmlns:p14="http://schemas.microsoft.com/office/powerpoint/2010/main" val="5319938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complete!</a:t>
            </a:r>
          </a:p>
        </p:txBody>
      </p:sp>
      <p:sp>
        <p:nvSpPr>
          <p:cNvPr id="3" name="Content Placeholder 2"/>
          <p:cNvSpPr>
            <a:spLocks noGrp="1"/>
          </p:cNvSpPr>
          <p:nvPr>
            <p:ph idx="1"/>
          </p:nvPr>
        </p:nvSpPr>
        <p:spPr/>
        <p:txBody>
          <a:bodyPr>
            <a:normAutofit fontScale="85000" lnSpcReduction="20000"/>
          </a:bodyPr>
          <a:lstStyle/>
          <a:p>
            <a:r>
              <a:rPr lang="en-US" dirty="0"/>
              <a:t>Commit the changes</a:t>
            </a:r>
          </a:p>
          <a:p>
            <a:pPr marL="0" indent="0">
              <a:buNone/>
            </a:pPr>
            <a:r>
              <a:rPr lang="en-US" b="1" dirty="0" err="1"/>
              <a:t>git</a:t>
            </a:r>
            <a:r>
              <a:rPr lang="en-US" b="1" dirty="0"/>
              <a:t> add .</a:t>
            </a:r>
          </a:p>
          <a:p>
            <a:pPr marL="0" indent="0">
              <a:buNone/>
            </a:pPr>
            <a:r>
              <a:rPr lang="en-US" b="1" dirty="0" err="1"/>
              <a:t>git</a:t>
            </a:r>
            <a:r>
              <a:rPr lang="en-US" b="1" dirty="0"/>
              <a:t> commit -m 'add program name banner'</a:t>
            </a:r>
          </a:p>
          <a:p>
            <a:pPr marL="0" indent="0">
              <a:buNone/>
            </a:pPr>
            <a:endParaRPr lang="en-US" dirty="0"/>
          </a:p>
          <a:p>
            <a:pPr marL="0" indent="0">
              <a:buNone/>
            </a:pPr>
            <a:r>
              <a:rPr lang="en-US" dirty="0"/>
              <a:t>If you had more work to do on the banner feature, you'd make more commits as you work</a:t>
            </a:r>
          </a:p>
          <a:p>
            <a:pPr marL="0" indent="0">
              <a:buNone/>
            </a:pPr>
            <a:endParaRPr lang="en-US" dirty="0"/>
          </a:p>
          <a:p>
            <a:pPr marL="0" indent="0">
              <a:buNone/>
            </a:pPr>
            <a:r>
              <a:rPr lang="en-US" dirty="0"/>
              <a:t>Once the feature is done, merge </a:t>
            </a:r>
            <a:r>
              <a:rPr lang="en-US" b="1" dirty="0"/>
              <a:t>banner</a:t>
            </a:r>
            <a:r>
              <a:rPr lang="en-US" dirty="0"/>
              <a:t> branch into</a:t>
            </a:r>
            <a:r>
              <a:rPr lang="en-US" b="1" dirty="0"/>
              <a:t> master </a:t>
            </a:r>
            <a:r>
              <a:rPr lang="en-US" dirty="0"/>
              <a:t>branch</a:t>
            </a:r>
          </a:p>
          <a:p>
            <a:pPr marL="0" indent="0">
              <a:buNone/>
            </a:pPr>
            <a:endParaRPr lang="en-US" dirty="0"/>
          </a:p>
          <a:p>
            <a:pPr marL="0" indent="0">
              <a:buNone/>
            </a:pPr>
            <a:r>
              <a:rPr lang="en-US" dirty="0"/>
              <a:t>!! </a:t>
            </a:r>
            <a:r>
              <a:rPr lang="en-US" u="sng" dirty="0"/>
              <a:t>This is </a:t>
            </a:r>
            <a:r>
              <a:rPr lang="en-US" b="1" u="sng" dirty="0"/>
              <a:t>NOT</a:t>
            </a:r>
            <a:r>
              <a:rPr lang="en-US" u="sng" dirty="0"/>
              <a:t> the same as merging master into banner </a:t>
            </a:r>
            <a:r>
              <a:rPr lang="en-US" dirty="0"/>
              <a:t>!!</a:t>
            </a:r>
          </a:p>
        </p:txBody>
      </p:sp>
    </p:spTree>
    <p:extLst>
      <p:ext uri="{BB962C8B-B14F-4D97-AF65-F5344CB8AC3E}">
        <p14:creationId xmlns:p14="http://schemas.microsoft.com/office/powerpoint/2010/main" val="391026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Commits</a:t>
            </a:r>
          </a:p>
        </p:txBody>
      </p:sp>
      <p:sp>
        <p:nvSpPr>
          <p:cNvPr id="3" name="Content Placeholder 2"/>
          <p:cNvSpPr>
            <a:spLocks noGrp="1"/>
          </p:cNvSpPr>
          <p:nvPr>
            <p:ph idx="1"/>
          </p:nvPr>
        </p:nvSpPr>
        <p:spPr/>
        <p:txBody>
          <a:bodyPr>
            <a:normAutofit fontScale="92500" lnSpcReduction="20000"/>
          </a:bodyPr>
          <a:lstStyle/>
          <a:p>
            <a:r>
              <a:rPr lang="en-US" dirty="0"/>
              <a:t>Commit changes OFTEN and write descriptive commit messages</a:t>
            </a:r>
          </a:p>
          <a:p>
            <a:r>
              <a:rPr lang="en-US" dirty="0"/>
              <a:t>Aim for</a:t>
            </a:r>
            <a:r>
              <a:rPr lang="en-US" b="1" dirty="0"/>
              <a:t> atomic commits </a:t>
            </a:r>
            <a:r>
              <a:rPr lang="en-US" dirty="0"/>
              <a:t>- one commit for one change, or one bug fix </a:t>
            </a:r>
            <a:r>
              <a:rPr lang="en-US" dirty="0">
                <a:hlinkClick r:id="rId2"/>
              </a:rPr>
              <a:t>https://www.freshconsulting.com/atomic-commits/</a:t>
            </a:r>
            <a:r>
              <a:rPr lang="en-US" dirty="0"/>
              <a:t> </a:t>
            </a:r>
          </a:p>
          <a:p>
            <a:r>
              <a:rPr lang="en-US" dirty="0"/>
              <a:t>This makes it much easier to incorporate changes into projects, or remove particular changes. Think large projects with many users</a:t>
            </a:r>
          </a:p>
          <a:p>
            <a:r>
              <a:rPr lang="en-US" dirty="0"/>
              <a:t>Almost anything you commit, can be recovered later</a:t>
            </a:r>
          </a:p>
        </p:txBody>
      </p:sp>
    </p:spTree>
    <p:extLst>
      <p:ext uri="{BB962C8B-B14F-4D97-AF65-F5344CB8AC3E}">
        <p14:creationId xmlns:p14="http://schemas.microsoft.com/office/powerpoint/2010/main" val="9885814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banner into master</a:t>
            </a:r>
          </a:p>
        </p:txBody>
      </p:sp>
      <p:sp>
        <p:nvSpPr>
          <p:cNvPr id="3" name="Content Placeholder 2"/>
          <p:cNvSpPr>
            <a:spLocks noGrp="1"/>
          </p:cNvSpPr>
          <p:nvPr>
            <p:ph idx="1"/>
          </p:nvPr>
        </p:nvSpPr>
        <p:spPr>
          <a:xfrm>
            <a:off x="293055" y="1600200"/>
            <a:ext cx="8393745" cy="4525963"/>
          </a:xfrm>
        </p:spPr>
        <p:txBody>
          <a:bodyPr>
            <a:normAutofit/>
          </a:bodyPr>
          <a:lstStyle/>
          <a:p>
            <a:r>
              <a:rPr lang="en-US" dirty="0"/>
              <a:t>Check out master</a:t>
            </a:r>
          </a:p>
          <a:p>
            <a:pPr marL="0" indent="0">
              <a:buNone/>
            </a:pPr>
            <a:r>
              <a:rPr lang="en-US" b="1" dirty="0" err="1"/>
              <a:t>git</a:t>
            </a:r>
            <a:r>
              <a:rPr lang="en-US" b="1" dirty="0"/>
              <a:t> checkout master</a:t>
            </a:r>
          </a:p>
          <a:p>
            <a:r>
              <a:rPr lang="en-US" dirty="0"/>
              <a:t>merge banner into master</a:t>
            </a:r>
          </a:p>
          <a:p>
            <a:pPr marL="0" indent="0">
              <a:buNone/>
            </a:pPr>
            <a:r>
              <a:rPr lang="en-US" b="1" dirty="0" err="1"/>
              <a:t>git</a:t>
            </a:r>
            <a:r>
              <a:rPr lang="en-US" b="1" dirty="0"/>
              <a:t> merge banner</a:t>
            </a:r>
            <a:endParaRPr lang="en-US" dirty="0"/>
          </a:p>
          <a:p>
            <a:r>
              <a:rPr lang="en-US" dirty="0"/>
              <a:t>Now you are on the master branch, with the banner changes merged in </a:t>
            </a:r>
          </a:p>
          <a:p>
            <a:r>
              <a:rPr lang="en-US" dirty="0"/>
              <a:t>Verify you've still got your banner code in </a:t>
            </a:r>
            <a:r>
              <a:rPr lang="en-US" dirty="0" err="1"/>
              <a:t>camelcase.py</a:t>
            </a:r>
            <a:endParaRPr lang="en-US" dirty="0"/>
          </a:p>
          <a:p>
            <a:endParaRPr lang="en-US" dirty="0"/>
          </a:p>
        </p:txBody>
      </p:sp>
    </p:spTree>
    <p:extLst>
      <p:ext uri="{BB962C8B-B14F-4D97-AF65-F5344CB8AC3E}">
        <p14:creationId xmlns:p14="http://schemas.microsoft.com/office/powerpoint/2010/main" val="1406018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Content Placeholder 2"/>
          <p:cNvSpPr>
            <a:spLocks noGrp="1"/>
          </p:cNvSpPr>
          <p:nvPr>
            <p:ph idx="1"/>
          </p:nvPr>
        </p:nvSpPr>
        <p:spPr/>
        <p:txBody>
          <a:bodyPr>
            <a:normAutofit fontScale="85000" lnSpcReduction="20000"/>
          </a:bodyPr>
          <a:lstStyle/>
          <a:p>
            <a:r>
              <a:rPr lang="en-US" dirty="0"/>
              <a:t>Add a new feature: printing instructions after the banner, but before the user enters the sentence. </a:t>
            </a:r>
          </a:p>
          <a:p>
            <a:r>
              <a:rPr lang="en-US" dirty="0"/>
              <a:t>Create a new branch called </a:t>
            </a:r>
            <a:r>
              <a:rPr lang="en-US" b="1" dirty="0"/>
              <a:t>instructions</a:t>
            </a:r>
            <a:endParaRPr lang="en-US" dirty="0"/>
          </a:p>
          <a:p>
            <a:r>
              <a:rPr lang="en-US" dirty="0"/>
              <a:t>Check out this branch</a:t>
            </a:r>
          </a:p>
          <a:p>
            <a:r>
              <a:rPr lang="en-US" dirty="0"/>
              <a:t>Add the feature (print something like "Enter a sentence to convert to camelCase")</a:t>
            </a:r>
          </a:p>
          <a:p>
            <a:r>
              <a:rPr lang="en-US" dirty="0"/>
              <a:t>Add and commit changes</a:t>
            </a:r>
          </a:p>
          <a:p>
            <a:r>
              <a:rPr lang="en-US" dirty="0"/>
              <a:t>Check out master</a:t>
            </a:r>
          </a:p>
          <a:p>
            <a:r>
              <a:rPr lang="en-US" dirty="0"/>
              <a:t>Merge instructions into master</a:t>
            </a:r>
          </a:p>
          <a:p>
            <a:r>
              <a:rPr lang="en-US" dirty="0"/>
              <a:t>Use </a:t>
            </a:r>
            <a:r>
              <a:rPr lang="en-US" b="1" dirty="0"/>
              <a:t>git status, git log, git branch </a:t>
            </a:r>
            <a:r>
              <a:rPr lang="en-US" dirty="0"/>
              <a:t>as you work to check on the status of your repository</a:t>
            </a:r>
          </a:p>
        </p:txBody>
      </p:sp>
    </p:spTree>
    <p:extLst>
      <p:ext uri="{BB962C8B-B14F-4D97-AF65-F5344CB8AC3E}">
        <p14:creationId xmlns:p14="http://schemas.microsoft.com/office/powerpoint/2010/main" val="1998064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Forgot to make a branch?</a:t>
            </a:r>
          </a:p>
        </p:txBody>
      </p:sp>
      <p:sp>
        <p:nvSpPr>
          <p:cNvPr id="3" name="Content Placeholder 2"/>
          <p:cNvSpPr>
            <a:spLocks noGrp="1"/>
          </p:cNvSpPr>
          <p:nvPr>
            <p:ph idx="1"/>
          </p:nvPr>
        </p:nvSpPr>
        <p:spPr/>
        <p:txBody>
          <a:bodyPr>
            <a:normAutofit fontScale="70000" lnSpcReduction="20000"/>
          </a:bodyPr>
          <a:lstStyle/>
          <a:p>
            <a:r>
              <a:rPr lang="en-US" dirty="0"/>
              <a:t>You start working on a feature, but you are working on master - you forgot to make a branch for your feature</a:t>
            </a:r>
          </a:p>
          <a:p>
            <a:r>
              <a:rPr lang="en-US" dirty="0"/>
              <a:t>Solution: </a:t>
            </a:r>
          </a:p>
          <a:p>
            <a:r>
              <a:rPr lang="en-US" dirty="0"/>
              <a:t>Make a new branch. Don't check it out yet. </a:t>
            </a:r>
            <a:r>
              <a:rPr lang="en-US" dirty="0" err="1"/>
              <a:t>new_feature</a:t>
            </a:r>
            <a:r>
              <a:rPr lang="en-US" dirty="0"/>
              <a:t> branch points to your most recent commit (most recent work).</a:t>
            </a:r>
          </a:p>
          <a:p>
            <a:pPr marL="0" indent="0">
              <a:buNone/>
            </a:pPr>
            <a:r>
              <a:rPr lang="en-US" b="1" dirty="0" err="1">
                <a:latin typeface="Consolas"/>
                <a:cs typeface="Consolas"/>
              </a:rPr>
              <a:t>git</a:t>
            </a:r>
            <a:r>
              <a:rPr lang="en-US" b="1" dirty="0">
                <a:latin typeface="Consolas"/>
                <a:cs typeface="Consolas"/>
              </a:rPr>
              <a:t> branch </a:t>
            </a:r>
            <a:r>
              <a:rPr lang="en-US" b="1" dirty="0" err="1">
                <a:latin typeface="Consolas"/>
                <a:cs typeface="Consolas"/>
              </a:rPr>
              <a:t>new_feature</a:t>
            </a:r>
            <a:endParaRPr lang="en-US" b="1" dirty="0">
              <a:latin typeface="Consolas"/>
              <a:cs typeface="Consolas"/>
            </a:endParaRPr>
          </a:p>
          <a:p>
            <a:r>
              <a:rPr lang="en-US" dirty="0"/>
              <a:t>You should be on master. Hard reset master to the commit before you started working on the feature - your changes will be saved in the </a:t>
            </a:r>
            <a:r>
              <a:rPr lang="en-US" dirty="0" err="1"/>
              <a:t>new_feature</a:t>
            </a:r>
            <a:r>
              <a:rPr lang="en-US" dirty="0"/>
              <a:t> branch. Look up the hash in the log</a:t>
            </a:r>
          </a:p>
          <a:p>
            <a:pPr marL="0" indent="0">
              <a:buNone/>
            </a:pPr>
            <a:r>
              <a:rPr lang="en-US" b="1" dirty="0" err="1">
                <a:latin typeface="Consolas"/>
                <a:cs typeface="Consolas"/>
              </a:rPr>
              <a:t>git</a:t>
            </a:r>
            <a:r>
              <a:rPr lang="en-US" b="1" dirty="0">
                <a:latin typeface="Consolas"/>
                <a:cs typeface="Consolas"/>
              </a:rPr>
              <a:t> reset --hard </a:t>
            </a:r>
            <a:r>
              <a:rPr lang="en-US" b="1" i="1" dirty="0">
                <a:latin typeface="Consolas"/>
                <a:cs typeface="Consolas"/>
              </a:rPr>
              <a:t>hash</a:t>
            </a:r>
          </a:p>
          <a:p>
            <a:r>
              <a:rPr lang="en-US" dirty="0"/>
              <a:t>Now check out </a:t>
            </a:r>
            <a:r>
              <a:rPr lang="en-US" dirty="0" err="1"/>
              <a:t>new_feature</a:t>
            </a:r>
            <a:r>
              <a:rPr lang="en-US" dirty="0"/>
              <a:t> branch and keep working on the feature. When it's done, merge as before</a:t>
            </a:r>
          </a:p>
          <a:p>
            <a:pPr marL="0" indent="0">
              <a:buNone/>
            </a:pPr>
            <a:r>
              <a:rPr lang="en-US" b="1" dirty="0" err="1">
                <a:latin typeface="Consolas"/>
                <a:cs typeface="Consolas"/>
              </a:rPr>
              <a:t>git</a:t>
            </a:r>
            <a:r>
              <a:rPr lang="en-US" b="1" dirty="0">
                <a:latin typeface="Consolas"/>
                <a:cs typeface="Consolas"/>
              </a:rPr>
              <a:t> checkout </a:t>
            </a:r>
            <a:r>
              <a:rPr lang="en-US" b="1" dirty="0" err="1">
                <a:latin typeface="Consolas"/>
                <a:cs typeface="Consolas"/>
              </a:rPr>
              <a:t>new_feature</a:t>
            </a:r>
            <a:r>
              <a:rPr lang="en-US" dirty="0">
                <a:latin typeface="Consolas"/>
                <a:cs typeface="Consolas"/>
              </a:rPr>
              <a:t> </a:t>
            </a:r>
          </a:p>
        </p:txBody>
      </p:sp>
    </p:spTree>
    <p:extLst>
      <p:ext uri="{BB962C8B-B14F-4D97-AF65-F5344CB8AC3E}">
        <p14:creationId xmlns:p14="http://schemas.microsoft.com/office/powerpoint/2010/main" val="20605930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000" dirty="0"/>
              <a:t>Part 4</a:t>
            </a:r>
          </a:p>
          <a:p>
            <a:pPr marL="0" indent="0">
              <a:buNone/>
            </a:pPr>
            <a:r>
              <a:rPr lang="en-US" sz="4000" dirty="0"/>
              <a:t>Collaboration</a:t>
            </a:r>
          </a:p>
        </p:txBody>
      </p:sp>
    </p:spTree>
    <p:extLst>
      <p:ext uri="{BB962C8B-B14F-4D97-AF65-F5344CB8AC3E}">
        <p14:creationId xmlns:p14="http://schemas.microsoft.com/office/powerpoint/2010/main" val="22862266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a:t>
            </a:r>
          </a:p>
        </p:txBody>
      </p:sp>
      <p:sp>
        <p:nvSpPr>
          <p:cNvPr id="3" name="Content Placeholder 2"/>
          <p:cNvSpPr>
            <a:spLocks noGrp="1"/>
          </p:cNvSpPr>
          <p:nvPr>
            <p:ph idx="1"/>
          </p:nvPr>
        </p:nvSpPr>
        <p:spPr/>
        <p:txBody>
          <a:bodyPr>
            <a:normAutofit fontScale="92500" lnSpcReduction="10000"/>
          </a:bodyPr>
          <a:lstStyle/>
          <a:p>
            <a:r>
              <a:rPr lang="en-US" dirty="0"/>
              <a:t>Work in pairs. I'm going to refer to the students as </a:t>
            </a:r>
            <a:r>
              <a:rPr lang="en-US" b="1" dirty="0"/>
              <a:t>Mulder</a:t>
            </a:r>
            <a:r>
              <a:rPr lang="en-US" dirty="0"/>
              <a:t> and </a:t>
            </a:r>
            <a:r>
              <a:rPr lang="en-US" b="1" dirty="0"/>
              <a:t>Scully</a:t>
            </a:r>
            <a:r>
              <a:rPr lang="en-US" dirty="0"/>
              <a:t>. </a:t>
            </a:r>
          </a:p>
          <a:p>
            <a:r>
              <a:rPr lang="en-US" dirty="0"/>
              <a:t>Mulder: </a:t>
            </a:r>
          </a:p>
          <a:p>
            <a:pPr lvl="1"/>
            <a:r>
              <a:rPr lang="en-US" b="1" dirty="0"/>
              <a:t>Fork</a:t>
            </a:r>
            <a:r>
              <a:rPr lang="en-US" dirty="0"/>
              <a:t> this project to your GitHub account</a:t>
            </a:r>
          </a:p>
          <a:p>
            <a:pPr lvl="2"/>
            <a:r>
              <a:rPr lang="en-US" dirty="0">
                <a:hlinkClick r:id="rId2"/>
              </a:rPr>
              <a:t>https://github.com/claraj/guess_the_number</a:t>
            </a:r>
            <a:endParaRPr lang="en-US" dirty="0"/>
          </a:p>
          <a:p>
            <a:pPr lvl="1"/>
            <a:r>
              <a:rPr lang="en-US" dirty="0"/>
              <a:t>In your repository, click on Settings, then Collaborators</a:t>
            </a:r>
          </a:p>
          <a:p>
            <a:pPr lvl="1"/>
            <a:r>
              <a:rPr lang="en-US" dirty="0"/>
              <a:t>Add Scully's email or GitHub username</a:t>
            </a:r>
          </a:p>
          <a:p>
            <a:r>
              <a:rPr lang="en-US" dirty="0"/>
              <a:t>Scully: accept Mulder's invite to collaborate - check your email</a:t>
            </a:r>
          </a:p>
        </p:txBody>
      </p:sp>
      <p:pic>
        <p:nvPicPr>
          <p:cNvPr id="5" name="Picture 4">
            <a:extLst>
              <a:ext uri="{FF2B5EF4-FFF2-40B4-BE49-F238E27FC236}">
                <a16:creationId xmlns:a16="http://schemas.microsoft.com/office/drawing/2014/main" id="{591C4FC3-CE2E-E140-8200-FD5CD7724CEF}"/>
              </a:ext>
            </a:extLst>
          </p:cNvPr>
          <p:cNvPicPr>
            <a:picLocks noChangeAspect="1"/>
          </p:cNvPicPr>
          <p:nvPr/>
        </p:nvPicPr>
        <p:blipFill>
          <a:blip r:embed="rId3"/>
          <a:stretch>
            <a:fillRect/>
          </a:stretch>
        </p:blipFill>
        <p:spPr>
          <a:xfrm>
            <a:off x="7238896" y="2958788"/>
            <a:ext cx="1231900" cy="520700"/>
          </a:xfrm>
          <a:prstGeom prst="rect">
            <a:avLst/>
          </a:prstGeom>
        </p:spPr>
      </p:pic>
    </p:spTree>
    <p:extLst>
      <p:ext uri="{BB962C8B-B14F-4D97-AF65-F5344CB8AC3E}">
        <p14:creationId xmlns:p14="http://schemas.microsoft.com/office/powerpoint/2010/main" val="29380668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and Create Issues</a:t>
            </a:r>
          </a:p>
        </p:txBody>
      </p:sp>
      <p:sp>
        <p:nvSpPr>
          <p:cNvPr id="3" name="Content Placeholder 2"/>
          <p:cNvSpPr>
            <a:spLocks noGrp="1"/>
          </p:cNvSpPr>
          <p:nvPr>
            <p:ph idx="1"/>
          </p:nvPr>
        </p:nvSpPr>
        <p:spPr>
          <a:xfrm>
            <a:off x="457200" y="1412811"/>
            <a:ext cx="8229600" cy="4525963"/>
          </a:xfrm>
        </p:spPr>
        <p:txBody>
          <a:bodyPr>
            <a:normAutofit lnSpcReduction="10000"/>
          </a:bodyPr>
          <a:lstStyle/>
          <a:p>
            <a:r>
              <a:rPr lang="en-US" dirty="0"/>
              <a:t>One of you: click on the Settings tab and check the ‘Enable Issues’ checkbox</a:t>
            </a:r>
          </a:p>
          <a:p>
            <a:r>
              <a:rPr lang="en-US" dirty="0"/>
              <a:t>The original repository has two issues, make copies of these in your fork	</a:t>
            </a:r>
          </a:p>
          <a:p>
            <a:pPr lvl="1"/>
            <a:r>
              <a:rPr lang="en-US" dirty="0"/>
              <a:t>Issues are not copied to forks</a:t>
            </a:r>
          </a:p>
          <a:p>
            <a:r>
              <a:rPr lang="en-US" dirty="0"/>
              <a:t>Mulder: create one issue – ‘Add validation for user input’</a:t>
            </a:r>
          </a:p>
          <a:p>
            <a:r>
              <a:rPr lang="en-US" dirty="0"/>
              <a:t>Scully: create another issue ‘Count the number of guesses the user makes’</a:t>
            </a:r>
          </a:p>
          <a:p>
            <a:endParaRPr lang="en-US" dirty="0"/>
          </a:p>
          <a:p>
            <a:endParaRPr lang="en-US" dirty="0"/>
          </a:p>
        </p:txBody>
      </p:sp>
      <p:sp>
        <p:nvSpPr>
          <p:cNvPr id="5" name="TextBox 4"/>
          <p:cNvSpPr txBox="1"/>
          <p:nvPr/>
        </p:nvSpPr>
        <p:spPr>
          <a:xfrm>
            <a:off x="279099" y="6136366"/>
            <a:ext cx="8864901" cy="646331"/>
          </a:xfrm>
          <a:prstGeom prst="rect">
            <a:avLst/>
          </a:prstGeom>
          <a:noFill/>
        </p:spPr>
        <p:txBody>
          <a:bodyPr wrap="square" rtlCol="0">
            <a:spAutoFit/>
          </a:bodyPr>
          <a:lstStyle/>
          <a:p>
            <a:r>
              <a:rPr lang="en-US" dirty="0"/>
              <a:t>* Using Issues is independent of the merging/branching/collaborating process. Being familiar with issue trackers to manage bugs and feature request is useful, you'll use this at work.</a:t>
            </a:r>
          </a:p>
        </p:txBody>
      </p:sp>
    </p:spTree>
    <p:extLst>
      <p:ext uri="{BB962C8B-B14F-4D97-AF65-F5344CB8AC3E}">
        <p14:creationId xmlns:p14="http://schemas.microsoft.com/office/powerpoint/2010/main" val="28753463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Issues</a:t>
            </a:r>
          </a:p>
        </p:txBody>
      </p:sp>
      <p:sp>
        <p:nvSpPr>
          <p:cNvPr id="3" name="Content Placeholder 2"/>
          <p:cNvSpPr>
            <a:spLocks noGrp="1"/>
          </p:cNvSpPr>
          <p:nvPr>
            <p:ph idx="1"/>
          </p:nvPr>
        </p:nvSpPr>
        <p:spPr>
          <a:xfrm>
            <a:off x="457200" y="1412811"/>
            <a:ext cx="8229600" cy="4525963"/>
          </a:xfrm>
        </p:spPr>
        <p:txBody>
          <a:bodyPr/>
          <a:lstStyle/>
          <a:p>
            <a:r>
              <a:rPr lang="en-US" dirty="0"/>
              <a:t>Mulder: assign yourself one of the issues</a:t>
            </a:r>
          </a:p>
          <a:p>
            <a:r>
              <a:rPr lang="en-US" dirty="0"/>
              <a:t>Scully: assign yourself the other one</a:t>
            </a:r>
          </a:p>
          <a:p>
            <a:endParaRPr lang="en-US" dirty="0"/>
          </a:p>
          <a:p>
            <a:endParaRPr lang="en-US" dirty="0"/>
          </a:p>
        </p:txBody>
      </p:sp>
      <p:pic>
        <p:nvPicPr>
          <p:cNvPr id="4" name="Picture 3"/>
          <p:cNvPicPr>
            <a:picLocks noChangeAspect="1"/>
          </p:cNvPicPr>
          <p:nvPr/>
        </p:nvPicPr>
        <p:blipFill>
          <a:blip r:embed="rId2"/>
          <a:stretch>
            <a:fillRect/>
          </a:stretch>
        </p:blipFill>
        <p:spPr>
          <a:xfrm>
            <a:off x="914399" y="2834285"/>
            <a:ext cx="7027400" cy="3346382"/>
          </a:xfrm>
          <a:prstGeom prst="rect">
            <a:avLst/>
          </a:prstGeom>
          <a:ln>
            <a:solidFill>
              <a:srgbClr val="4F81BD"/>
            </a:solidFill>
          </a:ln>
        </p:spPr>
      </p:pic>
    </p:spTree>
    <p:extLst>
      <p:ext uri="{BB962C8B-B14F-4D97-AF65-F5344CB8AC3E}">
        <p14:creationId xmlns:p14="http://schemas.microsoft.com/office/powerpoint/2010/main" val="1855860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Clone this repository to your own computers</a:t>
            </a:r>
          </a:p>
        </p:txBody>
      </p:sp>
      <p:sp>
        <p:nvSpPr>
          <p:cNvPr id="3" name="Content Placeholder 2"/>
          <p:cNvSpPr>
            <a:spLocks noGrp="1"/>
          </p:cNvSpPr>
          <p:nvPr>
            <p:ph idx="1"/>
          </p:nvPr>
        </p:nvSpPr>
        <p:spPr/>
        <p:txBody>
          <a:bodyPr>
            <a:normAutofit fontScale="85000" lnSpcReduction="10000"/>
          </a:bodyPr>
          <a:lstStyle/>
          <a:p>
            <a:r>
              <a:rPr lang="en-US" dirty="0"/>
              <a:t>Mulder and Scully: make sure you are in a directory that doesn't already have a repository in it </a:t>
            </a:r>
          </a:p>
          <a:p>
            <a:r>
              <a:rPr lang="en-US" dirty="0"/>
              <a:t>Download code from GitHub with</a:t>
            </a:r>
            <a:endParaRPr lang="en-US" b="1" dirty="0"/>
          </a:p>
          <a:p>
            <a:pPr marL="0" indent="0">
              <a:buNone/>
            </a:pPr>
            <a:r>
              <a:rPr lang="en-US" sz="2600" b="1" dirty="0" err="1"/>
              <a:t>git</a:t>
            </a:r>
            <a:r>
              <a:rPr lang="en-US" sz="2600" b="1" dirty="0"/>
              <a:t> clone https://</a:t>
            </a:r>
            <a:r>
              <a:rPr lang="en-US" sz="2600" b="1" dirty="0" err="1"/>
              <a:t>github.com</a:t>
            </a:r>
            <a:r>
              <a:rPr lang="en-US" sz="2600" b="1" dirty="0"/>
              <a:t>/</a:t>
            </a:r>
            <a:r>
              <a:rPr lang="en-US" sz="2600" b="1" i="1" dirty="0"/>
              <a:t>username</a:t>
            </a:r>
            <a:r>
              <a:rPr lang="en-US" sz="2600" b="1" dirty="0"/>
              <a:t>/</a:t>
            </a:r>
            <a:r>
              <a:rPr lang="en-US" sz="2600" b="1" dirty="0" err="1"/>
              <a:t>guess_the_number</a:t>
            </a:r>
            <a:endParaRPr lang="en-US" sz="2600" b="1" dirty="0"/>
          </a:p>
          <a:p>
            <a:pPr marL="0" indent="0">
              <a:buNone/>
            </a:pPr>
            <a:r>
              <a:rPr lang="en-US" dirty="0"/>
              <a:t>Replace </a:t>
            </a:r>
            <a:r>
              <a:rPr lang="en-US" i="1" dirty="0"/>
              <a:t>username</a:t>
            </a:r>
            <a:r>
              <a:rPr lang="en-US" dirty="0"/>
              <a:t> with Mulder's username</a:t>
            </a:r>
          </a:p>
          <a:p>
            <a:r>
              <a:rPr lang="en-US" dirty="0"/>
              <a:t>Code downloads into new directory called </a:t>
            </a:r>
            <a:r>
              <a:rPr lang="en-US" dirty="0" err="1"/>
              <a:t>guess_the_number</a:t>
            </a:r>
            <a:endParaRPr lang="en-US" dirty="0"/>
          </a:p>
          <a:p>
            <a:r>
              <a:rPr lang="en-US" dirty="0"/>
              <a:t>Type the following to navigate into this directory</a:t>
            </a:r>
          </a:p>
          <a:p>
            <a:pPr marL="0" indent="0">
              <a:buNone/>
            </a:pPr>
            <a:r>
              <a:rPr lang="en-US" b="1" dirty="0"/>
              <a:t>cd </a:t>
            </a:r>
            <a:r>
              <a:rPr lang="en-US" b="1" dirty="0" err="1"/>
              <a:t>guess_the_number</a:t>
            </a:r>
            <a:endParaRPr lang="en-US" b="1" dirty="0"/>
          </a:p>
          <a:p>
            <a:pPr marL="0" indent="0">
              <a:buNone/>
            </a:pPr>
            <a:r>
              <a:rPr lang="en-US" dirty="0"/>
              <a:t> </a:t>
            </a:r>
          </a:p>
          <a:p>
            <a:pPr marL="0" indent="0">
              <a:buNone/>
            </a:pPr>
            <a:endParaRPr lang="en-US" b="1" dirty="0"/>
          </a:p>
        </p:txBody>
      </p:sp>
      <p:sp>
        <p:nvSpPr>
          <p:cNvPr id="4" name="TextBox 3"/>
          <p:cNvSpPr txBox="1"/>
          <p:nvPr/>
        </p:nvSpPr>
        <p:spPr>
          <a:xfrm>
            <a:off x="156819" y="5664498"/>
            <a:ext cx="8849332" cy="1200329"/>
          </a:xfrm>
          <a:prstGeom prst="rect">
            <a:avLst/>
          </a:prstGeom>
          <a:noFill/>
        </p:spPr>
        <p:txBody>
          <a:bodyPr wrap="square" rtlCol="0">
            <a:spAutoFit/>
          </a:bodyPr>
          <a:lstStyle/>
          <a:p>
            <a:r>
              <a:rPr lang="en-US" dirty="0"/>
              <a:t>* Everything would work the same if Mulder or Scully created the project from scratch; except whoever created it wouldn't need to </a:t>
            </a:r>
            <a:r>
              <a:rPr lang="en-US" dirty="0" err="1"/>
              <a:t>git</a:t>
            </a:r>
            <a:r>
              <a:rPr lang="en-US" dirty="0"/>
              <a:t> clone it, they'd already have it.  </a:t>
            </a:r>
          </a:p>
          <a:p>
            <a:r>
              <a:rPr lang="en-US" dirty="0"/>
              <a:t>** You can also use </a:t>
            </a:r>
            <a:r>
              <a:rPr lang="en-US" dirty="0" err="1"/>
              <a:t>git</a:t>
            </a:r>
            <a:r>
              <a:rPr lang="en-US" dirty="0"/>
              <a:t> clone to get an initial copy of a project onto another computer, for example work on a lab computer; push code; on your own computer, </a:t>
            </a:r>
            <a:r>
              <a:rPr lang="en-US" dirty="0" err="1"/>
              <a:t>git</a:t>
            </a:r>
            <a:r>
              <a:rPr lang="en-US" dirty="0"/>
              <a:t> clone the repo</a:t>
            </a:r>
          </a:p>
        </p:txBody>
      </p:sp>
    </p:spTree>
    <p:extLst>
      <p:ext uri="{BB962C8B-B14F-4D97-AF65-F5344CB8AC3E}">
        <p14:creationId xmlns:p14="http://schemas.microsoft.com/office/powerpoint/2010/main" val="1650912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7072-6878-5145-B166-B40C1D2A180F}"/>
              </a:ext>
            </a:extLst>
          </p:cNvPr>
          <p:cNvSpPr>
            <a:spLocks noGrp="1"/>
          </p:cNvSpPr>
          <p:nvPr>
            <p:ph type="title"/>
          </p:nvPr>
        </p:nvSpPr>
        <p:spPr/>
        <p:txBody>
          <a:bodyPr/>
          <a:lstStyle/>
          <a:p>
            <a:r>
              <a:rPr lang="en-US" dirty="0"/>
              <a:t>Fix the issues</a:t>
            </a:r>
          </a:p>
        </p:txBody>
      </p:sp>
      <p:sp>
        <p:nvSpPr>
          <p:cNvPr id="3" name="Content Placeholder 2">
            <a:extLst>
              <a:ext uri="{FF2B5EF4-FFF2-40B4-BE49-F238E27FC236}">
                <a16:creationId xmlns:a16="http://schemas.microsoft.com/office/drawing/2014/main" id="{7AAFD18E-FB72-6F4B-A86B-AEB1C277A4CF}"/>
              </a:ext>
            </a:extLst>
          </p:cNvPr>
          <p:cNvSpPr>
            <a:spLocks noGrp="1"/>
          </p:cNvSpPr>
          <p:nvPr>
            <p:ph idx="1"/>
          </p:nvPr>
        </p:nvSpPr>
        <p:spPr/>
        <p:txBody>
          <a:bodyPr>
            <a:normAutofit fontScale="92500" lnSpcReduction="20000"/>
          </a:bodyPr>
          <a:lstStyle/>
          <a:p>
            <a:r>
              <a:rPr lang="en-US" dirty="0"/>
              <a:t>Let's fix Mulder's issue first</a:t>
            </a:r>
          </a:p>
          <a:p>
            <a:pPr lvl="1"/>
            <a:r>
              <a:rPr lang="en-US" dirty="0"/>
              <a:t>Mulder: create a branch called </a:t>
            </a:r>
            <a:r>
              <a:rPr lang="en-US" b="1" dirty="0"/>
              <a:t>validation</a:t>
            </a:r>
          </a:p>
          <a:p>
            <a:pPr lvl="2"/>
            <a:r>
              <a:rPr lang="en-US" b="1" dirty="0"/>
              <a:t>git branch validation</a:t>
            </a:r>
          </a:p>
          <a:p>
            <a:pPr lvl="1"/>
            <a:r>
              <a:rPr lang="en-US" dirty="0"/>
              <a:t>Check out that branch</a:t>
            </a:r>
          </a:p>
          <a:p>
            <a:pPr lvl="2"/>
            <a:r>
              <a:rPr lang="en-US" b="1" dirty="0"/>
              <a:t>git checkout validation</a:t>
            </a:r>
          </a:p>
          <a:p>
            <a:pPr lvl="1"/>
            <a:r>
              <a:rPr lang="en-US" dirty="0"/>
              <a:t>Fix the issue </a:t>
            </a:r>
          </a:p>
          <a:p>
            <a:pPr lvl="2"/>
            <a:r>
              <a:rPr lang="en-US" dirty="0"/>
              <a:t>maybe add try-catch to the </a:t>
            </a:r>
            <a:r>
              <a:rPr lang="en-US" dirty="0" err="1"/>
              <a:t>get_guess</a:t>
            </a:r>
            <a:r>
              <a:rPr lang="en-US" dirty="0"/>
              <a:t> function?</a:t>
            </a:r>
          </a:p>
          <a:p>
            <a:pPr lvl="1"/>
            <a:r>
              <a:rPr lang="en-US" dirty="0"/>
              <a:t>Commit</a:t>
            </a:r>
          </a:p>
          <a:p>
            <a:pPr lvl="1"/>
            <a:r>
              <a:rPr lang="en-US" dirty="0"/>
              <a:t>Ready to add the code to the project? Push the validation branch to GitHub </a:t>
            </a:r>
          </a:p>
          <a:p>
            <a:pPr lvl="1"/>
            <a:r>
              <a:rPr lang="en-US" b="1" dirty="0"/>
              <a:t>git push origin validation</a:t>
            </a:r>
          </a:p>
        </p:txBody>
      </p:sp>
    </p:spTree>
    <p:extLst>
      <p:ext uri="{BB962C8B-B14F-4D97-AF65-F5344CB8AC3E}">
        <p14:creationId xmlns:p14="http://schemas.microsoft.com/office/powerpoint/2010/main" val="30952595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53D0-CB67-DC4D-A5C4-A334EB7DBB26}"/>
              </a:ext>
            </a:extLst>
          </p:cNvPr>
          <p:cNvSpPr>
            <a:spLocks noGrp="1"/>
          </p:cNvSpPr>
          <p:nvPr>
            <p:ph type="title"/>
          </p:nvPr>
        </p:nvSpPr>
        <p:spPr/>
        <p:txBody>
          <a:bodyPr/>
          <a:lstStyle/>
          <a:p>
            <a:r>
              <a:rPr lang="en-US" dirty="0"/>
              <a:t>Checking Mulder's Work</a:t>
            </a:r>
          </a:p>
        </p:txBody>
      </p:sp>
      <p:sp>
        <p:nvSpPr>
          <p:cNvPr id="3" name="Content Placeholder 2">
            <a:extLst>
              <a:ext uri="{FF2B5EF4-FFF2-40B4-BE49-F238E27FC236}">
                <a16:creationId xmlns:a16="http://schemas.microsoft.com/office/drawing/2014/main" id="{7799F538-0AC2-714E-BBD4-C85A2D9397A6}"/>
              </a:ext>
            </a:extLst>
          </p:cNvPr>
          <p:cNvSpPr>
            <a:spLocks noGrp="1"/>
          </p:cNvSpPr>
          <p:nvPr>
            <p:ph idx="1"/>
          </p:nvPr>
        </p:nvSpPr>
        <p:spPr>
          <a:xfrm>
            <a:off x="457200" y="1417638"/>
            <a:ext cx="8229600" cy="4525963"/>
          </a:xfrm>
        </p:spPr>
        <p:txBody>
          <a:bodyPr/>
          <a:lstStyle/>
          <a:p>
            <a:r>
              <a:rPr lang="en-US" dirty="0"/>
              <a:t>On a big project, it's common to have programmers check each other's work before it's merged to master</a:t>
            </a:r>
          </a:p>
          <a:p>
            <a:r>
              <a:rPr lang="en-US" dirty="0"/>
              <a:t>Mulder, go to GitHub and notice you have an option to create a </a:t>
            </a:r>
            <a:r>
              <a:rPr lang="en-US" b="1" dirty="0"/>
              <a:t>pull request </a:t>
            </a:r>
          </a:p>
        </p:txBody>
      </p:sp>
      <p:pic>
        <p:nvPicPr>
          <p:cNvPr id="5" name="Picture 4">
            <a:extLst>
              <a:ext uri="{FF2B5EF4-FFF2-40B4-BE49-F238E27FC236}">
                <a16:creationId xmlns:a16="http://schemas.microsoft.com/office/drawing/2014/main" id="{FFE790B3-FEB7-A64E-BD04-134FD87EFD2E}"/>
              </a:ext>
            </a:extLst>
          </p:cNvPr>
          <p:cNvPicPr>
            <a:picLocks noChangeAspect="1"/>
          </p:cNvPicPr>
          <p:nvPr/>
        </p:nvPicPr>
        <p:blipFill>
          <a:blip r:embed="rId2"/>
          <a:stretch>
            <a:fillRect/>
          </a:stretch>
        </p:blipFill>
        <p:spPr>
          <a:xfrm>
            <a:off x="0" y="3982013"/>
            <a:ext cx="9144000" cy="791600"/>
          </a:xfrm>
          <a:prstGeom prst="rect">
            <a:avLst/>
          </a:prstGeom>
        </p:spPr>
      </p:pic>
      <p:pic>
        <p:nvPicPr>
          <p:cNvPr id="6" name="Picture 5">
            <a:extLst>
              <a:ext uri="{FF2B5EF4-FFF2-40B4-BE49-F238E27FC236}">
                <a16:creationId xmlns:a16="http://schemas.microsoft.com/office/drawing/2014/main" id="{DA2379A6-C3E4-024D-961A-3AB17F417CF6}"/>
              </a:ext>
            </a:extLst>
          </p:cNvPr>
          <p:cNvPicPr>
            <a:picLocks noChangeAspect="1"/>
          </p:cNvPicPr>
          <p:nvPr/>
        </p:nvPicPr>
        <p:blipFill>
          <a:blip r:embed="rId3"/>
          <a:stretch>
            <a:fillRect/>
          </a:stretch>
        </p:blipFill>
        <p:spPr>
          <a:xfrm>
            <a:off x="816344" y="4900613"/>
            <a:ext cx="2930155" cy="1826188"/>
          </a:xfrm>
          <a:prstGeom prst="rect">
            <a:avLst/>
          </a:prstGeom>
        </p:spPr>
      </p:pic>
      <p:sp>
        <p:nvSpPr>
          <p:cNvPr id="7" name="TextBox 6">
            <a:extLst>
              <a:ext uri="{FF2B5EF4-FFF2-40B4-BE49-F238E27FC236}">
                <a16:creationId xmlns:a16="http://schemas.microsoft.com/office/drawing/2014/main" id="{23544DC0-2915-DC4C-9D57-F04D38854988}"/>
              </a:ext>
            </a:extLst>
          </p:cNvPr>
          <p:cNvSpPr txBox="1"/>
          <p:nvPr/>
        </p:nvSpPr>
        <p:spPr>
          <a:xfrm>
            <a:off x="4203699" y="5481936"/>
            <a:ext cx="4100512" cy="923330"/>
          </a:xfrm>
          <a:prstGeom prst="rect">
            <a:avLst/>
          </a:prstGeom>
          <a:noFill/>
        </p:spPr>
        <p:txBody>
          <a:bodyPr wrap="square" rtlCol="0">
            <a:spAutoFit/>
          </a:bodyPr>
          <a:lstStyle/>
          <a:p>
            <a:r>
              <a:rPr lang="en-US" dirty="0"/>
              <a:t>If not, click on the Branch: master dropdown and click on the validation branch, then New Pull Request</a:t>
            </a:r>
          </a:p>
        </p:txBody>
      </p:sp>
    </p:spTree>
    <p:extLst>
      <p:ext uri="{BB962C8B-B14F-4D97-AF65-F5344CB8AC3E}">
        <p14:creationId xmlns:p14="http://schemas.microsoft.com/office/powerpoint/2010/main" val="2603454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Messages</a:t>
            </a:r>
          </a:p>
        </p:txBody>
      </p:sp>
      <p:sp>
        <p:nvSpPr>
          <p:cNvPr id="3" name="Content Placeholder 2"/>
          <p:cNvSpPr>
            <a:spLocks noGrp="1"/>
          </p:cNvSpPr>
          <p:nvPr>
            <p:ph idx="1"/>
          </p:nvPr>
        </p:nvSpPr>
        <p:spPr>
          <a:xfrm>
            <a:off x="242784" y="1417638"/>
            <a:ext cx="8901216" cy="4525963"/>
          </a:xfrm>
        </p:spPr>
        <p:txBody>
          <a:bodyPr>
            <a:normAutofit/>
          </a:bodyPr>
          <a:lstStyle/>
          <a:p>
            <a:r>
              <a:rPr lang="en-US" sz="2400" dirty="0"/>
              <a:t>Phrase your commit messages to fill-in-the-blank for this sentence:</a:t>
            </a:r>
          </a:p>
          <a:p>
            <a:r>
              <a:rPr lang="en-US" sz="2400" dirty="0"/>
              <a:t>"When this commit is applied, it will ______"</a:t>
            </a:r>
          </a:p>
          <a:p>
            <a:pPr lvl="1"/>
            <a:r>
              <a:rPr lang="en-US" sz="2000" dirty="0"/>
              <a:t>"Fix bug #1234"</a:t>
            </a:r>
          </a:p>
          <a:p>
            <a:pPr lvl="1"/>
            <a:r>
              <a:rPr lang="en-US" sz="2000" dirty="0"/>
              <a:t>"Remove redundant code"</a:t>
            </a:r>
          </a:p>
          <a:p>
            <a:pPr lvl="1"/>
            <a:r>
              <a:rPr lang="en-US" sz="2000" dirty="0"/>
              <a:t>"Enable lookup by customer last name" </a:t>
            </a:r>
          </a:p>
          <a:p>
            <a:pPr lvl="1"/>
            <a:r>
              <a:rPr lang="en-US" sz="2000" dirty="0"/>
              <a:t>"Apply consistent colors to all backgrounds in the user interface"</a:t>
            </a:r>
          </a:p>
          <a:p>
            <a:r>
              <a:rPr lang="en-US" sz="2400" dirty="0"/>
              <a:t>Use the present tense and imperative voice</a:t>
            </a:r>
          </a:p>
          <a:p>
            <a:r>
              <a:rPr lang="en-US" sz="2400" dirty="0"/>
              <a:t>Commit message tips: </a:t>
            </a:r>
            <a:r>
              <a:rPr lang="en-US" sz="2400" dirty="0">
                <a:hlinkClick r:id="rId2"/>
              </a:rPr>
              <a:t>http://chris.beams.io/posts/git-commit/</a:t>
            </a:r>
            <a:r>
              <a:rPr lang="en-US" sz="2400" dirty="0"/>
              <a:t> </a:t>
            </a:r>
          </a:p>
        </p:txBody>
      </p:sp>
      <p:pic>
        <p:nvPicPr>
          <p:cNvPr id="4" name="Picture 3"/>
          <p:cNvPicPr>
            <a:picLocks noChangeAspect="1"/>
          </p:cNvPicPr>
          <p:nvPr/>
        </p:nvPicPr>
        <p:blipFill>
          <a:blip r:embed="rId3"/>
          <a:stretch>
            <a:fillRect/>
          </a:stretch>
        </p:blipFill>
        <p:spPr>
          <a:xfrm>
            <a:off x="4972050" y="4875072"/>
            <a:ext cx="3312943" cy="1914145"/>
          </a:xfrm>
          <a:prstGeom prst="rect">
            <a:avLst/>
          </a:prstGeom>
        </p:spPr>
      </p:pic>
      <p:sp>
        <p:nvSpPr>
          <p:cNvPr id="5" name="TextBox 4"/>
          <p:cNvSpPr txBox="1"/>
          <p:nvPr/>
        </p:nvSpPr>
        <p:spPr>
          <a:xfrm flipH="1">
            <a:off x="2447994" y="5439775"/>
            <a:ext cx="3121315" cy="646331"/>
          </a:xfrm>
          <a:prstGeom prst="rect">
            <a:avLst/>
          </a:prstGeom>
          <a:noFill/>
        </p:spPr>
        <p:txBody>
          <a:bodyPr wrap="square" rtlCol="0">
            <a:spAutoFit/>
          </a:bodyPr>
          <a:lstStyle/>
          <a:p>
            <a:r>
              <a:rPr lang="en-US" dirty="0"/>
              <a:t>No!</a:t>
            </a:r>
          </a:p>
          <a:p>
            <a:r>
              <a:rPr lang="en-US" dirty="0">
                <a:hlinkClick r:id="rId4"/>
              </a:rPr>
              <a:t>https://xkcd.com/1296/</a:t>
            </a:r>
            <a:r>
              <a:rPr lang="en-US" dirty="0"/>
              <a:t>  </a:t>
            </a:r>
          </a:p>
        </p:txBody>
      </p:sp>
    </p:spTree>
    <p:extLst>
      <p:ext uri="{BB962C8B-B14F-4D97-AF65-F5344CB8AC3E}">
        <p14:creationId xmlns:p14="http://schemas.microsoft.com/office/powerpoint/2010/main" val="33962722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F0A3-6383-C349-A33F-166E2BE26C29}"/>
              </a:ext>
            </a:extLst>
          </p:cNvPr>
          <p:cNvSpPr>
            <a:spLocks noGrp="1"/>
          </p:cNvSpPr>
          <p:nvPr>
            <p:ph type="title"/>
          </p:nvPr>
        </p:nvSpPr>
        <p:spPr/>
        <p:txBody>
          <a:bodyPr/>
          <a:lstStyle/>
          <a:p>
            <a:r>
              <a:rPr lang="en-US" dirty="0"/>
              <a:t>New Pull Request</a:t>
            </a:r>
          </a:p>
        </p:txBody>
      </p:sp>
      <p:sp>
        <p:nvSpPr>
          <p:cNvPr id="3" name="Content Placeholder 2">
            <a:extLst>
              <a:ext uri="{FF2B5EF4-FFF2-40B4-BE49-F238E27FC236}">
                <a16:creationId xmlns:a16="http://schemas.microsoft.com/office/drawing/2014/main" id="{B06FA75C-F79C-CD44-90B4-3DBDAD858B19}"/>
              </a:ext>
            </a:extLst>
          </p:cNvPr>
          <p:cNvSpPr>
            <a:spLocks noGrp="1"/>
          </p:cNvSpPr>
          <p:nvPr>
            <p:ph idx="1"/>
          </p:nvPr>
        </p:nvSpPr>
        <p:spPr/>
        <p:txBody>
          <a:bodyPr/>
          <a:lstStyle/>
          <a:p>
            <a:r>
              <a:rPr lang="en-US" dirty="0"/>
              <a:t>Click the Compare &amp; Pull Request or New Pull Request button</a:t>
            </a:r>
          </a:p>
          <a:p>
            <a:r>
              <a:rPr lang="en-US" dirty="0"/>
              <a:t>Scroll down to see the changes you've made</a:t>
            </a:r>
          </a:p>
        </p:txBody>
      </p:sp>
      <p:pic>
        <p:nvPicPr>
          <p:cNvPr id="4" name="Picture 3">
            <a:extLst>
              <a:ext uri="{FF2B5EF4-FFF2-40B4-BE49-F238E27FC236}">
                <a16:creationId xmlns:a16="http://schemas.microsoft.com/office/drawing/2014/main" id="{292922E2-E18C-3341-ABC6-E932A802703A}"/>
              </a:ext>
            </a:extLst>
          </p:cNvPr>
          <p:cNvPicPr>
            <a:picLocks noChangeAspect="1"/>
          </p:cNvPicPr>
          <p:nvPr/>
        </p:nvPicPr>
        <p:blipFill>
          <a:blip r:embed="rId2"/>
          <a:stretch>
            <a:fillRect/>
          </a:stretch>
        </p:blipFill>
        <p:spPr>
          <a:xfrm>
            <a:off x="3343275" y="3363949"/>
            <a:ext cx="4782343" cy="3284502"/>
          </a:xfrm>
          <a:prstGeom prst="rect">
            <a:avLst/>
          </a:prstGeom>
          <a:ln>
            <a:solidFill>
              <a:srgbClr val="0070C0"/>
            </a:solidFill>
          </a:ln>
        </p:spPr>
      </p:pic>
    </p:spTree>
    <p:extLst>
      <p:ext uri="{BB962C8B-B14F-4D97-AF65-F5344CB8AC3E}">
        <p14:creationId xmlns:p14="http://schemas.microsoft.com/office/powerpoint/2010/main" val="26829205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1D76-E3D6-024A-AF2A-2D4D9205F4DE}"/>
              </a:ext>
            </a:extLst>
          </p:cNvPr>
          <p:cNvSpPr>
            <a:spLocks noGrp="1"/>
          </p:cNvSpPr>
          <p:nvPr>
            <p:ph type="title"/>
          </p:nvPr>
        </p:nvSpPr>
        <p:spPr/>
        <p:txBody>
          <a:bodyPr/>
          <a:lstStyle/>
          <a:p>
            <a:r>
              <a:rPr lang="en-US" dirty="0"/>
              <a:t>Pull Request (PR)</a:t>
            </a:r>
          </a:p>
        </p:txBody>
      </p:sp>
      <p:sp>
        <p:nvSpPr>
          <p:cNvPr id="3" name="Content Placeholder 2">
            <a:extLst>
              <a:ext uri="{FF2B5EF4-FFF2-40B4-BE49-F238E27FC236}">
                <a16:creationId xmlns:a16="http://schemas.microsoft.com/office/drawing/2014/main" id="{64D60882-7F21-2848-A1E3-049D95DF97AA}"/>
              </a:ext>
            </a:extLst>
          </p:cNvPr>
          <p:cNvSpPr>
            <a:spLocks noGrp="1"/>
          </p:cNvSpPr>
          <p:nvPr>
            <p:ph idx="1"/>
          </p:nvPr>
        </p:nvSpPr>
        <p:spPr/>
        <p:txBody>
          <a:bodyPr>
            <a:normAutofit lnSpcReduction="10000"/>
          </a:bodyPr>
          <a:lstStyle/>
          <a:p>
            <a:r>
              <a:rPr lang="en-US" dirty="0"/>
              <a:t>You are requesting that the repository administrator/owner, pull your code into the main repo</a:t>
            </a:r>
          </a:p>
          <a:p>
            <a:r>
              <a:rPr lang="en-US" dirty="0"/>
              <a:t>It's common for developers to review each other's work. </a:t>
            </a:r>
          </a:p>
          <a:p>
            <a:r>
              <a:rPr lang="en-US" dirty="0"/>
              <a:t>So, fill out the Write box, and tag Scully with @</a:t>
            </a:r>
            <a:r>
              <a:rPr lang="en-US" dirty="0" err="1"/>
              <a:t>your_partner_github_name</a:t>
            </a:r>
            <a:r>
              <a:rPr lang="en-US" dirty="0"/>
              <a:t> (but use your partner's actual GitHub name!)</a:t>
            </a:r>
          </a:p>
          <a:p>
            <a:r>
              <a:rPr lang="en-US" dirty="0"/>
              <a:t>Click Create Pull Request</a:t>
            </a:r>
          </a:p>
          <a:p>
            <a:endParaRPr lang="en-US" dirty="0"/>
          </a:p>
        </p:txBody>
      </p:sp>
    </p:spTree>
    <p:extLst>
      <p:ext uri="{BB962C8B-B14F-4D97-AF65-F5344CB8AC3E}">
        <p14:creationId xmlns:p14="http://schemas.microsoft.com/office/powerpoint/2010/main" val="26367708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EEDE-0D81-1942-B468-5BF2261AA30A}"/>
              </a:ext>
            </a:extLst>
          </p:cNvPr>
          <p:cNvSpPr>
            <a:spLocks noGrp="1"/>
          </p:cNvSpPr>
          <p:nvPr>
            <p:ph type="title"/>
          </p:nvPr>
        </p:nvSpPr>
        <p:spPr/>
        <p:txBody>
          <a:bodyPr/>
          <a:lstStyle/>
          <a:p>
            <a:r>
              <a:rPr lang="en-US" dirty="0"/>
              <a:t>Reviewing Pull Request</a:t>
            </a:r>
          </a:p>
        </p:txBody>
      </p:sp>
      <p:sp>
        <p:nvSpPr>
          <p:cNvPr id="3" name="Content Placeholder 2">
            <a:extLst>
              <a:ext uri="{FF2B5EF4-FFF2-40B4-BE49-F238E27FC236}">
                <a16:creationId xmlns:a16="http://schemas.microsoft.com/office/drawing/2014/main" id="{F8F0E3F4-CA2F-7D43-AFCE-66AEAAE778C1}"/>
              </a:ext>
            </a:extLst>
          </p:cNvPr>
          <p:cNvSpPr>
            <a:spLocks noGrp="1"/>
          </p:cNvSpPr>
          <p:nvPr>
            <p:ph idx="1"/>
          </p:nvPr>
        </p:nvSpPr>
        <p:spPr>
          <a:xfrm>
            <a:off x="457200" y="1600201"/>
            <a:ext cx="8058150" cy="3412676"/>
          </a:xfrm>
        </p:spPr>
        <p:txBody>
          <a:bodyPr>
            <a:normAutofit fontScale="92500"/>
          </a:bodyPr>
          <a:lstStyle/>
          <a:p>
            <a:r>
              <a:rPr lang="en-US" sz="2800" dirty="0"/>
              <a:t>Scully, you should get a notification in your GitHub account</a:t>
            </a:r>
          </a:p>
          <a:p>
            <a:r>
              <a:rPr lang="en-US" sz="2800" dirty="0"/>
              <a:t>Check out Mulder's code. Does it look ok? </a:t>
            </a:r>
          </a:p>
          <a:p>
            <a:r>
              <a:rPr lang="en-US" sz="2800" dirty="0"/>
              <a:t>If not, comment on the Pull Request and explain why not. Scully can close the Pull Request and keep working</a:t>
            </a:r>
          </a:p>
          <a:p>
            <a:r>
              <a:rPr lang="en-US" sz="2800" dirty="0"/>
              <a:t>If it looks good, it can be merged into Master</a:t>
            </a:r>
          </a:p>
          <a:p>
            <a:r>
              <a:rPr lang="en-US" sz="2800" dirty="0"/>
              <a:t>Click Merge Pull Request, and Confirm Merge</a:t>
            </a:r>
          </a:p>
        </p:txBody>
      </p:sp>
      <p:pic>
        <p:nvPicPr>
          <p:cNvPr id="4" name="Picture 3">
            <a:extLst>
              <a:ext uri="{FF2B5EF4-FFF2-40B4-BE49-F238E27FC236}">
                <a16:creationId xmlns:a16="http://schemas.microsoft.com/office/drawing/2014/main" id="{88558EB8-400E-1743-8C1A-C23088C3D4AF}"/>
              </a:ext>
            </a:extLst>
          </p:cNvPr>
          <p:cNvPicPr>
            <a:picLocks noChangeAspect="1"/>
          </p:cNvPicPr>
          <p:nvPr/>
        </p:nvPicPr>
        <p:blipFill>
          <a:blip r:embed="rId2"/>
          <a:stretch>
            <a:fillRect/>
          </a:stretch>
        </p:blipFill>
        <p:spPr>
          <a:xfrm>
            <a:off x="1539478" y="5012876"/>
            <a:ext cx="6065043" cy="1834803"/>
          </a:xfrm>
          <a:prstGeom prst="rect">
            <a:avLst/>
          </a:prstGeom>
          <a:ln>
            <a:solidFill>
              <a:srgbClr val="0070C0"/>
            </a:solidFill>
          </a:ln>
        </p:spPr>
      </p:pic>
      <p:cxnSp>
        <p:nvCxnSpPr>
          <p:cNvPr id="6" name="Straight Arrow Connector 5">
            <a:extLst>
              <a:ext uri="{FF2B5EF4-FFF2-40B4-BE49-F238E27FC236}">
                <a16:creationId xmlns:a16="http://schemas.microsoft.com/office/drawing/2014/main" id="{FF46AF55-C9A5-1747-87B4-2C69429F9D36}"/>
              </a:ext>
            </a:extLst>
          </p:cNvPr>
          <p:cNvCxnSpPr>
            <a:cxnSpLocks/>
          </p:cNvCxnSpPr>
          <p:nvPr/>
        </p:nvCxnSpPr>
        <p:spPr>
          <a:xfrm>
            <a:off x="421482" y="5726285"/>
            <a:ext cx="1764506" cy="84596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6966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02444-1BF3-0A47-8AA9-2464DAE7C381}"/>
              </a:ext>
            </a:extLst>
          </p:cNvPr>
          <p:cNvSpPr>
            <a:spLocks noGrp="1"/>
          </p:cNvSpPr>
          <p:nvPr>
            <p:ph type="title"/>
          </p:nvPr>
        </p:nvSpPr>
        <p:spPr/>
        <p:txBody>
          <a:bodyPr/>
          <a:lstStyle/>
          <a:p>
            <a:r>
              <a:rPr lang="en-US" dirty="0"/>
              <a:t>Updating Local Repos</a:t>
            </a:r>
          </a:p>
        </p:txBody>
      </p:sp>
      <p:sp>
        <p:nvSpPr>
          <p:cNvPr id="3" name="Content Placeholder 2">
            <a:extLst>
              <a:ext uri="{FF2B5EF4-FFF2-40B4-BE49-F238E27FC236}">
                <a16:creationId xmlns:a16="http://schemas.microsoft.com/office/drawing/2014/main" id="{1E76BB19-BF44-6C46-B9F2-4F40D085F491}"/>
              </a:ext>
            </a:extLst>
          </p:cNvPr>
          <p:cNvSpPr>
            <a:spLocks noGrp="1"/>
          </p:cNvSpPr>
          <p:nvPr>
            <p:ph idx="1"/>
          </p:nvPr>
        </p:nvSpPr>
        <p:spPr/>
        <p:txBody>
          <a:bodyPr/>
          <a:lstStyle/>
          <a:p>
            <a:r>
              <a:rPr lang="en-US" dirty="0"/>
              <a:t>Since Mulder's changes have now been merged into master, both Mulder and Scully want to get the latest code </a:t>
            </a:r>
          </a:p>
          <a:p>
            <a:endParaRPr lang="en-US" dirty="0"/>
          </a:p>
          <a:p>
            <a:pPr marL="0" indent="0">
              <a:buNone/>
            </a:pPr>
            <a:r>
              <a:rPr lang="en-US" b="1" dirty="0"/>
              <a:t>git checkout master</a:t>
            </a:r>
          </a:p>
          <a:p>
            <a:pPr marL="0" indent="0">
              <a:buNone/>
            </a:pPr>
            <a:r>
              <a:rPr lang="en-US" b="1" dirty="0"/>
              <a:t>git pull</a:t>
            </a:r>
          </a:p>
          <a:p>
            <a:endParaRPr lang="en-US" dirty="0"/>
          </a:p>
        </p:txBody>
      </p:sp>
    </p:spTree>
    <p:extLst>
      <p:ext uri="{BB962C8B-B14F-4D97-AF65-F5344CB8AC3E}">
        <p14:creationId xmlns:p14="http://schemas.microsoft.com/office/powerpoint/2010/main" val="11699239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0981-F82E-0C4E-8F05-94334E535456}"/>
              </a:ext>
            </a:extLst>
          </p:cNvPr>
          <p:cNvSpPr>
            <a:spLocks noGrp="1"/>
          </p:cNvSpPr>
          <p:nvPr>
            <p:ph type="title"/>
          </p:nvPr>
        </p:nvSpPr>
        <p:spPr/>
        <p:txBody>
          <a:bodyPr/>
          <a:lstStyle/>
          <a:p>
            <a:r>
              <a:rPr lang="en-US" dirty="0"/>
              <a:t>Closing the issue</a:t>
            </a:r>
          </a:p>
        </p:txBody>
      </p:sp>
      <p:sp>
        <p:nvSpPr>
          <p:cNvPr id="3" name="Content Placeholder 2">
            <a:extLst>
              <a:ext uri="{FF2B5EF4-FFF2-40B4-BE49-F238E27FC236}">
                <a16:creationId xmlns:a16="http://schemas.microsoft.com/office/drawing/2014/main" id="{F7012259-3853-3E4E-9411-0DE4ABBF076E}"/>
              </a:ext>
            </a:extLst>
          </p:cNvPr>
          <p:cNvSpPr>
            <a:spLocks noGrp="1"/>
          </p:cNvSpPr>
          <p:nvPr>
            <p:ph idx="1"/>
          </p:nvPr>
        </p:nvSpPr>
        <p:spPr/>
        <p:txBody>
          <a:bodyPr/>
          <a:lstStyle/>
          <a:p>
            <a:r>
              <a:rPr lang="en-US" dirty="0"/>
              <a:t>Whoever merged the pull request, go to the Issue tab</a:t>
            </a:r>
          </a:p>
          <a:p>
            <a:r>
              <a:rPr lang="en-US" dirty="0"/>
              <a:t>Find the validation issue</a:t>
            </a:r>
          </a:p>
          <a:p>
            <a:r>
              <a:rPr lang="en-US" dirty="0"/>
              <a:t>It's helpful to link issues to the pull requests that fixed them, so write a short note and include a link to the PR </a:t>
            </a:r>
          </a:p>
          <a:p>
            <a:r>
              <a:rPr lang="en-US" dirty="0"/>
              <a:t>Click Close and Comment </a:t>
            </a:r>
          </a:p>
        </p:txBody>
      </p:sp>
      <p:pic>
        <p:nvPicPr>
          <p:cNvPr id="4" name="Picture 3">
            <a:extLst>
              <a:ext uri="{FF2B5EF4-FFF2-40B4-BE49-F238E27FC236}">
                <a16:creationId xmlns:a16="http://schemas.microsoft.com/office/drawing/2014/main" id="{96C70A96-184C-5D4C-9F81-78FCB63DD4F6}"/>
              </a:ext>
            </a:extLst>
          </p:cNvPr>
          <p:cNvPicPr>
            <a:picLocks noChangeAspect="1"/>
          </p:cNvPicPr>
          <p:nvPr/>
        </p:nvPicPr>
        <p:blipFill>
          <a:blip r:embed="rId2"/>
          <a:stretch>
            <a:fillRect/>
          </a:stretch>
        </p:blipFill>
        <p:spPr>
          <a:xfrm>
            <a:off x="1038225" y="5472113"/>
            <a:ext cx="3048000" cy="1282700"/>
          </a:xfrm>
          <a:prstGeom prst="rect">
            <a:avLst/>
          </a:prstGeom>
          <a:ln>
            <a:solidFill>
              <a:srgbClr val="0070C0"/>
            </a:solidFill>
          </a:ln>
        </p:spPr>
      </p:pic>
      <p:cxnSp>
        <p:nvCxnSpPr>
          <p:cNvPr id="6" name="Straight Arrow Connector 5">
            <a:extLst>
              <a:ext uri="{FF2B5EF4-FFF2-40B4-BE49-F238E27FC236}">
                <a16:creationId xmlns:a16="http://schemas.microsoft.com/office/drawing/2014/main" id="{8316AD47-68DE-EF4B-9315-CB4AC1C85A4B}"/>
              </a:ext>
            </a:extLst>
          </p:cNvPr>
          <p:cNvCxnSpPr/>
          <p:nvPr/>
        </p:nvCxnSpPr>
        <p:spPr>
          <a:xfrm flipH="1">
            <a:off x="3507580" y="5881091"/>
            <a:ext cx="1871663" cy="2000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C402AC2-B15E-5E4B-ADB5-CA6C71ACBB82}"/>
              </a:ext>
            </a:extLst>
          </p:cNvPr>
          <p:cNvSpPr txBox="1"/>
          <p:nvPr/>
        </p:nvSpPr>
        <p:spPr>
          <a:xfrm>
            <a:off x="5457823" y="5385395"/>
            <a:ext cx="2390775" cy="923330"/>
          </a:xfrm>
          <a:prstGeom prst="rect">
            <a:avLst/>
          </a:prstGeom>
          <a:noFill/>
        </p:spPr>
        <p:txBody>
          <a:bodyPr wrap="square" rtlCol="0">
            <a:spAutoFit/>
          </a:bodyPr>
          <a:lstStyle/>
          <a:p>
            <a:r>
              <a:rPr lang="en-US" dirty="0"/>
              <a:t>Click on this icon, and select the pull request that fixed this issue</a:t>
            </a:r>
          </a:p>
        </p:txBody>
      </p:sp>
    </p:spTree>
    <p:extLst>
      <p:ext uri="{BB962C8B-B14F-4D97-AF65-F5344CB8AC3E}">
        <p14:creationId xmlns:p14="http://schemas.microsoft.com/office/powerpoint/2010/main" val="29576917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6BE5-BA37-AB47-B5F8-3360AFA9E677}"/>
              </a:ext>
            </a:extLst>
          </p:cNvPr>
          <p:cNvSpPr>
            <a:spLocks noGrp="1"/>
          </p:cNvSpPr>
          <p:nvPr>
            <p:ph type="title"/>
          </p:nvPr>
        </p:nvSpPr>
        <p:spPr/>
        <p:txBody>
          <a:bodyPr/>
          <a:lstStyle/>
          <a:p>
            <a:r>
              <a:rPr lang="en-US" dirty="0"/>
              <a:t>Reviewing is very important</a:t>
            </a:r>
          </a:p>
        </p:txBody>
      </p:sp>
      <p:sp>
        <p:nvSpPr>
          <p:cNvPr id="3" name="Content Placeholder 2">
            <a:extLst>
              <a:ext uri="{FF2B5EF4-FFF2-40B4-BE49-F238E27FC236}">
                <a16:creationId xmlns:a16="http://schemas.microsoft.com/office/drawing/2014/main" id="{1C20275B-8D88-C843-BF9A-4263C3E86E76}"/>
              </a:ext>
            </a:extLst>
          </p:cNvPr>
          <p:cNvSpPr>
            <a:spLocks noGrp="1"/>
          </p:cNvSpPr>
          <p:nvPr>
            <p:ph idx="1"/>
          </p:nvPr>
        </p:nvSpPr>
        <p:spPr/>
        <p:txBody>
          <a:bodyPr>
            <a:normAutofit/>
          </a:bodyPr>
          <a:lstStyle/>
          <a:p>
            <a:r>
              <a:rPr lang="en-US" sz="2800" dirty="0"/>
              <a:t>As a developer, you'll read a lot of code</a:t>
            </a:r>
          </a:p>
          <a:p>
            <a:r>
              <a:rPr lang="en-US" sz="2800" dirty="0"/>
              <a:t>To add code to a project, you have to read and understand the code that is already there</a:t>
            </a:r>
          </a:p>
          <a:p>
            <a:r>
              <a:rPr lang="en-US" sz="2800" dirty="0"/>
              <a:t>To fix bugs, you need to read and understand the buggy code</a:t>
            </a:r>
          </a:p>
          <a:p>
            <a:endParaRPr lang="en-US" sz="2800" dirty="0"/>
          </a:p>
          <a:p>
            <a:endParaRPr lang="en-US" sz="2800" dirty="0"/>
          </a:p>
          <a:p>
            <a:endParaRPr lang="en-US" sz="2800" dirty="0"/>
          </a:p>
          <a:p>
            <a:endParaRPr lang="en-US" sz="2800" dirty="0"/>
          </a:p>
        </p:txBody>
      </p:sp>
      <p:pic>
        <p:nvPicPr>
          <p:cNvPr id="4" name="Picture 3">
            <a:extLst>
              <a:ext uri="{FF2B5EF4-FFF2-40B4-BE49-F238E27FC236}">
                <a16:creationId xmlns:a16="http://schemas.microsoft.com/office/drawing/2014/main" id="{D67ED099-4723-6145-B438-C47CB1F3AB46}"/>
              </a:ext>
            </a:extLst>
          </p:cNvPr>
          <p:cNvPicPr>
            <a:picLocks noChangeAspect="1"/>
          </p:cNvPicPr>
          <p:nvPr/>
        </p:nvPicPr>
        <p:blipFill>
          <a:blip r:embed="rId2"/>
          <a:stretch>
            <a:fillRect/>
          </a:stretch>
        </p:blipFill>
        <p:spPr>
          <a:xfrm>
            <a:off x="254000" y="4028789"/>
            <a:ext cx="8636000" cy="2667000"/>
          </a:xfrm>
          <a:prstGeom prst="rect">
            <a:avLst/>
          </a:prstGeom>
        </p:spPr>
      </p:pic>
      <p:sp>
        <p:nvSpPr>
          <p:cNvPr id="5" name="Rectangle 4">
            <a:extLst>
              <a:ext uri="{FF2B5EF4-FFF2-40B4-BE49-F238E27FC236}">
                <a16:creationId xmlns:a16="http://schemas.microsoft.com/office/drawing/2014/main" id="{E8E34B69-E565-F14A-8190-26AEA20BD3AF}"/>
              </a:ext>
            </a:extLst>
          </p:cNvPr>
          <p:cNvSpPr/>
          <p:nvPr/>
        </p:nvSpPr>
        <p:spPr>
          <a:xfrm>
            <a:off x="389744" y="6511123"/>
            <a:ext cx="8364512" cy="369332"/>
          </a:xfrm>
          <a:prstGeom prst="rect">
            <a:avLst/>
          </a:prstGeom>
        </p:spPr>
        <p:txBody>
          <a:bodyPr wrap="square">
            <a:spAutoFit/>
          </a:bodyPr>
          <a:lstStyle/>
          <a:p>
            <a:r>
              <a:rPr lang="en-US" dirty="0">
                <a:hlinkClick r:id="rId3"/>
              </a:rPr>
              <a:t>https://stackoverflow.blog/2019/08/07/what-every-developer-should-learn-early-on/</a:t>
            </a:r>
            <a:endParaRPr lang="en-US" dirty="0"/>
          </a:p>
        </p:txBody>
      </p:sp>
    </p:spTree>
    <p:extLst>
      <p:ext uri="{BB962C8B-B14F-4D97-AF65-F5344CB8AC3E}">
        <p14:creationId xmlns:p14="http://schemas.microsoft.com/office/powerpoint/2010/main" val="39803852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5B59-2311-B045-B82B-D2CA7B8A5700}"/>
              </a:ext>
            </a:extLst>
          </p:cNvPr>
          <p:cNvSpPr>
            <a:spLocks noGrp="1"/>
          </p:cNvSpPr>
          <p:nvPr>
            <p:ph type="title"/>
          </p:nvPr>
        </p:nvSpPr>
        <p:spPr/>
        <p:txBody>
          <a:bodyPr/>
          <a:lstStyle/>
          <a:p>
            <a:r>
              <a:rPr lang="en-US" dirty="0"/>
              <a:t>Scully, fix your issue</a:t>
            </a:r>
          </a:p>
        </p:txBody>
      </p:sp>
      <p:sp>
        <p:nvSpPr>
          <p:cNvPr id="3" name="Content Placeholder 2">
            <a:extLst>
              <a:ext uri="{FF2B5EF4-FFF2-40B4-BE49-F238E27FC236}">
                <a16:creationId xmlns:a16="http://schemas.microsoft.com/office/drawing/2014/main" id="{577665E2-FA99-B243-BB19-13BA717135C6}"/>
              </a:ext>
            </a:extLst>
          </p:cNvPr>
          <p:cNvSpPr>
            <a:spLocks noGrp="1"/>
          </p:cNvSpPr>
          <p:nvPr>
            <p:ph idx="1"/>
          </p:nvPr>
        </p:nvSpPr>
        <p:spPr/>
        <p:txBody>
          <a:bodyPr/>
          <a:lstStyle/>
          <a:p>
            <a:r>
              <a:rPr lang="en-US" dirty="0"/>
              <a:t>Scully:</a:t>
            </a:r>
          </a:p>
          <a:p>
            <a:pPr lvl="1"/>
            <a:r>
              <a:rPr lang="en-US" dirty="0"/>
              <a:t>Create a branch called </a:t>
            </a:r>
            <a:r>
              <a:rPr lang="en-US" b="1" dirty="0" err="1"/>
              <a:t>count_guesses</a:t>
            </a:r>
            <a:endParaRPr lang="en-US" b="1" dirty="0"/>
          </a:p>
          <a:p>
            <a:pPr lvl="1"/>
            <a:r>
              <a:rPr lang="en-US" dirty="0"/>
              <a:t>Check out </a:t>
            </a:r>
            <a:r>
              <a:rPr lang="en-US" dirty="0" err="1"/>
              <a:t>count_guesses</a:t>
            </a:r>
            <a:endParaRPr lang="en-US" dirty="0"/>
          </a:p>
          <a:p>
            <a:pPr lvl="1"/>
            <a:r>
              <a:rPr lang="en-US" dirty="0"/>
              <a:t>fix issue</a:t>
            </a:r>
          </a:p>
          <a:p>
            <a:pPr lvl="1"/>
            <a:r>
              <a:rPr lang="en-US" dirty="0"/>
              <a:t>git add, git commit</a:t>
            </a:r>
          </a:p>
          <a:p>
            <a:pPr lvl="1"/>
            <a:r>
              <a:rPr lang="en-US" b="1" dirty="0"/>
              <a:t>git push origin </a:t>
            </a:r>
            <a:r>
              <a:rPr lang="en-US" b="1" dirty="0" err="1"/>
              <a:t>count_guesses</a:t>
            </a:r>
            <a:r>
              <a:rPr lang="en-US" b="1" dirty="0"/>
              <a:t> </a:t>
            </a:r>
          </a:p>
        </p:txBody>
      </p:sp>
    </p:spTree>
    <p:extLst>
      <p:ext uri="{BB962C8B-B14F-4D97-AF65-F5344CB8AC3E}">
        <p14:creationId xmlns:p14="http://schemas.microsoft.com/office/powerpoint/2010/main" val="34977455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B541-6B20-A144-9752-AA2EC8FE556E}"/>
              </a:ext>
            </a:extLst>
          </p:cNvPr>
          <p:cNvSpPr>
            <a:spLocks noGrp="1"/>
          </p:cNvSpPr>
          <p:nvPr>
            <p:ph type="title"/>
          </p:nvPr>
        </p:nvSpPr>
        <p:spPr/>
        <p:txBody>
          <a:bodyPr/>
          <a:lstStyle/>
          <a:p>
            <a:r>
              <a:rPr lang="en-US" dirty="0"/>
              <a:t>Scully: create pull request</a:t>
            </a:r>
          </a:p>
        </p:txBody>
      </p:sp>
      <p:sp>
        <p:nvSpPr>
          <p:cNvPr id="3" name="Content Placeholder 2">
            <a:extLst>
              <a:ext uri="{FF2B5EF4-FFF2-40B4-BE49-F238E27FC236}">
                <a16:creationId xmlns:a16="http://schemas.microsoft.com/office/drawing/2014/main" id="{82E20427-94BF-024E-B720-70360F3434C5}"/>
              </a:ext>
            </a:extLst>
          </p:cNvPr>
          <p:cNvSpPr>
            <a:spLocks noGrp="1"/>
          </p:cNvSpPr>
          <p:nvPr>
            <p:ph idx="1"/>
          </p:nvPr>
        </p:nvSpPr>
        <p:spPr/>
        <p:txBody>
          <a:bodyPr>
            <a:normAutofit lnSpcReduction="10000"/>
          </a:bodyPr>
          <a:lstStyle/>
          <a:p>
            <a:r>
              <a:rPr lang="en-US" dirty="0"/>
              <a:t>Create pull request</a:t>
            </a:r>
          </a:p>
          <a:p>
            <a:r>
              <a:rPr lang="en-US" dirty="0"/>
              <a:t>Write a short comment and tag Mulder</a:t>
            </a:r>
          </a:p>
          <a:p>
            <a:endParaRPr lang="en-US" dirty="0"/>
          </a:p>
          <a:p>
            <a:r>
              <a:rPr lang="en-US" dirty="0"/>
              <a:t>Mulder, review Scully's code </a:t>
            </a:r>
          </a:p>
          <a:p>
            <a:r>
              <a:rPr lang="en-US" dirty="0"/>
              <a:t>Merge if code is acceptable</a:t>
            </a:r>
          </a:p>
          <a:p>
            <a:r>
              <a:rPr lang="en-US" dirty="0"/>
              <a:t>Close issue, include link to pull request</a:t>
            </a:r>
          </a:p>
          <a:p>
            <a:endParaRPr lang="en-US" dirty="0"/>
          </a:p>
          <a:p>
            <a:r>
              <a:rPr lang="en-US" dirty="0"/>
              <a:t>Communicate with Scully if not</a:t>
            </a:r>
          </a:p>
        </p:txBody>
      </p:sp>
    </p:spTree>
    <p:extLst>
      <p:ext uri="{BB962C8B-B14F-4D97-AF65-F5344CB8AC3E}">
        <p14:creationId xmlns:p14="http://schemas.microsoft.com/office/powerpoint/2010/main" val="3205036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pull</a:t>
            </a:r>
          </a:p>
        </p:txBody>
      </p:sp>
      <p:sp>
        <p:nvSpPr>
          <p:cNvPr id="3" name="Content Placeholder 2"/>
          <p:cNvSpPr>
            <a:spLocks noGrp="1"/>
          </p:cNvSpPr>
          <p:nvPr>
            <p:ph idx="1"/>
          </p:nvPr>
        </p:nvSpPr>
        <p:spPr/>
        <p:txBody>
          <a:bodyPr>
            <a:normAutofit fontScale="92500"/>
          </a:bodyPr>
          <a:lstStyle/>
          <a:p>
            <a:r>
              <a:rPr lang="en-US" dirty="0"/>
              <a:t>Good idea to </a:t>
            </a:r>
            <a:r>
              <a:rPr lang="en-US" b="1" dirty="0" err="1"/>
              <a:t>git</a:t>
            </a:r>
            <a:r>
              <a:rPr lang="en-US" b="1" dirty="0"/>
              <a:t> pull </a:t>
            </a:r>
            <a:r>
              <a:rPr lang="en-US" dirty="0"/>
              <a:t>to get the latest changes before beginning work</a:t>
            </a:r>
          </a:p>
          <a:p>
            <a:r>
              <a:rPr lang="en-US" dirty="0" err="1"/>
              <a:t>git</a:t>
            </a:r>
            <a:r>
              <a:rPr lang="en-US" dirty="0"/>
              <a:t> pull before pushing changes</a:t>
            </a:r>
          </a:p>
          <a:p>
            <a:r>
              <a:rPr lang="en-US" dirty="0"/>
              <a:t>This will error if there are merge conflicts, which you'll need to fix before pushing your code</a:t>
            </a:r>
          </a:p>
          <a:p>
            <a:r>
              <a:rPr lang="en-US" dirty="0"/>
              <a:t>Imagine in a real project, there may be many people working on a project. You typically need to fix your conflicts with their combined work - what's in GitHub - not the other way around</a:t>
            </a:r>
          </a:p>
        </p:txBody>
      </p:sp>
    </p:spTree>
    <p:extLst>
      <p:ext uri="{BB962C8B-B14F-4D97-AF65-F5344CB8AC3E}">
        <p14:creationId xmlns:p14="http://schemas.microsoft.com/office/powerpoint/2010/main" val="3447607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conflicts</a:t>
            </a:r>
          </a:p>
        </p:txBody>
      </p:sp>
      <p:sp>
        <p:nvSpPr>
          <p:cNvPr id="3" name="Content Placeholder 2"/>
          <p:cNvSpPr>
            <a:spLocks noGrp="1"/>
          </p:cNvSpPr>
          <p:nvPr>
            <p:ph idx="1"/>
          </p:nvPr>
        </p:nvSpPr>
        <p:spPr>
          <a:xfrm>
            <a:off x="457200" y="1600200"/>
            <a:ext cx="8229600" cy="4833864"/>
          </a:xfrm>
        </p:spPr>
        <p:txBody>
          <a:bodyPr>
            <a:normAutofit fontScale="85000" lnSpcReduction="10000"/>
          </a:bodyPr>
          <a:lstStyle/>
          <a:p>
            <a:r>
              <a:rPr lang="en-US" dirty="0"/>
              <a:t>When you fix these two issues, you should modify different parts of the code, so should be no conflicts</a:t>
            </a:r>
          </a:p>
          <a:p>
            <a:endParaRPr lang="en-US" dirty="0"/>
          </a:p>
          <a:p>
            <a:r>
              <a:rPr lang="en-US" dirty="0"/>
              <a:t>But, it's possible for Mulder to modify code one way, and Scully to modify it a different way</a:t>
            </a:r>
          </a:p>
          <a:p>
            <a:r>
              <a:rPr lang="en-US" dirty="0"/>
              <a:t>If you both push changes, one may overwrite the other</a:t>
            </a:r>
          </a:p>
          <a:p>
            <a:r>
              <a:rPr lang="en-US" dirty="0"/>
              <a:t>What happens when you combine your changes - Mulder pushes changes, Scully makes changes that will conflict locally, then pulls Mulder's changes? </a:t>
            </a:r>
          </a:p>
        </p:txBody>
      </p:sp>
    </p:spTree>
    <p:extLst>
      <p:ext uri="{BB962C8B-B14F-4D97-AF65-F5344CB8AC3E}">
        <p14:creationId xmlns:p14="http://schemas.microsoft.com/office/powerpoint/2010/main" val="383321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9D31-ABD3-5F45-8542-7B2CBAACBF89}"/>
              </a:ext>
            </a:extLst>
          </p:cNvPr>
          <p:cNvSpPr>
            <a:spLocks noGrp="1"/>
          </p:cNvSpPr>
          <p:nvPr>
            <p:ph type="title"/>
          </p:nvPr>
        </p:nvSpPr>
        <p:spPr/>
        <p:txBody>
          <a:bodyPr/>
          <a:lstStyle/>
          <a:p>
            <a:r>
              <a:rPr lang="en-US" dirty="0"/>
              <a:t>Example of Bad Commit Messages</a:t>
            </a:r>
          </a:p>
        </p:txBody>
      </p:sp>
      <p:sp>
        <p:nvSpPr>
          <p:cNvPr id="3" name="Content Placeholder 2">
            <a:extLst>
              <a:ext uri="{FF2B5EF4-FFF2-40B4-BE49-F238E27FC236}">
                <a16:creationId xmlns:a16="http://schemas.microsoft.com/office/drawing/2014/main" id="{7020DE0A-BA60-D74B-9E4B-5F228E522F78}"/>
              </a:ext>
            </a:extLst>
          </p:cNvPr>
          <p:cNvSpPr>
            <a:spLocks noGrp="1"/>
          </p:cNvSpPr>
          <p:nvPr>
            <p:ph idx="1"/>
          </p:nvPr>
        </p:nvSpPr>
        <p:spPr/>
        <p:txBody>
          <a:bodyPr>
            <a:normAutofit fontScale="77500" lnSpcReduction="20000"/>
          </a:bodyPr>
          <a:lstStyle/>
          <a:p>
            <a:r>
              <a:rPr lang="en-US" dirty="0"/>
              <a:t>"Code"</a:t>
            </a:r>
          </a:p>
          <a:p>
            <a:r>
              <a:rPr lang="en-US" dirty="0"/>
              <a:t>"Working on adding feature"</a:t>
            </a:r>
          </a:p>
          <a:p>
            <a:r>
              <a:rPr lang="en-US" dirty="0"/>
              <a:t>"not working"</a:t>
            </a:r>
          </a:p>
          <a:p>
            <a:r>
              <a:rPr lang="en-US" dirty="0"/>
              <a:t>"need to add validation"</a:t>
            </a:r>
          </a:p>
          <a:p>
            <a:r>
              <a:rPr lang="en-US" dirty="0"/>
              <a:t>"Dave's code"</a:t>
            </a:r>
          </a:p>
          <a:p>
            <a:r>
              <a:rPr lang="en-US" dirty="0"/>
              <a:t>"Monday night work"</a:t>
            </a:r>
          </a:p>
          <a:p>
            <a:r>
              <a:rPr lang="en-US" dirty="0"/>
              <a:t>"everything as of 1/3/2019"</a:t>
            </a:r>
          </a:p>
          <a:p>
            <a:r>
              <a:rPr lang="en-US" dirty="0"/>
              <a:t>"Bunch of changes"</a:t>
            </a:r>
          </a:p>
          <a:p>
            <a:r>
              <a:rPr lang="en-US" dirty="0"/>
              <a:t>"wow much code yikes"</a:t>
            </a:r>
          </a:p>
          <a:p>
            <a:r>
              <a:rPr lang="en-US" dirty="0"/>
              <a:t>"commit"</a:t>
            </a:r>
          </a:p>
          <a:p>
            <a:r>
              <a:rPr lang="en-US" dirty="0"/>
              <a:t>"need to add another menu option next"</a:t>
            </a:r>
          </a:p>
        </p:txBody>
      </p:sp>
      <p:sp>
        <p:nvSpPr>
          <p:cNvPr id="4" name="TextBox 3">
            <a:extLst>
              <a:ext uri="{FF2B5EF4-FFF2-40B4-BE49-F238E27FC236}">
                <a16:creationId xmlns:a16="http://schemas.microsoft.com/office/drawing/2014/main" id="{6E47B221-3E23-F641-810E-88A4ABF311D9}"/>
              </a:ext>
            </a:extLst>
          </p:cNvPr>
          <p:cNvSpPr txBox="1"/>
          <p:nvPr/>
        </p:nvSpPr>
        <p:spPr>
          <a:xfrm>
            <a:off x="5886451" y="2543175"/>
            <a:ext cx="2471738" cy="830997"/>
          </a:xfrm>
          <a:prstGeom prst="rect">
            <a:avLst/>
          </a:prstGeom>
          <a:noFill/>
          <a:ln>
            <a:solidFill>
              <a:schemeClr val="accent1"/>
            </a:solidFill>
          </a:ln>
        </p:spPr>
        <p:txBody>
          <a:bodyPr wrap="square" rtlCol="0">
            <a:spAutoFit/>
          </a:bodyPr>
          <a:lstStyle/>
          <a:p>
            <a:r>
              <a:rPr lang="en-US" sz="2400" dirty="0"/>
              <a:t>What's wrong with these?</a:t>
            </a:r>
          </a:p>
        </p:txBody>
      </p:sp>
    </p:spTree>
    <p:extLst>
      <p:ext uri="{BB962C8B-B14F-4D97-AF65-F5344CB8AC3E}">
        <p14:creationId xmlns:p14="http://schemas.microsoft.com/office/powerpoint/2010/main" val="20173559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5"/>
            <a:ext cx="8229600" cy="1143000"/>
          </a:xfrm>
        </p:spPr>
        <p:txBody>
          <a:bodyPr/>
          <a:lstStyle/>
          <a:p>
            <a:r>
              <a:rPr lang="en-US" dirty="0"/>
              <a:t>Create a merge conflict</a:t>
            </a:r>
          </a:p>
        </p:txBody>
      </p:sp>
      <p:sp>
        <p:nvSpPr>
          <p:cNvPr id="3" name="Content Placeholder 2"/>
          <p:cNvSpPr>
            <a:spLocks noGrp="1"/>
          </p:cNvSpPr>
          <p:nvPr>
            <p:ph idx="1"/>
          </p:nvPr>
        </p:nvSpPr>
        <p:spPr>
          <a:xfrm>
            <a:off x="457200" y="1013423"/>
            <a:ext cx="8229600" cy="5844577"/>
          </a:xfrm>
        </p:spPr>
        <p:txBody>
          <a:bodyPr>
            <a:normAutofit fontScale="77500" lnSpcReduction="20000"/>
          </a:bodyPr>
          <a:lstStyle/>
          <a:p>
            <a:r>
              <a:rPr lang="en-US" dirty="0"/>
              <a:t>Mulder:</a:t>
            </a:r>
          </a:p>
          <a:p>
            <a:pPr lvl="1"/>
            <a:r>
              <a:rPr lang="en-US" dirty="0"/>
              <a:t>Create branch </a:t>
            </a:r>
            <a:r>
              <a:rPr lang="en-US" b="1" dirty="0"/>
              <a:t>exclamation</a:t>
            </a:r>
            <a:r>
              <a:rPr lang="en-US" dirty="0"/>
              <a:t>, modify the global variable </a:t>
            </a:r>
            <a:r>
              <a:rPr lang="en-US" dirty="0" err="1"/>
              <a:t>too_low</a:t>
            </a:r>
            <a:r>
              <a:rPr lang="en-US" dirty="0"/>
              <a:t> to 'too low!!'</a:t>
            </a:r>
          </a:p>
          <a:p>
            <a:pPr lvl="1"/>
            <a:r>
              <a:rPr lang="en-US" dirty="0"/>
              <a:t>Add and commit changes; push exclamation branch to GitHub</a:t>
            </a:r>
          </a:p>
          <a:p>
            <a:r>
              <a:rPr lang="en-US" dirty="0"/>
              <a:t>Scully:  </a:t>
            </a:r>
          </a:p>
          <a:p>
            <a:pPr lvl="1"/>
            <a:r>
              <a:rPr lang="en-US" dirty="0"/>
              <a:t>Create branch </a:t>
            </a:r>
            <a:r>
              <a:rPr lang="en-US" b="1" dirty="0"/>
              <a:t>uppercase</a:t>
            </a:r>
            <a:r>
              <a:rPr lang="en-US" dirty="0"/>
              <a:t>, modify the global variable </a:t>
            </a:r>
            <a:r>
              <a:rPr lang="en-US" dirty="0" err="1"/>
              <a:t>too_low</a:t>
            </a:r>
            <a:r>
              <a:rPr lang="en-US" dirty="0"/>
              <a:t> to 'Too Low'</a:t>
            </a:r>
          </a:p>
          <a:p>
            <a:pPr lvl="1"/>
            <a:r>
              <a:rPr lang="en-US" dirty="0"/>
              <a:t>Add and commit changes; push uppercase branch to GitHub</a:t>
            </a:r>
          </a:p>
          <a:p>
            <a:pPr lvl="1"/>
            <a:endParaRPr lang="en-US" dirty="0"/>
          </a:p>
          <a:p>
            <a:pPr lvl="1"/>
            <a:endParaRPr lang="en-US" dirty="0"/>
          </a:p>
          <a:p>
            <a:pPr lvl="1"/>
            <a:endParaRPr lang="en-US" dirty="0"/>
          </a:p>
          <a:p>
            <a:pPr lvl="1"/>
            <a:endParaRPr lang="en-US" dirty="0"/>
          </a:p>
          <a:p>
            <a:r>
              <a:rPr lang="en-US" dirty="0"/>
              <a:t>Go to Pull Requests and create a pull request for uppercase, confirm merge it into master</a:t>
            </a:r>
          </a:p>
          <a:p>
            <a:r>
              <a:rPr lang="en-US" dirty="0"/>
              <a:t>Now, open exclamation branch and create a pull request - notice the Can't automatically merge message </a:t>
            </a:r>
          </a:p>
        </p:txBody>
      </p:sp>
      <p:pic>
        <p:nvPicPr>
          <p:cNvPr id="5" name="Picture 4">
            <a:extLst>
              <a:ext uri="{FF2B5EF4-FFF2-40B4-BE49-F238E27FC236}">
                <a16:creationId xmlns:a16="http://schemas.microsoft.com/office/drawing/2014/main" id="{F7CBA493-8278-9140-B51D-B3251DB2C468}"/>
              </a:ext>
            </a:extLst>
          </p:cNvPr>
          <p:cNvPicPr>
            <a:picLocks noChangeAspect="1"/>
          </p:cNvPicPr>
          <p:nvPr/>
        </p:nvPicPr>
        <p:blipFill>
          <a:blip r:embed="rId2"/>
          <a:stretch>
            <a:fillRect/>
          </a:stretch>
        </p:blipFill>
        <p:spPr>
          <a:xfrm>
            <a:off x="891677" y="6462114"/>
            <a:ext cx="7096623" cy="395886"/>
          </a:xfrm>
          <a:prstGeom prst="rect">
            <a:avLst/>
          </a:prstGeom>
          <a:ln>
            <a:solidFill>
              <a:srgbClr val="0070C0"/>
            </a:solidFill>
          </a:ln>
        </p:spPr>
      </p:pic>
      <p:pic>
        <p:nvPicPr>
          <p:cNvPr id="6" name="Picture 5">
            <a:extLst>
              <a:ext uri="{FF2B5EF4-FFF2-40B4-BE49-F238E27FC236}">
                <a16:creationId xmlns:a16="http://schemas.microsoft.com/office/drawing/2014/main" id="{CC74476D-2C2A-6B44-89E5-66E7CD62CF3F}"/>
              </a:ext>
            </a:extLst>
          </p:cNvPr>
          <p:cNvPicPr>
            <a:picLocks noChangeAspect="1"/>
          </p:cNvPicPr>
          <p:nvPr/>
        </p:nvPicPr>
        <p:blipFill>
          <a:blip r:embed="rId3"/>
          <a:stretch>
            <a:fillRect/>
          </a:stretch>
        </p:blipFill>
        <p:spPr>
          <a:xfrm>
            <a:off x="0" y="3686756"/>
            <a:ext cx="9144000" cy="1179546"/>
          </a:xfrm>
          <a:prstGeom prst="rect">
            <a:avLst/>
          </a:prstGeom>
        </p:spPr>
      </p:pic>
    </p:spTree>
    <p:extLst>
      <p:ext uri="{BB962C8B-B14F-4D97-AF65-F5344CB8AC3E}">
        <p14:creationId xmlns:p14="http://schemas.microsoft.com/office/powerpoint/2010/main" val="34367567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236D-4307-9844-9B43-162306E89005}"/>
              </a:ext>
            </a:extLst>
          </p:cNvPr>
          <p:cNvSpPr>
            <a:spLocks noGrp="1"/>
          </p:cNvSpPr>
          <p:nvPr>
            <p:ph type="title"/>
          </p:nvPr>
        </p:nvSpPr>
        <p:spPr/>
        <p:txBody>
          <a:bodyPr/>
          <a:lstStyle/>
          <a:p>
            <a:r>
              <a:rPr lang="en-US" dirty="0"/>
              <a:t>Merge Conflict</a:t>
            </a:r>
          </a:p>
        </p:txBody>
      </p:sp>
      <p:sp>
        <p:nvSpPr>
          <p:cNvPr id="3" name="Content Placeholder 2">
            <a:extLst>
              <a:ext uri="{FF2B5EF4-FFF2-40B4-BE49-F238E27FC236}">
                <a16:creationId xmlns:a16="http://schemas.microsoft.com/office/drawing/2014/main" id="{09427A0E-E90D-294E-A5F6-46D85C7CA0BA}"/>
              </a:ext>
            </a:extLst>
          </p:cNvPr>
          <p:cNvSpPr>
            <a:spLocks noGrp="1"/>
          </p:cNvSpPr>
          <p:nvPr>
            <p:ph idx="1"/>
          </p:nvPr>
        </p:nvSpPr>
        <p:spPr/>
        <p:txBody>
          <a:bodyPr>
            <a:normAutofit fontScale="92500" lnSpcReduction="10000"/>
          </a:bodyPr>
          <a:lstStyle/>
          <a:p>
            <a:r>
              <a:rPr lang="en-US" dirty="0"/>
              <a:t>Often, git can figure out how to update master with the new code in a sensible way</a:t>
            </a:r>
          </a:p>
          <a:p>
            <a:r>
              <a:rPr lang="en-US" dirty="0"/>
              <a:t>But, when two people modify code in different ways, git doesn't know which changes should be applied</a:t>
            </a:r>
          </a:p>
          <a:p>
            <a:r>
              <a:rPr lang="en-US" dirty="0"/>
              <a:t>So, it prevents merging and you have to fix the conflict </a:t>
            </a:r>
          </a:p>
          <a:p>
            <a:pPr lvl="1"/>
            <a:r>
              <a:rPr lang="en-US" dirty="0"/>
              <a:t>How the conflict is fixed is up to the developer - maybe one code was correct, maybe the other, maybe a combination of both?  </a:t>
            </a:r>
          </a:p>
        </p:txBody>
      </p:sp>
    </p:spTree>
    <p:extLst>
      <p:ext uri="{BB962C8B-B14F-4D97-AF65-F5344CB8AC3E}">
        <p14:creationId xmlns:p14="http://schemas.microsoft.com/office/powerpoint/2010/main" val="26635446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4E9F-93BF-A142-9957-FF079D8B6F27}"/>
              </a:ext>
            </a:extLst>
          </p:cNvPr>
          <p:cNvSpPr>
            <a:spLocks noGrp="1"/>
          </p:cNvSpPr>
          <p:nvPr>
            <p:ph type="title"/>
          </p:nvPr>
        </p:nvSpPr>
        <p:spPr/>
        <p:txBody>
          <a:bodyPr/>
          <a:lstStyle/>
          <a:p>
            <a:r>
              <a:rPr lang="en-US" dirty="0"/>
              <a:t>Merge Conflict</a:t>
            </a:r>
          </a:p>
        </p:txBody>
      </p:sp>
      <p:sp>
        <p:nvSpPr>
          <p:cNvPr id="3" name="Content Placeholder 2">
            <a:extLst>
              <a:ext uri="{FF2B5EF4-FFF2-40B4-BE49-F238E27FC236}">
                <a16:creationId xmlns:a16="http://schemas.microsoft.com/office/drawing/2014/main" id="{4770D8C8-C316-2349-AA91-5EDBB5C7CF74}"/>
              </a:ext>
            </a:extLst>
          </p:cNvPr>
          <p:cNvSpPr>
            <a:spLocks noGrp="1"/>
          </p:cNvSpPr>
          <p:nvPr>
            <p:ph idx="1"/>
          </p:nvPr>
        </p:nvSpPr>
        <p:spPr/>
        <p:txBody>
          <a:bodyPr/>
          <a:lstStyle/>
          <a:p>
            <a:r>
              <a:rPr lang="en-US" dirty="0"/>
              <a:t>Can fix at the command line - for complicated conflicts</a:t>
            </a:r>
          </a:p>
          <a:p>
            <a:r>
              <a:rPr lang="en-US" dirty="0"/>
              <a:t>For simple conflicts, Click on the Resolve Conflicts button, and fix at GitHub</a:t>
            </a:r>
          </a:p>
        </p:txBody>
      </p:sp>
      <p:pic>
        <p:nvPicPr>
          <p:cNvPr id="7" name="Picture 6">
            <a:extLst>
              <a:ext uri="{FF2B5EF4-FFF2-40B4-BE49-F238E27FC236}">
                <a16:creationId xmlns:a16="http://schemas.microsoft.com/office/drawing/2014/main" id="{6D967A3E-B8F4-5144-B440-47B45D2F690B}"/>
              </a:ext>
            </a:extLst>
          </p:cNvPr>
          <p:cNvPicPr>
            <a:picLocks noChangeAspect="1"/>
          </p:cNvPicPr>
          <p:nvPr/>
        </p:nvPicPr>
        <p:blipFill>
          <a:blip r:embed="rId2"/>
          <a:stretch>
            <a:fillRect/>
          </a:stretch>
        </p:blipFill>
        <p:spPr>
          <a:xfrm>
            <a:off x="146050" y="3863181"/>
            <a:ext cx="8851900" cy="2806700"/>
          </a:xfrm>
          <a:prstGeom prst="rect">
            <a:avLst/>
          </a:prstGeom>
        </p:spPr>
      </p:pic>
      <p:cxnSp>
        <p:nvCxnSpPr>
          <p:cNvPr id="9" name="Straight Arrow Connector 8">
            <a:extLst>
              <a:ext uri="{FF2B5EF4-FFF2-40B4-BE49-F238E27FC236}">
                <a16:creationId xmlns:a16="http://schemas.microsoft.com/office/drawing/2014/main" id="{AE9C421A-7AB7-3347-B3C5-F67338E2EE6A}"/>
              </a:ext>
            </a:extLst>
          </p:cNvPr>
          <p:cNvCxnSpPr/>
          <p:nvPr/>
        </p:nvCxnSpPr>
        <p:spPr>
          <a:xfrm flipH="1">
            <a:off x="7872413" y="2943225"/>
            <a:ext cx="571500" cy="124301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21549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E780-A846-EB43-A92C-65B6DC760417}"/>
              </a:ext>
            </a:extLst>
          </p:cNvPr>
          <p:cNvSpPr>
            <a:spLocks noGrp="1"/>
          </p:cNvSpPr>
          <p:nvPr>
            <p:ph type="title"/>
          </p:nvPr>
        </p:nvSpPr>
        <p:spPr/>
        <p:txBody>
          <a:bodyPr/>
          <a:lstStyle/>
          <a:p>
            <a:r>
              <a:rPr lang="en-US" dirty="0"/>
              <a:t>Merge conflict</a:t>
            </a:r>
          </a:p>
        </p:txBody>
      </p:sp>
      <p:sp>
        <p:nvSpPr>
          <p:cNvPr id="3" name="Content Placeholder 2">
            <a:extLst>
              <a:ext uri="{FF2B5EF4-FFF2-40B4-BE49-F238E27FC236}">
                <a16:creationId xmlns:a16="http://schemas.microsoft.com/office/drawing/2014/main" id="{8182B1FE-C08E-A04A-8DE7-2778DADE5FB7}"/>
              </a:ext>
            </a:extLst>
          </p:cNvPr>
          <p:cNvSpPr>
            <a:spLocks noGrp="1"/>
          </p:cNvSpPr>
          <p:nvPr>
            <p:ph idx="1"/>
          </p:nvPr>
        </p:nvSpPr>
        <p:spPr/>
        <p:txBody>
          <a:bodyPr/>
          <a:lstStyle/>
          <a:p>
            <a:r>
              <a:rPr lang="en-US" dirty="0"/>
              <a:t>Editor with merge conflict markers</a:t>
            </a:r>
          </a:p>
          <a:p>
            <a:pPr marL="0" indent="0">
              <a:buNone/>
            </a:pPr>
            <a:r>
              <a:rPr lang="en-US" dirty="0"/>
              <a:t>&lt;&lt;&lt;&lt;&lt;&lt;</a:t>
            </a:r>
          </a:p>
          <a:p>
            <a:pPr marL="0" indent="0">
              <a:buNone/>
            </a:pPr>
            <a:r>
              <a:rPr lang="en-US" dirty="0"/>
              <a:t>====== </a:t>
            </a:r>
          </a:p>
          <a:p>
            <a:pPr marL="0" indent="0">
              <a:buNone/>
            </a:pPr>
            <a:r>
              <a:rPr lang="en-US" dirty="0"/>
              <a:t>&gt;&gt;&gt;&gt;&gt;&gt; </a:t>
            </a:r>
          </a:p>
          <a:p>
            <a:pPr marL="0" indent="0">
              <a:buNone/>
            </a:pPr>
            <a:endParaRPr lang="en-US" dirty="0"/>
          </a:p>
        </p:txBody>
      </p:sp>
      <p:pic>
        <p:nvPicPr>
          <p:cNvPr id="4" name="Picture 3">
            <a:extLst>
              <a:ext uri="{FF2B5EF4-FFF2-40B4-BE49-F238E27FC236}">
                <a16:creationId xmlns:a16="http://schemas.microsoft.com/office/drawing/2014/main" id="{75B21DF9-F5F0-5844-9425-618FC04EB073}"/>
              </a:ext>
            </a:extLst>
          </p:cNvPr>
          <p:cNvPicPr>
            <a:picLocks noChangeAspect="1"/>
          </p:cNvPicPr>
          <p:nvPr/>
        </p:nvPicPr>
        <p:blipFill>
          <a:blip r:embed="rId2"/>
          <a:stretch>
            <a:fillRect/>
          </a:stretch>
        </p:blipFill>
        <p:spPr>
          <a:xfrm>
            <a:off x="3240086" y="2472530"/>
            <a:ext cx="5150137" cy="3428207"/>
          </a:xfrm>
          <a:prstGeom prst="rect">
            <a:avLst/>
          </a:prstGeom>
          <a:ln>
            <a:solidFill>
              <a:srgbClr val="0070C0"/>
            </a:solidFill>
          </a:ln>
        </p:spPr>
      </p:pic>
      <p:sp>
        <p:nvSpPr>
          <p:cNvPr id="5" name="TextBox 4">
            <a:extLst>
              <a:ext uri="{FF2B5EF4-FFF2-40B4-BE49-F238E27FC236}">
                <a16:creationId xmlns:a16="http://schemas.microsoft.com/office/drawing/2014/main" id="{7F28EC87-AC36-5549-A899-366B1F520129}"/>
              </a:ext>
            </a:extLst>
          </p:cNvPr>
          <p:cNvSpPr txBox="1"/>
          <p:nvPr/>
        </p:nvSpPr>
        <p:spPr>
          <a:xfrm>
            <a:off x="457200" y="4786312"/>
            <a:ext cx="2371725" cy="1522413"/>
          </a:xfrm>
          <a:prstGeom prst="rect">
            <a:avLst/>
          </a:prstGeom>
          <a:noFill/>
        </p:spPr>
        <p:txBody>
          <a:bodyPr wrap="square" rtlCol="0">
            <a:spAutoFit/>
          </a:bodyPr>
          <a:lstStyle/>
          <a:p>
            <a:r>
              <a:rPr lang="en-US" dirty="0"/>
              <a:t>Notice markers indicate what's in master, what's in exclamation branch </a:t>
            </a:r>
          </a:p>
          <a:p>
            <a:endParaRPr lang="en-US" dirty="0"/>
          </a:p>
        </p:txBody>
      </p:sp>
    </p:spTree>
    <p:extLst>
      <p:ext uri="{BB962C8B-B14F-4D97-AF65-F5344CB8AC3E}">
        <p14:creationId xmlns:p14="http://schemas.microsoft.com/office/powerpoint/2010/main" val="15987981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684D-CBFB-7B43-8E08-414D73F6C8BF}"/>
              </a:ext>
            </a:extLst>
          </p:cNvPr>
          <p:cNvSpPr>
            <a:spLocks noGrp="1"/>
          </p:cNvSpPr>
          <p:nvPr>
            <p:ph type="title"/>
          </p:nvPr>
        </p:nvSpPr>
        <p:spPr/>
        <p:txBody>
          <a:bodyPr/>
          <a:lstStyle/>
          <a:p>
            <a:r>
              <a:rPr lang="en-US" dirty="0"/>
              <a:t>Use editor to fix conflict</a:t>
            </a:r>
          </a:p>
        </p:txBody>
      </p:sp>
      <p:sp>
        <p:nvSpPr>
          <p:cNvPr id="3" name="Content Placeholder 2">
            <a:extLst>
              <a:ext uri="{FF2B5EF4-FFF2-40B4-BE49-F238E27FC236}">
                <a16:creationId xmlns:a16="http://schemas.microsoft.com/office/drawing/2014/main" id="{37ADEA73-512E-784E-B3E3-0825A1A2EF96}"/>
              </a:ext>
            </a:extLst>
          </p:cNvPr>
          <p:cNvSpPr>
            <a:spLocks noGrp="1"/>
          </p:cNvSpPr>
          <p:nvPr>
            <p:ph idx="1"/>
          </p:nvPr>
        </p:nvSpPr>
        <p:spPr>
          <a:xfrm>
            <a:off x="457200" y="1362253"/>
            <a:ext cx="8229600" cy="4525963"/>
          </a:xfrm>
        </p:spPr>
        <p:txBody>
          <a:bodyPr/>
          <a:lstStyle/>
          <a:p>
            <a:r>
              <a:rPr lang="en-US" dirty="0"/>
              <a:t>Let's use a combination of both </a:t>
            </a:r>
          </a:p>
          <a:p>
            <a:r>
              <a:rPr lang="en-US" dirty="0" err="1"/>
              <a:t>too_low</a:t>
            </a:r>
            <a:r>
              <a:rPr lang="en-US" dirty="0"/>
              <a:t> = 'Too Low!!!'</a:t>
            </a:r>
          </a:p>
          <a:p>
            <a:r>
              <a:rPr lang="en-US" dirty="0"/>
              <a:t>Delete the conflict markers</a:t>
            </a:r>
          </a:p>
          <a:p>
            <a:r>
              <a:rPr lang="en-US" dirty="0"/>
              <a:t>Click Mark as resolved, then commit merge</a:t>
            </a:r>
          </a:p>
        </p:txBody>
      </p:sp>
      <p:pic>
        <p:nvPicPr>
          <p:cNvPr id="4" name="Picture 3">
            <a:extLst>
              <a:ext uri="{FF2B5EF4-FFF2-40B4-BE49-F238E27FC236}">
                <a16:creationId xmlns:a16="http://schemas.microsoft.com/office/drawing/2014/main" id="{50FDDFAE-97BB-5345-9E9E-24D0D19D6CFC}"/>
              </a:ext>
            </a:extLst>
          </p:cNvPr>
          <p:cNvPicPr>
            <a:picLocks noChangeAspect="1"/>
          </p:cNvPicPr>
          <p:nvPr/>
        </p:nvPicPr>
        <p:blipFill>
          <a:blip r:embed="rId2"/>
          <a:stretch>
            <a:fillRect/>
          </a:stretch>
        </p:blipFill>
        <p:spPr>
          <a:xfrm>
            <a:off x="488066" y="3781865"/>
            <a:ext cx="4083934" cy="2653067"/>
          </a:xfrm>
          <a:prstGeom prst="rect">
            <a:avLst/>
          </a:prstGeom>
          <a:ln>
            <a:solidFill>
              <a:srgbClr val="0070C0"/>
            </a:solidFill>
          </a:ln>
        </p:spPr>
      </p:pic>
      <p:pic>
        <p:nvPicPr>
          <p:cNvPr id="5" name="Picture 4">
            <a:extLst>
              <a:ext uri="{FF2B5EF4-FFF2-40B4-BE49-F238E27FC236}">
                <a16:creationId xmlns:a16="http://schemas.microsoft.com/office/drawing/2014/main" id="{DFEA739F-CBDD-FA41-BC3A-7142CFDBB8C4}"/>
              </a:ext>
            </a:extLst>
          </p:cNvPr>
          <p:cNvPicPr>
            <a:picLocks noChangeAspect="1"/>
          </p:cNvPicPr>
          <p:nvPr/>
        </p:nvPicPr>
        <p:blipFill>
          <a:blip r:embed="rId3"/>
          <a:stretch>
            <a:fillRect/>
          </a:stretch>
        </p:blipFill>
        <p:spPr>
          <a:xfrm>
            <a:off x="5057424" y="3781865"/>
            <a:ext cx="1841500" cy="825500"/>
          </a:xfrm>
          <a:prstGeom prst="rect">
            <a:avLst/>
          </a:prstGeom>
        </p:spPr>
      </p:pic>
      <p:pic>
        <p:nvPicPr>
          <p:cNvPr id="6" name="Picture 5">
            <a:extLst>
              <a:ext uri="{FF2B5EF4-FFF2-40B4-BE49-F238E27FC236}">
                <a16:creationId xmlns:a16="http://schemas.microsoft.com/office/drawing/2014/main" id="{8DFF8E58-159E-DF4E-B50C-C3AECE2C47D7}"/>
              </a:ext>
            </a:extLst>
          </p:cNvPr>
          <p:cNvPicPr>
            <a:picLocks noChangeAspect="1"/>
          </p:cNvPicPr>
          <p:nvPr/>
        </p:nvPicPr>
        <p:blipFill>
          <a:blip r:embed="rId4"/>
          <a:stretch>
            <a:fillRect/>
          </a:stretch>
        </p:blipFill>
        <p:spPr>
          <a:xfrm>
            <a:off x="5057424" y="4607365"/>
            <a:ext cx="1841500" cy="1473200"/>
          </a:xfrm>
          <a:prstGeom prst="rect">
            <a:avLst/>
          </a:prstGeom>
        </p:spPr>
      </p:pic>
      <p:sp>
        <p:nvSpPr>
          <p:cNvPr id="7" name="TextBox 6">
            <a:extLst>
              <a:ext uri="{FF2B5EF4-FFF2-40B4-BE49-F238E27FC236}">
                <a16:creationId xmlns:a16="http://schemas.microsoft.com/office/drawing/2014/main" id="{936F269A-03B7-E547-A636-47B69CD5F273}"/>
              </a:ext>
            </a:extLst>
          </p:cNvPr>
          <p:cNvSpPr txBox="1"/>
          <p:nvPr/>
        </p:nvSpPr>
        <p:spPr>
          <a:xfrm>
            <a:off x="5057424" y="6111766"/>
            <a:ext cx="3886200" cy="646331"/>
          </a:xfrm>
          <a:prstGeom prst="rect">
            <a:avLst/>
          </a:prstGeom>
          <a:noFill/>
        </p:spPr>
        <p:txBody>
          <a:bodyPr wrap="square" rtlCol="0">
            <a:spAutoFit/>
          </a:bodyPr>
          <a:lstStyle/>
          <a:p>
            <a:r>
              <a:rPr lang="en-US" dirty="0"/>
              <a:t>Now you can merge the pull request, and confirm merge</a:t>
            </a:r>
          </a:p>
        </p:txBody>
      </p:sp>
    </p:spTree>
    <p:extLst>
      <p:ext uri="{BB962C8B-B14F-4D97-AF65-F5344CB8AC3E}">
        <p14:creationId xmlns:p14="http://schemas.microsoft.com/office/powerpoint/2010/main" val="27503432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conflict</a:t>
            </a:r>
          </a:p>
        </p:txBody>
      </p:sp>
      <p:sp>
        <p:nvSpPr>
          <p:cNvPr id="3" name="Content Placeholder 2"/>
          <p:cNvSpPr>
            <a:spLocks noGrp="1"/>
          </p:cNvSpPr>
          <p:nvPr>
            <p:ph idx="1"/>
          </p:nvPr>
        </p:nvSpPr>
        <p:spPr>
          <a:xfrm>
            <a:off x="457200" y="1600200"/>
            <a:ext cx="8229600" cy="5126955"/>
          </a:xfrm>
        </p:spPr>
        <p:txBody>
          <a:bodyPr>
            <a:normAutofit/>
          </a:bodyPr>
          <a:lstStyle/>
          <a:p>
            <a:pPr marL="0" indent="0">
              <a:buNone/>
            </a:pPr>
            <a:endParaRPr lang="en-US" sz="2800" dirty="0"/>
          </a:p>
          <a:p>
            <a:r>
              <a:rPr lang="en-US" sz="2800" dirty="0"/>
              <a:t>Both: </a:t>
            </a:r>
            <a:r>
              <a:rPr lang="en-US" sz="2800" b="1" dirty="0"/>
              <a:t>git checkout master </a:t>
            </a:r>
            <a:r>
              <a:rPr lang="en-US" sz="2800" dirty="0"/>
              <a:t>and </a:t>
            </a:r>
            <a:r>
              <a:rPr lang="en-US" sz="2800" b="1" dirty="0"/>
              <a:t>git pull </a:t>
            </a:r>
            <a:r>
              <a:rPr lang="en-US" sz="2800" dirty="0"/>
              <a:t>to get latest version including resolution</a:t>
            </a:r>
          </a:p>
          <a:p>
            <a:r>
              <a:rPr lang="en-US" sz="2800" dirty="0"/>
              <a:t>Both: verify you have the latest code</a:t>
            </a:r>
          </a:p>
        </p:txBody>
      </p:sp>
    </p:spTree>
    <p:extLst>
      <p:ext uri="{BB962C8B-B14F-4D97-AF65-F5344CB8AC3E}">
        <p14:creationId xmlns:p14="http://schemas.microsoft.com/office/powerpoint/2010/main" val="1603046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issues</a:t>
            </a:r>
          </a:p>
        </p:txBody>
      </p:sp>
      <p:sp>
        <p:nvSpPr>
          <p:cNvPr id="3" name="Content Placeholder 2"/>
          <p:cNvSpPr>
            <a:spLocks noGrp="1"/>
          </p:cNvSpPr>
          <p:nvPr>
            <p:ph idx="1"/>
          </p:nvPr>
        </p:nvSpPr>
        <p:spPr/>
        <p:txBody>
          <a:bodyPr>
            <a:normAutofit fontScale="85000" lnSpcReduction="10000"/>
          </a:bodyPr>
          <a:lstStyle/>
          <a:p>
            <a:r>
              <a:rPr lang="en-US" dirty="0"/>
              <a:t>Create two more issues #3 and #4</a:t>
            </a:r>
          </a:p>
          <a:p>
            <a:endParaRPr lang="en-US" dirty="0"/>
          </a:p>
          <a:p>
            <a:pPr marL="514350" indent="-514350">
              <a:buAutoNum type="arabicPeriod"/>
            </a:pPr>
            <a:r>
              <a:rPr lang="en-US" dirty="0"/>
              <a:t>Ability to configure the range of the random number generated (e.g. the user should be able to specify they want a random number between 1 and 100)</a:t>
            </a:r>
          </a:p>
          <a:p>
            <a:pPr marL="514350" indent="-514350">
              <a:buAutoNum type="arabicPeriod"/>
            </a:pPr>
            <a:r>
              <a:rPr lang="en-US" dirty="0"/>
              <a:t>Ability to play again without re-running the program</a:t>
            </a:r>
          </a:p>
          <a:p>
            <a:pPr marL="514350" indent="-514350">
              <a:buAutoNum type="arabicPeriod"/>
            </a:pPr>
            <a:endParaRPr lang="en-US" dirty="0"/>
          </a:p>
          <a:p>
            <a:r>
              <a:rPr lang="en-US" dirty="0"/>
              <a:t>Either of you can create issues - create one each</a:t>
            </a:r>
          </a:p>
          <a:p>
            <a:r>
              <a:rPr lang="en-US" dirty="0"/>
              <a:t>Assign one issue each to Mulder and Scully</a:t>
            </a:r>
          </a:p>
          <a:p>
            <a:r>
              <a:rPr lang="en-US" dirty="0"/>
              <a:t>You can self assign, or assign to someone else </a:t>
            </a:r>
          </a:p>
          <a:p>
            <a:pPr marL="0" indent="0">
              <a:buNone/>
            </a:pPr>
            <a:endParaRPr lang="en-US" dirty="0"/>
          </a:p>
        </p:txBody>
      </p:sp>
    </p:spTree>
    <p:extLst>
      <p:ext uri="{BB962C8B-B14F-4D97-AF65-F5344CB8AC3E}">
        <p14:creationId xmlns:p14="http://schemas.microsoft.com/office/powerpoint/2010/main" val="5311396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issues</a:t>
            </a:r>
          </a:p>
        </p:txBody>
      </p:sp>
      <p:sp>
        <p:nvSpPr>
          <p:cNvPr id="3" name="Content Placeholder 2"/>
          <p:cNvSpPr>
            <a:spLocks noGrp="1"/>
          </p:cNvSpPr>
          <p:nvPr>
            <p:ph idx="1"/>
          </p:nvPr>
        </p:nvSpPr>
        <p:spPr/>
        <p:txBody>
          <a:bodyPr>
            <a:normAutofit fontScale="92500" lnSpcReduction="10000"/>
          </a:bodyPr>
          <a:lstStyle/>
          <a:p>
            <a:r>
              <a:rPr lang="en-US" dirty="0"/>
              <a:t>How will you fix them without overwriting the code written by the other person?</a:t>
            </a:r>
          </a:p>
          <a:p>
            <a:r>
              <a:rPr lang="en-US" dirty="0"/>
              <a:t>Communication is important - decide who will be working on what part(s) of the project</a:t>
            </a:r>
          </a:p>
          <a:p>
            <a:r>
              <a:rPr lang="en-US" dirty="0"/>
              <a:t>Create pull requests, </a:t>
            </a:r>
            <a:r>
              <a:rPr lang="en-US" b="1" dirty="0"/>
              <a:t>review before merging</a:t>
            </a:r>
            <a:r>
              <a:rPr lang="en-US" dirty="0"/>
              <a:t>, close issues as they are done</a:t>
            </a:r>
          </a:p>
          <a:p>
            <a:r>
              <a:rPr lang="en-US" dirty="0"/>
              <a:t>Fix merge conflicts if you encounter any</a:t>
            </a:r>
          </a:p>
          <a:p>
            <a:r>
              <a:rPr lang="en-US" dirty="0"/>
              <a:t>Remember to switch to </a:t>
            </a:r>
            <a:r>
              <a:rPr lang="en-US" b="1" dirty="0"/>
              <a:t>master</a:t>
            </a:r>
            <a:r>
              <a:rPr lang="en-US" dirty="0"/>
              <a:t> and </a:t>
            </a:r>
            <a:r>
              <a:rPr lang="en-US" b="1" dirty="0"/>
              <a:t>git pull</a:t>
            </a:r>
            <a:r>
              <a:rPr lang="en-US" dirty="0"/>
              <a:t> often to keep up to date with other student's changes</a:t>
            </a:r>
          </a:p>
        </p:txBody>
      </p:sp>
    </p:spTree>
    <p:extLst>
      <p:ext uri="{BB962C8B-B14F-4D97-AF65-F5344CB8AC3E}">
        <p14:creationId xmlns:p14="http://schemas.microsoft.com/office/powerpoint/2010/main" val="23255661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6962-7632-104D-ABEB-6FED28E2E772}"/>
              </a:ext>
            </a:extLst>
          </p:cNvPr>
          <p:cNvSpPr>
            <a:spLocks noGrp="1"/>
          </p:cNvSpPr>
          <p:nvPr>
            <p:ph type="title"/>
          </p:nvPr>
        </p:nvSpPr>
        <p:spPr/>
        <p:txBody>
          <a:bodyPr/>
          <a:lstStyle/>
          <a:p>
            <a:r>
              <a:rPr lang="en-US" dirty="0"/>
              <a:t>Fixing merge conflicts locally</a:t>
            </a:r>
          </a:p>
        </p:txBody>
      </p:sp>
      <p:sp>
        <p:nvSpPr>
          <p:cNvPr id="3" name="Content Placeholder 2">
            <a:extLst>
              <a:ext uri="{FF2B5EF4-FFF2-40B4-BE49-F238E27FC236}">
                <a16:creationId xmlns:a16="http://schemas.microsoft.com/office/drawing/2014/main" id="{ED1734A1-69B4-ED49-A6BE-E35FAC86DD26}"/>
              </a:ext>
            </a:extLst>
          </p:cNvPr>
          <p:cNvSpPr>
            <a:spLocks noGrp="1"/>
          </p:cNvSpPr>
          <p:nvPr>
            <p:ph idx="1"/>
          </p:nvPr>
        </p:nvSpPr>
        <p:spPr/>
        <p:txBody>
          <a:bodyPr/>
          <a:lstStyle/>
          <a:p>
            <a:r>
              <a:rPr lang="en-US" dirty="0"/>
              <a:t>The </a:t>
            </a:r>
            <a:r>
              <a:rPr lang="en-US" dirty="0" err="1"/>
              <a:t>github</a:t>
            </a:r>
            <a:r>
              <a:rPr lang="en-US" dirty="0"/>
              <a:t> editor is fine for simple conflicts, but for more complex code it's better to fix in your text editor</a:t>
            </a:r>
          </a:p>
          <a:p>
            <a:pPr lvl="1"/>
            <a:r>
              <a:rPr lang="en-US" dirty="0"/>
              <a:t>You can fix syntax more easily, and you can run the code/tests to make sure things work </a:t>
            </a:r>
          </a:p>
          <a:p>
            <a:r>
              <a:rPr lang="en-US" dirty="0"/>
              <a:t>In the pull request, click the command line instructions link, and follow the directions</a:t>
            </a:r>
          </a:p>
        </p:txBody>
      </p:sp>
      <p:pic>
        <p:nvPicPr>
          <p:cNvPr id="4" name="Picture 3">
            <a:extLst>
              <a:ext uri="{FF2B5EF4-FFF2-40B4-BE49-F238E27FC236}">
                <a16:creationId xmlns:a16="http://schemas.microsoft.com/office/drawing/2014/main" id="{A4CA8B50-83C5-0D40-9AD5-474424FFC0A1}"/>
              </a:ext>
            </a:extLst>
          </p:cNvPr>
          <p:cNvPicPr>
            <a:picLocks noChangeAspect="1"/>
          </p:cNvPicPr>
          <p:nvPr/>
        </p:nvPicPr>
        <p:blipFill>
          <a:blip r:embed="rId2"/>
          <a:stretch>
            <a:fillRect/>
          </a:stretch>
        </p:blipFill>
        <p:spPr>
          <a:xfrm>
            <a:off x="5729287" y="5108412"/>
            <a:ext cx="2230437" cy="1541625"/>
          </a:xfrm>
          <a:prstGeom prst="rect">
            <a:avLst/>
          </a:prstGeom>
          <a:ln>
            <a:solidFill>
              <a:srgbClr val="0070C0"/>
            </a:solidFill>
          </a:ln>
        </p:spPr>
      </p:pic>
    </p:spTree>
    <p:extLst>
      <p:ext uri="{BB962C8B-B14F-4D97-AF65-F5344CB8AC3E}">
        <p14:creationId xmlns:p14="http://schemas.microsoft.com/office/powerpoint/2010/main" val="5610475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7299-E168-E54A-9399-8F9B06D166C8}"/>
              </a:ext>
            </a:extLst>
          </p:cNvPr>
          <p:cNvSpPr>
            <a:spLocks noGrp="1"/>
          </p:cNvSpPr>
          <p:nvPr>
            <p:ph type="title"/>
          </p:nvPr>
        </p:nvSpPr>
        <p:spPr/>
        <p:txBody>
          <a:bodyPr/>
          <a:lstStyle/>
          <a:p>
            <a:r>
              <a:rPr lang="en-US" dirty="0"/>
              <a:t>Advanced Topics</a:t>
            </a:r>
          </a:p>
        </p:txBody>
      </p:sp>
      <p:sp>
        <p:nvSpPr>
          <p:cNvPr id="3" name="Content Placeholder 2">
            <a:extLst>
              <a:ext uri="{FF2B5EF4-FFF2-40B4-BE49-F238E27FC236}">
                <a16:creationId xmlns:a16="http://schemas.microsoft.com/office/drawing/2014/main" id="{A1D4A927-28D9-CF4D-95B4-65EFCB15799F}"/>
              </a:ext>
            </a:extLst>
          </p:cNvPr>
          <p:cNvSpPr>
            <a:spLocks noGrp="1"/>
          </p:cNvSpPr>
          <p:nvPr>
            <p:ph idx="1"/>
          </p:nvPr>
        </p:nvSpPr>
        <p:spPr/>
        <p:txBody>
          <a:bodyPr>
            <a:normAutofit fontScale="92500" lnSpcReduction="20000"/>
          </a:bodyPr>
          <a:lstStyle/>
          <a:p>
            <a:r>
              <a:rPr lang="en-US" dirty="0"/>
              <a:t>What if you are working on a project, you are part-way through working on a branch, but some other issue is fixed in master, and you'd like to have that code in your branch?</a:t>
            </a:r>
          </a:p>
          <a:p>
            <a:pPr lvl="1"/>
            <a:r>
              <a:rPr lang="en-US" b="1" dirty="0"/>
              <a:t>Rebasing</a:t>
            </a:r>
            <a:r>
              <a:rPr lang="en-US" dirty="0"/>
              <a:t>...</a:t>
            </a:r>
            <a:r>
              <a:rPr lang="en-US" dirty="0">
                <a:hlinkClick r:id="rId2"/>
              </a:rPr>
              <a:t>https://nathanleclaire.com/blog/2014/09/14/dont-be-scared-of-git-rebase/</a:t>
            </a:r>
            <a:r>
              <a:rPr lang="en-US" dirty="0"/>
              <a:t> </a:t>
            </a:r>
          </a:p>
          <a:p>
            <a:r>
              <a:rPr lang="en-US" dirty="0"/>
              <a:t>What if your feature is really complicated, and you want to split your branch into smaller branches? </a:t>
            </a:r>
          </a:p>
          <a:p>
            <a:pPr lvl="1"/>
            <a:r>
              <a:rPr lang="en-US" dirty="0"/>
              <a:t>Can branch from a branch, and another branch from that branch... </a:t>
            </a:r>
            <a:r>
              <a:rPr lang="en-US" dirty="0">
                <a:hlinkClick r:id="rId3"/>
              </a:rPr>
              <a:t>https://nvie.com/posts/a-successful-git-branching-model/</a:t>
            </a:r>
            <a:r>
              <a:rPr lang="en-US" dirty="0"/>
              <a:t> </a:t>
            </a:r>
          </a:p>
        </p:txBody>
      </p:sp>
    </p:spTree>
    <p:extLst>
      <p:ext uri="{BB962C8B-B14F-4D97-AF65-F5344CB8AC3E}">
        <p14:creationId xmlns:p14="http://schemas.microsoft.com/office/powerpoint/2010/main" val="1249414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13186</TotalTime>
  <Words>5534</Words>
  <Application>Microsoft Office PowerPoint</Application>
  <PresentationFormat>On-screen Show (4:3)</PresentationFormat>
  <Paragraphs>699</Paragraphs>
  <Slides>100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100</vt:i4>
      </vt:variant>
    </vt:vector>
  </HeadingPairs>
  <TitlesOfParts>
    <vt:vector size="104" baseType="lpstr">
      <vt:lpstr>Arial</vt:lpstr>
      <vt:lpstr>Calibri</vt:lpstr>
      <vt:lpstr>Consolas</vt:lpstr>
      <vt:lpstr>Office Theme</vt:lpstr>
      <vt:lpstr>Version Control Git and GitHub</vt:lpstr>
      <vt:lpstr>PowerPoint Presentation</vt:lpstr>
      <vt:lpstr>Things you should know</vt:lpstr>
      <vt:lpstr>Git in your IDE vs commands</vt:lpstr>
      <vt:lpstr>Why Version Control?</vt:lpstr>
      <vt:lpstr>git is complicated</vt:lpstr>
      <vt:lpstr>Atomic Commits</vt:lpstr>
      <vt:lpstr>Commit Messages</vt:lpstr>
      <vt:lpstr>Example of Bad Commit Messages</vt:lpstr>
      <vt:lpstr>Git at the command line</vt:lpstr>
      <vt:lpstr>Change directory to wherever you keep your code</vt:lpstr>
      <vt:lpstr>Make new directory for code Change to that directory</vt:lpstr>
      <vt:lpstr>Make a new text file </vt:lpstr>
      <vt:lpstr>Create git repository git init</vt:lpstr>
      <vt:lpstr>What's going on? git status</vt:lpstr>
      <vt:lpstr>git add </vt:lpstr>
      <vt:lpstr>git status</vt:lpstr>
      <vt:lpstr>git commit</vt:lpstr>
      <vt:lpstr>git status</vt:lpstr>
      <vt:lpstr>git log</vt:lpstr>
      <vt:lpstr>Modify hello.txt</vt:lpstr>
      <vt:lpstr>git status</vt:lpstr>
      <vt:lpstr>Commit</vt:lpstr>
      <vt:lpstr>Add the changes and commit</vt:lpstr>
      <vt:lpstr>git log</vt:lpstr>
      <vt:lpstr>Your turn</vt:lpstr>
      <vt:lpstr>New File</vt:lpstr>
      <vt:lpstr>Run git status</vt:lpstr>
      <vt:lpstr>add,  commit </vt:lpstr>
      <vt:lpstr>Modify more than one file</vt:lpstr>
      <vt:lpstr>git add .</vt:lpstr>
      <vt:lpstr>Remote repos</vt:lpstr>
      <vt:lpstr>git remote add origin &lt;url&gt;</vt:lpstr>
      <vt:lpstr>git push origin master</vt:lpstr>
      <vt:lpstr>PowerPoint Presentation</vt:lpstr>
      <vt:lpstr>git diff  (before files are added)</vt:lpstr>
      <vt:lpstr>git diff</vt:lpstr>
      <vt:lpstr>git diff (when files have been added)</vt:lpstr>
      <vt:lpstr>Commit, push</vt:lpstr>
      <vt:lpstr>Viewing Code From Old Commit</vt:lpstr>
      <vt:lpstr>Initializing git in the wrong place</vt:lpstr>
      <vt:lpstr>PowerPoint Presentation</vt:lpstr>
      <vt:lpstr>Removing files from repo - not yet committed</vt:lpstr>
      <vt:lpstr>Remove a file you don't want in the repo: you added it but not committed</vt:lpstr>
      <vt:lpstr>Ignoring Files</vt:lpstr>
      <vt:lpstr>Create a .gitignore for secret.txt</vt:lpstr>
      <vt:lpstr>Remove a file you don't want in the repo: when you've committed the file</vt:lpstr>
      <vt:lpstr>Try it out</vt:lpstr>
      <vt:lpstr>Try it out</vt:lpstr>
      <vt:lpstr>Reverting changes: hard reset</vt:lpstr>
      <vt:lpstr>Reverting code to a previous commit - hard reset </vt:lpstr>
      <vt:lpstr>revert commits, keep code: soft reset</vt:lpstr>
      <vt:lpstr>Git HEAD</vt:lpstr>
      <vt:lpstr>Undoing things with git</vt:lpstr>
      <vt:lpstr>Trying it out</vt:lpstr>
      <vt:lpstr>Trying it out</vt:lpstr>
      <vt:lpstr>PowerPoint Presentation</vt:lpstr>
      <vt:lpstr>Soft reset  Reset (remove) commits, keep code </vt:lpstr>
      <vt:lpstr>Hard Reset - reset commits, reset code</vt:lpstr>
      <vt:lpstr>Warning</vt:lpstr>
      <vt:lpstr>Viewing Code From Old Commit</vt:lpstr>
      <vt:lpstr>PowerPoint Presentation</vt:lpstr>
      <vt:lpstr>Branches</vt:lpstr>
      <vt:lpstr>Branches</vt:lpstr>
      <vt:lpstr>Branching and Merging</vt:lpstr>
      <vt:lpstr>camelcase.py example</vt:lpstr>
      <vt:lpstr>Create branch</vt:lpstr>
      <vt:lpstr>Add the banner feature</vt:lpstr>
      <vt:lpstr>Feature complete!</vt:lpstr>
      <vt:lpstr>Merge banner into master</vt:lpstr>
      <vt:lpstr>Your Turn</vt:lpstr>
      <vt:lpstr>Forgot to make a branch?</vt:lpstr>
      <vt:lpstr>PowerPoint Presentation</vt:lpstr>
      <vt:lpstr>Collaboration</vt:lpstr>
      <vt:lpstr>Enable and Create Issues</vt:lpstr>
      <vt:lpstr>Assign Issues</vt:lpstr>
      <vt:lpstr>Clone this repository to your own computers</vt:lpstr>
      <vt:lpstr>Fix the issues</vt:lpstr>
      <vt:lpstr>Checking Mulder's Work</vt:lpstr>
      <vt:lpstr>New Pull Request</vt:lpstr>
      <vt:lpstr>Pull Request (PR)</vt:lpstr>
      <vt:lpstr>Reviewing Pull Request</vt:lpstr>
      <vt:lpstr>Updating Local Repos</vt:lpstr>
      <vt:lpstr>Closing the issue</vt:lpstr>
      <vt:lpstr>Reviewing is very important</vt:lpstr>
      <vt:lpstr>Scully, fix your issue</vt:lpstr>
      <vt:lpstr>Scully: create pull request</vt:lpstr>
      <vt:lpstr>git pull</vt:lpstr>
      <vt:lpstr>Merge conflicts</vt:lpstr>
      <vt:lpstr>Create a merge conflict</vt:lpstr>
      <vt:lpstr>Merge Conflict</vt:lpstr>
      <vt:lpstr>Merge Conflict</vt:lpstr>
      <vt:lpstr>Merge conflict</vt:lpstr>
      <vt:lpstr>Use editor to fix conflict</vt:lpstr>
      <vt:lpstr>Fixed conflict</vt:lpstr>
      <vt:lpstr>Creating issues</vt:lpstr>
      <vt:lpstr>Fix the issues</vt:lpstr>
      <vt:lpstr>Fixing merge conflicts locally</vt:lpstr>
      <vt:lpstr>Advanced Topics</vt:lpstr>
      <vt:lpstr>Next: Lab, Project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Collaboration in GitHub</dc:title>
  <dc:creator>mctc</dc:creator>
  <cp:lastModifiedBy>Clara James</cp:lastModifiedBy>
  <cp:revision>199</cp:revision>
  <dcterms:created xsi:type="dcterms:W3CDTF">2017-01-04T17:30:56Z</dcterms:created>
  <dcterms:modified xsi:type="dcterms:W3CDTF">2019-09-05T23:27:26Z</dcterms:modified>
</cp:coreProperties>
</file>