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78" r:id="rId4"/>
    <p:sldId id="259" r:id="rId5"/>
    <p:sldId id="260" r:id="rId6"/>
    <p:sldId id="396" r:id="rId7"/>
    <p:sldId id="258" r:id="rId8"/>
    <p:sldId id="379" r:id="rId9"/>
    <p:sldId id="311" r:id="rId10"/>
    <p:sldId id="312" r:id="rId11"/>
    <p:sldId id="313" r:id="rId12"/>
    <p:sldId id="261" r:id="rId13"/>
    <p:sldId id="272" r:id="rId14"/>
    <p:sldId id="381" r:id="rId15"/>
    <p:sldId id="380" r:id="rId16"/>
    <p:sldId id="382" r:id="rId17"/>
    <p:sldId id="384" r:id="rId18"/>
    <p:sldId id="385" r:id="rId19"/>
    <p:sldId id="383" r:id="rId20"/>
    <p:sldId id="386" r:id="rId21"/>
    <p:sldId id="397" r:id="rId22"/>
    <p:sldId id="388" r:id="rId23"/>
    <p:sldId id="262" r:id="rId24"/>
    <p:sldId id="387" r:id="rId25"/>
    <p:sldId id="314" r:id="rId26"/>
    <p:sldId id="326" r:id="rId27"/>
    <p:sldId id="290" r:id="rId28"/>
    <p:sldId id="389" r:id="rId29"/>
    <p:sldId id="316" r:id="rId30"/>
    <p:sldId id="332" r:id="rId31"/>
    <p:sldId id="317" r:id="rId32"/>
    <p:sldId id="390" r:id="rId33"/>
    <p:sldId id="299" r:id="rId34"/>
    <p:sldId id="333" r:id="rId35"/>
    <p:sldId id="334" r:id="rId36"/>
    <p:sldId id="335" r:id="rId37"/>
    <p:sldId id="336" r:id="rId38"/>
    <p:sldId id="337" r:id="rId39"/>
    <p:sldId id="393" r:id="rId40"/>
    <p:sldId id="338" r:id="rId41"/>
    <p:sldId id="339" r:id="rId42"/>
    <p:sldId id="301" r:id="rId43"/>
    <p:sldId id="341" r:id="rId44"/>
    <p:sldId id="372" r:id="rId45"/>
    <p:sldId id="391" r:id="rId46"/>
    <p:sldId id="305" r:id="rId47"/>
    <p:sldId id="375" r:id="rId48"/>
    <p:sldId id="322" r:id="rId49"/>
    <p:sldId id="331" r:id="rId50"/>
    <p:sldId id="373" r:id="rId51"/>
    <p:sldId id="289" r:id="rId52"/>
    <p:sldId id="329" r:id="rId53"/>
    <p:sldId id="340" r:id="rId54"/>
    <p:sldId id="306" r:id="rId55"/>
    <p:sldId id="307" r:id="rId56"/>
    <p:sldId id="323" r:id="rId57"/>
    <p:sldId id="392" r:id="rId58"/>
    <p:sldId id="308" r:id="rId59"/>
    <p:sldId id="328" r:id="rId60"/>
    <p:sldId id="342" r:id="rId61"/>
    <p:sldId id="343" r:id="rId62"/>
    <p:sldId id="344" r:id="rId63"/>
    <p:sldId id="345" r:id="rId64"/>
    <p:sldId id="356" r:id="rId65"/>
    <p:sldId id="357" r:id="rId66"/>
    <p:sldId id="358" r:id="rId67"/>
    <p:sldId id="359" r:id="rId68"/>
    <p:sldId id="360" r:id="rId69"/>
    <p:sldId id="376" r:id="rId70"/>
    <p:sldId id="394" r:id="rId71"/>
    <p:sldId id="361" r:id="rId72"/>
    <p:sldId id="362" r:id="rId73"/>
    <p:sldId id="363" r:id="rId74"/>
    <p:sldId id="395" r:id="rId75"/>
    <p:sldId id="324"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41" autoAdjust="0"/>
    <p:restoredTop sz="97187" autoAdjust="0"/>
  </p:normalViewPr>
  <p:slideViewPr>
    <p:cSldViewPr snapToGrid="0" snapToObjects="1">
      <p:cViewPr varScale="1">
        <p:scale>
          <a:sx n="70" d="100"/>
          <a:sy n="70" d="100"/>
        </p:scale>
        <p:origin x="192" y="608"/>
      </p:cViewPr>
      <p:guideLst>
        <p:guide orient="horz" pos="2160"/>
        <p:guide pos="2880"/>
      </p:guideLst>
    </p:cSldViewPr>
  </p:slideViewPr>
  <p:notesTextViewPr>
    <p:cViewPr>
      <p:scale>
        <a:sx n="100" d="100"/>
        <a:sy n="100" d="100"/>
      </p:scale>
      <p:origin x="0" y="0"/>
    </p:cViewPr>
  </p:notesTextViewPr>
  <p:sorterViewPr>
    <p:cViewPr>
      <p:scale>
        <a:sx n="141" d="100"/>
        <a:sy n="141" d="100"/>
      </p:scale>
      <p:origin x="0" y="181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030380-FF75-1D4F-B56F-4517FF7DAA57}"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297426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30380-FF75-1D4F-B56F-4517FF7DAA57}"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320902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30380-FF75-1D4F-B56F-4517FF7DAA57}"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374180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30380-FF75-1D4F-B56F-4517FF7DAA57}"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111767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30380-FF75-1D4F-B56F-4517FF7DAA57}"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39002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030380-FF75-1D4F-B56F-4517FF7DAA57}" type="datetimeFigureOut">
              <a:rPr lang="en-US" smtClean="0"/>
              <a:t>8/19/19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120675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030380-FF75-1D4F-B56F-4517FF7DAA57}" type="datetimeFigureOut">
              <a:rPr lang="en-US" smtClean="0"/>
              <a:t>8/19/19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17812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030380-FF75-1D4F-B56F-4517FF7DAA57}" type="datetimeFigureOut">
              <a:rPr lang="en-US" smtClean="0"/>
              <a:t>8/19/19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356249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30380-FF75-1D4F-B56F-4517FF7DAA57}" type="datetimeFigureOut">
              <a:rPr lang="en-US" smtClean="0"/>
              <a:t>8/19/19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57852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30380-FF75-1D4F-B56F-4517FF7DAA57}" type="datetimeFigureOut">
              <a:rPr lang="en-US" smtClean="0"/>
              <a:t>8/19/19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220109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30380-FF75-1D4F-B56F-4517FF7DAA57}" type="datetimeFigureOut">
              <a:rPr lang="en-US" smtClean="0"/>
              <a:t>8/19/19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151321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30380-FF75-1D4F-B56F-4517FF7DAA57}" type="datetimeFigureOut">
              <a:rPr lang="en-US" smtClean="0"/>
              <a:t>8/19/19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CEAB0-A6A8-2F40-9250-F27D389E1555}" type="slidenum">
              <a:rPr lang="en-US" smtClean="0"/>
              <a:t>‹#›</a:t>
            </a:fld>
            <a:endParaRPr lang="en-US"/>
          </a:p>
        </p:txBody>
      </p:sp>
    </p:spTree>
    <p:extLst>
      <p:ext uri="{BB962C8B-B14F-4D97-AF65-F5344CB8AC3E}">
        <p14:creationId xmlns:p14="http://schemas.microsoft.com/office/powerpoint/2010/main" val="193439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houghtworks.com/insights/blog/qa-de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ecurecoding.cert.org/confluence/display/java/ERR01-J.+Do+not+allow+exceptions+to+expose+sensitive+information" TargetMode="External"/><Relationship Id="rId2" Type="http://schemas.openxmlformats.org/officeDocument/2006/relationships/hyperlink" Target="https://www.owasp.org/images/0/08/OWASP_SCP_Quick_Reference_Guide_v2.pdf" TargetMode="External"/><Relationship Id="rId1" Type="http://schemas.openxmlformats.org/officeDocument/2006/relationships/slideLayout" Target="../slideLayouts/slideLayout2.xml"/><Relationship Id="rId4" Type="http://schemas.openxmlformats.org/officeDocument/2006/relationships/hyperlink" Target="http://cwe.mitre.org/data/definitions/209.html"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docs.python.org/3/tutorial/error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effknupp.com/blog/2013/12/09/improve-your-python-understanding-unit-testing/" TargetMode="External"/><Relationship Id="rId2" Type="http://schemas.openxmlformats.org/officeDocument/2006/relationships/hyperlink" Target="http://www.drdobbs.com/testing/unit-testing-with-python/24016516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sdn.microsoft.com/en-us/library/hh694602.aspx" TargetMode="External"/><Relationship Id="rId7" Type="http://schemas.openxmlformats.org/officeDocument/2006/relationships/hyperlink" Target="http://www.seleniumhq.org/" TargetMode="External"/><Relationship Id="rId2" Type="http://schemas.openxmlformats.org/officeDocument/2006/relationships/hyperlink" Target="http://junit.org/" TargetMode="External"/><Relationship Id="rId1" Type="http://schemas.openxmlformats.org/officeDocument/2006/relationships/slideLayout" Target="../slideLayouts/slideLayout2.xml"/><Relationship Id="rId6" Type="http://schemas.openxmlformats.org/officeDocument/2006/relationships/hyperlink" Target="http://developer.telerik.com/featured/journey-client-side-testing-javascript/" TargetMode="External"/><Relationship Id="rId5" Type="http://schemas.openxmlformats.org/officeDocument/2006/relationships/hyperlink" Target="https://developer.apple.com/library/content/documentation/DeveloperTools/Conceptual/testing_with_xcode/chapters/04-writing_tests.html" TargetMode="External"/><Relationship Id="rId4" Type="http://schemas.openxmlformats.org/officeDocument/2006/relationships/hyperlink" Target="https://developer.android.com/training/testing/start/index.htm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docs.python.org/3.7/library/unittest.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Software_test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ocs.python.org/3.5/library/unittest.html#module-unittest"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ocs.python.org/3.5/library/unittest.html#module-unit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techwell.com/2013/06/how-exhaustive-testing-ensured-successful-voyage-mars-rover"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littlehart.net/atthekeyboard/2012/05/16/test-all-the-thing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courses.cs.washington.edu/courses/cse143/11wi/eclipse-tutorial/junit.s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coverage.readthedocs.io/en/coverage-4.3.4/" TargetMode="External"/><Relationship Id="rId2" Type="http://schemas.openxmlformats.org/officeDocument/2006/relationships/hyperlink" Target="https://docs.python.org/devguide/coverag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coverage.readthedocs.io/en/coverage-4.3.4/"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github.com/minneapolis-edu/hello_python_unittest"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a:t>
            </a:r>
          </a:p>
        </p:txBody>
      </p:sp>
      <p:sp>
        <p:nvSpPr>
          <p:cNvPr id="3" name="Subtitle 2"/>
          <p:cNvSpPr>
            <a:spLocks noGrp="1"/>
          </p:cNvSpPr>
          <p:nvPr>
            <p:ph type="subTitle" idx="1"/>
          </p:nvPr>
        </p:nvSpPr>
        <p:spPr/>
        <p:txBody>
          <a:bodyPr/>
          <a:lstStyle/>
          <a:p>
            <a:r>
              <a:rPr lang="en-US" dirty="0" err="1"/>
              <a:t>tl;dr</a:t>
            </a:r>
            <a:r>
              <a:rPr lang="en-US" dirty="0"/>
              <a:t> testing is important and you will need to know how to do it, especially writing and using unit tests</a:t>
            </a:r>
          </a:p>
        </p:txBody>
      </p:sp>
    </p:spTree>
    <p:extLst>
      <p:ext uri="{BB962C8B-B14F-4D97-AF65-F5344CB8AC3E}">
        <p14:creationId xmlns:p14="http://schemas.microsoft.com/office/powerpoint/2010/main" val="3536584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a:xfrm>
            <a:off x="457200" y="1600200"/>
            <a:ext cx="8229600" cy="4959214"/>
          </a:xfrm>
        </p:spPr>
        <p:txBody>
          <a:bodyPr>
            <a:normAutofit lnSpcReduction="10000"/>
          </a:bodyPr>
          <a:lstStyle/>
          <a:p>
            <a:r>
              <a:rPr lang="en-US" dirty="0"/>
              <a:t>Software testing is a skilled job</a:t>
            </a:r>
          </a:p>
          <a:p>
            <a:r>
              <a:rPr lang="en-US" dirty="0"/>
              <a:t>Testers need to understand the code and the end users; where the code will be deployed; be creative, possess a thorough knowledge of how to break code</a:t>
            </a:r>
          </a:p>
          <a:p>
            <a:r>
              <a:rPr lang="en-US" dirty="0"/>
              <a:t>Often companies will have Quality Assurance (QA) staff or testers who work independently from the developers</a:t>
            </a:r>
          </a:p>
          <a:p>
            <a:r>
              <a:rPr lang="en-US" dirty="0"/>
              <a:t>And have developers test their own, and other people's code</a:t>
            </a:r>
          </a:p>
          <a:p>
            <a:endParaRPr lang="en-US" dirty="0"/>
          </a:p>
        </p:txBody>
      </p:sp>
    </p:spTree>
    <p:extLst>
      <p:ext uri="{BB962C8B-B14F-4D97-AF65-F5344CB8AC3E}">
        <p14:creationId xmlns:p14="http://schemas.microsoft.com/office/powerpoint/2010/main" val="199654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vs. automatic testing</a:t>
            </a:r>
          </a:p>
        </p:txBody>
      </p:sp>
      <p:sp>
        <p:nvSpPr>
          <p:cNvPr id="3" name="Content Placeholder 2"/>
          <p:cNvSpPr>
            <a:spLocks noGrp="1"/>
          </p:cNvSpPr>
          <p:nvPr>
            <p:ph idx="1"/>
          </p:nvPr>
        </p:nvSpPr>
        <p:spPr/>
        <p:txBody>
          <a:bodyPr>
            <a:normAutofit/>
          </a:bodyPr>
          <a:lstStyle/>
          <a:p>
            <a:r>
              <a:rPr lang="en-US" dirty="0"/>
              <a:t>Two broad types of testing </a:t>
            </a:r>
          </a:p>
          <a:p>
            <a:pPr lvl="1"/>
            <a:r>
              <a:rPr lang="en-US" dirty="0"/>
              <a:t>human tests (e.g. by you, or the QA staff, or later in the process, select customers, alpha/beta testers) </a:t>
            </a:r>
          </a:p>
          <a:p>
            <a:pPr lvl="1"/>
            <a:r>
              <a:rPr lang="en-US" dirty="0"/>
              <a:t>automated tests (e.g. unit tests such as Python's </a:t>
            </a:r>
            <a:r>
              <a:rPr lang="en-US" dirty="0" err="1"/>
              <a:t>unittest</a:t>
            </a:r>
            <a:r>
              <a:rPr lang="en-US" dirty="0"/>
              <a:t> tests)</a:t>
            </a:r>
            <a:endParaRPr lang="en-US" dirty="0">
              <a:hlinkClick r:id="rId2"/>
            </a:endParaRPr>
          </a:p>
        </p:txBody>
      </p:sp>
      <p:pic>
        <p:nvPicPr>
          <p:cNvPr id="4" name="Picture 3"/>
          <p:cNvPicPr>
            <a:picLocks noChangeAspect="1"/>
          </p:cNvPicPr>
          <p:nvPr/>
        </p:nvPicPr>
        <p:blipFill>
          <a:blip r:embed="rId3"/>
          <a:stretch>
            <a:fillRect/>
          </a:stretch>
        </p:blipFill>
        <p:spPr>
          <a:xfrm>
            <a:off x="4934607" y="4235661"/>
            <a:ext cx="3909848" cy="2295783"/>
          </a:xfrm>
          <a:prstGeom prst="rect">
            <a:avLst/>
          </a:prstGeom>
          <a:ln>
            <a:solidFill>
              <a:schemeClr val="bg1">
                <a:lumMod val="50000"/>
              </a:schemeClr>
            </a:solidFill>
          </a:ln>
        </p:spPr>
      </p:pic>
      <p:sp>
        <p:nvSpPr>
          <p:cNvPr id="5" name="Rectangle 4"/>
          <p:cNvSpPr/>
          <p:nvPr/>
        </p:nvSpPr>
        <p:spPr>
          <a:xfrm>
            <a:off x="299545" y="4603560"/>
            <a:ext cx="4572000" cy="1569660"/>
          </a:xfrm>
          <a:prstGeom prst="rect">
            <a:avLst/>
          </a:prstGeom>
        </p:spPr>
        <p:txBody>
          <a:bodyPr>
            <a:spAutoFit/>
          </a:bodyPr>
          <a:lstStyle/>
          <a:p>
            <a:pPr marL="571500" indent="-571500">
              <a:buFont typeface="Arial" charset="0"/>
              <a:buChar char="•"/>
            </a:pPr>
            <a:r>
              <a:rPr lang="en-US" sz="3200" dirty="0"/>
              <a:t>Important to have both automatic tests, and human testers</a:t>
            </a:r>
          </a:p>
        </p:txBody>
      </p:sp>
      <p:sp>
        <p:nvSpPr>
          <p:cNvPr id="6" name="Rectangle 5"/>
          <p:cNvSpPr/>
          <p:nvPr/>
        </p:nvSpPr>
        <p:spPr>
          <a:xfrm>
            <a:off x="5621393" y="6550223"/>
            <a:ext cx="3223062" cy="307777"/>
          </a:xfrm>
          <a:prstGeom prst="rect">
            <a:avLst/>
          </a:prstGeom>
        </p:spPr>
        <p:txBody>
          <a:bodyPr wrap="none">
            <a:spAutoFit/>
          </a:bodyPr>
          <a:lstStyle/>
          <a:p>
            <a:r>
              <a:rPr lang="en-US" sz="1400" dirty="0"/>
              <a:t>https://</a:t>
            </a:r>
            <a:r>
              <a:rPr lang="en-US" sz="1400" dirty="0" err="1"/>
              <a:t>www.sempf.net</a:t>
            </a:r>
            <a:r>
              <a:rPr lang="en-US" sz="1400" dirty="0"/>
              <a:t>/post/On-Testing1</a:t>
            </a:r>
          </a:p>
        </p:txBody>
      </p:sp>
    </p:spTree>
    <p:extLst>
      <p:ext uri="{BB962C8B-B14F-4D97-AF65-F5344CB8AC3E}">
        <p14:creationId xmlns:p14="http://schemas.microsoft.com/office/powerpoint/2010/main" val="82111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 with thorough testing, errors still happen</a:t>
            </a:r>
          </a:p>
        </p:txBody>
      </p:sp>
      <p:sp>
        <p:nvSpPr>
          <p:cNvPr id="3" name="Content Placeholder 2"/>
          <p:cNvSpPr>
            <a:spLocks noGrp="1"/>
          </p:cNvSpPr>
          <p:nvPr>
            <p:ph idx="1"/>
          </p:nvPr>
        </p:nvSpPr>
        <p:spPr/>
        <p:txBody>
          <a:bodyPr/>
          <a:lstStyle/>
          <a:p>
            <a:r>
              <a:rPr lang="en-US" dirty="0"/>
              <a:t>Your job as a programmer is to anticipate errors, and deal with them as safely as possible</a:t>
            </a:r>
          </a:p>
          <a:p>
            <a:pPr lvl="1"/>
            <a:r>
              <a:rPr lang="en-US" dirty="0"/>
              <a:t>Consider things outside of your control – other systems your application communicates with; files; databases; user input</a:t>
            </a:r>
          </a:p>
          <a:p>
            <a:pPr lvl="1"/>
            <a:r>
              <a:rPr lang="en-US" dirty="0"/>
              <a:t>Take steps to recover, or terminate the program safely in even of fatal error</a:t>
            </a:r>
          </a:p>
          <a:p>
            <a:r>
              <a:rPr lang="en-US" dirty="0"/>
              <a:t>Exception handling is very useful</a:t>
            </a:r>
          </a:p>
          <a:p>
            <a:pPr marL="0" indent="0">
              <a:buNone/>
            </a:pPr>
            <a:endParaRPr lang="en-US" dirty="0"/>
          </a:p>
        </p:txBody>
      </p:sp>
    </p:spTree>
    <p:extLst>
      <p:ext uri="{BB962C8B-B14F-4D97-AF65-F5344CB8AC3E}">
        <p14:creationId xmlns:p14="http://schemas.microsoft.com/office/powerpoint/2010/main" val="86940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Errors</a:t>
            </a:r>
          </a:p>
        </p:txBody>
      </p:sp>
      <p:sp>
        <p:nvSpPr>
          <p:cNvPr id="3" name="Content Placeholder 2"/>
          <p:cNvSpPr>
            <a:spLocks noGrp="1"/>
          </p:cNvSpPr>
          <p:nvPr>
            <p:ph idx="1"/>
          </p:nvPr>
        </p:nvSpPr>
        <p:spPr>
          <a:xfrm>
            <a:off x="358422" y="1417638"/>
            <a:ext cx="8229600" cy="4889923"/>
          </a:xfrm>
        </p:spPr>
        <p:txBody>
          <a:bodyPr>
            <a:normAutofit fontScale="85000" lnSpcReduction="20000"/>
          </a:bodyPr>
          <a:lstStyle/>
          <a:p>
            <a:r>
              <a:rPr lang="en-US" dirty="0"/>
              <a:t>General principles</a:t>
            </a:r>
          </a:p>
          <a:p>
            <a:pPr lvl="1"/>
            <a:r>
              <a:rPr lang="en-US" dirty="0"/>
              <a:t>Think about what parts of your code is likely to cause errors, and plan what to do if it errors</a:t>
            </a:r>
          </a:p>
          <a:p>
            <a:pPr lvl="2"/>
            <a:r>
              <a:rPr lang="en-US" dirty="0"/>
              <a:t>User input</a:t>
            </a:r>
          </a:p>
          <a:p>
            <a:pPr lvl="2"/>
            <a:r>
              <a:rPr lang="en-US" dirty="0"/>
              <a:t>DB </a:t>
            </a:r>
          </a:p>
          <a:p>
            <a:pPr lvl="2"/>
            <a:r>
              <a:rPr lang="en-US" dirty="0"/>
              <a:t>File IO</a:t>
            </a:r>
          </a:p>
          <a:p>
            <a:pPr lvl="2"/>
            <a:r>
              <a:rPr lang="en-US" dirty="0"/>
              <a:t>Network operations</a:t>
            </a:r>
          </a:p>
          <a:p>
            <a:pPr lvl="2"/>
            <a:r>
              <a:rPr lang="en-US" dirty="0"/>
              <a:t>Authentication</a:t>
            </a:r>
          </a:p>
          <a:p>
            <a:pPr lvl="2"/>
            <a:r>
              <a:rPr lang="en-US" dirty="0"/>
              <a:t>What else?</a:t>
            </a:r>
          </a:p>
          <a:p>
            <a:pPr lvl="1"/>
            <a:r>
              <a:rPr lang="en-US" dirty="0"/>
              <a:t>Handle errors (that you can do something about) </a:t>
            </a:r>
            <a:r>
              <a:rPr lang="en-US" b="1" dirty="0"/>
              <a:t>as soon as is reasonably possible</a:t>
            </a:r>
            <a:r>
              <a:rPr lang="en-US" dirty="0"/>
              <a:t>; before they will cause problems later</a:t>
            </a:r>
          </a:p>
          <a:p>
            <a:pPr lvl="2"/>
            <a:r>
              <a:rPr lang="en-US" dirty="0"/>
              <a:t>Example: if user types in wrong password, let them try again</a:t>
            </a:r>
          </a:p>
          <a:p>
            <a:pPr lvl="2"/>
            <a:r>
              <a:rPr lang="en-US" dirty="0"/>
              <a:t>If network is down, wait a short time and try again</a:t>
            </a:r>
          </a:p>
          <a:p>
            <a:pPr lvl="2"/>
            <a:r>
              <a:rPr lang="en-US" dirty="0"/>
              <a:t>If file is not found, ask user if they want to create it</a:t>
            </a:r>
          </a:p>
          <a:p>
            <a:pPr lvl="1"/>
            <a:endParaRPr lang="en-US" dirty="0"/>
          </a:p>
        </p:txBody>
      </p:sp>
    </p:spTree>
    <p:extLst>
      <p:ext uri="{BB962C8B-B14F-4D97-AF65-F5344CB8AC3E}">
        <p14:creationId xmlns:p14="http://schemas.microsoft.com/office/powerpoint/2010/main" val="346587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Errors - try and except</a:t>
            </a:r>
          </a:p>
        </p:txBody>
      </p:sp>
      <p:sp>
        <p:nvSpPr>
          <p:cNvPr id="3" name="Content Placeholder 2"/>
          <p:cNvSpPr>
            <a:spLocks noGrp="1"/>
          </p:cNvSpPr>
          <p:nvPr>
            <p:ph idx="1"/>
          </p:nvPr>
        </p:nvSpPr>
        <p:spPr>
          <a:xfrm>
            <a:off x="358422" y="1417638"/>
            <a:ext cx="8229600" cy="4889923"/>
          </a:xfrm>
        </p:spPr>
        <p:txBody>
          <a:bodyPr>
            <a:normAutofit fontScale="92500"/>
          </a:bodyPr>
          <a:lstStyle/>
          <a:p>
            <a:r>
              <a:rPr lang="en-US" dirty="0"/>
              <a:t>Add error handling to code that is likely to cause errors </a:t>
            </a:r>
            <a:r>
              <a:rPr lang="en-US" b="1" dirty="0"/>
              <a:t>IF</a:t>
            </a:r>
            <a:r>
              <a:rPr lang="en-US" dirty="0"/>
              <a:t> it's reasonable to recover from the error </a:t>
            </a:r>
          </a:p>
          <a:p>
            <a:r>
              <a:rPr lang="en-US" dirty="0"/>
              <a:t>If the program can't recover from the error, </a:t>
            </a:r>
          </a:p>
          <a:p>
            <a:pPr lvl="2"/>
            <a:r>
              <a:rPr lang="en-US" dirty="0"/>
              <a:t>Let it crash, logging any information known about the problem</a:t>
            </a:r>
          </a:p>
          <a:p>
            <a:pPr lvl="2"/>
            <a:r>
              <a:rPr lang="en-US" dirty="0"/>
              <a:t>Or close it as safely as possible (shut down open DB connections, save any data) logging any information known </a:t>
            </a:r>
          </a:p>
          <a:p>
            <a:pPr lvl="1"/>
            <a:r>
              <a:rPr lang="en-US" dirty="0"/>
              <a:t>The root cause will be discovered sooner</a:t>
            </a:r>
          </a:p>
          <a:p>
            <a:pPr lvl="1"/>
            <a:r>
              <a:rPr lang="en-US" dirty="0"/>
              <a:t>This type of error is often caused by syntax errors or buggy code, so seeing the errors makes it more likely the issue will be found and fixed </a:t>
            </a:r>
          </a:p>
        </p:txBody>
      </p:sp>
    </p:spTree>
    <p:extLst>
      <p:ext uri="{BB962C8B-B14F-4D97-AF65-F5344CB8AC3E}">
        <p14:creationId xmlns:p14="http://schemas.microsoft.com/office/powerpoint/2010/main" val="54869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Errors</a:t>
            </a:r>
          </a:p>
        </p:txBody>
      </p:sp>
      <p:sp>
        <p:nvSpPr>
          <p:cNvPr id="3" name="Content Placeholder 2"/>
          <p:cNvSpPr>
            <a:spLocks noGrp="1"/>
          </p:cNvSpPr>
          <p:nvPr>
            <p:ph idx="1"/>
          </p:nvPr>
        </p:nvSpPr>
        <p:spPr>
          <a:xfrm>
            <a:off x="358422" y="1417638"/>
            <a:ext cx="8229600" cy="4889923"/>
          </a:xfrm>
        </p:spPr>
        <p:txBody>
          <a:bodyPr>
            <a:normAutofit/>
          </a:bodyPr>
          <a:lstStyle/>
          <a:p>
            <a:r>
              <a:rPr lang="en-US" dirty="0"/>
              <a:t>Use the most specific type of Error in an except block</a:t>
            </a:r>
          </a:p>
          <a:p>
            <a:r>
              <a:rPr lang="en-US" dirty="0"/>
              <a:t>Only print (or display errors to the user) if the user can understand the message</a:t>
            </a:r>
          </a:p>
          <a:p>
            <a:r>
              <a:rPr lang="en-US" dirty="0"/>
              <a:t>Use </a:t>
            </a:r>
            <a:r>
              <a:rPr lang="en-US" b="1" dirty="0"/>
              <a:t>logging</a:t>
            </a:r>
            <a:r>
              <a:rPr lang="en-US" dirty="0"/>
              <a:t> for stack traces and other technical information</a:t>
            </a:r>
          </a:p>
        </p:txBody>
      </p:sp>
      <p:pic>
        <p:nvPicPr>
          <p:cNvPr id="4" name="Picture 3">
            <a:extLst>
              <a:ext uri="{FF2B5EF4-FFF2-40B4-BE49-F238E27FC236}">
                <a16:creationId xmlns:a16="http://schemas.microsoft.com/office/drawing/2014/main" id="{D0568D55-13FF-3642-BD7D-D8064BF47D2B}"/>
              </a:ext>
            </a:extLst>
          </p:cNvPr>
          <p:cNvPicPr>
            <a:picLocks noChangeAspect="1"/>
          </p:cNvPicPr>
          <p:nvPr/>
        </p:nvPicPr>
        <p:blipFill>
          <a:blip r:embed="rId2"/>
          <a:stretch>
            <a:fillRect/>
          </a:stretch>
        </p:blipFill>
        <p:spPr>
          <a:xfrm>
            <a:off x="3950208" y="4729923"/>
            <a:ext cx="4505004" cy="1750438"/>
          </a:xfrm>
          <a:prstGeom prst="rect">
            <a:avLst/>
          </a:prstGeom>
        </p:spPr>
      </p:pic>
    </p:spTree>
    <p:extLst>
      <p:ext uri="{BB962C8B-B14F-4D97-AF65-F5344CB8AC3E}">
        <p14:creationId xmlns:p14="http://schemas.microsoft.com/office/powerpoint/2010/main" val="128126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C3CE-6AA2-1444-B688-AADE46463E71}"/>
              </a:ext>
            </a:extLst>
          </p:cNvPr>
          <p:cNvSpPr>
            <a:spLocks noGrp="1"/>
          </p:cNvSpPr>
          <p:nvPr>
            <p:ph type="title"/>
          </p:nvPr>
        </p:nvSpPr>
        <p:spPr/>
        <p:txBody>
          <a:bodyPr/>
          <a:lstStyle/>
          <a:p>
            <a:r>
              <a:rPr lang="en-US" dirty="0"/>
              <a:t>Error Checking and Handling</a:t>
            </a:r>
          </a:p>
        </p:txBody>
      </p:sp>
      <p:sp>
        <p:nvSpPr>
          <p:cNvPr id="3" name="Content Placeholder 2">
            <a:extLst>
              <a:ext uri="{FF2B5EF4-FFF2-40B4-BE49-F238E27FC236}">
                <a16:creationId xmlns:a16="http://schemas.microsoft.com/office/drawing/2014/main" id="{A0BD8219-8B95-3C46-AF56-582AB54E8D25}"/>
              </a:ext>
            </a:extLst>
          </p:cNvPr>
          <p:cNvSpPr>
            <a:spLocks noGrp="1"/>
          </p:cNvSpPr>
          <p:nvPr>
            <p:ph idx="1"/>
          </p:nvPr>
        </p:nvSpPr>
        <p:spPr/>
        <p:txBody>
          <a:bodyPr/>
          <a:lstStyle/>
          <a:p>
            <a:r>
              <a:rPr lang="en-US" dirty="0"/>
              <a:t>How can we modify this program so that it only accepts inputs between the current year, and 120 years ago?</a:t>
            </a:r>
          </a:p>
        </p:txBody>
      </p:sp>
      <p:pic>
        <p:nvPicPr>
          <p:cNvPr id="5" name="Picture 4">
            <a:extLst>
              <a:ext uri="{FF2B5EF4-FFF2-40B4-BE49-F238E27FC236}">
                <a16:creationId xmlns:a16="http://schemas.microsoft.com/office/drawing/2014/main" id="{DED414ED-4315-CB41-AA75-1EC8DA7A6163}"/>
              </a:ext>
            </a:extLst>
          </p:cNvPr>
          <p:cNvPicPr>
            <a:picLocks noChangeAspect="1"/>
          </p:cNvPicPr>
          <p:nvPr/>
        </p:nvPicPr>
        <p:blipFill>
          <a:blip r:embed="rId2"/>
          <a:stretch>
            <a:fillRect/>
          </a:stretch>
        </p:blipFill>
        <p:spPr>
          <a:xfrm>
            <a:off x="658368" y="3332719"/>
            <a:ext cx="7621659" cy="3266425"/>
          </a:xfrm>
          <a:prstGeom prst="rect">
            <a:avLst/>
          </a:prstGeom>
        </p:spPr>
      </p:pic>
    </p:spTree>
    <p:extLst>
      <p:ext uri="{BB962C8B-B14F-4D97-AF65-F5344CB8AC3E}">
        <p14:creationId xmlns:p14="http://schemas.microsoft.com/office/powerpoint/2010/main" val="3640329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E4DA-9DC4-DD44-993B-7CFBD041BF76}"/>
              </a:ext>
            </a:extLst>
          </p:cNvPr>
          <p:cNvSpPr>
            <a:spLocks noGrp="1"/>
          </p:cNvSpPr>
          <p:nvPr>
            <p:ph type="title"/>
          </p:nvPr>
        </p:nvSpPr>
        <p:spPr/>
        <p:txBody>
          <a:bodyPr/>
          <a:lstStyle/>
          <a:p>
            <a:r>
              <a:rPr lang="en-US" dirty="0"/>
              <a:t>Raising Errors</a:t>
            </a:r>
          </a:p>
        </p:txBody>
      </p:sp>
      <p:sp>
        <p:nvSpPr>
          <p:cNvPr id="3" name="Content Placeholder 2">
            <a:extLst>
              <a:ext uri="{FF2B5EF4-FFF2-40B4-BE49-F238E27FC236}">
                <a16:creationId xmlns:a16="http://schemas.microsoft.com/office/drawing/2014/main" id="{BA887484-B53F-0A48-96FC-6FE3CC04BAE2}"/>
              </a:ext>
            </a:extLst>
          </p:cNvPr>
          <p:cNvSpPr>
            <a:spLocks noGrp="1"/>
          </p:cNvSpPr>
          <p:nvPr>
            <p:ph idx="1"/>
          </p:nvPr>
        </p:nvSpPr>
        <p:spPr/>
        <p:txBody>
          <a:bodyPr/>
          <a:lstStyle/>
          <a:p>
            <a:r>
              <a:rPr lang="en-US" dirty="0"/>
              <a:t>Use the </a:t>
            </a:r>
            <a:r>
              <a:rPr lang="en-US" b="1" dirty="0"/>
              <a:t>raise</a:t>
            </a:r>
            <a:r>
              <a:rPr lang="en-US" dirty="0"/>
              <a:t> keyword</a:t>
            </a:r>
          </a:p>
        </p:txBody>
      </p:sp>
      <p:pic>
        <p:nvPicPr>
          <p:cNvPr id="4" name="Picture 3">
            <a:extLst>
              <a:ext uri="{FF2B5EF4-FFF2-40B4-BE49-F238E27FC236}">
                <a16:creationId xmlns:a16="http://schemas.microsoft.com/office/drawing/2014/main" id="{A585BAEC-0A60-3749-80FF-2988C8D7E6B7}"/>
              </a:ext>
            </a:extLst>
          </p:cNvPr>
          <p:cNvPicPr>
            <a:picLocks noChangeAspect="1"/>
          </p:cNvPicPr>
          <p:nvPr/>
        </p:nvPicPr>
        <p:blipFill>
          <a:blip r:embed="rId2"/>
          <a:stretch>
            <a:fillRect/>
          </a:stretch>
        </p:blipFill>
        <p:spPr>
          <a:xfrm>
            <a:off x="1047377" y="2638425"/>
            <a:ext cx="7264400" cy="3670300"/>
          </a:xfrm>
          <a:prstGeom prst="rect">
            <a:avLst/>
          </a:prstGeom>
        </p:spPr>
      </p:pic>
    </p:spTree>
    <p:extLst>
      <p:ext uri="{BB962C8B-B14F-4D97-AF65-F5344CB8AC3E}">
        <p14:creationId xmlns:p14="http://schemas.microsoft.com/office/powerpoint/2010/main" val="179667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EC2D-4C87-D449-9C39-20FDB9AA46DB}"/>
              </a:ext>
            </a:extLst>
          </p:cNvPr>
          <p:cNvSpPr>
            <a:spLocks noGrp="1"/>
          </p:cNvSpPr>
          <p:nvPr>
            <p:ph type="title"/>
          </p:nvPr>
        </p:nvSpPr>
        <p:spPr/>
        <p:txBody>
          <a:bodyPr/>
          <a:lstStyle/>
          <a:p>
            <a:r>
              <a:rPr lang="en-US" dirty="0"/>
              <a:t>Exception Handling</a:t>
            </a:r>
          </a:p>
        </p:txBody>
      </p:sp>
      <p:pic>
        <p:nvPicPr>
          <p:cNvPr id="4" name="Content Placeholder 3">
            <a:extLst>
              <a:ext uri="{FF2B5EF4-FFF2-40B4-BE49-F238E27FC236}">
                <a16:creationId xmlns:a16="http://schemas.microsoft.com/office/drawing/2014/main" id="{8EEE27CA-6163-B341-9618-879B7F18DD42}"/>
              </a:ext>
            </a:extLst>
          </p:cNvPr>
          <p:cNvPicPr>
            <a:picLocks noGrp="1" noChangeAspect="1"/>
          </p:cNvPicPr>
          <p:nvPr>
            <p:ph idx="1"/>
          </p:nvPr>
        </p:nvPicPr>
        <p:blipFill>
          <a:blip r:embed="rId2"/>
          <a:stretch>
            <a:fillRect/>
          </a:stretch>
        </p:blipFill>
        <p:spPr>
          <a:xfrm>
            <a:off x="729876" y="1626113"/>
            <a:ext cx="7351806" cy="4705728"/>
          </a:xfrm>
          <a:prstGeom prst="rect">
            <a:avLst/>
          </a:prstGeom>
        </p:spPr>
      </p:pic>
    </p:spTree>
    <p:extLst>
      <p:ext uri="{BB962C8B-B14F-4D97-AF65-F5344CB8AC3E}">
        <p14:creationId xmlns:p14="http://schemas.microsoft.com/office/powerpoint/2010/main" val="222319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5078-A771-BF4B-8817-4C4009923DE1}"/>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3DC248C-88DF-6D46-8B42-05167FE5C34B}"/>
              </a:ext>
            </a:extLst>
          </p:cNvPr>
          <p:cNvSpPr>
            <a:spLocks noGrp="1"/>
          </p:cNvSpPr>
          <p:nvPr>
            <p:ph idx="1"/>
          </p:nvPr>
        </p:nvSpPr>
        <p:spPr/>
        <p:txBody>
          <a:bodyPr/>
          <a:lstStyle/>
          <a:p>
            <a:r>
              <a:rPr lang="en-US" dirty="0"/>
              <a:t>Type in this program, run and test</a:t>
            </a:r>
          </a:p>
          <a:p>
            <a:r>
              <a:rPr lang="en-US" dirty="0" err="1"/>
              <a:t>Sdd</a:t>
            </a:r>
            <a:r>
              <a:rPr lang="en-US" dirty="0"/>
              <a:t> try except blocks so that the </a:t>
            </a:r>
            <a:r>
              <a:rPr lang="en-US" dirty="0" err="1"/>
              <a:t>FileNotFoundError</a:t>
            </a:r>
            <a:r>
              <a:rPr lang="en-US" dirty="0"/>
              <a:t> is caught if the </a:t>
            </a:r>
            <a:r>
              <a:rPr lang="en-US" dirty="0" err="1"/>
              <a:t>data.txt</a:t>
            </a:r>
            <a:r>
              <a:rPr lang="en-US" dirty="0"/>
              <a:t> file is not found  </a:t>
            </a:r>
          </a:p>
          <a:p>
            <a:r>
              <a:rPr lang="en-US" dirty="0"/>
              <a:t>Print a file not found message in the except block</a:t>
            </a:r>
          </a:p>
        </p:txBody>
      </p:sp>
      <p:pic>
        <p:nvPicPr>
          <p:cNvPr id="5" name="Picture 4">
            <a:extLst>
              <a:ext uri="{FF2B5EF4-FFF2-40B4-BE49-F238E27FC236}">
                <a16:creationId xmlns:a16="http://schemas.microsoft.com/office/drawing/2014/main" id="{E39B2BEB-3C81-1944-B643-BEBB271DDF8F}"/>
              </a:ext>
            </a:extLst>
          </p:cNvPr>
          <p:cNvPicPr>
            <a:picLocks noChangeAspect="1"/>
          </p:cNvPicPr>
          <p:nvPr/>
        </p:nvPicPr>
        <p:blipFill>
          <a:blip r:embed="rId2"/>
          <a:stretch>
            <a:fillRect/>
          </a:stretch>
        </p:blipFill>
        <p:spPr>
          <a:xfrm>
            <a:off x="668296" y="4885874"/>
            <a:ext cx="7807407" cy="1838372"/>
          </a:xfrm>
          <a:prstGeom prst="rect">
            <a:avLst/>
          </a:prstGeom>
        </p:spPr>
      </p:pic>
    </p:spTree>
    <p:extLst>
      <p:ext uri="{BB962C8B-B14F-4D97-AF65-F5344CB8AC3E}">
        <p14:creationId xmlns:p14="http://schemas.microsoft.com/office/powerpoint/2010/main" val="425035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a:xfrm>
            <a:off x="457200" y="1417638"/>
            <a:ext cx="8097808" cy="5141776"/>
          </a:xfrm>
        </p:spPr>
        <p:txBody>
          <a:bodyPr>
            <a:normAutofit fontScale="92500" lnSpcReduction="10000"/>
          </a:bodyPr>
          <a:lstStyle/>
          <a:p>
            <a:r>
              <a:rPr lang="en-US" dirty="0"/>
              <a:t>Testing is very important for finding bugs and errors in code</a:t>
            </a:r>
          </a:p>
          <a:p>
            <a:r>
              <a:rPr lang="en-US" dirty="0"/>
              <a:t>And to verify correctness: does this application do what the customer wants?</a:t>
            </a:r>
          </a:p>
          <a:p>
            <a:pPr lvl="1"/>
            <a:r>
              <a:rPr lang="en-US" dirty="0"/>
              <a:t>Improve software quality</a:t>
            </a:r>
          </a:p>
          <a:p>
            <a:pPr lvl="1"/>
            <a:r>
              <a:rPr lang="en-US" dirty="0"/>
              <a:t>Improve reliability</a:t>
            </a:r>
          </a:p>
          <a:p>
            <a:pPr lvl="1"/>
            <a:r>
              <a:rPr lang="en-US" dirty="0"/>
              <a:t>Improve availability</a:t>
            </a:r>
          </a:p>
          <a:p>
            <a:pPr lvl="1"/>
            <a:r>
              <a:rPr lang="en-US" dirty="0"/>
              <a:t>Ease of use, user retention</a:t>
            </a:r>
          </a:p>
          <a:p>
            <a:pPr lvl="1"/>
            <a:r>
              <a:rPr lang="en-US" dirty="0"/>
              <a:t>Improve user experience</a:t>
            </a:r>
          </a:p>
          <a:p>
            <a:pPr lvl="1"/>
            <a:r>
              <a:rPr lang="en-US" dirty="0"/>
              <a:t>Reduce the risk of security issues (SQL injection, DoS, other vulnerabilities)</a:t>
            </a:r>
          </a:p>
        </p:txBody>
      </p:sp>
    </p:spTree>
    <p:extLst>
      <p:ext uri="{BB962C8B-B14F-4D97-AF65-F5344CB8AC3E}">
        <p14:creationId xmlns:p14="http://schemas.microsoft.com/office/powerpoint/2010/main" val="20032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057A-81D6-3042-9A31-8C78220B0B97}"/>
              </a:ext>
            </a:extLst>
          </p:cNvPr>
          <p:cNvSpPr>
            <a:spLocks noGrp="1"/>
          </p:cNvSpPr>
          <p:nvPr>
            <p:ph type="title"/>
          </p:nvPr>
        </p:nvSpPr>
        <p:spPr/>
        <p:txBody>
          <a:bodyPr/>
          <a:lstStyle/>
          <a:p>
            <a:r>
              <a:rPr lang="en-US" dirty="0"/>
              <a:t>Files and other Resources</a:t>
            </a:r>
          </a:p>
        </p:txBody>
      </p:sp>
      <p:sp>
        <p:nvSpPr>
          <p:cNvPr id="3" name="Content Placeholder 2">
            <a:extLst>
              <a:ext uri="{FF2B5EF4-FFF2-40B4-BE49-F238E27FC236}">
                <a16:creationId xmlns:a16="http://schemas.microsoft.com/office/drawing/2014/main" id="{6F53080F-8084-8149-B254-42B16AE1EDDC}"/>
              </a:ext>
            </a:extLst>
          </p:cNvPr>
          <p:cNvSpPr>
            <a:spLocks noGrp="1"/>
          </p:cNvSpPr>
          <p:nvPr>
            <p:ph idx="1"/>
          </p:nvPr>
        </p:nvSpPr>
        <p:spPr/>
        <p:txBody>
          <a:bodyPr/>
          <a:lstStyle/>
          <a:p>
            <a:r>
              <a:rPr lang="en-US" dirty="0"/>
              <a:t>When writing to a file, it is important to close the file when done</a:t>
            </a:r>
          </a:p>
          <a:p>
            <a:r>
              <a:rPr lang="en-US" dirty="0"/>
              <a:t>Likewise, important to close connections to databases when done </a:t>
            </a:r>
          </a:p>
        </p:txBody>
      </p:sp>
      <p:pic>
        <p:nvPicPr>
          <p:cNvPr id="4" name="Picture 3">
            <a:extLst>
              <a:ext uri="{FF2B5EF4-FFF2-40B4-BE49-F238E27FC236}">
                <a16:creationId xmlns:a16="http://schemas.microsoft.com/office/drawing/2014/main" id="{BA67B19F-7B90-C44C-8397-660C9363043A}"/>
              </a:ext>
            </a:extLst>
          </p:cNvPr>
          <p:cNvPicPr>
            <a:picLocks noChangeAspect="1"/>
          </p:cNvPicPr>
          <p:nvPr/>
        </p:nvPicPr>
        <p:blipFill>
          <a:blip r:embed="rId2"/>
          <a:stretch>
            <a:fillRect/>
          </a:stretch>
        </p:blipFill>
        <p:spPr>
          <a:xfrm>
            <a:off x="1855694" y="4007224"/>
            <a:ext cx="7111288" cy="2118939"/>
          </a:xfrm>
          <a:prstGeom prst="rect">
            <a:avLst/>
          </a:prstGeom>
        </p:spPr>
      </p:pic>
      <p:sp>
        <p:nvSpPr>
          <p:cNvPr id="5" name="TextBox 4">
            <a:extLst>
              <a:ext uri="{FF2B5EF4-FFF2-40B4-BE49-F238E27FC236}">
                <a16:creationId xmlns:a16="http://schemas.microsoft.com/office/drawing/2014/main" id="{235138B1-636B-974D-B9D9-165080FBBDEF}"/>
              </a:ext>
            </a:extLst>
          </p:cNvPr>
          <p:cNvSpPr txBox="1"/>
          <p:nvPr/>
        </p:nvSpPr>
        <p:spPr>
          <a:xfrm>
            <a:off x="177018" y="4011099"/>
            <a:ext cx="1398494" cy="2585323"/>
          </a:xfrm>
          <a:prstGeom prst="rect">
            <a:avLst/>
          </a:prstGeom>
          <a:noFill/>
        </p:spPr>
        <p:txBody>
          <a:bodyPr wrap="square" rtlCol="0">
            <a:spAutoFit/>
          </a:bodyPr>
          <a:lstStyle/>
          <a:p>
            <a:r>
              <a:rPr lang="en-US" dirty="0"/>
              <a:t>If this program crashes before the file is closed, the file could remain open, data can be lost</a:t>
            </a:r>
          </a:p>
        </p:txBody>
      </p:sp>
    </p:spTree>
    <p:extLst>
      <p:ext uri="{BB962C8B-B14F-4D97-AF65-F5344CB8AC3E}">
        <p14:creationId xmlns:p14="http://schemas.microsoft.com/office/powerpoint/2010/main" val="233084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6088-A698-B74F-A60F-E1B88E834A76}"/>
              </a:ext>
            </a:extLst>
          </p:cNvPr>
          <p:cNvSpPr>
            <a:spLocks noGrp="1"/>
          </p:cNvSpPr>
          <p:nvPr>
            <p:ph type="title"/>
          </p:nvPr>
        </p:nvSpPr>
        <p:spPr/>
        <p:txBody>
          <a:bodyPr>
            <a:normAutofit/>
          </a:bodyPr>
          <a:lstStyle/>
          <a:p>
            <a:r>
              <a:rPr lang="en-US" dirty="0"/>
              <a:t>with - context manager</a:t>
            </a:r>
          </a:p>
        </p:txBody>
      </p:sp>
      <p:sp>
        <p:nvSpPr>
          <p:cNvPr id="3" name="Content Placeholder 2">
            <a:extLst>
              <a:ext uri="{FF2B5EF4-FFF2-40B4-BE49-F238E27FC236}">
                <a16:creationId xmlns:a16="http://schemas.microsoft.com/office/drawing/2014/main" id="{1B5B45C1-7007-844C-AE24-A5FF2DBA3C39}"/>
              </a:ext>
            </a:extLst>
          </p:cNvPr>
          <p:cNvSpPr>
            <a:spLocks noGrp="1"/>
          </p:cNvSpPr>
          <p:nvPr>
            <p:ph idx="1"/>
          </p:nvPr>
        </p:nvSpPr>
        <p:spPr>
          <a:xfrm>
            <a:off x="457200" y="4261104"/>
            <a:ext cx="8229600" cy="2301061"/>
          </a:xfrm>
        </p:spPr>
        <p:txBody>
          <a:bodyPr>
            <a:normAutofit fontScale="70000" lnSpcReduction="20000"/>
          </a:bodyPr>
          <a:lstStyle/>
          <a:p>
            <a:r>
              <a:rPr lang="en-US" dirty="0"/>
              <a:t>with is the python keyword for context manager</a:t>
            </a:r>
          </a:p>
          <a:p>
            <a:r>
              <a:rPr lang="en-US" dirty="0"/>
              <a:t>In this example, the file is automatically closed at the end of the with block</a:t>
            </a:r>
          </a:p>
          <a:p>
            <a:r>
              <a:rPr lang="en-US" dirty="0"/>
              <a:t>Does NOT handle exceptions - although the content manage will try to close the file if there is an error, your program will still crash</a:t>
            </a:r>
          </a:p>
          <a:p>
            <a:r>
              <a:rPr lang="en-US" dirty="0"/>
              <a:t>More examples when we look at databases</a:t>
            </a:r>
          </a:p>
          <a:p>
            <a:endParaRPr lang="en-US" dirty="0"/>
          </a:p>
        </p:txBody>
      </p:sp>
      <p:pic>
        <p:nvPicPr>
          <p:cNvPr id="5" name="Picture 4">
            <a:extLst>
              <a:ext uri="{FF2B5EF4-FFF2-40B4-BE49-F238E27FC236}">
                <a16:creationId xmlns:a16="http://schemas.microsoft.com/office/drawing/2014/main" id="{B53F2DE7-0519-B24A-865D-351B11CCA99A}"/>
              </a:ext>
            </a:extLst>
          </p:cNvPr>
          <p:cNvPicPr>
            <a:picLocks noChangeAspect="1"/>
          </p:cNvPicPr>
          <p:nvPr/>
        </p:nvPicPr>
        <p:blipFill>
          <a:blip r:embed="rId2"/>
          <a:stretch>
            <a:fillRect/>
          </a:stretch>
        </p:blipFill>
        <p:spPr>
          <a:xfrm>
            <a:off x="457200" y="1914652"/>
            <a:ext cx="8206994" cy="2126996"/>
          </a:xfrm>
          <a:prstGeom prst="rect">
            <a:avLst/>
          </a:prstGeom>
        </p:spPr>
      </p:pic>
    </p:spTree>
    <p:extLst>
      <p:ext uri="{BB962C8B-B14F-4D97-AF65-F5344CB8AC3E}">
        <p14:creationId xmlns:p14="http://schemas.microsoft.com/office/powerpoint/2010/main" val="3415671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6088-A698-B74F-A60F-E1B88E834A76}"/>
              </a:ext>
            </a:extLst>
          </p:cNvPr>
          <p:cNvSpPr>
            <a:spLocks noGrp="1"/>
          </p:cNvSpPr>
          <p:nvPr>
            <p:ph type="title"/>
          </p:nvPr>
        </p:nvSpPr>
        <p:spPr/>
        <p:txBody>
          <a:bodyPr>
            <a:normAutofit fontScale="90000"/>
          </a:bodyPr>
          <a:lstStyle/>
          <a:p>
            <a:r>
              <a:rPr lang="en-US" dirty="0"/>
              <a:t>with - context manager plus exception handling</a:t>
            </a:r>
          </a:p>
        </p:txBody>
      </p:sp>
      <p:sp>
        <p:nvSpPr>
          <p:cNvPr id="3" name="Content Placeholder 2">
            <a:extLst>
              <a:ext uri="{FF2B5EF4-FFF2-40B4-BE49-F238E27FC236}">
                <a16:creationId xmlns:a16="http://schemas.microsoft.com/office/drawing/2014/main" id="{1B5B45C1-7007-844C-AE24-A5FF2DBA3C39}"/>
              </a:ext>
            </a:extLst>
          </p:cNvPr>
          <p:cNvSpPr>
            <a:spLocks noGrp="1"/>
          </p:cNvSpPr>
          <p:nvPr>
            <p:ph idx="1"/>
          </p:nvPr>
        </p:nvSpPr>
        <p:spPr>
          <a:xfrm>
            <a:off x="457200" y="4846320"/>
            <a:ext cx="8229600" cy="1715845"/>
          </a:xfrm>
        </p:spPr>
        <p:txBody>
          <a:bodyPr>
            <a:normAutofit/>
          </a:bodyPr>
          <a:lstStyle/>
          <a:p>
            <a:pPr marL="0" indent="0">
              <a:buNone/>
            </a:pPr>
            <a:r>
              <a:rPr lang="en-US" dirty="0"/>
              <a:t>File is still closed automatically</a:t>
            </a:r>
          </a:p>
          <a:p>
            <a:pPr marL="0" indent="0">
              <a:buNone/>
            </a:pPr>
            <a:r>
              <a:rPr lang="en-US" dirty="0"/>
              <a:t>You would obviously do something more useful in the except block :)</a:t>
            </a:r>
          </a:p>
          <a:p>
            <a:endParaRPr lang="en-US" dirty="0"/>
          </a:p>
        </p:txBody>
      </p:sp>
      <p:pic>
        <p:nvPicPr>
          <p:cNvPr id="5" name="Picture 4">
            <a:extLst>
              <a:ext uri="{FF2B5EF4-FFF2-40B4-BE49-F238E27FC236}">
                <a16:creationId xmlns:a16="http://schemas.microsoft.com/office/drawing/2014/main" id="{64DEBA76-B981-F44D-B48D-549DDE7D4247}"/>
              </a:ext>
            </a:extLst>
          </p:cNvPr>
          <p:cNvPicPr>
            <a:picLocks noChangeAspect="1"/>
          </p:cNvPicPr>
          <p:nvPr/>
        </p:nvPicPr>
        <p:blipFill>
          <a:blip r:embed="rId2"/>
          <a:stretch>
            <a:fillRect/>
          </a:stretch>
        </p:blipFill>
        <p:spPr>
          <a:xfrm>
            <a:off x="322072" y="1988820"/>
            <a:ext cx="8565896" cy="2521736"/>
          </a:xfrm>
          <a:prstGeom prst="rect">
            <a:avLst/>
          </a:prstGeom>
        </p:spPr>
      </p:pic>
    </p:spTree>
    <p:extLst>
      <p:ext uri="{BB962C8B-B14F-4D97-AF65-F5344CB8AC3E}">
        <p14:creationId xmlns:p14="http://schemas.microsoft.com/office/powerpoint/2010/main" val="3426919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763"/>
            <a:ext cx="8229600" cy="1143000"/>
          </a:xfrm>
        </p:spPr>
        <p:txBody>
          <a:bodyPr/>
          <a:lstStyle/>
          <a:p>
            <a:r>
              <a:rPr lang="en-US" dirty="0"/>
              <a:t>Exception Handling</a:t>
            </a:r>
          </a:p>
        </p:txBody>
      </p:sp>
      <p:sp>
        <p:nvSpPr>
          <p:cNvPr id="3" name="Content Placeholder 2"/>
          <p:cNvSpPr>
            <a:spLocks noGrp="1"/>
          </p:cNvSpPr>
          <p:nvPr>
            <p:ph idx="1"/>
          </p:nvPr>
        </p:nvSpPr>
        <p:spPr>
          <a:xfrm>
            <a:off x="178408" y="1252028"/>
            <a:ext cx="8835876" cy="5408480"/>
          </a:xfrm>
        </p:spPr>
        <p:txBody>
          <a:bodyPr>
            <a:normAutofit fontScale="70000" lnSpcReduction="20000"/>
          </a:bodyPr>
          <a:lstStyle/>
          <a:p>
            <a:r>
              <a:rPr lang="en-US" dirty="0"/>
              <a:t>OWASP secure coding standard has advice for error handling: </a:t>
            </a:r>
            <a:r>
              <a:rPr lang="en-US" dirty="0">
                <a:hlinkClick r:id="rId2"/>
              </a:rPr>
              <a:t>https://www.owasp.org/images/0/08/OWASP_SCP_Quick_Reference_Guide_v2.pdf</a:t>
            </a:r>
            <a:r>
              <a:rPr lang="en-US" dirty="0"/>
              <a:t>  </a:t>
            </a:r>
          </a:p>
          <a:p>
            <a:r>
              <a:rPr lang="en-US" dirty="0"/>
              <a:t>How to handle exceptions, how not to handle exceptions</a:t>
            </a:r>
          </a:p>
          <a:p>
            <a:r>
              <a:rPr lang="en-US" dirty="0"/>
              <a:t>Mishandled, unhandled or suppressed exceptions cause code to crash, or not behave as expected, and cause other bugs</a:t>
            </a:r>
          </a:p>
          <a:p>
            <a:r>
              <a:rPr lang="en-US" dirty="0"/>
              <a:t>And, reveal information which can be used to exploit the code </a:t>
            </a:r>
          </a:p>
          <a:p>
            <a:pPr lvl="1"/>
            <a:r>
              <a:rPr lang="en-US" dirty="0"/>
              <a:t>In particular, don't let an exception crash your code</a:t>
            </a:r>
          </a:p>
          <a:p>
            <a:pPr lvl="1"/>
            <a:r>
              <a:rPr lang="en-US" dirty="0"/>
              <a:t>Don't reveal interesting information in error messages	</a:t>
            </a:r>
          </a:p>
          <a:p>
            <a:pPr lvl="2"/>
            <a:r>
              <a:rPr lang="en-US" dirty="0"/>
              <a:t>For example, information on structure of a file system, or tables and columns in a database; stack traces</a:t>
            </a:r>
          </a:p>
          <a:p>
            <a:pPr lvl="1"/>
            <a:r>
              <a:rPr lang="en-US" dirty="0"/>
              <a:t>Many hacker exploits have arisen from interesting information gleaned from oversharing in error messages – links and examples at:</a:t>
            </a:r>
          </a:p>
          <a:p>
            <a:r>
              <a:rPr lang="en-US" dirty="0">
                <a:hlinkClick r:id="rId3"/>
              </a:rPr>
              <a:t>https://www.securecoding.cert.org/confluence/display/java/ERR01-J.+Do+not+allow+exceptions+to+expose+sensitive+information</a:t>
            </a:r>
            <a:endParaRPr lang="en-US" dirty="0"/>
          </a:p>
          <a:p>
            <a:r>
              <a:rPr lang="en-US" dirty="0">
                <a:hlinkClick r:id="rId4"/>
              </a:rPr>
              <a:t>http://cwe.mitre.org/data/definitions/209.html</a:t>
            </a:r>
            <a:endParaRPr lang="en-US" dirty="0"/>
          </a:p>
          <a:p>
            <a:endParaRPr lang="en-US" dirty="0"/>
          </a:p>
          <a:p>
            <a:pPr marL="0" indent="0">
              <a:buNone/>
            </a:pPr>
            <a:endParaRPr lang="en-US" dirty="0"/>
          </a:p>
        </p:txBody>
      </p:sp>
    </p:spTree>
    <p:extLst>
      <p:ext uri="{BB962C8B-B14F-4D97-AF65-F5344CB8AC3E}">
        <p14:creationId xmlns:p14="http://schemas.microsoft.com/office/powerpoint/2010/main" val="64131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6BCE-DCAD-514C-A707-0E0D92956105}"/>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9D3B3E5F-FF58-9A42-B540-C6748C07EB36}"/>
              </a:ext>
            </a:extLst>
          </p:cNvPr>
          <p:cNvSpPr>
            <a:spLocks noGrp="1"/>
          </p:cNvSpPr>
          <p:nvPr>
            <p:ph idx="1"/>
          </p:nvPr>
        </p:nvSpPr>
        <p:spPr/>
        <p:txBody>
          <a:bodyPr>
            <a:normAutofit/>
          </a:bodyPr>
          <a:lstStyle/>
          <a:p>
            <a:r>
              <a:rPr lang="en-US" sz="2800" dirty="0"/>
              <a:t>Python library documentation on error handling</a:t>
            </a:r>
          </a:p>
          <a:p>
            <a:pPr lvl="1"/>
            <a:r>
              <a:rPr lang="en-US" sz="2400" dirty="0">
                <a:hlinkClick r:id="rId2"/>
              </a:rPr>
              <a:t>https://docs.python.org/3/tutorial/errors.html</a:t>
            </a:r>
            <a:endParaRPr lang="en-US" sz="2400" dirty="0"/>
          </a:p>
          <a:p>
            <a:endParaRPr lang="en-US" sz="2800" dirty="0"/>
          </a:p>
        </p:txBody>
      </p:sp>
    </p:spTree>
    <p:extLst>
      <p:ext uri="{BB962C8B-B14F-4D97-AF65-F5344CB8AC3E}">
        <p14:creationId xmlns:p14="http://schemas.microsoft.com/office/powerpoint/2010/main" val="2346253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Testing</a:t>
            </a:r>
          </a:p>
        </p:txBody>
      </p:sp>
      <p:sp>
        <p:nvSpPr>
          <p:cNvPr id="3" name="Content Placeholder 2"/>
          <p:cNvSpPr>
            <a:spLocks noGrp="1"/>
          </p:cNvSpPr>
          <p:nvPr>
            <p:ph idx="1"/>
          </p:nvPr>
        </p:nvSpPr>
        <p:spPr/>
        <p:txBody>
          <a:bodyPr/>
          <a:lstStyle/>
          <a:p>
            <a:r>
              <a:rPr lang="en-US" dirty="0"/>
              <a:t>Creating code that tests your code</a:t>
            </a:r>
          </a:p>
          <a:p>
            <a:r>
              <a:rPr lang="en-US" b="1" dirty="0"/>
              <a:t>Required reading</a:t>
            </a:r>
            <a:r>
              <a:rPr lang="en-US" dirty="0"/>
              <a:t>:</a:t>
            </a:r>
          </a:p>
          <a:p>
            <a:r>
              <a:rPr lang="en-US" dirty="0">
                <a:hlinkClick r:id="rId2"/>
              </a:rPr>
              <a:t>http://www.drdobbs.com/testing/unit-testing-with-python/240165163</a:t>
            </a:r>
            <a:endParaRPr lang="en-US" dirty="0"/>
          </a:p>
          <a:p>
            <a:r>
              <a:rPr lang="en-US" dirty="0">
                <a:hlinkClick r:id="rId3"/>
              </a:rPr>
              <a:t>https://www.jeffknupp.com/blog/2013/12/09/improve-your-python-understanding-unit-testing/</a:t>
            </a:r>
            <a:endParaRPr lang="en-US" dirty="0"/>
          </a:p>
          <a:p>
            <a:endParaRPr lang="en-US" dirty="0"/>
          </a:p>
          <a:p>
            <a:endParaRPr lang="en-US" dirty="0"/>
          </a:p>
        </p:txBody>
      </p:sp>
    </p:spTree>
    <p:extLst>
      <p:ext uri="{BB962C8B-B14F-4D97-AF65-F5344CB8AC3E}">
        <p14:creationId xmlns:p14="http://schemas.microsoft.com/office/powerpoint/2010/main" val="2672114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Frameworks</a:t>
            </a:r>
          </a:p>
        </p:txBody>
      </p:sp>
      <p:sp>
        <p:nvSpPr>
          <p:cNvPr id="3" name="Content Placeholder 2"/>
          <p:cNvSpPr>
            <a:spLocks noGrp="1"/>
          </p:cNvSpPr>
          <p:nvPr>
            <p:ph idx="1"/>
          </p:nvPr>
        </p:nvSpPr>
        <p:spPr>
          <a:xfrm>
            <a:off x="457200" y="1600200"/>
            <a:ext cx="8229600" cy="4820356"/>
          </a:xfrm>
        </p:spPr>
        <p:txBody>
          <a:bodyPr>
            <a:normAutofit fontScale="92500" lnSpcReduction="20000"/>
          </a:bodyPr>
          <a:lstStyle/>
          <a:p>
            <a:r>
              <a:rPr lang="en-US" sz="2400" dirty="0"/>
              <a:t>JUnit with Java </a:t>
            </a:r>
            <a:r>
              <a:rPr lang="en-US" sz="2400" dirty="0">
                <a:hlinkClick r:id="rId2"/>
              </a:rPr>
              <a:t>http://junit.org/</a:t>
            </a:r>
            <a:r>
              <a:rPr lang="en-US" sz="2400" dirty="0"/>
              <a:t> </a:t>
            </a:r>
          </a:p>
          <a:p>
            <a:r>
              <a:rPr lang="en-US" sz="2400" dirty="0"/>
              <a:t>C# and VB - The Microsoft Unit Testing Framework </a:t>
            </a:r>
            <a:r>
              <a:rPr lang="en-US" sz="2400" dirty="0">
                <a:hlinkClick r:id="rId3"/>
              </a:rPr>
              <a:t>https://msdn.microsoft.com/en-us/library/hh694602.aspx</a:t>
            </a:r>
            <a:endParaRPr lang="en-US" sz="2400" dirty="0"/>
          </a:p>
          <a:p>
            <a:r>
              <a:rPr lang="en-US" sz="2400" dirty="0"/>
              <a:t>Android: </a:t>
            </a:r>
            <a:r>
              <a:rPr lang="en-US" sz="2400" dirty="0" err="1"/>
              <a:t>JUnit</a:t>
            </a:r>
            <a:r>
              <a:rPr lang="en-US" sz="2400" dirty="0"/>
              <a:t> Unit Tests and Instrumented tests</a:t>
            </a:r>
          </a:p>
          <a:p>
            <a:r>
              <a:rPr lang="en-US" sz="2400" dirty="0">
                <a:hlinkClick r:id="rId4"/>
              </a:rPr>
              <a:t>https://developer.android.com/training/testing/start/index.html</a:t>
            </a:r>
            <a:r>
              <a:rPr lang="en-US" sz="2400" dirty="0"/>
              <a:t> </a:t>
            </a:r>
          </a:p>
          <a:p>
            <a:r>
              <a:rPr lang="en-US" sz="2400" dirty="0"/>
              <a:t>Unit testing in </a:t>
            </a:r>
            <a:r>
              <a:rPr lang="en-US" sz="2400" dirty="0" err="1"/>
              <a:t>iOS</a:t>
            </a:r>
            <a:r>
              <a:rPr lang="en-US" sz="2400" dirty="0"/>
              <a:t> development </a:t>
            </a:r>
            <a:r>
              <a:rPr lang="en-US" sz="2400" dirty="0">
                <a:hlinkClick r:id="rId5"/>
              </a:rPr>
              <a:t>https://developer.apple.com/library/content/documentation/DeveloperTools/Conceptual/testing_with_xcode/chapters/04-writing_tests.html</a:t>
            </a:r>
            <a:r>
              <a:rPr lang="en-US" sz="2400" dirty="0"/>
              <a:t> </a:t>
            </a:r>
          </a:p>
          <a:p>
            <a:r>
              <a:rPr lang="en-US" sz="2400" dirty="0"/>
              <a:t>Web: server unit tests in the server code's language</a:t>
            </a:r>
          </a:p>
          <a:p>
            <a:r>
              <a:rPr lang="en-US" sz="2400" dirty="0"/>
              <a:t>JavaScript: Jest, Mocha, Karma, Jasmine, </a:t>
            </a:r>
            <a:r>
              <a:rPr lang="en-US" sz="2400" dirty="0" err="1"/>
              <a:t>QUnit</a:t>
            </a:r>
            <a:r>
              <a:rPr lang="en-US" sz="2400" dirty="0"/>
              <a:t>, others </a:t>
            </a:r>
            <a:r>
              <a:rPr lang="en-US" sz="2400" dirty="0">
                <a:hlinkClick r:id="rId6"/>
              </a:rPr>
              <a:t>http://developer.telerik.com/featured/journey-client-side-testing-javascript/</a:t>
            </a:r>
            <a:r>
              <a:rPr lang="en-US" sz="2400" dirty="0"/>
              <a:t> </a:t>
            </a:r>
          </a:p>
          <a:p>
            <a:r>
              <a:rPr lang="en-US" sz="2400" dirty="0"/>
              <a:t>UX and browser testing: Selenium </a:t>
            </a:r>
            <a:r>
              <a:rPr lang="en-US" sz="2400" dirty="0">
                <a:hlinkClick r:id="rId7"/>
              </a:rPr>
              <a:t>http://www.seleniumhq.org/</a:t>
            </a:r>
            <a:r>
              <a:rPr lang="en-US" sz="2400" dirty="0"/>
              <a:t> </a:t>
            </a:r>
          </a:p>
          <a:p>
            <a:r>
              <a:rPr lang="en-US" sz="2400" dirty="0"/>
              <a:t>Many others</a:t>
            </a:r>
          </a:p>
        </p:txBody>
      </p:sp>
    </p:spTree>
    <p:extLst>
      <p:ext uri="{BB962C8B-B14F-4D97-AF65-F5344CB8AC3E}">
        <p14:creationId xmlns:p14="http://schemas.microsoft.com/office/powerpoint/2010/main" val="3645732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p:txBody>
          <a:bodyPr>
            <a:normAutofit fontScale="92500"/>
          </a:bodyPr>
          <a:lstStyle/>
          <a:p>
            <a:r>
              <a:rPr lang="en-US" dirty="0" err="1"/>
              <a:t>unittest</a:t>
            </a:r>
            <a:r>
              <a:rPr lang="en-US" dirty="0"/>
              <a:t> is the standard library unit testing framework for Python code</a:t>
            </a:r>
          </a:p>
          <a:p>
            <a:r>
              <a:rPr lang="en-US" dirty="0">
                <a:hlinkClick r:id="rId2"/>
              </a:rPr>
              <a:t>https://docs.python.org/3.7/library/unittest.html</a:t>
            </a:r>
            <a:endParaRPr lang="en-US" dirty="0"/>
          </a:p>
          <a:p>
            <a:r>
              <a:rPr lang="en-US" dirty="0"/>
              <a:t>You can write a unit test to test a unit (usually one function or part of a function) of your Python code for correct functionality</a:t>
            </a:r>
          </a:p>
          <a:p>
            <a:r>
              <a:rPr lang="en-US" dirty="0"/>
              <a:t>Can have a set of unit tests for a project</a:t>
            </a:r>
          </a:p>
          <a:p>
            <a:pPr lvl="1"/>
            <a:r>
              <a:rPr lang="en-US" dirty="0"/>
              <a:t>Run tests as needed to verify code is still working, and that you haven't broken anything else</a:t>
            </a:r>
          </a:p>
          <a:p>
            <a:endParaRPr lang="en-US" dirty="0"/>
          </a:p>
        </p:txBody>
      </p:sp>
    </p:spTree>
    <p:extLst>
      <p:ext uri="{BB962C8B-B14F-4D97-AF65-F5344CB8AC3E}">
        <p14:creationId xmlns:p14="http://schemas.microsoft.com/office/powerpoint/2010/main" val="2055740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9CC1-6257-3A42-8FF1-70ABAD1E6EA7}"/>
              </a:ext>
            </a:extLst>
          </p:cNvPr>
          <p:cNvSpPr>
            <a:spLocks noGrp="1"/>
          </p:cNvSpPr>
          <p:nvPr>
            <p:ph type="title"/>
          </p:nvPr>
        </p:nvSpPr>
        <p:spPr/>
        <p:txBody>
          <a:bodyPr/>
          <a:lstStyle/>
          <a:p>
            <a:r>
              <a:rPr lang="en-US" dirty="0"/>
              <a:t>First Unit Test</a:t>
            </a:r>
          </a:p>
        </p:txBody>
      </p:sp>
      <p:sp>
        <p:nvSpPr>
          <p:cNvPr id="3" name="Content Placeholder 2">
            <a:extLst>
              <a:ext uri="{FF2B5EF4-FFF2-40B4-BE49-F238E27FC236}">
                <a16:creationId xmlns:a16="http://schemas.microsoft.com/office/drawing/2014/main" id="{B1B47E9E-45B4-9842-A283-FAF45D7DC0C1}"/>
              </a:ext>
            </a:extLst>
          </p:cNvPr>
          <p:cNvSpPr>
            <a:spLocks noGrp="1"/>
          </p:cNvSpPr>
          <p:nvPr>
            <p:ph idx="1"/>
          </p:nvPr>
        </p:nvSpPr>
        <p:spPr>
          <a:xfrm>
            <a:off x="195785" y="1600200"/>
            <a:ext cx="8491015" cy="4525963"/>
          </a:xfrm>
        </p:spPr>
        <p:txBody>
          <a:bodyPr/>
          <a:lstStyle/>
          <a:p>
            <a:pPr marL="0" indent="0">
              <a:buNone/>
            </a:pPr>
            <a:r>
              <a:rPr lang="en-US" dirty="0"/>
              <a:t>Create two python files in the same directory, </a:t>
            </a:r>
            <a:r>
              <a:rPr lang="en-US" b="1" dirty="0" err="1"/>
              <a:t>area.py</a:t>
            </a:r>
            <a:r>
              <a:rPr lang="en-US" b="1" dirty="0"/>
              <a:t> </a:t>
            </a:r>
            <a:r>
              <a:rPr lang="en-US" dirty="0"/>
              <a:t>and </a:t>
            </a:r>
            <a:r>
              <a:rPr lang="en-US" b="1" dirty="0" err="1"/>
              <a:t>test_area.py</a:t>
            </a:r>
            <a:endParaRPr lang="en-US" b="1" dirty="0"/>
          </a:p>
        </p:txBody>
      </p:sp>
      <p:pic>
        <p:nvPicPr>
          <p:cNvPr id="4" name="Picture 3">
            <a:extLst>
              <a:ext uri="{FF2B5EF4-FFF2-40B4-BE49-F238E27FC236}">
                <a16:creationId xmlns:a16="http://schemas.microsoft.com/office/drawing/2014/main" id="{04F57430-24D4-1F40-A14A-3BF702B14182}"/>
              </a:ext>
            </a:extLst>
          </p:cNvPr>
          <p:cNvPicPr>
            <a:picLocks noChangeAspect="1"/>
          </p:cNvPicPr>
          <p:nvPr/>
        </p:nvPicPr>
        <p:blipFill>
          <a:blip r:embed="rId2"/>
          <a:stretch>
            <a:fillRect/>
          </a:stretch>
        </p:blipFill>
        <p:spPr>
          <a:xfrm>
            <a:off x="457200" y="2774657"/>
            <a:ext cx="4962035" cy="1809517"/>
          </a:xfrm>
          <a:prstGeom prst="rect">
            <a:avLst/>
          </a:prstGeom>
        </p:spPr>
      </p:pic>
      <p:pic>
        <p:nvPicPr>
          <p:cNvPr id="5" name="Picture 4">
            <a:extLst>
              <a:ext uri="{FF2B5EF4-FFF2-40B4-BE49-F238E27FC236}">
                <a16:creationId xmlns:a16="http://schemas.microsoft.com/office/drawing/2014/main" id="{855D00F0-F378-8A4D-A0F5-193CED6EDB38}"/>
              </a:ext>
            </a:extLst>
          </p:cNvPr>
          <p:cNvPicPr>
            <a:picLocks noChangeAspect="1"/>
          </p:cNvPicPr>
          <p:nvPr/>
        </p:nvPicPr>
        <p:blipFill>
          <a:blip r:embed="rId3"/>
          <a:stretch>
            <a:fillRect/>
          </a:stretch>
        </p:blipFill>
        <p:spPr>
          <a:xfrm>
            <a:off x="457200" y="4675455"/>
            <a:ext cx="6007100" cy="1930400"/>
          </a:xfrm>
          <a:prstGeom prst="rect">
            <a:avLst/>
          </a:prstGeom>
        </p:spPr>
      </p:pic>
      <p:sp>
        <p:nvSpPr>
          <p:cNvPr id="6" name="TextBox 5">
            <a:extLst>
              <a:ext uri="{FF2B5EF4-FFF2-40B4-BE49-F238E27FC236}">
                <a16:creationId xmlns:a16="http://schemas.microsoft.com/office/drawing/2014/main" id="{1B8551F3-6D04-4240-8482-4831F100CA44}"/>
              </a:ext>
            </a:extLst>
          </p:cNvPr>
          <p:cNvSpPr txBox="1"/>
          <p:nvPr/>
        </p:nvSpPr>
        <p:spPr>
          <a:xfrm>
            <a:off x="5903738" y="3278406"/>
            <a:ext cx="1424429" cy="584775"/>
          </a:xfrm>
          <a:prstGeom prst="rect">
            <a:avLst/>
          </a:prstGeom>
          <a:noFill/>
        </p:spPr>
        <p:txBody>
          <a:bodyPr wrap="none" rtlCol="0">
            <a:spAutoFit/>
          </a:bodyPr>
          <a:lstStyle/>
          <a:p>
            <a:r>
              <a:rPr lang="en-US" sz="3200" dirty="0" err="1"/>
              <a:t>area.py</a:t>
            </a:r>
            <a:endParaRPr lang="en-US" sz="3200" dirty="0"/>
          </a:p>
        </p:txBody>
      </p:sp>
      <p:sp>
        <p:nvSpPr>
          <p:cNvPr id="7" name="TextBox 6">
            <a:extLst>
              <a:ext uri="{FF2B5EF4-FFF2-40B4-BE49-F238E27FC236}">
                <a16:creationId xmlns:a16="http://schemas.microsoft.com/office/drawing/2014/main" id="{3555BE56-0D26-704F-8AF2-EBC764FA3F79}"/>
              </a:ext>
            </a:extLst>
          </p:cNvPr>
          <p:cNvSpPr txBox="1"/>
          <p:nvPr/>
        </p:nvSpPr>
        <p:spPr>
          <a:xfrm>
            <a:off x="6688044" y="5153672"/>
            <a:ext cx="2260171" cy="584775"/>
          </a:xfrm>
          <a:prstGeom prst="rect">
            <a:avLst/>
          </a:prstGeom>
          <a:noFill/>
        </p:spPr>
        <p:txBody>
          <a:bodyPr wrap="none" rtlCol="0">
            <a:spAutoFit/>
          </a:bodyPr>
          <a:lstStyle/>
          <a:p>
            <a:r>
              <a:rPr lang="en-US" sz="3200" dirty="0" err="1"/>
              <a:t>test_area.py</a:t>
            </a:r>
            <a:endParaRPr lang="en-US" sz="3200" dirty="0"/>
          </a:p>
        </p:txBody>
      </p:sp>
    </p:spTree>
    <p:extLst>
      <p:ext uri="{BB962C8B-B14F-4D97-AF65-F5344CB8AC3E}">
        <p14:creationId xmlns:p14="http://schemas.microsoft.com/office/powerpoint/2010/main" val="1719603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824" y="92076"/>
            <a:ext cx="8229600" cy="1143000"/>
          </a:xfrm>
        </p:spPr>
        <p:txBody>
          <a:bodyPr/>
          <a:lstStyle/>
          <a:p>
            <a:r>
              <a:rPr lang="en-US" dirty="0" err="1"/>
              <a:t>test_area.py</a:t>
            </a:r>
            <a:endParaRPr lang="en-US" dirty="0"/>
          </a:p>
        </p:txBody>
      </p:sp>
      <p:sp>
        <p:nvSpPr>
          <p:cNvPr id="3" name="Content Placeholder 2"/>
          <p:cNvSpPr>
            <a:spLocks noGrp="1"/>
          </p:cNvSpPr>
          <p:nvPr>
            <p:ph idx="1"/>
          </p:nvPr>
        </p:nvSpPr>
        <p:spPr>
          <a:xfrm>
            <a:off x="440012" y="1235076"/>
            <a:ext cx="8229600" cy="4525963"/>
          </a:xfrm>
        </p:spPr>
        <p:txBody>
          <a:bodyPr>
            <a:normAutofit/>
          </a:bodyPr>
          <a:lstStyle/>
          <a:p>
            <a:r>
              <a:rPr lang="en-US" sz="2800" dirty="0"/>
              <a:t>import test library and code to be tested</a:t>
            </a:r>
          </a:p>
          <a:p>
            <a:r>
              <a:rPr lang="en-US" sz="2800" dirty="0"/>
              <a:t>Create a class that's a subclass of </a:t>
            </a:r>
            <a:r>
              <a:rPr lang="en-US" sz="2800" dirty="0" err="1"/>
              <a:t>unittest.TestCase</a:t>
            </a:r>
            <a:endParaRPr lang="en-US" sz="2800" dirty="0"/>
          </a:p>
          <a:p>
            <a:r>
              <a:rPr lang="en-US" sz="2800" dirty="0" err="1"/>
              <a:t>TestShapeAreaTriangles</a:t>
            </a:r>
            <a:endParaRPr lang="en-US" sz="2800" dirty="0"/>
          </a:p>
          <a:p>
            <a:r>
              <a:rPr lang="en-US" sz="2800" dirty="0"/>
              <a:t>Inside the class, create test methods</a:t>
            </a:r>
          </a:p>
          <a:p>
            <a:r>
              <a:rPr lang="en-US" sz="2800" dirty="0"/>
              <a:t>Method names </a:t>
            </a:r>
            <a:r>
              <a:rPr lang="en-US" sz="2800" b="1" dirty="0"/>
              <a:t>must</a:t>
            </a:r>
            <a:r>
              <a:rPr lang="en-US" sz="2800" dirty="0"/>
              <a:t> start with test....</a:t>
            </a:r>
          </a:p>
        </p:txBody>
      </p:sp>
      <p:pic>
        <p:nvPicPr>
          <p:cNvPr id="6" name="Picture 5">
            <a:extLst>
              <a:ext uri="{FF2B5EF4-FFF2-40B4-BE49-F238E27FC236}">
                <a16:creationId xmlns:a16="http://schemas.microsoft.com/office/drawing/2014/main" id="{7A12A1DC-87E2-D844-91E8-9367FA83015C}"/>
              </a:ext>
            </a:extLst>
          </p:cNvPr>
          <p:cNvPicPr>
            <a:picLocks noChangeAspect="1"/>
          </p:cNvPicPr>
          <p:nvPr/>
        </p:nvPicPr>
        <p:blipFill>
          <a:blip r:embed="rId2"/>
          <a:stretch>
            <a:fillRect/>
          </a:stretch>
        </p:blipFill>
        <p:spPr>
          <a:xfrm>
            <a:off x="422824" y="3901142"/>
            <a:ext cx="8131876" cy="2593788"/>
          </a:xfrm>
          <a:prstGeom prst="rect">
            <a:avLst/>
          </a:prstGeom>
        </p:spPr>
      </p:pic>
    </p:spTree>
    <p:extLst>
      <p:ext uri="{BB962C8B-B14F-4D97-AF65-F5344CB8AC3E}">
        <p14:creationId xmlns:p14="http://schemas.microsoft.com/office/powerpoint/2010/main" val="318010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can be very challenging </a:t>
            </a:r>
          </a:p>
        </p:txBody>
      </p:sp>
      <p:sp>
        <p:nvSpPr>
          <p:cNvPr id="3" name="Content Placeholder 2"/>
          <p:cNvSpPr>
            <a:spLocks noGrp="1"/>
          </p:cNvSpPr>
          <p:nvPr>
            <p:ph idx="1"/>
          </p:nvPr>
        </p:nvSpPr>
        <p:spPr>
          <a:xfrm>
            <a:off x="457200" y="1417638"/>
            <a:ext cx="8097808" cy="5141776"/>
          </a:xfrm>
        </p:spPr>
        <p:txBody>
          <a:bodyPr>
            <a:normAutofit fontScale="92500"/>
          </a:bodyPr>
          <a:lstStyle/>
          <a:p>
            <a:r>
              <a:rPr lang="en-US" dirty="0"/>
              <a:t>Developers make code to work, human nature makes it hard to test your own code thoroughly</a:t>
            </a:r>
          </a:p>
          <a:p>
            <a:r>
              <a:rPr lang="en-US" dirty="0"/>
              <a:t>Hard to test from the perspective of the end user</a:t>
            </a:r>
          </a:p>
          <a:p>
            <a:r>
              <a:rPr lang="en-US" dirty="0"/>
              <a:t>Hard to test in every possible environment the code will be deployed in</a:t>
            </a:r>
          </a:p>
          <a:p>
            <a:r>
              <a:rPr lang="en-US" dirty="0"/>
              <a:t>Code is very complicated</a:t>
            </a:r>
          </a:p>
          <a:p>
            <a:r>
              <a:rPr lang="en-US" dirty="0"/>
              <a:t>Not enough time/money may be allocated for testing</a:t>
            </a:r>
          </a:p>
          <a:p>
            <a:r>
              <a:rPr lang="en-US" dirty="0"/>
              <a:t>It's boring - it's much more fun to write code</a:t>
            </a:r>
          </a:p>
          <a:p>
            <a:endParaRPr lang="en-US" dirty="0"/>
          </a:p>
        </p:txBody>
      </p:sp>
    </p:spTree>
    <p:extLst>
      <p:ext uri="{BB962C8B-B14F-4D97-AF65-F5344CB8AC3E}">
        <p14:creationId xmlns:p14="http://schemas.microsoft.com/office/powerpoint/2010/main" val="421945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BB8CD24-BCE4-2248-9DE1-C81E17506993}"/>
              </a:ext>
            </a:extLst>
          </p:cNvPr>
          <p:cNvPicPr>
            <a:picLocks noChangeAspect="1"/>
          </p:cNvPicPr>
          <p:nvPr/>
        </p:nvPicPr>
        <p:blipFill>
          <a:blip r:embed="rId2"/>
          <a:stretch>
            <a:fillRect/>
          </a:stretch>
        </p:blipFill>
        <p:spPr>
          <a:xfrm>
            <a:off x="555995" y="4936531"/>
            <a:ext cx="8206831" cy="714709"/>
          </a:xfrm>
          <a:prstGeom prst="rect">
            <a:avLst/>
          </a:prstGeom>
        </p:spPr>
      </p:pic>
      <p:sp>
        <p:nvSpPr>
          <p:cNvPr id="2" name="Title 1"/>
          <p:cNvSpPr>
            <a:spLocks noGrp="1"/>
          </p:cNvSpPr>
          <p:nvPr>
            <p:ph type="title"/>
          </p:nvPr>
        </p:nvSpPr>
        <p:spPr>
          <a:xfrm>
            <a:off x="457200" y="129351"/>
            <a:ext cx="8229600" cy="1143000"/>
          </a:xfrm>
        </p:spPr>
        <p:txBody>
          <a:bodyPr/>
          <a:lstStyle/>
          <a:p>
            <a:r>
              <a:rPr lang="en-US" dirty="0"/>
              <a:t>Assertions</a:t>
            </a:r>
          </a:p>
        </p:txBody>
      </p:sp>
      <p:sp>
        <p:nvSpPr>
          <p:cNvPr id="3" name="Content Placeholder 2"/>
          <p:cNvSpPr>
            <a:spLocks noGrp="1"/>
          </p:cNvSpPr>
          <p:nvPr>
            <p:ph idx="1"/>
          </p:nvPr>
        </p:nvSpPr>
        <p:spPr>
          <a:xfrm>
            <a:off x="555995" y="1118317"/>
            <a:ext cx="8229600" cy="4525963"/>
          </a:xfrm>
        </p:spPr>
        <p:txBody>
          <a:bodyPr/>
          <a:lstStyle/>
          <a:p>
            <a:r>
              <a:rPr lang="en-US" dirty="0"/>
              <a:t>The heart of unit testing</a:t>
            </a:r>
          </a:p>
          <a:p>
            <a:r>
              <a:rPr lang="en-US" dirty="0"/>
              <a:t>Assert that your code is behaving correctly</a:t>
            </a:r>
          </a:p>
          <a:p>
            <a:r>
              <a:rPr lang="en-US" dirty="0"/>
              <a:t>In this example: </a:t>
            </a:r>
            <a:r>
              <a:rPr lang="en-US" dirty="0" err="1"/>
              <a:t>assertEqual</a:t>
            </a:r>
            <a:r>
              <a:rPr lang="en-US" dirty="0"/>
              <a:t> checks that the expected data is the same as the actual data produced by your code</a:t>
            </a:r>
          </a:p>
        </p:txBody>
      </p:sp>
      <p:sp>
        <p:nvSpPr>
          <p:cNvPr id="5" name="Rectangle 4"/>
          <p:cNvSpPr/>
          <p:nvPr/>
        </p:nvSpPr>
        <p:spPr>
          <a:xfrm>
            <a:off x="3674814" y="5075865"/>
            <a:ext cx="401016" cy="453929"/>
          </a:xfrm>
          <a:prstGeom prst="rect">
            <a:avLst/>
          </a:prstGeom>
          <a:noFill/>
          <a:ln w="38100" cmpd="sng">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258170" y="5075865"/>
            <a:ext cx="4487181" cy="453929"/>
          </a:xfrm>
          <a:prstGeom prst="rect">
            <a:avLst/>
          </a:prstGeom>
          <a:noFill/>
          <a:ln w="38100" cmpd="sng">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cxnSpLocks/>
          </p:cNvCxnSpPr>
          <p:nvPr/>
        </p:nvCxnSpPr>
        <p:spPr>
          <a:xfrm flipH="1" flipV="1">
            <a:off x="3980330" y="5651240"/>
            <a:ext cx="95500" cy="631385"/>
          </a:xfrm>
          <a:prstGeom prst="straightConnector1">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6502079" y="5529794"/>
            <a:ext cx="53087" cy="410633"/>
          </a:xfrm>
          <a:prstGeom prst="straightConnector1">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592878" y="6211669"/>
            <a:ext cx="1330584" cy="646331"/>
          </a:xfrm>
          <a:prstGeom prst="rect">
            <a:avLst/>
          </a:prstGeom>
          <a:noFill/>
        </p:spPr>
        <p:txBody>
          <a:bodyPr wrap="square" rtlCol="0">
            <a:spAutoFit/>
          </a:bodyPr>
          <a:lstStyle/>
          <a:p>
            <a:r>
              <a:rPr lang="en-US" dirty="0"/>
              <a:t>Expect to get 10</a:t>
            </a:r>
          </a:p>
        </p:txBody>
      </p:sp>
      <p:sp>
        <p:nvSpPr>
          <p:cNvPr id="11" name="TextBox 10"/>
          <p:cNvSpPr txBox="1"/>
          <p:nvPr/>
        </p:nvSpPr>
        <p:spPr>
          <a:xfrm>
            <a:off x="5303397" y="5940427"/>
            <a:ext cx="3840603" cy="923330"/>
          </a:xfrm>
          <a:prstGeom prst="rect">
            <a:avLst/>
          </a:prstGeom>
          <a:noFill/>
        </p:spPr>
        <p:txBody>
          <a:bodyPr wrap="none" rtlCol="0">
            <a:spAutoFit/>
          </a:bodyPr>
          <a:lstStyle/>
          <a:p>
            <a:r>
              <a:rPr lang="en-US" dirty="0"/>
              <a:t>The actual data created by the </a:t>
            </a:r>
          </a:p>
          <a:p>
            <a:r>
              <a:rPr lang="en-US" dirty="0"/>
              <a:t>program being tested - the return </a:t>
            </a:r>
          </a:p>
          <a:p>
            <a:r>
              <a:rPr lang="en-US" dirty="0"/>
              <a:t>value from the </a:t>
            </a:r>
            <a:r>
              <a:rPr lang="en-US" dirty="0" err="1"/>
              <a:t>triangle_area</a:t>
            </a:r>
            <a:r>
              <a:rPr lang="en-US" dirty="0"/>
              <a:t>() function</a:t>
            </a:r>
          </a:p>
        </p:txBody>
      </p:sp>
      <p:sp>
        <p:nvSpPr>
          <p:cNvPr id="13" name="TextBox 12"/>
          <p:cNvSpPr txBox="1"/>
          <p:nvPr/>
        </p:nvSpPr>
        <p:spPr>
          <a:xfrm>
            <a:off x="147374" y="6372910"/>
            <a:ext cx="3000117" cy="369332"/>
          </a:xfrm>
          <a:prstGeom prst="rect">
            <a:avLst/>
          </a:prstGeom>
          <a:noFill/>
          <a:ln>
            <a:solidFill>
              <a:schemeClr val="tx2"/>
            </a:solidFill>
          </a:ln>
        </p:spPr>
        <p:txBody>
          <a:bodyPr wrap="none" rtlCol="0">
            <a:spAutoFit/>
          </a:bodyPr>
          <a:lstStyle/>
          <a:p>
            <a:r>
              <a:rPr lang="en-US" dirty="0"/>
              <a:t>More assertion methods soon</a:t>
            </a:r>
          </a:p>
        </p:txBody>
      </p:sp>
      <p:pic>
        <p:nvPicPr>
          <p:cNvPr id="7" name="Picture 6">
            <a:extLst>
              <a:ext uri="{FF2B5EF4-FFF2-40B4-BE49-F238E27FC236}">
                <a16:creationId xmlns:a16="http://schemas.microsoft.com/office/drawing/2014/main" id="{066E24C3-6E9A-054D-B9A8-E594D0E24983}"/>
              </a:ext>
            </a:extLst>
          </p:cNvPr>
          <p:cNvPicPr>
            <a:picLocks noChangeAspect="1"/>
          </p:cNvPicPr>
          <p:nvPr/>
        </p:nvPicPr>
        <p:blipFill>
          <a:blip r:embed="rId2"/>
          <a:stretch>
            <a:fillRect/>
          </a:stretch>
        </p:blipFill>
        <p:spPr>
          <a:xfrm>
            <a:off x="555995" y="3964136"/>
            <a:ext cx="8206831" cy="714709"/>
          </a:xfrm>
          <a:prstGeom prst="rect">
            <a:avLst/>
          </a:prstGeom>
        </p:spPr>
      </p:pic>
    </p:spTree>
    <p:extLst>
      <p:ext uri="{BB962C8B-B14F-4D97-AF65-F5344CB8AC3E}">
        <p14:creationId xmlns:p14="http://schemas.microsoft.com/office/powerpoint/2010/main" val="347469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4"/>
            <a:ext cx="8229600" cy="1143000"/>
          </a:xfrm>
        </p:spPr>
        <p:txBody>
          <a:bodyPr/>
          <a:lstStyle/>
          <a:p>
            <a:r>
              <a:rPr lang="en-US" dirty="0"/>
              <a:t>Run tests</a:t>
            </a:r>
          </a:p>
        </p:txBody>
      </p:sp>
      <p:sp>
        <p:nvSpPr>
          <p:cNvPr id="3" name="Content Placeholder 2"/>
          <p:cNvSpPr>
            <a:spLocks noGrp="1"/>
          </p:cNvSpPr>
          <p:nvPr>
            <p:ph idx="1"/>
          </p:nvPr>
        </p:nvSpPr>
        <p:spPr>
          <a:xfrm>
            <a:off x="457200" y="1144624"/>
            <a:ext cx="8229600" cy="3108615"/>
          </a:xfrm>
        </p:spPr>
        <p:txBody>
          <a:bodyPr>
            <a:normAutofit fontScale="77500" lnSpcReduction="20000"/>
          </a:bodyPr>
          <a:lstStyle/>
          <a:p>
            <a:r>
              <a:rPr lang="en-US" dirty="0"/>
              <a:t>From the command prompt or terminal, run your tests with one of these  commands</a:t>
            </a:r>
          </a:p>
          <a:p>
            <a:r>
              <a:rPr lang="en-US" dirty="0"/>
              <a:t>Should see a message with the number of tests run, and an OK message</a:t>
            </a:r>
          </a:p>
          <a:p>
            <a:pPr lvl="1"/>
            <a:r>
              <a:rPr lang="en-US" dirty="0"/>
              <a:t>PC</a:t>
            </a:r>
          </a:p>
          <a:p>
            <a:pPr marL="400050" lvl="1" indent="0">
              <a:buNone/>
            </a:pPr>
            <a:r>
              <a:rPr lang="en-US" b="1" dirty="0">
                <a:latin typeface="Consolas"/>
                <a:cs typeface="Consolas"/>
              </a:rPr>
              <a:t>python -m </a:t>
            </a:r>
            <a:r>
              <a:rPr lang="en-US" b="1" dirty="0" err="1">
                <a:latin typeface="Consolas"/>
                <a:cs typeface="Consolas"/>
              </a:rPr>
              <a:t>unittest</a:t>
            </a:r>
            <a:r>
              <a:rPr lang="en-US" b="1" dirty="0">
                <a:latin typeface="Consolas"/>
                <a:cs typeface="Consolas"/>
              </a:rPr>
              <a:t> </a:t>
            </a:r>
            <a:r>
              <a:rPr lang="en-US" b="1" dirty="0" err="1">
                <a:latin typeface="Consolas"/>
                <a:cs typeface="Consolas"/>
              </a:rPr>
              <a:t>test_area.py</a:t>
            </a:r>
            <a:endParaRPr lang="en-US" b="1" dirty="0">
              <a:latin typeface="Consolas"/>
              <a:cs typeface="Consolas"/>
            </a:endParaRPr>
          </a:p>
          <a:p>
            <a:pPr marL="400050" lvl="1" indent="0">
              <a:buNone/>
            </a:pPr>
            <a:endParaRPr lang="en-US" dirty="0">
              <a:latin typeface="Consolas"/>
              <a:cs typeface="Consolas"/>
            </a:endParaRPr>
          </a:p>
          <a:p>
            <a:pPr lvl="1"/>
            <a:r>
              <a:rPr lang="en-US" dirty="0"/>
              <a:t>Mac</a:t>
            </a:r>
          </a:p>
          <a:p>
            <a:pPr marL="400050" lvl="1" indent="0">
              <a:buNone/>
            </a:pPr>
            <a:r>
              <a:rPr lang="en-US" b="1" dirty="0">
                <a:latin typeface="Consolas"/>
                <a:cs typeface="Consolas"/>
              </a:rPr>
              <a:t>python3 -m </a:t>
            </a:r>
            <a:r>
              <a:rPr lang="en-US" b="1" dirty="0" err="1">
                <a:latin typeface="Consolas"/>
                <a:cs typeface="Consolas"/>
              </a:rPr>
              <a:t>unittest</a:t>
            </a:r>
            <a:r>
              <a:rPr lang="en-US" b="1" dirty="0">
                <a:latin typeface="Consolas"/>
                <a:cs typeface="Consolas"/>
              </a:rPr>
              <a:t> </a:t>
            </a:r>
            <a:r>
              <a:rPr lang="en-US" b="1" dirty="0" err="1">
                <a:latin typeface="Consolas"/>
                <a:cs typeface="Consolas"/>
              </a:rPr>
              <a:t>test_area.py</a:t>
            </a:r>
            <a:endParaRPr lang="en-US" b="1" dirty="0">
              <a:latin typeface="Consolas"/>
              <a:cs typeface="Consolas"/>
            </a:endParaRPr>
          </a:p>
          <a:p>
            <a:pPr marL="0" indent="0">
              <a:buNone/>
            </a:pPr>
            <a:endParaRPr lang="en-US" sz="2800" dirty="0">
              <a:latin typeface="Consolas"/>
              <a:cs typeface="Consolas"/>
            </a:endParaRPr>
          </a:p>
          <a:p>
            <a:pPr marL="0" indent="0">
              <a:buNone/>
            </a:pPr>
            <a:endParaRPr lang="en-US" sz="2800" dirty="0">
              <a:latin typeface="Consolas"/>
              <a:cs typeface="Consolas"/>
            </a:endParaRPr>
          </a:p>
        </p:txBody>
      </p:sp>
      <p:pic>
        <p:nvPicPr>
          <p:cNvPr id="5" name="Picture 4">
            <a:extLst>
              <a:ext uri="{FF2B5EF4-FFF2-40B4-BE49-F238E27FC236}">
                <a16:creationId xmlns:a16="http://schemas.microsoft.com/office/drawing/2014/main" id="{D9551B80-E481-024B-9790-2B89D2D79402}"/>
              </a:ext>
            </a:extLst>
          </p:cNvPr>
          <p:cNvPicPr>
            <a:picLocks noChangeAspect="1"/>
          </p:cNvPicPr>
          <p:nvPr/>
        </p:nvPicPr>
        <p:blipFill>
          <a:blip r:embed="rId2"/>
          <a:stretch>
            <a:fillRect/>
          </a:stretch>
        </p:blipFill>
        <p:spPr>
          <a:xfrm>
            <a:off x="457200" y="4562521"/>
            <a:ext cx="8118450" cy="1905514"/>
          </a:xfrm>
          <a:prstGeom prst="rect">
            <a:avLst/>
          </a:prstGeom>
        </p:spPr>
      </p:pic>
    </p:spTree>
    <p:extLst>
      <p:ext uri="{BB962C8B-B14F-4D97-AF65-F5344CB8AC3E}">
        <p14:creationId xmlns:p14="http://schemas.microsoft.com/office/powerpoint/2010/main" val="116995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D7ED-6E26-3C48-AF65-B1208226E158}"/>
              </a:ext>
            </a:extLst>
          </p:cNvPr>
          <p:cNvSpPr>
            <a:spLocks noGrp="1"/>
          </p:cNvSpPr>
          <p:nvPr>
            <p:ph type="title"/>
          </p:nvPr>
        </p:nvSpPr>
        <p:spPr/>
        <p:txBody>
          <a:bodyPr>
            <a:normAutofit fontScale="90000"/>
          </a:bodyPr>
          <a:lstStyle/>
          <a:p>
            <a:r>
              <a:rPr lang="en-US" dirty="0"/>
              <a:t>Terminal/Console/Command Prompt</a:t>
            </a:r>
          </a:p>
        </p:txBody>
      </p:sp>
      <p:sp>
        <p:nvSpPr>
          <p:cNvPr id="3" name="Content Placeholder 2">
            <a:extLst>
              <a:ext uri="{FF2B5EF4-FFF2-40B4-BE49-F238E27FC236}">
                <a16:creationId xmlns:a16="http://schemas.microsoft.com/office/drawing/2014/main" id="{D5C30C33-5151-AF4D-9AD5-56B110F52EBB}"/>
              </a:ext>
            </a:extLst>
          </p:cNvPr>
          <p:cNvSpPr>
            <a:spLocks noGrp="1"/>
          </p:cNvSpPr>
          <p:nvPr>
            <p:ph idx="1"/>
          </p:nvPr>
        </p:nvSpPr>
        <p:spPr>
          <a:xfrm>
            <a:off x="457200" y="1417638"/>
            <a:ext cx="8229600" cy="4525963"/>
          </a:xfrm>
        </p:spPr>
        <p:txBody>
          <a:bodyPr>
            <a:normAutofit/>
          </a:bodyPr>
          <a:lstStyle/>
          <a:p>
            <a:r>
              <a:rPr lang="en-US" sz="2800" dirty="0"/>
              <a:t>PyCharm modifies the Python Path when running your code so you'll see different behavior running from PyCharm vs. terminal </a:t>
            </a:r>
          </a:p>
          <a:p>
            <a:r>
              <a:rPr lang="en-US" sz="2800" dirty="0"/>
              <a:t>All of the instructions will use terminal commands</a:t>
            </a:r>
          </a:p>
          <a:p>
            <a:endParaRPr lang="en-US" sz="2800" dirty="0"/>
          </a:p>
        </p:txBody>
      </p:sp>
      <p:pic>
        <p:nvPicPr>
          <p:cNvPr id="4" name="Picture 3">
            <a:extLst>
              <a:ext uri="{FF2B5EF4-FFF2-40B4-BE49-F238E27FC236}">
                <a16:creationId xmlns:a16="http://schemas.microsoft.com/office/drawing/2014/main" id="{E7EDD249-AB2A-F642-830D-D84EBA812958}"/>
              </a:ext>
            </a:extLst>
          </p:cNvPr>
          <p:cNvPicPr>
            <a:picLocks noChangeAspect="1"/>
          </p:cNvPicPr>
          <p:nvPr/>
        </p:nvPicPr>
        <p:blipFill>
          <a:blip r:embed="rId2"/>
          <a:stretch>
            <a:fillRect/>
          </a:stretch>
        </p:blipFill>
        <p:spPr>
          <a:xfrm>
            <a:off x="3173506" y="3407745"/>
            <a:ext cx="5513294" cy="3450255"/>
          </a:xfrm>
          <a:prstGeom prst="rect">
            <a:avLst/>
          </a:prstGeom>
        </p:spPr>
      </p:pic>
      <p:sp>
        <p:nvSpPr>
          <p:cNvPr id="5" name="TextBox 4">
            <a:extLst>
              <a:ext uri="{FF2B5EF4-FFF2-40B4-BE49-F238E27FC236}">
                <a16:creationId xmlns:a16="http://schemas.microsoft.com/office/drawing/2014/main" id="{EE00269F-6849-A54E-9DAE-732F3F542862}"/>
              </a:ext>
            </a:extLst>
          </p:cNvPr>
          <p:cNvSpPr txBox="1"/>
          <p:nvPr/>
        </p:nvSpPr>
        <p:spPr>
          <a:xfrm>
            <a:off x="457200" y="3680618"/>
            <a:ext cx="2366682" cy="2031325"/>
          </a:xfrm>
          <a:prstGeom prst="rect">
            <a:avLst/>
          </a:prstGeom>
          <a:noFill/>
        </p:spPr>
        <p:txBody>
          <a:bodyPr wrap="square" rtlCol="0">
            <a:spAutoFit/>
          </a:bodyPr>
          <a:lstStyle/>
          <a:p>
            <a:r>
              <a:rPr lang="en-US" dirty="0"/>
              <a:t>If you are using PyCharm, you can open a terminal window from PyCharm. </a:t>
            </a:r>
          </a:p>
          <a:p>
            <a:r>
              <a:rPr lang="en-US" dirty="0"/>
              <a:t>Click on the Terminal icon, lower left</a:t>
            </a:r>
          </a:p>
        </p:txBody>
      </p:sp>
      <p:cxnSp>
        <p:nvCxnSpPr>
          <p:cNvPr id="7" name="Straight Arrow Connector 6">
            <a:extLst>
              <a:ext uri="{FF2B5EF4-FFF2-40B4-BE49-F238E27FC236}">
                <a16:creationId xmlns:a16="http://schemas.microsoft.com/office/drawing/2014/main" id="{6409CF9A-C786-7F46-A369-7F8715E302BA}"/>
              </a:ext>
            </a:extLst>
          </p:cNvPr>
          <p:cNvCxnSpPr>
            <a:cxnSpLocks/>
          </p:cNvCxnSpPr>
          <p:nvPr/>
        </p:nvCxnSpPr>
        <p:spPr>
          <a:xfrm>
            <a:off x="2124635" y="5711943"/>
            <a:ext cx="2043953" cy="877116"/>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494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with a variety of expected data</a:t>
            </a:r>
          </a:p>
        </p:txBody>
      </p:sp>
      <p:sp>
        <p:nvSpPr>
          <p:cNvPr id="3" name="Content Placeholder 2"/>
          <p:cNvSpPr>
            <a:spLocks noGrp="1"/>
          </p:cNvSpPr>
          <p:nvPr>
            <p:ph idx="1"/>
          </p:nvPr>
        </p:nvSpPr>
        <p:spPr/>
        <p:txBody>
          <a:bodyPr>
            <a:normAutofit/>
          </a:bodyPr>
          <a:lstStyle/>
          <a:p>
            <a:r>
              <a:rPr lang="en-US" dirty="0"/>
              <a:t>Good practice to test with a variety of data</a:t>
            </a:r>
          </a:p>
          <a:p>
            <a:endParaRPr lang="en-US" dirty="0"/>
          </a:p>
          <a:p>
            <a:r>
              <a:rPr lang="en-US" dirty="0"/>
              <a:t>What about floating point numbers?</a:t>
            </a:r>
          </a:p>
          <a:p>
            <a:r>
              <a:rPr lang="en-US" dirty="0"/>
              <a:t>What about negative numbers? </a:t>
            </a:r>
          </a:p>
          <a:p>
            <a:r>
              <a:rPr lang="en-US" dirty="0"/>
              <a:t>What about 0 values?</a:t>
            </a:r>
          </a:p>
        </p:txBody>
      </p:sp>
    </p:spTree>
    <p:extLst>
      <p:ext uri="{BB962C8B-B14F-4D97-AF65-F5344CB8AC3E}">
        <p14:creationId xmlns:p14="http://schemas.microsoft.com/office/powerpoint/2010/main" val="534938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with floating point numbers</a:t>
            </a:r>
          </a:p>
        </p:txBody>
      </p:sp>
      <p:sp>
        <p:nvSpPr>
          <p:cNvPr id="3" name="Content Placeholder 2"/>
          <p:cNvSpPr>
            <a:spLocks noGrp="1"/>
          </p:cNvSpPr>
          <p:nvPr>
            <p:ph idx="1"/>
          </p:nvPr>
        </p:nvSpPr>
        <p:spPr/>
        <p:txBody>
          <a:bodyPr/>
          <a:lstStyle/>
          <a:p>
            <a:r>
              <a:rPr lang="en-US" dirty="0"/>
              <a:t>Add another test method to </a:t>
            </a:r>
            <a:r>
              <a:rPr lang="en-US" dirty="0" err="1"/>
              <a:t>test_area.py</a:t>
            </a:r>
            <a:endParaRPr lang="en-US" dirty="0"/>
          </a:p>
        </p:txBody>
      </p:sp>
      <p:pic>
        <p:nvPicPr>
          <p:cNvPr id="6" name="Picture 5">
            <a:extLst>
              <a:ext uri="{FF2B5EF4-FFF2-40B4-BE49-F238E27FC236}">
                <a16:creationId xmlns:a16="http://schemas.microsoft.com/office/drawing/2014/main" id="{3718F829-CB10-9B48-B119-713BD1C02A39}"/>
              </a:ext>
            </a:extLst>
          </p:cNvPr>
          <p:cNvPicPr>
            <a:picLocks noChangeAspect="1"/>
          </p:cNvPicPr>
          <p:nvPr/>
        </p:nvPicPr>
        <p:blipFill>
          <a:blip r:embed="rId2"/>
          <a:stretch>
            <a:fillRect/>
          </a:stretch>
        </p:blipFill>
        <p:spPr>
          <a:xfrm>
            <a:off x="457200" y="2417481"/>
            <a:ext cx="8072388" cy="3512671"/>
          </a:xfrm>
          <a:prstGeom prst="rect">
            <a:avLst/>
          </a:prstGeom>
        </p:spPr>
      </p:pic>
    </p:spTree>
    <p:extLst>
      <p:ext uri="{BB962C8B-B14F-4D97-AF65-F5344CB8AC3E}">
        <p14:creationId xmlns:p14="http://schemas.microsoft.com/office/powerpoint/2010/main" val="7417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tests as before</a:t>
            </a:r>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python -m </a:t>
            </a:r>
            <a:r>
              <a:rPr lang="en-US" sz="2400" dirty="0" err="1">
                <a:latin typeface="Consolas"/>
                <a:cs typeface="Consolas"/>
              </a:rPr>
              <a:t>unittest</a:t>
            </a:r>
            <a:r>
              <a:rPr lang="en-US" sz="2400" dirty="0">
                <a:latin typeface="Consolas"/>
                <a:cs typeface="Consolas"/>
              </a:rPr>
              <a:t> </a:t>
            </a:r>
            <a:r>
              <a:rPr lang="en-US" sz="2400" dirty="0" err="1">
                <a:latin typeface="Consolas"/>
                <a:cs typeface="Consolas"/>
              </a:rPr>
              <a:t>test_area.py</a:t>
            </a:r>
            <a:r>
              <a:rPr lang="en-US" sz="2400" dirty="0">
                <a:latin typeface="Consolas"/>
                <a:cs typeface="Consolas"/>
              </a:rPr>
              <a:t>   (pc)</a:t>
            </a:r>
          </a:p>
          <a:p>
            <a:pPr marL="0" indent="0">
              <a:buNone/>
            </a:pPr>
            <a:r>
              <a:rPr lang="en-US" sz="2400" dirty="0">
                <a:latin typeface="Consolas"/>
                <a:cs typeface="Consolas"/>
              </a:rPr>
              <a:t>python3 -m </a:t>
            </a:r>
            <a:r>
              <a:rPr lang="en-US" sz="2400" dirty="0" err="1">
                <a:latin typeface="Consolas"/>
                <a:cs typeface="Consolas"/>
              </a:rPr>
              <a:t>unittest</a:t>
            </a:r>
            <a:r>
              <a:rPr lang="en-US" sz="2400" dirty="0">
                <a:latin typeface="Consolas"/>
                <a:cs typeface="Consolas"/>
              </a:rPr>
              <a:t> </a:t>
            </a:r>
            <a:r>
              <a:rPr lang="en-US" sz="2400" dirty="0" err="1">
                <a:latin typeface="Consolas"/>
                <a:cs typeface="Consolas"/>
              </a:rPr>
              <a:t>test_area.py</a:t>
            </a:r>
            <a:r>
              <a:rPr lang="en-US" sz="2400" dirty="0">
                <a:latin typeface="Consolas"/>
                <a:cs typeface="Consolas"/>
              </a:rPr>
              <a:t>  (mac)</a:t>
            </a:r>
          </a:p>
          <a:p>
            <a:pPr marL="0" indent="0">
              <a:buNone/>
            </a:pPr>
            <a:endParaRPr lang="en-US" sz="2400" dirty="0">
              <a:latin typeface="Consolas"/>
              <a:cs typeface="Consolas"/>
            </a:endParaRPr>
          </a:p>
        </p:txBody>
      </p:sp>
      <p:sp>
        <p:nvSpPr>
          <p:cNvPr id="5" name="TextBox 4"/>
          <p:cNvSpPr txBox="1"/>
          <p:nvPr/>
        </p:nvSpPr>
        <p:spPr>
          <a:xfrm>
            <a:off x="587865" y="5710664"/>
            <a:ext cx="8162361" cy="1200328"/>
          </a:xfrm>
          <a:prstGeom prst="rect">
            <a:avLst/>
          </a:prstGeom>
          <a:noFill/>
        </p:spPr>
        <p:txBody>
          <a:bodyPr wrap="none" rtlCol="0">
            <a:spAutoFit/>
          </a:bodyPr>
          <a:lstStyle/>
          <a:p>
            <a:r>
              <a:rPr lang="en-US" sz="2400" dirty="0"/>
              <a:t>Test failure!</a:t>
            </a:r>
          </a:p>
          <a:p>
            <a:r>
              <a:rPr lang="en-US" sz="2400" dirty="0"/>
              <a:t>Or maybe it will pass on your computer</a:t>
            </a:r>
            <a:r>
              <a:rPr lang="is-IS" sz="2400" dirty="0"/>
              <a:t>…</a:t>
            </a:r>
            <a:r>
              <a:rPr lang="en-US" sz="2400" dirty="0"/>
              <a:t> floating point math is </a:t>
            </a:r>
          </a:p>
          <a:p>
            <a:r>
              <a:rPr lang="en-US" sz="2400" dirty="0"/>
              <a:t>somewhat architecture-dependent</a:t>
            </a:r>
          </a:p>
        </p:txBody>
      </p:sp>
      <p:pic>
        <p:nvPicPr>
          <p:cNvPr id="6" name="Picture 5">
            <a:extLst>
              <a:ext uri="{FF2B5EF4-FFF2-40B4-BE49-F238E27FC236}">
                <a16:creationId xmlns:a16="http://schemas.microsoft.com/office/drawing/2014/main" id="{CB7645D4-4E35-2B45-9B64-868808CEFC0B}"/>
              </a:ext>
            </a:extLst>
          </p:cNvPr>
          <p:cNvPicPr>
            <a:picLocks noChangeAspect="1"/>
          </p:cNvPicPr>
          <p:nvPr/>
        </p:nvPicPr>
        <p:blipFill>
          <a:blip r:embed="rId2"/>
          <a:stretch>
            <a:fillRect/>
          </a:stretch>
        </p:blipFill>
        <p:spPr>
          <a:xfrm>
            <a:off x="1102658" y="2744354"/>
            <a:ext cx="6489887" cy="2875029"/>
          </a:xfrm>
          <a:prstGeom prst="rect">
            <a:avLst/>
          </a:prstGeom>
        </p:spPr>
      </p:pic>
    </p:spTree>
    <p:extLst>
      <p:ext uri="{BB962C8B-B14F-4D97-AF65-F5344CB8AC3E}">
        <p14:creationId xmlns:p14="http://schemas.microsoft.com/office/powerpoint/2010/main" val="1426350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Floating point math tests</a:t>
            </a:r>
          </a:p>
        </p:txBody>
      </p:sp>
      <p:sp>
        <p:nvSpPr>
          <p:cNvPr id="3" name="Content Placeholder 2"/>
          <p:cNvSpPr>
            <a:spLocks noGrp="1"/>
          </p:cNvSpPr>
          <p:nvPr>
            <p:ph idx="1"/>
          </p:nvPr>
        </p:nvSpPr>
        <p:spPr>
          <a:xfrm>
            <a:off x="457200" y="1223714"/>
            <a:ext cx="8229600" cy="4525963"/>
          </a:xfrm>
        </p:spPr>
        <p:txBody>
          <a:bodyPr/>
          <a:lstStyle/>
          <a:p>
            <a:r>
              <a:rPr lang="en-US" dirty="0"/>
              <a:t>Replace with </a:t>
            </a:r>
            <a:r>
              <a:rPr lang="en-US" dirty="0" err="1"/>
              <a:t>assertAlmostEqual</a:t>
            </a:r>
            <a:r>
              <a:rPr lang="en-US" dirty="0"/>
              <a:t>, which rounds the numbers sensibly and then compares</a:t>
            </a:r>
          </a:p>
        </p:txBody>
      </p:sp>
      <p:sp>
        <p:nvSpPr>
          <p:cNvPr id="5" name="TextBox 4"/>
          <p:cNvSpPr txBox="1"/>
          <p:nvPr/>
        </p:nvSpPr>
        <p:spPr>
          <a:xfrm>
            <a:off x="4628393" y="6333675"/>
            <a:ext cx="4515607" cy="461665"/>
          </a:xfrm>
          <a:prstGeom prst="rect">
            <a:avLst/>
          </a:prstGeom>
          <a:noFill/>
        </p:spPr>
        <p:txBody>
          <a:bodyPr wrap="square" rtlCol="0">
            <a:spAutoFit/>
          </a:bodyPr>
          <a:lstStyle/>
          <a:p>
            <a:r>
              <a:rPr lang="en-US" sz="2400" dirty="0"/>
              <a:t>Run tests again - do they pass?</a:t>
            </a:r>
          </a:p>
        </p:txBody>
      </p:sp>
      <p:pic>
        <p:nvPicPr>
          <p:cNvPr id="7" name="Picture 6">
            <a:extLst>
              <a:ext uri="{FF2B5EF4-FFF2-40B4-BE49-F238E27FC236}">
                <a16:creationId xmlns:a16="http://schemas.microsoft.com/office/drawing/2014/main" id="{CB981566-F246-184E-9B74-DB35C9C5966C}"/>
              </a:ext>
            </a:extLst>
          </p:cNvPr>
          <p:cNvPicPr>
            <a:picLocks noChangeAspect="1"/>
          </p:cNvPicPr>
          <p:nvPr/>
        </p:nvPicPr>
        <p:blipFill>
          <a:blip r:embed="rId2"/>
          <a:stretch>
            <a:fillRect/>
          </a:stretch>
        </p:blipFill>
        <p:spPr>
          <a:xfrm>
            <a:off x="457200" y="2436587"/>
            <a:ext cx="8371610" cy="3313089"/>
          </a:xfrm>
          <a:prstGeom prst="rect">
            <a:avLst/>
          </a:prstGeom>
        </p:spPr>
      </p:pic>
    </p:spTree>
    <p:extLst>
      <p:ext uri="{BB962C8B-B14F-4D97-AF65-F5344CB8AC3E}">
        <p14:creationId xmlns:p14="http://schemas.microsoft.com/office/powerpoint/2010/main" val="2492304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numbers</a:t>
            </a:r>
          </a:p>
        </p:txBody>
      </p:sp>
      <p:sp>
        <p:nvSpPr>
          <p:cNvPr id="3" name="Content Placeholder 2"/>
          <p:cNvSpPr>
            <a:spLocks noGrp="1"/>
          </p:cNvSpPr>
          <p:nvPr>
            <p:ph idx="1"/>
          </p:nvPr>
        </p:nvSpPr>
        <p:spPr/>
        <p:txBody>
          <a:bodyPr>
            <a:normAutofit fontScale="85000" lnSpcReduction="20000"/>
          </a:bodyPr>
          <a:lstStyle/>
          <a:p>
            <a:r>
              <a:rPr lang="en-US" dirty="0"/>
              <a:t>Problem: what should our function do with negative base or height numbers?</a:t>
            </a:r>
          </a:p>
          <a:p>
            <a:pPr lvl="1"/>
            <a:r>
              <a:rPr lang="en-US" dirty="0"/>
              <a:t>Calculate a negative area?</a:t>
            </a:r>
          </a:p>
          <a:p>
            <a:pPr lvl="1"/>
            <a:r>
              <a:rPr lang="en-US" dirty="0"/>
              <a:t>Raise an exception? </a:t>
            </a:r>
          </a:p>
          <a:p>
            <a:pPr lvl="1"/>
            <a:r>
              <a:rPr lang="en-US" dirty="0"/>
              <a:t>Return 0?</a:t>
            </a:r>
          </a:p>
          <a:p>
            <a:pPr lvl="1"/>
            <a:r>
              <a:rPr lang="en-US" dirty="0"/>
              <a:t>Something else? </a:t>
            </a:r>
          </a:p>
          <a:p>
            <a:pPr lvl="1"/>
            <a:endParaRPr lang="en-US" dirty="0"/>
          </a:p>
          <a:p>
            <a:r>
              <a:rPr lang="en-US" b="1" dirty="0"/>
              <a:t>Before writing tests, make sure you know what your function should do</a:t>
            </a:r>
          </a:p>
          <a:p>
            <a:r>
              <a:rPr lang="en-US" dirty="0"/>
              <a:t>Consult the specifications, the customer, your team leader</a:t>
            </a:r>
            <a:r>
              <a:rPr lang="is-IS" dirty="0"/>
              <a:t>… as appropriate; and clarify what the behavior of the function should be</a:t>
            </a:r>
            <a:endParaRPr lang="en-US" dirty="0"/>
          </a:p>
        </p:txBody>
      </p:sp>
    </p:spTree>
    <p:extLst>
      <p:ext uri="{BB962C8B-B14F-4D97-AF65-F5344CB8AC3E}">
        <p14:creationId xmlns:p14="http://schemas.microsoft.com/office/powerpoint/2010/main" val="2005363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check the specifications...</a:t>
            </a:r>
          </a:p>
        </p:txBody>
      </p:sp>
      <p:sp>
        <p:nvSpPr>
          <p:cNvPr id="3" name="Content Placeholder 2"/>
          <p:cNvSpPr>
            <a:spLocks noGrp="1"/>
          </p:cNvSpPr>
          <p:nvPr>
            <p:ph idx="1"/>
          </p:nvPr>
        </p:nvSpPr>
        <p:spPr/>
        <p:txBody>
          <a:bodyPr>
            <a:normAutofit/>
          </a:bodyPr>
          <a:lstStyle/>
          <a:p>
            <a:r>
              <a:rPr lang="en-US" sz="2400" dirty="0"/>
              <a:t>Let's say that you checked the specifications, and they require this function to raise a </a:t>
            </a:r>
            <a:r>
              <a:rPr lang="en-US" sz="2400" dirty="0" err="1"/>
              <a:t>ValueError</a:t>
            </a:r>
            <a:r>
              <a:rPr lang="en-US" sz="2400" dirty="0"/>
              <a:t> if the base, or height, or both, are negative</a:t>
            </a:r>
          </a:p>
          <a:p>
            <a:r>
              <a:rPr lang="en-US" sz="2400" dirty="0"/>
              <a:t>Zero is a valid value for base or height or both, and should return 0 area. No </a:t>
            </a:r>
            <a:r>
              <a:rPr lang="en-US" sz="2400" dirty="0" err="1"/>
              <a:t>ValueError</a:t>
            </a:r>
            <a:r>
              <a:rPr lang="en-US" sz="2400" dirty="0"/>
              <a:t> should be raised</a:t>
            </a:r>
          </a:p>
        </p:txBody>
      </p:sp>
    </p:spTree>
    <p:extLst>
      <p:ext uri="{BB962C8B-B14F-4D97-AF65-F5344CB8AC3E}">
        <p14:creationId xmlns:p14="http://schemas.microsoft.com/office/powerpoint/2010/main" val="1504868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check the specifications...</a:t>
            </a:r>
          </a:p>
        </p:txBody>
      </p:sp>
      <p:sp>
        <p:nvSpPr>
          <p:cNvPr id="3" name="Content Placeholder 2"/>
          <p:cNvSpPr>
            <a:spLocks noGrp="1"/>
          </p:cNvSpPr>
          <p:nvPr>
            <p:ph idx="1"/>
          </p:nvPr>
        </p:nvSpPr>
        <p:spPr>
          <a:xfrm>
            <a:off x="457200" y="1600200"/>
            <a:ext cx="8229600" cy="4894729"/>
          </a:xfrm>
        </p:spPr>
        <p:txBody>
          <a:bodyPr>
            <a:normAutofit fontScale="92500" lnSpcReduction="10000"/>
          </a:bodyPr>
          <a:lstStyle/>
          <a:p>
            <a:r>
              <a:rPr lang="en-US" sz="2400" dirty="0"/>
              <a:t>How to test if an exception is raised? </a:t>
            </a:r>
          </a:p>
          <a:p>
            <a:r>
              <a:rPr lang="en-US" sz="2400" dirty="0"/>
              <a:t>Can assert that something raises an error</a:t>
            </a:r>
          </a:p>
          <a:p>
            <a:r>
              <a:rPr lang="en-US" sz="2400" dirty="0"/>
              <a:t>Need to use a context manager</a:t>
            </a:r>
          </a:p>
          <a:p>
            <a:endParaRPr lang="en-US" sz="2400" dirty="0"/>
          </a:p>
          <a:p>
            <a:endParaRPr lang="en-US" sz="2400" dirty="0"/>
          </a:p>
          <a:p>
            <a:endParaRPr lang="en-US" sz="2400" dirty="0"/>
          </a:p>
          <a:p>
            <a:endParaRPr lang="en-US" sz="2400" dirty="0"/>
          </a:p>
          <a:p>
            <a:r>
              <a:rPr lang="en-US" sz="2400" b="1" dirty="0">
                <a:latin typeface="Consolas"/>
                <a:cs typeface="Consolas"/>
              </a:rPr>
              <a:t>with</a:t>
            </a:r>
            <a:r>
              <a:rPr lang="en-US" sz="2400" dirty="0"/>
              <a:t> context manager.  This says be prepared to catch an exception, run the </a:t>
            </a:r>
            <a:r>
              <a:rPr lang="en-US" sz="2400" dirty="0" err="1"/>
              <a:t>triangle_area</a:t>
            </a:r>
            <a:r>
              <a:rPr lang="en-US" sz="2400" dirty="0"/>
              <a:t> function, and catch the </a:t>
            </a:r>
            <a:r>
              <a:rPr lang="en-US" sz="2400" dirty="0" err="1"/>
              <a:t>ValueError</a:t>
            </a:r>
            <a:r>
              <a:rPr lang="en-US" sz="2400" dirty="0"/>
              <a:t> if one is raised, instead of letting it crash the program. </a:t>
            </a:r>
          </a:p>
          <a:p>
            <a:r>
              <a:rPr lang="en-US" sz="2400" dirty="0"/>
              <a:t>The test fails if an </a:t>
            </a:r>
            <a:r>
              <a:rPr lang="en-US" sz="2400" dirty="0" err="1"/>
              <a:t>ValueError</a:t>
            </a:r>
            <a:r>
              <a:rPr lang="en-US" sz="2400" dirty="0"/>
              <a:t> exception is NOT raised. </a:t>
            </a:r>
          </a:p>
          <a:p>
            <a:r>
              <a:rPr lang="en-US" sz="2400" dirty="0"/>
              <a:t>If a different exception is raised, test fails.</a:t>
            </a:r>
          </a:p>
          <a:p>
            <a:r>
              <a:rPr lang="en-US" sz="2400" dirty="0"/>
              <a:t>Let's write a test using this (next slide)</a:t>
            </a:r>
          </a:p>
        </p:txBody>
      </p:sp>
      <p:pic>
        <p:nvPicPr>
          <p:cNvPr id="4" name="Picture 3">
            <a:extLst>
              <a:ext uri="{FF2B5EF4-FFF2-40B4-BE49-F238E27FC236}">
                <a16:creationId xmlns:a16="http://schemas.microsoft.com/office/drawing/2014/main" id="{2515D292-0A53-654E-87C0-242A86A83C4A}"/>
              </a:ext>
            </a:extLst>
          </p:cNvPr>
          <p:cNvPicPr>
            <a:picLocks noChangeAspect="1"/>
          </p:cNvPicPr>
          <p:nvPr/>
        </p:nvPicPr>
        <p:blipFill>
          <a:blip r:embed="rId2"/>
          <a:stretch>
            <a:fillRect/>
          </a:stretch>
        </p:blipFill>
        <p:spPr>
          <a:xfrm>
            <a:off x="1454149" y="2977790"/>
            <a:ext cx="5545320" cy="1109064"/>
          </a:xfrm>
          <a:prstGeom prst="rect">
            <a:avLst/>
          </a:prstGeom>
        </p:spPr>
      </p:pic>
    </p:spTree>
    <p:extLst>
      <p:ext uri="{BB962C8B-B14F-4D97-AF65-F5344CB8AC3E}">
        <p14:creationId xmlns:p14="http://schemas.microsoft.com/office/powerpoint/2010/main" val="58812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232"/>
            <a:ext cx="8229600" cy="1143000"/>
          </a:xfrm>
        </p:spPr>
        <p:txBody>
          <a:bodyPr/>
          <a:lstStyle/>
          <a:p>
            <a:r>
              <a:rPr lang="en-US" dirty="0"/>
              <a:t>Types of testing</a:t>
            </a:r>
          </a:p>
        </p:txBody>
      </p:sp>
      <p:sp>
        <p:nvSpPr>
          <p:cNvPr id="3" name="Content Placeholder 2"/>
          <p:cNvSpPr>
            <a:spLocks noGrp="1"/>
          </p:cNvSpPr>
          <p:nvPr>
            <p:ph idx="1"/>
          </p:nvPr>
        </p:nvSpPr>
        <p:spPr>
          <a:xfrm>
            <a:off x="209384" y="1298497"/>
            <a:ext cx="8934616" cy="4525963"/>
          </a:xfrm>
        </p:spPr>
        <p:txBody>
          <a:bodyPr>
            <a:noAutofit/>
          </a:bodyPr>
          <a:lstStyle/>
          <a:p>
            <a:r>
              <a:rPr lang="en-US" sz="2000" dirty="0">
                <a:hlinkClick r:id="rId2"/>
              </a:rPr>
              <a:t>http://en.wikipedia.org/wiki/Software_testing</a:t>
            </a:r>
            <a:endParaRPr lang="en-US" sz="2000" dirty="0"/>
          </a:p>
          <a:p>
            <a:r>
              <a:rPr lang="en-US" sz="2000" dirty="0"/>
              <a:t>Sanity testing</a:t>
            </a:r>
          </a:p>
          <a:p>
            <a:pPr lvl="1"/>
            <a:r>
              <a:rPr lang="en-US" sz="1800" dirty="0"/>
              <a:t>Continuous. Does the output/behavior seem plausible? For example, if your application returns -500 for a temperature or 2030 for a birth year, there's an error</a:t>
            </a:r>
          </a:p>
          <a:p>
            <a:r>
              <a:rPr lang="en-US" sz="2000" dirty="0"/>
              <a:t>Unit Testing</a:t>
            </a:r>
          </a:p>
          <a:p>
            <a:pPr lvl="1"/>
            <a:r>
              <a:rPr lang="en-US" sz="1800" dirty="0"/>
              <a:t>Does this particular component (function, class) work?</a:t>
            </a:r>
          </a:p>
          <a:p>
            <a:r>
              <a:rPr lang="en-US" sz="2000" b="1" dirty="0"/>
              <a:t>Integration testing</a:t>
            </a:r>
          </a:p>
          <a:p>
            <a:pPr lvl="1"/>
            <a:r>
              <a:rPr lang="en-US" sz="1800" dirty="0"/>
              <a:t>Do all of these components work together?</a:t>
            </a:r>
          </a:p>
          <a:p>
            <a:r>
              <a:rPr lang="en-US" sz="2000" dirty="0"/>
              <a:t>End to end (e2e)</a:t>
            </a:r>
          </a:p>
          <a:p>
            <a:pPr lvl="1"/>
            <a:r>
              <a:rPr lang="en-US" sz="1800" dirty="0"/>
              <a:t>Usually interact with the user interface</a:t>
            </a:r>
          </a:p>
          <a:p>
            <a:r>
              <a:rPr lang="en-US" sz="2000" dirty="0"/>
              <a:t>Compatibility testing</a:t>
            </a:r>
          </a:p>
          <a:p>
            <a:pPr lvl="1"/>
            <a:r>
              <a:rPr lang="en-US" sz="1800" dirty="0"/>
              <a:t>Does it work in different environments, with different versions of other applications it interfaces with?</a:t>
            </a:r>
          </a:p>
          <a:p>
            <a:r>
              <a:rPr lang="en-US" sz="2000" dirty="0"/>
              <a:t>System testing</a:t>
            </a:r>
          </a:p>
          <a:p>
            <a:pPr lvl="1"/>
            <a:r>
              <a:rPr lang="en-US" sz="1800" dirty="0"/>
              <a:t>Test all the things!</a:t>
            </a:r>
          </a:p>
        </p:txBody>
      </p:sp>
    </p:spTree>
    <p:extLst>
      <p:ext uri="{BB962C8B-B14F-4D97-AF65-F5344CB8AC3E}">
        <p14:creationId xmlns:p14="http://schemas.microsoft.com/office/powerpoint/2010/main" val="374383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p>
        </p:txBody>
      </p:sp>
      <p:pic>
        <p:nvPicPr>
          <p:cNvPr id="5" name="Picture 4">
            <a:extLst>
              <a:ext uri="{FF2B5EF4-FFF2-40B4-BE49-F238E27FC236}">
                <a16:creationId xmlns:a16="http://schemas.microsoft.com/office/drawing/2014/main" id="{B5BEF837-5968-FE4F-96EC-1EB0A3F08BD2}"/>
              </a:ext>
            </a:extLst>
          </p:cNvPr>
          <p:cNvPicPr>
            <a:picLocks noChangeAspect="1"/>
          </p:cNvPicPr>
          <p:nvPr/>
        </p:nvPicPr>
        <p:blipFill>
          <a:blip r:embed="rId2"/>
          <a:stretch>
            <a:fillRect/>
          </a:stretch>
        </p:blipFill>
        <p:spPr>
          <a:xfrm>
            <a:off x="313017" y="364093"/>
            <a:ext cx="7732909" cy="5762070"/>
          </a:xfrm>
          <a:prstGeom prst="rect">
            <a:avLst/>
          </a:prstGeom>
        </p:spPr>
      </p:pic>
      <p:sp>
        <p:nvSpPr>
          <p:cNvPr id="6" name="TextBox 5"/>
          <p:cNvSpPr txBox="1"/>
          <p:nvPr/>
        </p:nvSpPr>
        <p:spPr>
          <a:xfrm>
            <a:off x="5607424" y="4180344"/>
            <a:ext cx="3376965" cy="2677656"/>
          </a:xfrm>
          <a:prstGeom prst="rect">
            <a:avLst/>
          </a:prstGeom>
          <a:solidFill>
            <a:srgbClr val="FFFFFF"/>
          </a:solidFill>
          <a:ln>
            <a:solidFill>
              <a:schemeClr val="bg1">
                <a:lumMod val="50000"/>
              </a:schemeClr>
            </a:solidFill>
          </a:ln>
        </p:spPr>
        <p:txBody>
          <a:bodyPr wrap="square" rtlCol="0">
            <a:spAutoFit/>
          </a:bodyPr>
          <a:lstStyle/>
          <a:p>
            <a:r>
              <a:rPr lang="en-US" sz="2800" dirty="0"/>
              <a:t>A new test method.</a:t>
            </a:r>
          </a:p>
          <a:p>
            <a:r>
              <a:rPr lang="en-US" sz="2800" b="1" dirty="0"/>
              <a:t>Verbose names are good</a:t>
            </a:r>
            <a:r>
              <a:rPr lang="en-US" sz="2800" dirty="0"/>
              <a:t>, they self-document, and they are printed on test failures. </a:t>
            </a:r>
          </a:p>
        </p:txBody>
      </p:sp>
    </p:spTree>
    <p:extLst>
      <p:ext uri="{BB962C8B-B14F-4D97-AF65-F5344CB8AC3E}">
        <p14:creationId xmlns:p14="http://schemas.microsoft.com/office/powerpoint/2010/main" val="744311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tests</a:t>
            </a:r>
          </a:p>
        </p:txBody>
      </p:sp>
      <p:sp>
        <p:nvSpPr>
          <p:cNvPr id="3" name="Content Placeholder 2"/>
          <p:cNvSpPr>
            <a:spLocks noGrp="1"/>
          </p:cNvSpPr>
          <p:nvPr>
            <p:ph idx="1"/>
          </p:nvPr>
        </p:nvSpPr>
        <p:spPr/>
        <p:txBody>
          <a:bodyPr/>
          <a:lstStyle/>
          <a:p>
            <a:r>
              <a:rPr lang="en-US" dirty="0"/>
              <a:t>Fail</a:t>
            </a:r>
            <a:r>
              <a:rPr lang="is-IS" dirty="0"/>
              <a:t>… although that was expected </a:t>
            </a:r>
            <a:endParaRPr lang="en-US" dirty="0"/>
          </a:p>
        </p:txBody>
      </p:sp>
      <p:pic>
        <p:nvPicPr>
          <p:cNvPr id="5" name="Picture 4">
            <a:extLst>
              <a:ext uri="{FF2B5EF4-FFF2-40B4-BE49-F238E27FC236}">
                <a16:creationId xmlns:a16="http://schemas.microsoft.com/office/drawing/2014/main" id="{E1FFC3BB-2E3A-9746-898B-E3826E8C5F00}"/>
              </a:ext>
            </a:extLst>
          </p:cNvPr>
          <p:cNvPicPr>
            <a:picLocks noChangeAspect="1"/>
          </p:cNvPicPr>
          <p:nvPr/>
        </p:nvPicPr>
        <p:blipFill>
          <a:blip r:embed="rId2"/>
          <a:stretch>
            <a:fillRect/>
          </a:stretch>
        </p:blipFill>
        <p:spPr>
          <a:xfrm>
            <a:off x="165100" y="2548964"/>
            <a:ext cx="8813800" cy="3911600"/>
          </a:xfrm>
          <a:prstGeom prst="rect">
            <a:avLst/>
          </a:prstGeom>
        </p:spPr>
      </p:pic>
    </p:spTree>
    <p:extLst>
      <p:ext uri="{BB962C8B-B14F-4D97-AF65-F5344CB8AC3E}">
        <p14:creationId xmlns:p14="http://schemas.microsoft.com/office/powerpoint/2010/main" val="3337242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 the code to meet the specifications</a:t>
            </a:r>
          </a:p>
        </p:txBody>
      </p:sp>
      <p:sp>
        <p:nvSpPr>
          <p:cNvPr id="3" name="Content Placeholder 2"/>
          <p:cNvSpPr>
            <a:spLocks noGrp="1"/>
          </p:cNvSpPr>
          <p:nvPr>
            <p:ph idx="1"/>
          </p:nvPr>
        </p:nvSpPr>
        <p:spPr>
          <a:xfrm>
            <a:off x="457200" y="5498098"/>
            <a:ext cx="8229600" cy="1105902"/>
          </a:xfrm>
        </p:spPr>
        <p:txBody>
          <a:bodyPr>
            <a:normAutofit/>
          </a:bodyPr>
          <a:lstStyle/>
          <a:p>
            <a:r>
              <a:rPr lang="en-US" dirty="0"/>
              <a:t>And some documentation :)</a:t>
            </a:r>
            <a:r>
              <a:rPr lang="en-US" b="1" dirty="0"/>
              <a:t>  </a:t>
            </a:r>
          </a:p>
        </p:txBody>
      </p:sp>
      <p:pic>
        <p:nvPicPr>
          <p:cNvPr id="4" name="Picture 3">
            <a:extLst>
              <a:ext uri="{FF2B5EF4-FFF2-40B4-BE49-F238E27FC236}">
                <a16:creationId xmlns:a16="http://schemas.microsoft.com/office/drawing/2014/main" id="{C090A7CA-F208-8E42-8FB3-331AEE1D6F79}"/>
              </a:ext>
            </a:extLst>
          </p:cNvPr>
          <p:cNvPicPr>
            <a:picLocks noChangeAspect="1"/>
          </p:cNvPicPr>
          <p:nvPr/>
        </p:nvPicPr>
        <p:blipFill>
          <a:blip r:embed="rId2"/>
          <a:stretch>
            <a:fillRect/>
          </a:stretch>
        </p:blipFill>
        <p:spPr>
          <a:xfrm>
            <a:off x="654050" y="1417637"/>
            <a:ext cx="7658106" cy="3934291"/>
          </a:xfrm>
          <a:prstGeom prst="rect">
            <a:avLst/>
          </a:prstGeom>
        </p:spPr>
      </p:pic>
    </p:spTree>
    <p:extLst>
      <p:ext uri="{BB962C8B-B14F-4D97-AF65-F5344CB8AC3E}">
        <p14:creationId xmlns:p14="http://schemas.microsoft.com/office/powerpoint/2010/main" val="3822555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tests again</a:t>
            </a:r>
            <a:r>
              <a:rPr lang="is-IS" dirty="0"/>
              <a:t>…</a:t>
            </a:r>
            <a:endParaRPr lang="en-US" dirty="0"/>
          </a:p>
        </p:txBody>
      </p:sp>
      <p:sp>
        <p:nvSpPr>
          <p:cNvPr id="3" name="Content Placeholder 2"/>
          <p:cNvSpPr>
            <a:spLocks noGrp="1"/>
          </p:cNvSpPr>
          <p:nvPr>
            <p:ph idx="1"/>
          </p:nvPr>
        </p:nvSpPr>
        <p:spPr/>
        <p:txBody>
          <a:bodyPr/>
          <a:lstStyle/>
          <a:p>
            <a:r>
              <a:rPr lang="en-US" dirty="0"/>
              <a:t>All three tests should pass</a:t>
            </a:r>
          </a:p>
        </p:txBody>
      </p:sp>
      <p:pic>
        <p:nvPicPr>
          <p:cNvPr id="5" name="Picture 4">
            <a:extLst>
              <a:ext uri="{FF2B5EF4-FFF2-40B4-BE49-F238E27FC236}">
                <a16:creationId xmlns:a16="http://schemas.microsoft.com/office/drawing/2014/main" id="{E1D4C7CE-C4C8-6E46-859E-A985F2138BDB}"/>
              </a:ext>
            </a:extLst>
          </p:cNvPr>
          <p:cNvPicPr>
            <a:picLocks noChangeAspect="1"/>
          </p:cNvPicPr>
          <p:nvPr/>
        </p:nvPicPr>
        <p:blipFill>
          <a:blip r:embed="rId2"/>
          <a:stretch>
            <a:fillRect/>
          </a:stretch>
        </p:blipFill>
        <p:spPr>
          <a:xfrm>
            <a:off x="2408891" y="3786339"/>
            <a:ext cx="6426200" cy="1524000"/>
          </a:xfrm>
          <a:prstGeom prst="rect">
            <a:avLst/>
          </a:prstGeom>
        </p:spPr>
      </p:pic>
      <p:cxnSp>
        <p:nvCxnSpPr>
          <p:cNvPr id="6" name="Straight Arrow Connector 5">
            <a:extLst>
              <a:ext uri="{FF2B5EF4-FFF2-40B4-BE49-F238E27FC236}">
                <a16:creationId xmlns:a16="http://schemas.microsoft.com/office/drawing/2014/main" id="{48109227-C38F-8644-8972-9383AAD778F4}"/>
              </a:ext>
            </a:extLst>
          </p:cNvPr>
          <p:cNvCxnSpPr>
            <a:cxnSpLocks/>
          </p:cNvCxnSpPr>
          <p:nvPr/>
        </p:nvCxnSpPr>
        <p:spPr>
          <a:xfrm>
            <a:off x="1680882" y="3603777"/>
            <a:ext cx="728009" cy="546778"/>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3E7CF80-4360-E544-B60C-0ACDFF7BA5E0}"/>
              </a:ext>
            </a:extLst>
          </p:cNvPr>
          <p:cNvSpPr txBox="1"/>
          <p:nvPr/>
        </p:nvSpPr>
        <p:spPr>
          <a:xfrm>
            <a:off x="201707" y="2680447"/>
            <a:ext cx="3267634" cy="923330"/>
          </a:xfrm>
          <a:prstGeom prst="rect">
            <a:avLst/>
          </a:prstGeom>
          <a:noFill/>
        </p:spPr>
        <p:txBody>
          <a:bodyPr wrap="square" rtlCol="0">
            <a:spAutoFit/>
          </a:bodyPr>
          <a:lstStyle/>
          <a:p>
            <a:r>
              <a:rPr lang="en-US" dirty="0"/>
              <a:t>Each dot represents a test pass. Tests can be time consuming so this is a basic progress monitor</a:t>
            </a:r>
          </a:p>
        </p:txBody>
      </p:sp>
    </p:spTree>
    <p:extLst>
      <p:ext uri="{BB962C8B-B14F-4D97-AF65-F5344CB8AC3E}">
        <p14:creationId xmlns:p14="http://schemas.microsoft.com/office/powerpoint/2010/main" val="57347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Base or height of 0?</a:t>
            </a:r>
          </a:p>
        </p:txBody>
      </p:sp>
      <p:sp>
        <p:nvSpPr>
          <p:cNvPr id="3" name="Content Placeholder 2"/>
          <p:cNvSpPr>
            <a:spLocks noGrp="1"/>
          </p:cNvSpPr>
          <p:nvPr>
            <p:ph idx="1"/>
          </p:nvPr>
        </p:nvSpPr>
        <p:spPr/>
        <p:txBody>
          <a:bodyPr>
            <a:normAutofit fontScale="92500" lnSpcReduction="20000"/>
          </a:bodyPr>
          <a:lstStyle/>
          <a:p>
            <a:r>
              <a:rPr lang="en-US" dirty="0"/>
              <a:t>Specifications say that base = 0 and/or height = 0 are valid, and will return an area of 0</a:t>
            </a:r>
          </a:p>
          <a:p>
            <a:pPr marL="0" indent="0">
              <a:buNone/>
            </a:pPr>
            <a:endParaRPr lang="en-US" dirty="0"/>
          </a:p>
          <a:p>
            <a:r>
              <a:rPr lang="en-US" dirty="0"/>
              <a:t>Your turn: write a new test for either base = 0 , height = 0 and base and height = 0</a:t>
            </a:r>
          </a:p>
          <a:p>
            <a:r>
              <a:rPr lang="en-US" dirty="0"/>
              <a:t>You should have three assert statements</a:t>
            </a:r>
          </a:p>
          <a:p>
            <a:r>
              <a:rPr lang="en-US" dirty="0"/>
              <a:t>Use a descriptive name</a:t>
            </a:r>
          </a:p>
          <a:p>
            <a:r>
              <a:rPr lang="en-US" dirty="0"/>
              <a:t>Does your code pass the tests? </a:t>
            </a:r>
          </a:p>
          <a:p>
            <a:r>
              <a:rPr lang="en-US" dirty="0"/>
              <a:t>It's important to test </a:t>
            </a:r>
            <a:r>
              <a:rPr lang="en-US" b="1" dirty="0"/>
              <a:t>edge cases</a:t>
            </a:r>
          </a:p>
          <a:p>
            <a:pPr lvl="1"/>
            <a:r>
              <a:rPr lang="en-US" dirty="0"/>
              <a:t>For example, empty strings, empty lists, 0</a:t>
            </a:r>
          </a:p>
        </p:txBody>
      </p:sp>
    </p:spTree>
    <p:extLst>
      <p:ext uri="{BB962C8B-B14F-4D97-AF65-F5344CB8AC3E}">
        <p14:creationId xmlns:p14="http://schemas.microsoft.com/office/powerpoint/2010/main" val="1107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9493-0F7E-2E49-A0CF-9E2BB5627D21}"/>
              </a:ext>
            </a:extLst>
          </p:cNvPr>
          <p:cNvSpPr>
            <a:spLocks noGrp="1"/>
          </p:cNvSpPr>
          <p:nvPr>
            <p:ph type="title"/>
          </p:nvPr>
        </p:nvSpPr>
        <p:spPr/>
        <p:txBody>
          <a:bodyPr/>
          <a:lstStyle/>
          <a:p>
            <a:r>
              <a:rPr lang="en-US" dirty="0"/>
              <a:t>Base and/or height zero</a:t>
            </a:r>
          </a:p>
        </p:txBody>
      </p:sp>
      <p:sp>
        <p:nvSpPr>
          <p:cNvPr id="3" name="Content Placeholder 2">
            <a:extLst>
              <a:ext uri="{FF2B5EF4-FFF2-40B4-BE49-F238E27FC236}">
                <a16:creationId xmlns:a16="http://schemas.microsoft.com/office/drawing/2014/main" id="{FCB66285-25F8-3944-A582-3639FB5B2CE8}"/>
              </a:ext>
            </a:extLst>
          </p:cNvPr>
          <p:cNvSpPr>
            <a:spLocks noGrp="1"/>
          </p:cNvSpPr>
          <p:nvPr>
            <p:ph idx="1"/>
          </p:nvPr>
        </p:nvSpPr>
        <p:spPr/>
        <p:txBody>
          <a:bodyPr/>
          <a:lstStyle/>
          <a:p>
            <a:r>
              <a:rPr lang="en-US" dirty="0"/>
              <a:t>Example test</a:t>
            </a:r>
          </a:p>
          <a:p>
            <a:endParaRPr lang="en-US" dirty="0"/>
          </a:p>
          <a:p>
            <a:endParaRPr lang="en-US" dirty="0"/>
          </a:p>
          <a:p>
            <a:endParaRPr lang="en-US" dirty="0"/>
          </a:p>
          <a:p>
            <a:r>
              <a:rPr lang="en-US" dirty="0"/>
              <a:t>Make sure all four tests run and pass</a:t>
            </a:r>
          </a:p>
        </p:txBody>
      </p:sp>
      <p:pic>
        <p:nvPicPr>
          <p:cNvPr id="4" name="Picture 3">
            <a:extLst>
              <a:ext uri="{FF2B5EF4-FFF2-40B4-BE49-F238E27FC236}">
                <a16:creationId xmlns:a16="http://schemas.microsoft.com/office/drawing/2014/main" id="{E8F260C9-9FAE-C149-96EF-C187A6E618E3}"/>
              </a:ext>
            </a:extLst>
          </p:cNvPr>
          <p:cNvPicPr>
            <a:picLocks noChangeAspect="1"/>
          </p:cNvPicPr>
          <p:nvPr/>
        </p:nvPicPr>
        <p:blipFill>
          <a:blip r:embed="rId2"/>
          <a:stretch>
            <a:fillRect/>
          </a:stretch>
        </p:blipFill>
        <p:spPr>
          <a:xfrm>
            <a:off x="2497044" y="4614863"/>
            <a:ext cx="5118100" cy="1511300"/>
          </a:xfrm>
          <a:prstGeom prst="rect">
            <a:avLst/>
          </a:prstGeom>
        </p:spPr>
      </p:pic>
      <p:pic>
        <p:nvPicPr>
          <p:cNvPr id="5" name="Picture 4">
            <a:extLst>
              <a:ext uri="{FF2B5EF4-FFF2-40B4-BE49-F238E27FC236}">
                <a16:creationId xmlns:a16="http://schemas.microsoft.com/office/drawing/2014/main" id="{E65858D4-0BB2-4B43-8315-F1A8F8D04CAB}"/>
              </a:ext>
            </a:extLst>
          </p:cNvPr>
          <p:cNvPicPr>
            <a:picLocks noChangeAspect="1"/>
          </p:cNvPicPr>
          <p:nvPr/>
        </p:nvPicPr>
        <p:blipFill>
          <a:blip r:embed="rId3"/>
          <a:stretch>
            <a:fillRect/>
          </a:stretch>
        </p:blipFill>
        <p:spPr>
          <a:xfrm>
            <a:off x="1345974" y="2291490"/>
            <a:ext cx="6606553" cy="1494125"/>
          </a:xfrm>
          <a:prstGeom prst="rect">
            <a:avLst/>
          </a:prstGeom>
        </p:spPr>
      </p:pic>
    </p:spTree>
    <p:extLst>
      <p:ext uri="{BB962C8B-B14F-4D97-AF65-F5344CB8AC3E}">
        <p14:creationId xmlns:p14="http://schemas.microsoft.com/office/powerpoint/2010/main" val="4258886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add more functions to your test</a:t>
            </a:r>
          </a:p>
        </p:txBody>
      </p:sp>
      <p:sp>
        <p:nvSpPr>
          <p:cNvPr id="3" name="Content Placeholder 2"/>
          <p:cNvSpPr>
            <a:spLocks noGrp="1"/>
          </p:cNvSpPr>
          <p:nvPr>
            <p:ph idx="1"/>
          </p:nvPr>
        </p:nvSpPr>
        <p:spPr>
          <a:xfrm>
            <a:off x="217311" y="1417638"/>
            <a:ext cx="8686800" cy="5016307"/>
          </a:xfrm>
        </p:spPr>
        <p:txBody>
          <a:bodyPr>
            <a:normAutofit/>
          </a:bodyPr>
          <a:lstStyle/>
          <a:p>
            <a:r>
              <a:rPr lang="en-US" dirty="0"/>
              <a:t>Each function in your test class should test one aspect of the class being tested</a:t>
            </a:r>
          </a:p>
          <a:p>
            <a:r>
              <a:rPr lang="en-US" dirty="0"/>
              <a:t>Your test functions should begin with test</a:t>
            </a:r>
            <a:r>
              <a:rPr lang="is-IS" dirty="0"/>
              <a:t>… </a:t>
            </a:r>
            <a:endParaRPr lang="en-US" dirty="0"/>
          </a:p>
          <a:p>
            <a:pPr lvl="1"/>
            <a:r>
              <a:rPr lang="en-US" dirty="0" err="1"/>
              <a:t>unittest</a:t>
            </a:r>
            <a:r>
              <a:rPr lang="en-US" dirty="0"/>
              <a:t> looks for function names that begin with test…, and only runs those</a:t>
            </a:r>
          </a:p>
          <a:p>
            <a:pPr lvl="1"/>
            <a:r>
              <a:rPr lang="en-US" dirty="0"/>
              <a:t>So you can add helper functions with other names</a:t>
            </a:r>
          </a:p>
          <a:p>
            <a:r>
              <a:rPr lang="en-US" dirty="0"/>
              <a:t>For a larger program, you will create separate modules for testing different parts of your program</a:t>
            </a:r>
          </a:p>
          <a:p>
            <a:endParaRPr lang="en-US" dirty="0"/>
          </a:p>
          <a:p>
            <a:endParaRPr lang="en-US" dirty="0"/>
          </a:p>
        </p:txBody>
      </p:sp>
    </p:spTree>
    <p:extLst>
      <p:ext uri="{BB962C8B-B14F-4D97-AF65-F5344CB8AC3E}">
        <p14:creationId xmlns:p14="http://schemas.microsoft.com/office/powerpoint/2010/main" val="2571966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to verify that of your tests ran</a:t>
            </a:r>
          </a:p>
        </p:txBody>
      </p:sp>
      <p:sp>
        <p:nvSpPr>
          <p:cNvPr id="3" name="Content Placeholder 2"/>
          <p:cNvSpPr>
            <a:spLocks noGrp="1"/>
          </p:cNvSpPr>
          <p:nvPr>
            <p:ph idx="1"/>
          </p:nvPr>
        </p:nvSpPr>
        <p:spPr/>
        <p:txBody>
          <a:bodyPr/>
          <a:lstStyle/>
          <a:p>
            <a:r>
              <a:rPr lang="en-US" dirty="0"/>
              <a:t>If the test runner reports that it ran 0 tests, and result is OK….</a:t>
            </a:r>
          </a:p>
          <a:p>
            <a:r>
              <a:rPr lang="en-US" dirty="0"/>
              <a:t>Is that OK?</a:t>
            </a:r>
          </a:p>
          <a:p>
            <a:endParaRPr lang="en-US" dirty="0"/>
          </a:p>
          <a:p>
            <a:r>
              <a:rPr lang="en-US" dirty="0"/>
              <a:t>Things to check: your test class extends </a:t>
            </a:r>
            <a:r>
              <a:rPr lang="en-US" dirty="0" err="1"/>
              <a:t>unittest.TestCase</a:t>
            </a:r>
            <a:endParaRPr lang="en-US" dirty="0"/>
          </a:p>
          <a:p>
            <a:r>
              <a:rPr lang="en-US" dirty="0"/>
              <a:t>Your method names start with test….</a:t>
            </a:r>
          </a:p>
        </p:txBody>
      </p:sp>
    </p:spTree>
    <p:extLst>
      <p:ext uri="{BB962C8B-B14F-4D97-AF65-F5344CB8AC3E}">
        <p14:creationId xmlns:p14="http://schemas.microsoft.com/office/powerpoint/2010/main" val="2418697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assertion methods</a:t>
            </a:r>
          </a:p>
        </p:txBody>
      </p:sp>
      <p:pic>
        <p:nvPicPr>
          <p:cNvPr id="4" name="Picture 3"/>
          <p:cNvPicPr>
            <a:picLocks noChangeAspect="1"/>
          </p:cNvPicPr>
          <p:nvPr/>
        </p:nvPicPr>
        <p:blipFill>
          <a:blip r:embed="rId2"/>
          <a:stretch>
            <a:fillRect/>
          </a:stretch>
        </p:blipFill>
        <p:spPr>
          <a:xfrm>
            <a:off x="156438" y="1300657"/>
            <a:ext cx="6978305" cy="5327375"/>
          </a:xfrm>
          <a:prstGeom prst="rect">
            <a:avLst/>
          </a:prstGeom>
        </p:spPr>
      </p:pic>
      <p:sp>
        <p:nvSpPr>
          <p:cNvPr id="6" name="TextBox 5"/>
          <p:cNvSpPr txBox="1"/>
          <p:nvPr/>
        </p:nvSpPr>
        <p:spPr>
          <a:xfrm>
            <a:off x="6739508" y="3458817"/>
            <a:ext cx="2342528" cy="2308324"/>
          </a:xfrm>
          <a:prstGeom prst="rect">
            <a:avLst/>
          </a:prstGeom>
          <a:solidFill>
            <a:srgbClr val="FFFFFF"/>
          </a:solidFill>
          <a:ln>
            <a:solidFill>
              <a:srgbClr val="7F7F7F"/>
            </a:solidFill>
          </a:ln>
        </p:spPr>
        <p:txBody>
          <a:bodyPr wrap="square" rtlCol="0">
            <a:spAutoFit/>
          </a:bodyPr>
          <a:lstStyle/>
          <a:p>
            <a:r>
              <a:rPr lang="en-US" dirty="0"/>
              <a:t>Read the Python </a:t>
            </a:r>
            <a:r>
              <a:rPr lang="en-US" dirty="0" err="1"/>
              <a:t>unittest</a:t>
            </a:r>
            <a:r>
              <a:rPr lang="en-US" dirty="0"/>
              <a:t> documentation</a:t>
            </a:r>
          </a:p>
          <a:p>
            <a:endParaRPr lang="en-US" dirty="0"/>
          </a:p>
          <a:p>
            <a:r>
              <a:rPr lang="en-US" dirty="0">
                <a:hlinkClick r:id="rId3"/>
              </a:rPr>
              <a:t>https://docs.python.org/3.5/library/unittest.html#module-unittest</a:t>
            </a:r>
            <a:endParaRPr lang="en-US" dirty="0"/>
          </a:p>
          <a:p>
            <a:endParaRPr lang="en-US" dirty="0"/>
          </a:p>
        </p:txBody>
      </p:sp>
    </p:spTree>
    <p:extLst>
      <p:ext uri="{BB962C8B-B14F-4D97-AF65-F5344CB8AC3E}">
        <p14:creationId xmlns:p14="http://schemas.microsoft.com/office/powerpoint/2010/main" val="4166810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assertion methods</a:t>
            </a:r>
          </a:p>
        </p:txBody>
      </p:sp>
      <p:sp>
        <p:nvSpPr>
          <p:cNvPr id="6" name="TextBox 5"/>
          <p:cNvSpPr txBox="1"/>
          <p:nvPr/>
        </p:nvSpPr>
        <p:spPr>
          <a:xfrm>
            <a:off x="1533771" y="1106424"/>
            <a:ext cx="6937682" cy="646331"/>
          </a:xfrm>
          <a:prstGeom prst="rect">
            <a:avLst/>
          </a:prstGeom>
          <a:solidFill>
            <a:srgbClr val="FFFFFF"/>
          </a:solidFill>
        </p:spPr>
        <p:txBody>
          <a:bodyPr wrap="square" rtlCol="0">
            <a:spAutoFit/>
          </a:bodyPr>
          <a:lstStyle/>
          <a:p>
            <a:r>
              <a:rPr lang="en-US" dirty="0"/>
              <a:t>Read the Python </a:t>
            </a:r>
            <a:r>
              <a:rPr lang="en-US" dirty="0" err="1"/>
              <a:t>unittest</a:t>
            </a:r>
            <a:r>
              <a:rPr lang="en-US" dirty="0"/>
              <a:t> documentation</a:t>
            </a:r>
          </a:p>
          <a:p>
            <a:r>
              <a:rPr lang="en-US" dirty="0">
                <a:hlinkClick r:id="rId2"/>
              </a:rPr>
              <a:t>https://docs.python.org/3.5/library/unittest.html#module-unittest</a:t>
            </a:r>
            <a:endParaRPr lang="en-US" dirty="0"/>
          </a:p>
        </p:txBody>
      </p:sp>
      <p:pic>
        <p:nvPicPr>
          <p:cNvPr id="5" name="Picture 4"/>
          <p:cNvPicPr>
            <a:picLocks noChangeAspect="1"/>
          </p:cNvPicPr>
          <p:nvPr/>
        </p:nvPicPr>
        <p:blipFill>
          <a:blip r:embed="rId3"/>
          <a:stretch>
            <a:fillRect/>
          </a:stretch>
        </p:blipFill>
        <p:spPr>
          <a:xfrm>
            <a:off x="239983" y="1726457"/>
            <a:ext cx="8815396" cy="4540371"/>
          </a:xfrm>
          <a:prstGeom prst="rect">
            <a:avLst/>
          </a:prstGeom>
        </p:spPr>
      </p:pic>
      <p:sp>
        <p:nvSpPr>
          <p:cNvPr id="3" name="Rectangle 2"/>
          <p:cNvSpPr/>
          <p:nvPr/>
        </p:nvSpPr>
        <p:spPr>
          <a:xfrm>
            <a:off x="239983" y="5307980"/>
            <a:ext cx="3239197" cy="57986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0" y="6266828"/>
            <a:ext cx="7182678" cy="646331"/>
          </a:xfrm>
          <a:prstGeom prst="rect">
            <a:avLst/>
          </a:prstGeom>
          <a:noFill/>
        </p:spPr>
        <p:txBody>
          <a:bodyPr wrap="square" rtlCol="0">
            <a:spAutoFit/>
          </a:bodyPr>
          <a:lstStyle/>
          <a:p>
            <a:r>
              <a:rPr lang="en-US" dirty="0"/>
              <a:t>note that </a:t>
            </a:r>
            <a:r>
              <a:rPr lang="en-US" dirty="0" err="1"/>
              <a:t>assertCountEqual</a:t>
            </a:r>
            <a:r>
              <a:rPr lang="en-US" dirty="0"/>
              <a:t> checks if two things (lists, strings) have the same elements in any order, despite the name</a:t>
            </a:r>
          </a:p>
        </p:txBody>
      </p:sp>
    </p:spTree>
    <p:extLst>
      <p:ext uri="{BB962C8B-B14F-4D97-AF65-F5344CB8AC3E}">
        <p14:creationId xmlns:p14="http://schemas.microsoft.com/office/powerpoint/2010/main" val="10509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testing</a:t>
            </a:r>
          </a:p>
        </p:txBody>
      </p:sp>
      <p:sp>
        <p:nvSpPr>
          <p:cNvPr id="3" name="Content Placeholder 2"/>
          <p:cNvSpPr>
            <a:spLocks noGrp="1"/>
          </p:cNvSpPr>
          <p:nvPr>
            <p:ph idx="1"/>
          </p:nvPr>
        </p:nvSpPr>
        <p:spPr>
          <a:xfrm>
            <a:off x="457200" y="1600200"/>
            <a:ext cx="8229600" cy="4936392"/>
          </a:xfrm>
        </p:spPr>
        <p:txBody>
          <a:bodyPr>
            <a:normAutofit fontScale="62500" lnSpcReduction="20000"/>
          </a:bodyPr>
          <a:lstStyle/>
          <a:p>
            <a:r>
              <a:rPr lang="en-US" dirty="0"/>
              <a:t>Alpha testing, Beta testing</a:t>
            </a:r>
          </a:p>
          <a:p>
            <a:pPr lvl="1"/>
            <a:r>
              <a:rPr lang="en-US" dirty="0"/>
              <a:t>Various degrees of almost-complete versions released to select clients/customers for feedback</a:t>
            </a:r>
          </a:p>
          <a:p>
            <a:r>
              <a:rPr lang="en-US" dirty="0"/>
              <a:t> Security testing	</a:t>
            </a:r>
          </a:p>
          <a:p>
            <a:pPr lvl="1"/>
            <a:r>
              <a:rPr lang="en-US" dirty="0"/>
              <a:t>Can application handle malicious input and still function and protect data? For example, SQL injection, privilege elevation, bypass authentication? </a:t>
            </a:r>
          </a:p>
          <a:p>
            <a:r>
              <a:rPr lang="en-US" dirty="0"/>
              <a:t>User Experience (UX) testing</a:t>
            </a:r>
          </a:p>
          <a:p>
            <a:pPr lvl="1"/>
            <a:r>
              <a:rPr lang="en-US" dirty="0"/>
              <a:t>How doe users like the product? Are they able to use it? </a:t>
            </a:r>
          </a:p>
          <a:p>
            <a:r>
              <a:rPr lang="en-US" dirty="0"/>
              <a:t>Fuzz testing</a:t>
            </a:r>
          </a:p>
          <a:p>
            <a:pPr lvl="1"/>
            <a:r>
              <a:rPr lang="en-US" dirty="0"/>
              <a:t>Automatically generate random invalid input. Useful for security testing, UX testing</a:t>
            </a:r>
          </a:p>
          <a:p>
            <a:r>
              <a:rPr lang="en-US" dirty="0"/>
              <a:t>Exhaustive testing (or more likely, bounded exhaustive testing)</a:t>
            </a:r>
          </a:p>
          <a:p>
            <a:pPr lvl="1"/>
            <a:r>
              <a:rPr lang="en-US" dirty="0"/>
              <a:t>Expensive, time consuming, often impractical. Applicable if you are writing software for a Mars rover, airplane control software, or for controlling a nuclear power plant</a:t>
            </a:r>
          </a:p>
          <a:p>
            <a:pPr marL="457200" lvl="1" indent="0">
              <a:buNone/>
            </a:pPr>
            <a:r>
              <a:rPr lang="en-US" dirty="0">
                <a:hlinkClick r:id="rId2"/>
              </a:rPr>
              <a:t>http://www.techwell.com/2013/06/how-exhaustive-testing-ensured-successful-voyage-mars-rover</a:t>
            </a:r>
            <a:endParaRPr lang="en-US" dirty="0"/>
          </a:p>
          <a:p>
            <a:pPr lvl="1"/>
            <a:endParaRPr lang="en-US" dirty="0"/>
          </a:p>
        </p:txBody>
      </p:sp>
    </p:spTree>
    <p:extLst>
      <p:ext uri="{BB962C8B-B14F-4D97-AF65-F5344CB8AC3E}">
        <p14:creationId xmlns:p14="http://schemas.microsoft.com/office/powerpoint/2010/main" val="2956431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assertCountEqual</a:t>
            </a:r>
            <a:endParaRPr lang="en-US" dirty="0"/>
          </a:p>
        </p:txBody>
      </p:sp>
      <p:sp>
        <p:nvSpPr>
          <p:cNvPr id="3" name="Content Placeholder 2"/>
          <p:cNvSpPr>
            <a:spLocks noGrp="1"/>
          </p:cNvSpPr>
          <p:nvPr>
            <p:ph idx="1"/>
          </p:nvPr>
        </p:nvSpPr>
        <p:spPr/>
        <p:txBody>
          <a:bodyPr/>
          <a:lstStyle/>
          <a:p>
            <a:r>
              <a:rPr lang="en-US" dirty="0"/>
              <a:t>This function name is not very descriptive </a:t>
            </a:r>
          </a:p>
          <a:p>
            <a:r>
              <a:rPr lang="en-US" dirty="0"/>
              <a:t>It actually checks if two sequences have the same elements, in any order</a:t>
            </a:r>
          </a:p>
          <a:p>
            <a:r>
              <a:rPr lang="en-US" dirty="0"/>
              <a:t>Examples: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63181"/>
            <a:ext cx="9144000" cy="2719511"/>
          </a:xfrm>
          <a:prstGeom prst="rect">
            <a:avLst/>
          </a:prstGeom>
        </p:spPr>
      </p:pic>
    </p:spTree>
    <p:extLst>
      <p:ext uri="{BB962C8B-B14F-4D97-AF65-F5344CB8AC3E}">
        <p14:creationId xmlns:p14="http://schemas.microsoft.com/office/powerpoint/2010/main" val="2679530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normAutofit fontScale="92500" lnSpcReduction="10000"/>
          </a:bodyPr>
          <a:lstStyle/>
          <a:p>
            <a:r>
              <a:rPr lang="en-US" dirty="0"/>
              <a:t>Instead of thinking about coding and then testing,  </a:t>
            </a:r>
          </a:p>
          <a:p>
            <a:r>
              <a:rPr lang="en-US" dirty="0"/>
              <a:t>Write the tests that the code must pass, then write code that will pass that test</a:t>
            </a:r>
          </a:p>
          <a:p>
            <a:r>
              <a:rPr lang="en-US" dirty="0"/>
              <a:t>Pure TDD is not that common; more often used in sections of some projects</a:t>
            </a:r>
          </a:p>
          <a:p>
            <a:pPr lvl="1"/>
            <a:r>
              <a:rPr lang="en-US" dirty="0"/>
              <a:t>We did some TDD with the Triangle example</a:t>
            </a:r>
          </a:p>
          <a:p>
            <a:endParaRPr lang="en-US" dirty="0"/>
          </a:p>
          <a:p>
            <a:r>
              <a:rPr lang="en-US" dirty="0"/>
              <a:t>BUT automated testing is helpful for almost all projects</a:t>
            </a:r>
          </a:p>
          <a:p>
            <a:pPr marL="0" indent="0">
              <a:buNone/>
            </a:pPr>
            <a:endParaRPr lang="en-US" dirty="0"/>
          </a:p>
        </p:txBody>
      </p:sp>
    </p:spTree>
    <p:extLst>
      <p:ext uri="{BB962C8B-B14F-4D97-AF65-F5344CB8AC3E}">
        <p14:creationId xmlns:p14="http://schemas.microsoft.com/office/powerpoint/2010/main" val="2356005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 Driven Testing</a:t>
            </a:r>
          </a:p>
        </p:txBody>
      </p:sp>
      <p:sp>
        <p:nvSpPr>
          <p:cNvPr id="3" name="Content Placeholder 2"/>
          <p:cNvSpPr>
            <a:spLocks noGrp="1"/>
          </p:cNvSpPr>
          <p:nvPr>
            <p:ph idx="1"/>
          </p:nvPr>
        </p:nvSpPr>
        <p:spPr>
          <a:xfrm>
            <a:off x="457200" y="1600200"/>
            <a:ext cx="8229600" cy="4800321"/>
          </a:xfrm>
        </p:spPr>
        <p:txBody>
          <a:bodyPr>
            <a:normAutofit fontScale="85000" lnSpcReduction="20000"/>
          </a:bodyPr>
          <a:lstStyle/>
          <a:p>
            <a:r>
              <a:rPr lang="en-US" b="1" dirty="0"/>
              <a:t>"Pursue another very impactful testing practice: whenever a bug is reported [or you find a bug] in your application, write a test to verify the bug. Then fix your application until the bug goes away [and the test passes]. By doing things that way, you end up with a collection of tests that reflect the various ways that the users of your application actually, you know, use your application."</a:t>
            </a:r>
          </a:p>
          <a:p>
            <a:r>
              <a:rPr lang="en-US" dirty="0">
                <a:hlinkClick r:id="rId2"/>
              </a:rPr>
              <a:t>https://www.littlehart.net/atthekeyboard/2012/05/16/test-all-the-things/</a:t>
            </a:r>
            <a:r>
              <a:rPr lang="en-US" dirty="0"/>
              <a:t>   </a:t>
            </a:r>
          </a:p>
          <a:p>
            <a:r>
              <a:rPr lang="en-US" dirty="0"/>
              <a:t>So when a bug is discovered, write a test for that part of code, that currently fails, but will pass when the bug was fixed. Then fix the code so the test passes. </a:t>
            </a:r>
          </a:p>
          <a:p>
            <a:endParaRPr lang="en-US" dirty="0"/>
          </a:p>
        </p:txBody>
      </p:sp>
    </p:spTree>
    <p:extLst>
      <p:ext uri="{BB962C8B-B14F-4D97-AF65-F5344CB8AC3E}">
        <p14:creationId xmlns:p14="http://schemas.microsoft.com/office/powerpoint/2010/main" val="2057633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Concerns</a:t>
            </a:r>
          </a:p>
        </p:txBody>
      </p:sp>
      <p:sp>
        <p:nvSpPr>
          <p:cNvPr id="3" name="Content Placeholder 2"/>
          <p:cNvSpPr>
            <a:spLocks noGrp="1"/>
          </p:cNvSpPr>
          <p:nvPr>
            <p:ph idx="1"/>
          </p:nvPr>
        </p:nvSpPr>
        <p:spPr>
          <a:xfrm>
            <a:off x="457200" y="1600200"/>
            <a:ext cx="8229600" cy="5003800"/>
          </a:xfrm>
        </p:spPr>
        <p:txBody>
          <a:bodyPr>
            <a:normAutofit/>
          </a:bodyPr>
          <a:lstStyle/>
          <a:p>
            <a:r>
              <a:rPr lang="en-US" dirty="0"/>
              <a:t>Remember that we wrote the test, so testing depends on writing the right test </a:t>
            </a:r>
          </a:p>
          <a:p>
            <a:r>
              <a:rPr lang="en-US" dirty="0"/>
              <a:t>You should also verify that the test is checking the correct thing</a:t>
            </a:r>
          </a:p>
          <a:p>
            <a:r>
              <a:rPr lang="en-US" dirty="0"/>
              <a:t>Independently calculate what a function should do, and test that</a:t>
            </a:r>
          </a:p>
          <a:p>
            <a:r>
              <a:rPr lang="en-US" dirty="0"/>
              <a:t>Testing often done in teams: more people develop and review each test</a:t>
            </a:r>
          </a:p>
        </p:txBody>
      </p:sp>
    </p:spTree>
    <p:extLst>
      <p:ext uri="{BB962C8B-B14F-4D97-AF65-F5344CB8AC3E}">
        <p14:creationId xmlns:p14="http://schemas.microsoft.com/office/powerpoint/2010/main" val="26485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Why write tests?</a:t>
            </a:r>
          </a:p>
        </p:txBody>
      </p:sp>
      <p:sp>
        <p:nvSpPr>
          <p:cNvPr id="3" name="Content Placeholder 2"/>
          <p:cNvSpPr>
            <a:spLocks noGrp="1"/>
          </p:cNvSpPr>
          <p:nvPr>
            <p:ph idx="1"/>
          </p:nvPr>
        </p:nvSpPr>
        <p:spPr>
          <a:xfrm>
            <a:off x="457200" y="1565230"/>
            <a:ext cx="8229600" cy="4818580"/>
          </a:xfrm>
        </p:spPr>
        <p:txBody>
          <a:bodyPr>
            <a:normAutofit fontScale="62500" lnSpcReduction="20000"/>
          </a:bodyPr>
          <a:lstStyle/>
          <a:p>
            <a:pPr marL="0" indent="0">
              <a:buNone/>
            </a:pPr>
            <a:r>
              <a:rPr lang="en-US" dirty="0">
                <a:cs typeface="Consolas"/>
              </a:rPr>
              <a:t>"Good test methods are short and test only one specific aspect of the class under test."</a:t>
            </a:r>
          </a:p>
          <a:p>
            <a:pPr marL="0" indent="0">
              <a:buNone/>
            </a:pPr>
            <a:endParaRPr lang="en-US" dirty="0">
              <a:cs typeface="Consolas"/>
            </a:endParaRPr>
          </a:p>
          <a:p>
            <a:pPr marL="0" indent="0">
              <a:buNone/>
            </a:pPr>
            <a:r>
              <a:rPr lang="en-US" dirty="0">
                <a:cs typeface="Consolas"/>
              </a:rPr>
              <a:t>"You might think that writing unit tests is not useful. After all, we can just look at the code… to see whether they work. But it's easy to have bugs, and JUnit will catch them better than our own eyes.</a:t>
            </a:r>
          </a:p>
          <a:p>
            <a:pPr marL="0" indent="0">
              <a:buNone/>
            </a:pPr>
            <a:endParaRPr lang="en-US" dirty="0">
              <a:cs typeface="Consolas"/>
            </a:endParaRPr>
          </a:p>
          <a:p>
            <a:pPr marL="0" indent="0">
              <a:buNone/>
            </a:pPr>
            <a:r>
              <a:rPr lang="en-US" dirty="0">
                <a:cs typeface="Consolas"/>
              </a:rPr>
              <a:t>Even if we already know that the code works, unit testing can still prove useful. Sometimes we introduce a bug when adding new features or changing existing code; something that used to work is now broken. This is called a </a:t>
            </a:r>
            <a:r>
              <a:rPr lang="en-US" b="1" dirty="0">
                <a:cs typeface="Consolas"/>
              </a:rPr>
              <a:t>regression</a:t>
            </a:r>
            <a:r>
              <a:rPr lang="en-US" dirty="0">
                <a:cs typeface="Consolas"/>
              </a:rPr>
              <a:t>. If we have JUnit tests over the old code, we can make sure that they still pass and avoid costly regressions."</a:t>
            </a:r>
          </a:p>
          <a:p>
            <a:pPr marL="0" indent="0">
              <a:buNone/>
            </a:pPr>
            <a:endParaRPr lang="en-US" dirty="0">
              <a:cs typeface="Consolas"/>
            </a:endParaRPr>
          </a:p>
          <a:p>
            <a:pPr marL="0" indent="0">
              <a:buNone/>
            </a:pPr>
            <a:r>
              <a:rPr lang="en-US" dirty="0">
                <a:cs typeface="Consolas"/>
              </a:rPr>
              <a:t>-- </a:t>
            </a:r>
            <a:r>
              <a:rPr lang="en-US" dirty="0"/>
              <a:t> </a:t>
            </a:r>
            <a:r>
              <a:rPr lang="en-US" dirty="0">
                <a:hlinkClick r:id="rId2"/>
              </a:rPr>
              <a:t>http://courses.cs.washington.edu/courses/cse143/11wi/eclipse-tutorial/junit.shtml</a:t>
            </a:r>
            <a:r>
              <a:rPr lang="en-US" dirty="0"/>
              <a:t> on </a:t>
            </a:r>
            <a:r>
              <a:rPr lang="en-US" dirty="0" err="1"/>
              <a:t>JUnit</a:t>
            </a:r>
            <a:r>
              <a:rPr lang="en-US" dirty="0"/>
              <a:t>, the most popular Java test framework. Principle applies to every language.</a:t>
            </a:r>
            <a:endParaRPr lang="en-US" dirty="0">
              <a:cs typeface="Consolas"/>
            </a:endParaRPr>
          </a:p>
        </p:txBody>
      </p:sp>
    </p:spTree>
    <p:extLst>
      <p:ext uri="{BB962C8B-B14F-4D97-AF65-F5344CB8AC3E}">
        <p14:creationId xmlns:p14="http://schemas.microsoft.com/office/powerpoint/2010/main" val="3695487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22" y="175860"/>
            <a:ext cx="8757356" cy="816884"/>
          </a:xfrm>
        </p:spPr>
        <p:txBody>
          <a:bodyPr>
            <a:noAutofit/>
          </a:bodyPr>
          <a:lstStyle/>
          <a:p>
            <a:pPr marL="0" indent="0"/>
            <a:r>
              <a:rPr lang="en-US" sz="1600" dirty="0"/>
              <a:t>"[I]t's important to ask the question, "Why is testing a valuable use of my time?" It's a fair question, and it's the question those unfamiliar with testing code often ask. After all, testing takes time that could otherwise be spend writing code, and isn't that the most productive thing to be doing?"</a:t>
            </a:r>
          </a:p>
        </p:txBody>
      </p:sp>
      <p:sp>
        <p:nvSpPr>
          <p:cNvPr id="3" name="Content Placeholder 2"/>
          <p:cNvSpPr>
            <a:spLocks noGrp="1"/>
          </p:cNvSpPr>
          <p:nvPr>
            <p:ph idx="1"/>
          </p:nvPr>
        </p:nvSpPr>
        <p:spPr>
          <a:xfrm>
            <a:off x="104422" y="837522"/>
            <a:ext cx="8884356" cy="5603860"/>
          </a:xfrm>
        </p:spPr>
        <p:txBody>
          <a:bodyPr>
            <a:normAutofit fontScale="40000" lnSpcReduction="20000"/>
          </a:bodyPr>
          <a:lstStyle/>
          <a:p>
            <a:pPr marL="0" indent="0">
              <a:buNone/>
            </a:pPr>
            <a:endParaRPr lang="en-US" sz="3700" dirty="0"/>
          </a:p>
          <a:p>
            <a:pPr marL="0" indent="0">
              <a:buNone/>
            </a:pPr>
            <a:r>
              <a:rPr lang="en-US" sz="3700" b="1" dirty="0"/>
              <a:t>"Testing makes sure your code works properly under a given set of conditions</a:t>
            </a:r>
          </a:p>
          <a:p>
            <a:pPr marL="0" indent="0">
              <a:buNone/>
            </a:pPr>
            <a:r>
              <a:rPr lang="en-US" sz="3700" dirty="0"/>
              <a:t>Testing assures correctness under a basic set of conditions. Syntax errors will almost certainly be caught by running tests, and the basic logic of a unit of code can be tested to ensure correctness under certain conditions. Again, it's not about proving the code is correct under any set of conditions. We're simply aiming for a reasonably complete set of possible conditions (i.e. you may write a test for what happens when you call </a:t>
            </a:r>
            <a:r>
              <a:rPr lang="en-US" sz="3700" dirty="0" err="1"/>
              <a:t>my_addition_function</a:t>
            </a:r>
            <a:r>
              <a:rPr lang="en-US" sz="3700" dirty="0"/>
              <a:t>(3, 'refrigerator), but you needn't test all possible strings for each argument).</a:t>
            </a:r>
          </a:p>
          <a:p>
            <a:pPr marL="0" indent="0">
              <a:buNone/>
            </a:pPr>
            <a:endParaRPr lang="en-US" sz="3700" dirty="0"/>
          </a:p>
          <a:p>
            <a:pPr marL="0" indent="0">
              <a:buNone/>
            </a:pPr>
            <a:r>
              <a:rPr lang="en-US" sz="3700" b="1" dirty="0"/>
              <a:t>Testing allows one to ensure that changes to the code did not break existing functionality</a:t>
            </a:r>
          </a:p>
          <a:p>
            <a:pPr marL="0" indent="0">
              <a:buNone/>
            </a:pPr>
            <a:r>
              <a:rPr lang="en-US" sz="3700" dirty="0"/>
              <a:t>This is especially helpful when refactoring code. Without tests in place, you have no assurances that your code changes did not break things that were previously working fine. </a:t>
            </a:r>
            <a:r>
              <a:rPr lang="en-US" sz="3700" b="1" dirty="0"/>
              <a:t>If you want to be able to change or rewrite your code and know you didn't break anything, proper unit testing is imperative.</a:t>
            </a:r>
          </a:p>
          <a:p>
            <a:pPr marL="0" indent="0">
              <a:buNone/>
            </a:pPr>
            <a:endParaRPr lang="en-US" sz="3700" b="1" dirty="0"/>
          </a:p>
          <a:p>
            <a:pPr marL="0" indent="0">
              <a:buNone/>
            </a:pPr>
            <a:r>
              <a:rPr lang="en-US" sz="3700" b="1" dirty="0"/>
              <a:t>Testing forces one to think about the code under unusual conditions, possibly revealing logical errors</a:t>
            </a:r>
          </a:p>
          <a:p>
            <a:pPr marL="0" indent="0">
              <a:buNone/>
            </a:pPr>
            <a:r>
              <a:rPr lang="en-US" sz="3700" dirty="0"/>
              <a:t>Writing tests forces you to think about the non-normal conditions your code may encounter. In the example above, </a:t>
            </a:r>
            <a:r>
              <a:rPr lang="en-US" sz="3700" dirty="0" err="1"/>
              <a:t>my_addition_function</a:t>
            </a:r>
            <a:r>
              <a:rPr lang="en-US" sz="3700" dirty="0"/>
              <a:t> adds two numbers. A simple test of basic correctness would call </a:t>
            </a:r>
            <a:r>
              <a:rPr lang="en-US" sz="3700" dirty="0" err="1"/>
              <a:t>my_addition_function</a:t>
            </a:r>
            <a:r>
              <a:rPr lang="en-US" sz="3700" dirty="0"/>
              <a:t>(2, 2) and assert that the result was 4. Further tests, however, might test that the function works correctly with floats by running </a:t>
            </a:r>
            <a:r>
              <a:rPr lang="en-US" sz="3700" dirty="0" err="1"/>
              <a:t>my_addition_function</a:t>
            </a:r>
            <a:r>
              <a:rPr lang="en-US" sz="3700" dirty="0"/>
              <a:t>(2.0, 2.0). </a:t>
            </a:r>
            <a:r>
              <a:rPr lang="en-US" sz="3700" i="1" dirty="0"/>
              <a:t>Defensive coding </a:t>
            </a:r>
            <a:r>
              <a:rPr lang="en-US" sz="3700" dirty="0"/>
              <a:t>principles suggest that your code should be able to gracefully fail on invalid input, so testing that an exception is properly raised when strings are passed as arguments to the function.</a:t>
            </a:r>
          </a:p>
          <a:p>
            <a:pPr marL="0" indent="0">
              <a:buNone/>
            </a:pPr>
            <a:endParaRPr lang="en-US" sz="3700" dirty="0"/>
          </a:p>
          <a:p>
            <a:pPr marL="0" indent="0">
              <a:buNone/>
            </a:pPr>
            <a:r>
              <a:rPr lang="en-US" sz="3700" b="1" dirty="0"/>
              <a:t>Good testing requires modular, decoupled code, which is a hallmark of good system design</a:t>
            </a:r>
          </a:p>
          <a:p>
            <a:pPr marL="0" indent="0">
              <a:buNone/>
            </a:pPr>
            <a:r>
              <a:rPr lang="en-US" sz="3700" dirty="0"/>
              <a:t>The whole practice of unit testing is made much easier by code that is loosely coupled. If your application code has direct database calls, for example, testing the logic of your application depends on having a valid database connection available and test data to be present in the database. Code that isolates external resources, on the other hand, can easily replace them during testing using mock objects. Applications designed with test-ability in mind usually end up being modular and loosely coupled out of necessity."</a:t>
            </a:r>
          </a:p>
          <a:p>
            <a:pPr marL="0" indent="0">
              <a:buNone/>
            </a:pPr>
            <a:endParaRPr lang="en-US" dirty="0"/>
          </a:p>
          <a:p>
            <a:pPr marL="0" indent="0">
              <a:buNone/>
            </a:pPr>
            <a:endParaRPr lang="en-US" dirty="0"/>
          </a:p>
        </p:txBody>
      </p:sp>
      <p:sp>
        <p:nvSpPr>
          <p:cNvPr id="4" name="TextBox 3"/>
          <p:cNvSpPr txBox="1"/>
          <p:nvPr/>
        </p:nvSpPr>
        <p:spPr>
          <a:xfrm>
            <a:off x="0" y="6406633"/>
            <a:ext cx="9293642" cy="369332"/>
          </a:xfrm>
          <a:prstGeom prst="rect">
            <a:avLst/>
          </a:prstGeom>
          <a:noFill/>
          <a:ln>
            <a:solidFill>
              <a:srgbClr val="BFBFBF"/>
            </a:solidFill>
          </a:ln>
        </p:spPr>
        <p:txBody>
          <a:bodyPr wrap="none" rtlCol="0">
            <a:spAutoFit/>
          </a:bodyPr>
          <a:lstStyle/>
          <a:p>
            <a:r>
              <a:rPr lang="en-US" dirty="0"/>
              <a:t>https://</a:t>
            </a:r>
            <a:r>
              <a:rPr lang="en-US" dirty="0" err="1"/>
              <a:t>www.jeffknupp.com</a:t>
            </a:r>
            <a:r>
              <a:rPr lang="en-US" dirty="0"/>
              <a:t>/blog/2013/12/09/improve-your-python-understanding-unit-testing/</a:t>
            </a:r>
          </a:p>
        </p:txBody>
      </p:sp>
    </p:spTree>
    <p:extLst>
      <p:ext uri="{BB962C8B-B14F-4D97-AF65-F5344CB8AC3E}">
        <p14:creationId xmlns:p14="http://schemas.microsoft.com/office/powerpoint/2010/main" val="3077741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code</a:t>
            </a:r>
          </a:p>
        </p:txBody>
      </p:sp>
      <p:sp>
        <p:nvSpPr>
          <p:cNvPr id="3" name="Content Placeholder 2"/>
          <p:cNvSpPr>
            <a:spLocks noGrp="1"/>
          </p:cNvSpPr>
          <p:nvPr>
            <p:ph idx="1"/>
          </p:nvPr>
        </p:nvSpPr>
        <p:spPr/>
        <p:txBody>
          <a:bodyPr/>
          <a:lstStyle/>
          <a:p>
            <a:r>
              <a:rPr lang="en-US" dirty="0"/>
              <a:t>Modular, loosely coupled code</a:t>
            </a:r>
          </a:p>
          <a:p>
            <a:r>
              <a:rPr lang="en-US" dirty="0"/>
              <a:t>Focused modules, functions</a:t>
            </a:r>
          </a:p>
          <a:p>
            <a:r>
              <a:rPr lang="en-US" dirty="0"/>
              <a:t>Minimal dependencies on other code</a:t>
            </a:r>
          </a:p>
          <a:p>
            <a:endParaRPr lang="en-US" dirty="0"/>
          </a:p>
          <a:p>
            <a:r>
              <a:rPr lang="en-US" dirty="0"/>
              <a:t>Good design, and makes testing easier too</a:t>
            </a:r>
          </a:p>
        </p:txBody>
      </p:sp>
    </p:spTree>
    <p:extLst>
      <p:ext uri="{BB962C8B-B14F-4D97-AF65-F5344CB8AC3E}">
        <p14:creationId xmlns:p14="http://schemas.microsoft.com/office/powerpoint/2010/main" val="3764538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585E-D136-C547-AF86-6BBA2D16342E}"/>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D5711287-E542-EB4D-8CB8-5D8AD61B2BDB}"/>
              </a:ext>
            </a:extLst>
          </p:cNvPr>
          <p:cNvSpPr>
            <a:spLocks noGrp="1"/>
          </p:cNvSpPr>
          <p:nvPr>
            <p:ph idx="1"/>
          </p:nvPr>
        </p:nvSpPr>
        <p:spPr/>
        <p:txBody>
          <a:bodyPr/>
          <a:lstStyle/>
          <a:p>
            <a:r>
              <a:rPr lang="en-US" dirty="0"/>
              <a:t>Why did your other programming classes stress writing code in functions/methods instead of one big block?</a:t>
            </a:r>
          </a:p>
          <a:p>
            <a:endParaRPr lang="en-US" dirty="0"/>
          </a:p>
          <a:p>
            <a:r>
              <a:rPr lang="en-US" dirty="0"/>
              <a:t>Why is it better for a function to return data, than it is to print the answer?</a:t>
            </a:r>
          </a:p>
          <a:p>
            <a:r>
              <a:rPr lang="en-US" dirty="0"/>
              <a:t>Which one of these would be easier to test?</a:t>
            </a:r>
          </a:p>
        </p:txBody>
      </p:sp>
      <p:pic>
        <p:nvPicPr>
          <p:cNvPr id="4" name="Picture 3">
            <a:extLst>
              <a:ext uri="{FF2B5EF4-FFF2-40B4-BE49-F238E27FC236}">
                <a16:creationId xmlns:a16="http://schemas.microsoft.com/office/drawing/2014/main" id="{B6ED3792-ADAE-3543-952F-EED28F1F67F7}"/>
              </a:ext>
            </a:extLst>
          </p:cNvPr>
          <p:cNvPicPr>
            <a:picLocks noChangeAspect="1"/>
          </p:cNvPicPr>
          <p:nvPr/>
        </p:nvPicPr>
        <p:blipFill>
          <a:blip r:embed="rId2"/>
          <a:stretch>
            <a:fillRect/>
          </a:stretch>
        </p:blipFill>
        <p:spPr>
          <a:xfrm>
            <a:off x="174915" y="5595144"/>
            <a:ext cx="4130101" cy="832550"/>
          </a:xfrm>
          <a:prstGeom prst="rect">
            <a:avLst/>
          </a:prstGeom>
        </p:spPr>
      </p:pic>
      <p:pic>
        <p:nvPicPr>
          <p:cNvPr id="5" name="Picture 4">
            <a:extLst>
              <a:ext uri="{FF2B5EF4-FFF2-40B4-BE49-F238E27FC236}">
                <a16:creationId xmlns:a16="http://schemas.microsoft.com/office/drawing/2014/main" id="{09D695B5-42E9-244D-9FEA-48566567DF14}"/>
              </a:ext>
            </a:extLst>
          </p:cNvPr>
          <p:cNvPicPr>
            <a:picLocks noChangeAspect="1"/>
          </p:cNvPicPr>
          <p:nvPr/>
        </p:nvPicPr>
        <p:blipFill>
          <a:blip r:embed="rId3"/>
          <a:stretch>
            <a:fillRect/>
          </a:stretch>
        </p:blipFill>
        <p:spPr>
          <a:xfrm>
            <a:off x="4593365" y="5595144"/>
            <a:ext cx="4247704" cy="832550"/>
          </a:xfrm>
          <a:prstGeom prst="rect">
            <a:avLst/>
          </a:prstGeom>
        </p:spPr>
      </p:pic>
    </p:spTree>
    <p:extLst>
      <p:ext uri="{BB962C8B-B14F-4D97-AF65-F5344CB8AC3E}">
        <p14:creationId xmlns:p14="http://schemas.microsoft.com/office/powerpoint/2010/main" val="17834037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a:t>
            </a:r>
          </a:p>
        </p:txBody>
      </p:sp>
      <p:sp>
        <p:nvSpPr>
          <p:cNvPr id="3" name="Content Placeholder 2"/>
          <p:cNvSpPr>
            <a:spLocks noGrp="1"/>
          </p:cNvSpPr>
          <p:nvPr>
            <p:ph idx="1"/>
          </p:nvPr>
        </p:nvSpPr>
        <p:spPr/>
        <p:txBody>
          <a:bodyPr/>
          <a:lstStyle/>
          <a:p>
            <a:r>
              <a:rPr lang="en-US" dirty="0"/>
              <a:t>Sample interview questions</a:t>
            </a:r>
          </a:p>
          <a:p>
            <a:pPr lvl="1"/>
            <a:r>
              <a:rPr lang="en-US" dirty="0"/>
              <a:t>"Can you explain what is meant by test-driven development"</a:t>
            </a:r>
          </a:p>
          <a:p>
            <a:pPr lvl="1"/>
            <a:r>
              <a:rPr lang="en-US" dirty="0"/>
              <a:t>"Have you used any unit testing frameworks?"</a:t>
            </a:r>
          </a:p>
          <a:p>
            <a:pPr lvl="1"/>
            <a:r>
              <a:rPr lang="en-US" dirty="0"/>
              <a:t>"Can you tell me the advantages of unit testing?"</a:t>
            </a:r>
          </a:p>
          <a:p>
            <a:pPr lvl="1"/>
            <a:r>
              <a:rPr lang="en-US" dirty="0"/>
              <a:t>"Can you explain the steps of creating and using a unit test?"</a:t>
            </a:r>
          </a:p>
        </p:txBody>
      </p:sp>
    </p:spTree>
    <p:extLst>
      <p:ext uri="{BB962C8B-B14F-4D97-AF65-F5344CB8AC3E}">
        <p14:creationId xmlns:p14="http://schemas.microsoft.com/office/powerpoint/2010/main" val="32716129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Coverage</a:t>
            </a:r>
          </a:p>
        </p:txBody>
      </p:sp>
      <p:sp>
        <p:nvSpPr>
          <p:cNvPr id="3" name="Content Placeholder 2"/>
          <p:cNvSpPr>
            <a:spLocks noGrp="1"/>
          </p:cNvSpPr>
          <p:nvPr>
            <p:ph idx="1"/>
          </p:nvPr>
        </p:nvSpPr>
        <p:spPr/>
        <p:txBody>
          <a:bodyPr>
            <a:normAutofit fontScale="70000" lnSpcReduction="20000"/>
          </a:bodyPr>
          <a:lstStyle/>
          <a:p>
            <a:r>
              <a:rPr lang="en-US" dirty="0"/>
              <a:t>Test coverage is the % of code for which there is a unit test </a:t>
            </a:r>
          </a:p>
          <a:p>
            <a:r>
              <a:rPr lang="en-US" dirty="0"/>
              <a:t>Tools like </a:t>
            </a:r>
            <a:r>
              <a:rPr lang="en-US" dirty="0" err="1"/>
              <a:t>coverage.py</a:t>
            </a:r>
            <a:r>
              <a:rPr lang="en-US" dirty="0"/>
              <a:t> can calculate this</a:t>
            </a:r>
          </a:p>
          <a:p>
            <a:r>
              <a:rPr lang="en-US" dirty="0">
                <a:hlinkClick r:id="rId2"/>
              </a:rPr>
              <a:t>https://docs.python.org/devguide/coverage.html</a:t>
            </a:r>
            <a:endParaRPr lang="en-US" dirty="0"/>
          </a:p>
          <a:p>
            <a:r>
              <a:rPr lang="en-US" dirty="0">
                <a:hlinkClick r:id="rId3"/>
              </a:rPr>
              <a:t>https://coverage.readthedocs.io/en/coverage-4.3.4/</a:t>
            </a:r>
            <a:r>
              <a:rPr lang="en-US" dirty="0"/>
              <a:t> </a:t>
            </a:r>
          </a:p>
          <a:p>
            <a:endParaRPr lang="en-US" dirty="0"/>
          </a:p>
          <a:p>
            <a:r>
              <a:rPr lang="en-US" dirty="0"/>
              <a:t>Test coverage measurements have no inherent correlation to the tests being appropriate, that the tests are testing the right thing</a:t>
            </a:r>
            <a:r>
              <a:rPr lang="is-IS" dirty="0"/>
              <a:t>… </a:t>
            </a:r>
          </a:p>
          <a:p>
            <a:endParaRPr lang="is-IS" dirty="0"/>
          </a:p>
          <a:p>
            <a:r>
              <a:rPr lang="is-IS" dirty="0"/>
              <a:t>Instead of aiming for 100% coverage, it's better to focus on testing the most complex parts of your program;  the parts that are most likely to have errors, or go wrong</a:t>
            </a:r>
          </a:p>
          <a:p>
            <a:r>
              <a:rPr lang="is-IS" dirty="0"/>
              <a:t>Write code to contain individual complex tasks in specific functions that you can write tests for</a:t>
            </a:r>
          </a:p>
          <a:p>
            <a:pPr marL="0" indent="0">
              <a:buNone/>
            </a:pPr>
            <a:endParaRPr lang="en-US" dirty="0"/>
          </a:p>
        </p:txBody>
      </p:sp>
    </p:spTree>
    <p:extLst>
      <p:ext uri="{BB962C8B-B14F-4D97-AF65-F5344CB8AC3E}">
        <p14:creationId xmlns:p14="http://schemas.microsoft.com/office/powerpoint/2010/main" val="251954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Pyramids</a:t>
            </a:r>
          </a:p>
        </p:txBody>
      </p:sp>
      <p:sp>
        <p:nvSpPr>
          <p:cNvPr id="3" name="Content Placeholder 2"/>
          <p:cNvSpPr>
            <a:spLocks noGrp="1"/>
          </p:cNvSpPr>
          <p:nvPr>
            <p:ph idx="1"/>
          </p:nvPr>
        </p:nvSpPr>
        <p:spPr>
          <a:xfrm>
            <a:off x="457200" y="1600200"/>
            <a:ext cx="2885090" cy="4525963"/>
          </a:xfrm>
        </p:spPr>
        <p:txBody>
          <a:bodyPr/>
          <a:lstStyle/>
          <a:p>
            <a:r>
              <a:rPr lang="en-US" dirty="0"/>
              <a:t>Size of sector represents how much effort/how many tests for each type of test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507" y="2071299"/>
            <a:ext cx="3505689" cy="3219899"/>
          </a:xfrm>
          <a:prstGeom prst="rect">
            <a:avLst/>
          </a:prstGeom>
        </p:spPr>
      </p:pic>
    </p:spTree>
    <p:extLst>
      <p:ext uri="{BB962C8B-B14F-4D97-AF65-F5344CB8AC3E}">
        <p14:creationId xmlns:p14="http://schemas.microsoft.com/office/powerpoint/2010/main" val="950271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2305" y="142359"/>
            <a:ext cx="3926541" cy="2210876"/>
          </a:xfrm>
          <a:ln>
            <a:solidFill>
              <a:srgbClr val="00B050"/>
            </a:solidFill>
          </a:ln>
        </p:spPr>
        <p:txBody>
          <a:bodyPr>
            <a:normAutofit/>
          </a:bodyPr>
          <a:lstStyle/>
          <a:p>
            <a:r>
              <a:rPr lang="en-US" dirty="0"/>
              <a:t>Test Coverage</a:t>
            </a:r>
            <a:br>
              <a:rPr lang="en-US" dirty="0"/>
            </a:br>
            <a:r>
              <a:rPr lang="en-US" sz="2700" dirty="0">
                <a:hlinkClick r:id="rId2"/>
              </a:rPr>
              <a:t>https://coverage.readthedocs.io/en/coverage-4.3.4/</a:t>
            </a:r>
            <a:r>
              <a:rPr lang="en-US" sz="2700" dirty="0"/>
              <a:t>  </a:t>
            </a:r>
            <a:endParaRPr lang="en-US" dirty="0"/>
          </a:p>
        </p:txBody>
      </p:sp>
      <p:sp>
        <p:nvSpPr>
          <p:cNvPr id="3" name="Content Placeholder 2"/>
          <p:cNvSpPr>
            <a:spLocks noGrp="1"/>
          </p:cNvSpPr>
          <p:nvPr>
            <p:ph idx="1"/>
          </p:nvPr>
        </p:nvSpPr>
        <p:spPr>
          <a:xfrm>
            <a:off x="309282" y="858643"/>
            <a:ext cx="9144000" cy="5593976"/>
          </a:xfrm>
        </p:spPr>
        <p:txBody>
          <a:bodyPr>
            <a:normAutofit/>
          </a:bodyPr>
          <a:lstStyle/>
          <a:p>
            <a:pPr marL="0" indent="0">
              <a:buNone/>
            </a:pPr>
            <a:r>
              <a:rPr lang="en-US" sz="2000" dirty="0">
                <a:latin typeface="Calibri" panose="020F0502020204030204" pitchFamily="34" charset="0"/>
                <a:cs typeface="Calibri" panose="020F0502020204030204" pitchFamily="34" charset="0"/>
              </a:rPr>
              <a:t>Install with </a:t>
            </a:r>
          </a:p>
          <a:p>
            <a:pPr marL="0" indent="0">
              <a:buNone/>
            </a:pPr>
            <a:r>
              <a:rPr lang="en-US" sz="2000" b="1" dirty="0">
                <a:latin typeface="Consolas"/>
                <a:cs typeface="Consolas"/>
              </a:rPr>
              <a:t>pip install coverage    (PC)</a:t>
            </a:r>
          </a:p>
          <a:p>
            <a:pPr marL="0" indent="0">
              <a:buNone/>
            </a:pPr>
            <a:r>
              <a:rPr lang="en-US" sz="2000" b="1" dirty="0">
                <a:latin typeface="Consolas"/>
                <a:cs typeface="Consolas"/>
              </a:rPr>
              <a:t>pip3 install coverage	   (Mac)</a:t>
            </a:r>
          </a:p>
          <a:p>
            <a:pPr marL="0" indent="0">
              <a:buNone/>
            </a:pPr>
            <a:endParaRPr lang="en-US" sz="2000" dirty="0">
              <a:latin typeface="Consolas"/>
              <a:cs typeface="Consolas"/>
            </a:endParaRPr>
          </a:p>
          <a:p>
            <a:pPr marL="0" indent="0">
              <a:buNone/>
            </a:pPr>
            <a:r>
              <a:rPr lang="en-US" sz="2000" dirty="0">
                <a:latin typeface="Calibri" panose="020F0502020204030204" pitchFamily="34" charset="0"/>
                <a:cs typeface="Calibri" panose="020F0502020204030204" pitchFamily="34" charset="0"/>
              </a:rPr>
              <a:t>Run coverage and generate report</a:t>
            </a:r>
          </a:p>
          <a:p>
            <a:pPr marL="0" indent="0">
              <a:buNone/>
            </a:pPr>
            <a:r>
              <a:rPr lang="en-US" sz="2000" b="1" dirty="0">
                <a:latin typeface="Consolas"/>
                <a:cs typeface="Consolas"/>
              </a:rPr>
              <a:t>coverage run --source=. -m </a:t>
            </a:r>
            <a:r>
              <a:rPr lang="en-US" sz="2000" b="1" dirty="0" err="1">
                <a:latin typeface="Consolas"/>
                <a:cs typeface="Consolas"/>
              </a:rPr>
              <a:t>unittest</a:t>
            </a:r>
            <a:r>
              <a:rPr lang="en-US" sz="2000" b="1" dirty="0">
                <a:latin typeface="Consolas"/>
                <a:cs typeface="Consolas"/>
              </a:rPr>
              <a:t> </a:t>
            </a:r>
            <a:r>
              <a:rPr lang="en-US" sz="2000" b="1" dirty="0" err="1">
                <a:latin typeface="Consolas"/>
                <a:cs typeface="Consolas"/>
              </a:rPr>
              <a:t>test_area.py</a:t>
            </a:r>
            <a:endParaRPr lang="en-US" sz="2000" b="1" dirty="0">
              <a:latin typeface="Consolas"/>
              <a:cs typeface="Consolas"/>
            </a:endParaRPr>
          </a:p>
          <a:p>
            <a:pPr marL="0" indent="0">
              <a:buNone/>
            </a:pPr>
            <a:r>
              <a:rPr lang="en-US" sz="2000" b="1" dirty="0">
                <a:latin typeface="Consolas"/>
                <a:cs typeface="Consolas"/>
              </a:rPr>
              <a:t>coverage report -m</a:t>
            </a:r>
          </a:p>
          <a:p>
            <a:pPr marL="0" indent="0">
              <a:buNone/>
            </a:pPr>
            <a:endParaRPr lang="en-US" dirty="0">
              <a:hlinkClick r:id="rId2"/>
            </a:endParaRPr>
          </a:p>
        </p:txBody>
      </p:sp>
      <p:sp>
        <p:nvSpPr>
          <p:cNvPr id="5" name="TextBox 4"/>
          <p:cNvSpPr txBox="1"/>
          <p:nvPr/>
        </p:nvSpPr>
        <p:spPr>
          <a:xfrm>
            <a:off x="457200" y="6356555"/>
            <a:ext cx="7463262" cy="369332"/>
          </a:xfrm>
          <a:prstGeom prst="rect">
            <a:avLst/>
          </a:prstGeom>
          <a:noFill/>
        </p:spPr>
        <p:txBody>
          <a:bodyPr wrap="none" rtlCol="0">
            <a:spAutoFit/>
          </a:bodyPr>
          <a:lstStyle/>
          <a:p>
            <a:r>
              <a:rPr lang="en-US" dirty="0"/>
              <a:t>Lab PCs, this probably won’t work – coverage script is not added to your path </a:t>
            </a:r>
          </a:p>
        </p:txBody>
      </p:sp>
      <p:pic>
        <p:nvPicPr>
          <p:cNvPr id="6" name="Picture 5">
            <a:extLst>
              <a:ext uri="{FF2B5EF4-FFF2-40B4-BE49-F238E27FC236}">
                <a16:creationId xmlns:a16="http://schemas.microsoft.com/office/drawing/2014/main" id="{FAEFEF55-271F-9D4A-BDB3-07FBFC4A7DC8}"/>
              </a:ext>
            </a:extLst>
          </p:cNvPr>
          <p:cNvPicPr>
            <a:picLocks noChangeAspect="1"/>
          </p:cNvPicPr>
          <p:nvPr/>
        </p:nvPicPr>
        <p:blipFill>
          <a:blip r:embed="rId3"/>
          <a:stretch>
            <a:fillRect/>
          </a:stretch>
        </p:blipFill>
        <p:spPr>
          <a:xfrm>
            <a:off x="3623918" y="3382363"/>
            <a:ext cx="4826747" cy="2700924"/>
          </a:xfrm>
          <a:prstGeom prst="rect">
            <a:avLst/>
          </a:prstGeom>
        </p:spPr>
      </p:pic>
    </p:spTree>
    <p:extLst>
      <p:ext uri="{BB962C8B-B14F-4D97-AF65-F5344CB8AC3E}">
        <p14:creationId xmlns:p14="http://schemas.microsoft.com/office/powerpoint/2010/main" val="2816744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if we add more code</a:t>
            </a:r>
          </a:p>
        </p:txBody>
      </p:sp>
      <p:pic>
        <p:nvPicPr>
          <p:cNvPr id="3" name="Picture 2">
            <a:extLst>
              <a:ext uri="{FF2B5EF4-FFF2-40B4-BE49-F238E27FC236}">
                <a16:creationId xmlns:a16="http://schemas.microsoft.com/office/drawing/2014/main" id="{D693DE3D-20A0-6744-B863-B5AEEB897FC2}"/>
              </a:ext>
            </a:extLst>
          </p:cNvPr>
          <p:cNvPicPr>
            <a:picLocks noChangeAspect="1"/>
          </p:cNvPicPr>
          <p:nvPr/>
        </p:nvPicPr>
        <p:blipFill>
          <a:blip r:embed="rId2"/>
          <a:stretch>
            <a:fillRect/>
          </a:stretch>
        </p:blipFill>
        <p:spPr>
          <a:xfrm>
            <a:off x="1126939" y="1417638"/>
            <a:ext cx="6083300" cy="5118100"/>
          </a:xfrm>
          <a:prstGeom prst="rect">
            <a:avLst/>
          </a:prstGeom>
        </p:spPr>
      </p:pic>
    </p:spTree>
    <p:extLst>
      <p:ext uri="{BB962C8B-B14F-4D97-AF65-F5344CB8AC3E}">
        <p14:creationId xmlns:p14="http://schemas.microsoft.com/office/powerpoint/2010/main" val="85717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coverage</a:t>
            </a:r>
          </a:p>
        </p:txBody>
      </p:sp>
      <p:sp>
        <p:nvSpPr>
          <p:cNvPr id="3" name="Content Placeholder 2"/>
          <p:cNvSpPr>
            <a:spLocks noGrp="1"/>
          </p:cNvSpPr>
          <p:nvPr>
            <p:ph idx="1"/>
          </p:nvPr>
        </p:nvSpPr>
        <p:spPr/>
        <p:txBody>
          <a:bodyPr/>
          <a:lstStyle/>
          <a:p>
            <a:r>
              <a:rPr lang="en-US" dirty="0"/>
              <a:t>Same commands as before, code that is not run as part of the unit tests is reported </a:t>
            </a:r>
          </a:p>
        </p:txBody>
      </p:sp>
      <p:pic>
        <p:nvPicPr>
          <p:cNvPr id="4" name="Picture 3">
            <a:extLst>
              <a:ext uri="{FF2B5EF4-FFF2-40B4-BE49-F238E27FC236}">
                <a16:creationId xmlns:a16="http://schemas.microsoft.com/office/drawing/2014/main" id="{B1C95CF3-1557-C74B-A197-7C031C9FB35A}"/>
              </a:ext>
            </a:extLst>
          </p:cNvPr>
          <p:cNvPicPr>
            <a:picLocks noChangeAspect="1"/>
          </p:cNvPicPr>
          <p:nvPr/>
        </p:nvPicPr>
        <p:blipFill>
          <a:blip r:embed="rId2"/>
          <a:stretch>
            <a:fillRect/>
          </a:stretch>
        </p:blipFill>
        <p:spPr>
          <a:xfrm>
            <a:off x="1576668" y="2917825"/>
            <a:ext cx="6286500" cy="3390900"/>
          </a:xfrm>
          <a:prstGeom prst="rect">
            <a:avLst/>
          </a:prstGeom>
        </p:spPr>
      </p:pic>
    </p:spTree>
    <p:extLst>
      <p:ext uri="{BB962C8B-B14F-4D97-AF65-F5344CB8AC3E}">
        <p14:creationId xmlns:p14="http://schemas.microsoft.com/office/powerpoint/2010/main" val="2119561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some tests for </a:t>
            </a:r>
            <a:r>
              <a:rPr lang="en-US" dirty="0" err="1"/>
              <a:t>circle_area</a:t>
            </a:r>
            <a:endParaRPr lang="en-US" dirty="0"/>
          </a:p>
        </p:txBody>
      </p:sp>
      <p:sp>
        <p:nvSpPr>
          <p:cNvPr id="3" name="Content Placeholder 2"/>
          <p:cNvSpPr>
            <a:spLocks noGrp="1"/>
          </p:cNvSpPr>
          <p:nvPr>
            <p:ph idx="1"/>
          </p:nvPr>
        </p:nvSpPr>
        <p:spPr>
          <a:xfrm>
            <a:off x="457200" y="1388969"/>
            <a:ext cx="8229600" cy="4525963"/>
          </a:xfrm>
        </p:spPr>
        <p:txBody>
          <a:bodyPr>
            <a:normAutofit/>
          </a:bodyPr>
          <a:lstStyle/>
          <a:p>
            <a:r>
              <a:rPr lang="en-US" sz="2000" dirty="0"/>
              <a:t>Create a new test class called </a:t>
            </a:r>
            <a:r>
              <a:rPr lang="en-US" sz="2000" b="1" dirty="0" err="1"/>
              <a:t>TestShapeAreasCircles</a:t>
            </a:r>
            <a:endParaRPr lang="en-US" sz="2000" b="1" dirty="0"/>
          </a:p>
          <a:p>
            <a:r>
              <a:rPr lang="en-US" sz="2000" dirty="0"/>
              <a:t>Again, this is a subclass of </a:t>
            </a:r>
            <a:r>
              <a:rPr lang="en-US" sz="2000" dirty="0" err="1"/>
              <a:t>TestCase</a:t>
            </a:r>
            <a:endParaRPr lang="en-US" sz="2000" dirty="0"/>
          </a:p>
          <a:p>
            <a:pPr marL="0" indent="0">
              <a:buNone/>
            </a:pPr>
            <a:r>
              <a:rPr lang="en-US" sz="2000" dirty="0"/>
              <a:t>1. In this class, write a test for example area calculation with a positive radius</a:t>
            </a:r>
          </a:p>
          <a:p>
            <a:pPr lvl="1"/>
            <a:r>
              <a:rPr lang="en-US" sz="1800" dirty="0"/>
              <a:t>You'll need to use </a:t>
            </a:r>
            <a:r>
              <a:rPr lang="en-US" sz="1800" dirty="0" err="1"/>
              <a:t>assertAlmostEqual</a:t>
            </a:r>
            <a:endParaRPr lang="en-US" sz="1800" dirty="0"/>
          </a:p>
          <a:p>
            <a:pPr lvl="1"/>
            <a:r>
              <a:rPr lang="en-US" sz="1800" dirty="0"/>
              <a:t>Use a calculator to figure out the expected value for an example radius</a:t>
            </a:r>
          </a:p>
          <a:p>
            <a:pPr marL="0" indent="0">
              <a:buNone/>
            </a:pPr>
            <a:r>
              <a:rPr lang="en-US" sz="2000" dirty="0"/>
              <a:t>2. Write a test for zero area if radius is 0</a:t>
            </a:r>
          </a:p>
          <a:p>
            <a:pPr marL="0" indent="0">
              <a:buNone/>
            </a:pPr>
            <a:r>
              <a:rPr lang="en-US" sz="2000" dirty="0"/>
              <a:t>3. Write a test for </a:t>
            </a:r>
            <a:r>
              <a:rPr lang="en-US" sz="2000" dirty="0" err="1"/>
              <a:t>ValueError</a:t>
            </a:r>
            <a:r>
              <a:rPr lang="en-US" sz="2000" dirty="0"/>
              <a:t> raised if radius is negative</a:t>
            </a:r>
          </a:p>
          <a:p>
            <a:r>
              <a:rPr lang="en-US" sz="2000" dirty="0"/>
              <a:t>Should now have seven passing tests</a:t>
            </a:r>
          </a:p>
        </p:txBody>
      </p:sp>
      <p:sp>
        <p:nvSpPr>
          <p:cNvPr id="6" name="TextBox 5"/>
          <p:cNvSpPr txBox="1"/>
          <p:nvPr/>
        </p:nvSpPr>
        <p:spPr>
          <a:xfrm>
            <a:off x="5822575" y="4561055"/>
            <a:ext cx="2746937" cy="646331"/>
          </a:xfrm>
          <a:prstGeom prst="rect">
            <a:avLst/>
          </a:prstGeom>
          <a:noFill/>
        </p:spPr>
        <p:txBody>
          <a:bodyPr wrap="square" rtlCol="0">
            <a:spAutoFit/>
          </a:bodyPr>
          <a:lstStyle/>
          <a:p>
            <a:r>
              <a:rPr lang="en-US" dirty="0"/>
              <a:t>If you can run coverage, check it's at 100% again</a:t>
            </a:r>
          </a:p>
        </p:txBody>
      </p:sp>
      <p:pic>
        <p:nvPicPr>
          <p:cNvPr id="7" name="Picture 6">
            <a:extLst>
              <a:ext uri="{FF2B5EF4-FFF2-40B4-BE49-F238E27FC236}">
                <a16:creationId xmlns:a16="http://schemas.microsoft.com/office/drawing/2014/main" id="{D4C86904-05FB-5A4A-AAD5-82B2EC26FF76}"/>
              </a:ext>
            </a:extLst>
          </p:cNvPr>
          <p:cNvPicPr>
            <a:picLocks noChangeAspect="1"/>
          </p:cNvPicPr>
          <p:nvPr/>
        </p:nvPicPr>
        <p:blipFill>
          <a:blip r:embed="rId2"/>
          <a:stretch>
            <a:fillRect/>
          </a:stretch>
        </p:blipFill>
        <p:spPr>
          <a:xfrm>
            <a:off x="191515" y="4746812"/>
            <a:ext cx="4887296" cy="1875665"/>
          </a:xfrm>
          <a:prstGeom prst="rect">
            <a:avLst/>
          </a:prstGeom>
        </p:spPr>
      </p:pic>
      <p:pic>
        <p:nvPicPr>
          <p:cNvPr id="8" name="Picture 7">
            <a:extLst>
              <a:ext uri="{FF2B5EF4-FFF2-40B4-BE49-F238E27FC236}">
                <a16:creationId xmlns:a16="http://schemas.microsoft.com/office/drawing/2014/main" id="{93D025F3-EF6C-AD4A-97BE-DEEE678B7D92}"/>
              </a:ext>
            </a:extLst>
          </p:cNvPr>
          <p:cNvPicPr>
            <a:picLocks noChangeAspect="1"/>
          </p:cNvPicPr>
          <p:nvPr/>
        </p:nvPicPr>
        <p:blipFill>
          <a:blip r:embed="rId3"/>
          <a:stretch>
            <a:fillRect/>
          </a:stretch>
        </p:blipFill>
        <p:spPr>
          <a:xfrm>
            <a:off x="5305148" y="5207386"/>
            <a:ext cx="3381652" cy="1415091"/>
          </a:xfrm>
          <a:prstGeom prst="rect">
            <a:avLst/>
          </a:prstGeom>
        </p:spPr>
      </p:pic>
    </p:spTree>
    <p:extLst>
      <p:ext uri="{BB962C8B-B14F-4D97-AF65-F5344CB8AC3E}">
        <p14:creationId xmlns:p14="http://schemas.microsoft.com/office/powerpoint/2010/main" val="1918717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camelCase program</a:t>
            </a:r>
          </a:p>
        </p:txBody>
      </p:sp>
      <p:sp>
        <p:nvSpPr>
          <p:cNvPr id="3" name="Content Placeholder 2"/>
          <p:cNvSpPr>
            <a:spLocks noGrp="1"/>
          </p:cNvSpPr>
          <p:nvPr>
            <p:ph idx="1"/>
          </p:nvPr>
        </p:nvSpPr>
        <p:spPr>
          <a:xfrm>
            <a:off x="196769" y="1600200"/>
            <a:ext cx="3379807" cy="5136266"/>
          </a:xfrm>
        </p:spPr>
        <p:txBody>
          <a:bodyPr>
            <a:normAutofit fontScale="92500" lnSpcReduction="20000"/>
          </a:bodyPr>
          <a:lstStyle/>
          <a:p>
            <a:r>
              <a:rPr lang="en-US" dirty="0"/>
              <a:t>Your turn</a:t>
            </a:r>
          </a:p>
          <a:p>
            <a:r>
              <a:rPr lang="en-US" dirty="0"/>
              <a:t>Start with your camelCase program – Lab 1</a:t>
            </a:r>
          </a:p>
          <a:p>
            <a:r>
              <a:rPr lang="en-US" dirty="0"/>
              <a:t>If you don't have functions already, re-write it so it</a:t>
            </a:r>
            <a:r>
              <a:rPr lang="uk-UA" dirty="0"/>
              <a:t>'</a:t>
            </a:r>
            <a:r>
              <a:rPr lang="en-US" dirty="0"/>
              <a:t>s in this format</a:t>
            </a:r>
          </a:p>
          <a:p>
            <a:r>
              <a:rPr lang="en-US" dirty="0"/>
              <a:t>Why? Separate the input/output from the </a:t>
            </a:r>
            <a:r>
              <a:rPr lang="en-US" dirty="0" err="1"/>
              <a:t>camelcasing</a:t>
            </a:r>
            <a:r>
              <a:rPr lang="en-US" dirty="0"/>
              <a:t> code</a:t>
            </a:r>
          </a:p>
          <a:p>
            <a:endParaRPr lang="en-US" dirty="0"/>
          </a:p>
        </p:txBody>
      </p:sp>
      <p:pic>
        <p:nvPicPr>
          <p:cNvPr id="4" name="Picture 3"/>
          <p:cNvPicPr>
            <a:picLocks noChangeAspect="1"/>
          </p:cNvPicPr>
          <p:nvPr/>
        </p:nvPicPr>
        <p:blipFill>
          <a:blip r:embed="rId2"/>
          <a:stretch>
            <a:fillRect/>
          </a:stretch>
        </p:blipFill>
        <p:spPr>
          <a:xfrm>
            <a:off x="3722539" y="1747776"/>
            <a:ext cx="5230479" cy="3542737"/>
          </a:xfrm>
          <a:prstGeom prst="rect">
            <a:avLst/>
          </a:prstGeom>
        </p:spPr>
      </p:pic>
    </p:spTree>
    <p:extLst>
      <p:ext uri="{BB962C8B-B14F-4D97-AF65-F5344CB8AC3E}">
        <p14:creationId xmlns:p14="http://schemas.microsoft.com/office/powerpoint/2010/main" val="3964850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test file</a:t>
            </a:r>
          </a:p>
        </p:txBody>
      </p:sp>
      <p:sp>
        <p:nvSpPr>
          <p:cNvPr id="3" name="Content Placeholder 2"/>
          <p:cNvSpPr>
            <a:spLocks noGrp="1"/>
          </p:cNvSpPr>
          <p:nvPr>
            <p:ph idx="1"/>
          </p:nvPr>
        </p:nvSpPr>
        <p:spPr/>
        <p:txBody>
          <a:bodyPr/>
          <a:lstStyle/>
          <a:p>
            <a:r>
              <a:rPr lang="en-US" dirty="0"/>
              <a:t>Same directory as your </a:t>
            </a:r>
            <a:r>
              <a:rPr lang="en-US" dirty="0" err="1"/>
              <a:t>camelcase.py</a:t>
            </a:r>
            <a:r>
              <a:rPr lang="en-US" dirty="0"/>
              <a:t> file</a:t>
            </a:r>
          </a:p>
          <a:p>
            <a:r>
              <a:rPr lang="en-US" dirty="0"/>
              <a:t>Call it </a:t>
            </a:r>
            <a:r>
              <a:rPr lang="en-US" dirty="0" err="1"/>
              <a:t>test_camelcase.py</a:t>
            </a:r>
            <a:endParaRPr lang="en-US" dirty="0"/>
          </a:p>
          <a:p>
            <a:endParaRPr lang="en-US" dirty="0"/>
          </a:p>
        </p:txBody>
      </p:sp>
      <p:pic>
        <p:nvPicPr>
          <p:cNvPr id="10" name="Picture 9"/>
          <p:cNvPicPr>
            <a:picLocks noChangeAspect="1"/>
          </p:cNvPicPr>
          <p:nvPr/>
        </p:nvPicPr>
        <p:blipFill>
          <a:blip r:embed="rId2"/>
          <a:stretch>
            <a:fillRect/>
          </a:stretch>
        </p:blipFill>
        <p:spPr>
          <a:xfrm>
            <a:off x="118348" y="3757262"/>
            <a:ext cx="8907303" cy="2683933"/>
          </a:xfrm>
          <a:prstGeom prst="rect">
            <a:avLst/>
          </a:prstGeom>
        </p:spPr>
      </p:pic>
      <p:cxnSp>
        <p:nvCxnSpPr>
          <p:cNvPr id="6" name="Straight Arrow Connector 5"/>
          <p:cNvCxnSpPr/>
          <p:nvPr/>
        </p:nvCxnSpPr>
        <p:spPr>
          <a:xfrm flipH="1">
            <a:off x="2302933" y="3302001"/>
            <a:ext cx="1862666" cy="56118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220631" y="2928369"/>
            <a:ext cx="3581402" cy="646331"/>
          </a:xfrm>
          <a:prstGeom prst="rect">
            <a:avLst/>
          </a:prstGeom>
          <a:noFill/>
        </p:spPr>
        <p:txBody>
          <a:bodyPr wrap="square" rtlCol="0">
            <a:spAutoFit/>
          </a:bodyPr>
          <a:lstStyle/>
          <a:p>
            <a:r>
              <a:rPr lang="en-US" dirty="0"/>
              <a:t>Replace </a:t>
            </a:r>
            <a:r>
              <a:rPr lang="en-US" dirty="0" err="1"/>
              <a:t>camelcase</a:t>
            </a:r>
            <a:r>
              <a:rPr lang="en-US" dirty="0"/>
              <a:t> with the name of your code file, if different </a:t>
            </a:r>
          </a:p>
        </p:txBody>
      </p:sp>
    </p:spTree>
    <p:extLst>
      <p:ext uri="{BB962C8B-B14F-4D97-AF65-F5344CB8AC3E}">
        <p14:creationId xmlns:p14="http://schemas.microsoft.com/office/powerpoint/2010/main" val="840066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t>
            </a:r>
          </a:p>
        </p:txBody>
      </p:sp>
      <p:pic>
        <p:nvPicPr>
          <p:cNvPr id="4" name="Content Placeholder 3"/>
          <p:cNvPicPr>
            <a:picLocks noGrp="1" noChangeAspect="1"/>
          </p:cNvPicPr>
          <p:nvPr>
            <p:ph idx="1"/>
          </p:nvPr>
        </p:nvPicPr>
        <p:blipFill>
          <a:blip r:embed="rId2"/>
          <a:stretch>
            <a:fillRect/>
          </a:stretch>
        </p:blipFill>
        <p:spPr>
          <a:xfrm>
            <a:off x="881858" y="3366220"/>
            <a:ext cx="6549355" cy="543720"/>
          </a:xfrm>
          <a:prstGeom prst="rect">
            <a:avLst/>
          </a:prstGeom>
        </p:spPr>
      </p:pic>
      <p:pic>
        <p:nvPicPr>
          <p:cNvPr id="5" name="Picture 4"/>
          <p:cNvPicPr>
            <a:picLocks noChangeAspect="1"/>
          </p:cNvPicPr>
          <p:nvPr/>
        </p:nvPicPr>
        <p:blipFill>
          <a:blip r:embed="rId3"/>
          <a:stretch>
            <a:fillRect/>
          </a:stretch>
        </p:blipFill>
        <p:spPr>
          <a:xfrm>
            <a:off x="874183" y="4438648"/>
            <a:ext cx="6557030" cy="1742017"/>
          </a:xfrm>
          <a:prstGeom prst="rect">
            <a:avLst/>
          </a:prstGeom>
        </p:spPr>
      </p:pic>
      <p:sp>
        <p:nvSpPr>
          <p:cNvPr id="6" name="TextBox 5"/>
          <p:cNvSpPr txBox="1"/>
          <p:nvPr/>
        </p:nvSpPr>
        <p:spPr>
          <a:xfrm>
            <a:off x="1066800" y="2130319"/>
            <a:ext cx="6673622" cy="523220"/>
          </a:xfrm>
          <a:prstGeom prst="rect">
            <a:avLst/>
          </a:prstGeom>
          <a:noFill/>
        </p:spPr>
        <p:txBody>
          <a:bodyPr wrap="none" rtlCol="0">
            <a:spAutoFit/>
          </a:bodyPr>
          <a:lstStyle/>
          <a:p>
            <a:r>
              <a:rPr lang="en-US" sz="2800" dirty="0"/>
              <a:t>python or python3, depending on PC or Mac</a:t>
            </a:r>
          </a:p>
        </p:txBody>
      </p:sp>
    </p:spTree>
    <p:extLst>
      <p:ext uri="{BB962C8B-B14F-4D97-AF65-F5344CB8AC3E}">
        <p14:creationId xmlns:p14="http://schemas.microsoft.com/office/powerpoint/2010/main" val="14353001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add to this test?</a:t>
            </a:r>
          </a:p>
        </p:txBody>
      </p:sp>
      <p:sp>
        <p:nvSpPr>
          <p:cNvPr id="3" name="Content Placeholder 2"/>
          <p:cNvSpPr>
            <a:spLocks noGrp="1"/>
          </p:cNvSpPr>
          <p:nvPr>
            <p:ph idx="1"/>
          </p:nvPr>
        </p:nvSpPr>
        <p:spPr/>
        <p:txBody>
          <a:bodyPr>
            <a:normAutofit fontScale="85000" lnSpcReduction="20000"/>
          </a:bodyPr>
          <a:lstStyle/>
          <a:p>
            <a:r>
              <a:rPr lang="en-US" dirty="0"/>
              <a:t>What about a blank sentence or empty string</a:t>
            </a:r>
          </a:p>
          <a:p>
            <a:r>
              <a:rPr lang="en-US" dirty="0"/>
              <a:t>One word</a:t>
            </a:r>
          </a:p>
          <a:p>
            <a:r>
              <a:rPr lang="en-US" dirty="0"/>
              <a:t>What about strings with numbers, or punctuation</a:t>
            </a:r>
          </a:p>
          <a:p>
            <a:r>
              <a:rPr lang="en-US" dirty="0"/>
              <a:t>Unicode characters, or </a:t>
            </a:r>
            <a:r>
              <a:rPr lang="en-US" dirty="0" err="1"/>
              <a:t>emojis</a:t>
            </a:r>
            <a:endParaRPr lang="en-US" dirty="0"/>
          </a:p>
          <a:p>
            <a:r>
              <a:rPr lang="en-US" dirty="0"/>
              <a:t>Strings that contain newlines or tab characters</a:t>
            </a:r>
          </a:p>
          <a:p>
            <a:r>
              <a:rPr lang="en-US" dirty="0"/>
              <a:t>Strings with whitespace at the start or end</a:t>
            </a:r>
          </a:p>
          <a:p>
            <a:r>
              <a:rPr lang="en-US" dirty="0"/>
              <a:t>More than one space between words</a:t>
            </a:r>
          </a:p>
          <a:p>
            <a:endParaRPr lang="en-US" dirty="0"/>
          </a:p>
          <a:p>
            <a:r>
              <a:rPr lang="en-US" dirty="0"/>
              <a:t>What else should you cover?</a:t>
            </a:r>
          </a:p>
          <a:p>
            <a:r>
              <a:rPr lang="en-US" dirty="0"/>
              <a:t>Did you find any bugs?</a:t>
            </a:r>
          </a:p>
        </p:txBody>
      </p:sp>
    </p:spTree>
    <p:extLst>
      <p:ext uri="{BB962C8B-B14F-4D97-AF65-F5344CB8AC3E}">
        <p14:creationId xmlns:p14="http://schemas.microsoft.com/office/powerpoint/2010/main" val="4915859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couple more tests</a:t>
            </a: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a:t>What tests did you add?</a:t>
            </a:r>
          </a:p>
          <a:p>
            <a:endParaRPr lang="en-US" dirty="0"/>
          </a:p>
          <a:p>
            <a:endParaRPr lang="en-US" dirty="0"/>
          </a:p>
          <a:p>
            <a:endParaRPr lang="en-US" dirty="0"/>
          </a:p>
          <a:p>
            <a:endParaRPr lang="en-US" dirty="0"/>
          </a:p>
          <a:p>
            <a:endParaRPr lang="en-US" dirty="0"/>
          </a:p>
          <a:p>
            <a:endParaRPr lang="en-US" dirty="0"/>
          </a:p>
          <a:p>
            <a:r>
              <a:rPr lang="en-US" dirty="0"/>
              <a:t>There's no uppercase/lowercase version of </a:t>
            </a:r>
            <a:r>
              <a:rPr lang="en-US" dirty="0" err="1"/>
              <a:t>emjois</a:t>
            </a:r>
            <a:r>
              <a:rPr lang="en-US" dirty="0"/>
              <a:t>. </a:t>
            </a:r>
          </a:p>
        </p:txBody>
      </p:sp>
      <p:pic>
        <p:nvPicPr>
          <p:cNvPr id="4" name="Picture 3"/>
          <p:cNvPicPr>
            <a:picLocks noChangeAspect="1"/>
          </p:cNvPicPr>
          <p:nvPr/>
        </p:nvPicPr>
        <p:blipFill>
          <a:blip r:embed="rId2"/>
          <a:stretch>
            <a:fillRect/>
          </a:stretch>
        </p:blipFill>
        <p:spPr>
          <a:xfrm>
            <a:off x="179916" y="2336799"/>
            <a:ext cx="8614002" cy="2963333"/>
          </a:xfrm>
          <a:prstGeom prst="rect">
            <a:avLst/>
          </a:prstGeom>
        </p:spPr>
      </p:pic>
    </p:spTree>
    <p:extLst>
      <p:ext uri="{BB962C8B-B14F-4D97-AF65-F5344CB8AC3E}">
        <p14:creationId xmlns:p14="http://schemas.microsoft.com/office/powerpoint/2010/main" val="757114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many inputs and outputs</a:t>
            </a:r>
          </a:p>
        </p:txBody>
      </p:sp>
      <p:sp>
        <p:nvSpPr>
          <p:cNvPr id="3" name="Content Placeholder 2"/>
          <p:cNvSpPr>
            <a:spLocks noGrp="1"/>
          </p:cNvSpPr>
          <p:nvPr>
            <p:ph idx="1"/>
          </p:nvPr>
        </p:nvSpPr>
        <p:spPr>
          <a:xfrm>
            <a:off x="271670" y="1610139"/>
            <a:ext cx="2577548" cy="4525963"/>
          </a:xfrm>
        </p:spPr>
        <p:txBody>
          <a:bodyPr>
            <a:normAutofit fontScale="92500" lnSpcReduction="20000"/>
          </a:bodyPr>
          <a:lstStyle/>
          <a:p>
            <a:r>
              <a:rPr lang="en-US" dirty="0"/>
              <a:t>Example: use a dictionary to save many inputs and expected outputs, then loop and try them all</a:t>
            </a:r>
          </a:p>
          <a:p>
            <a:r>
              <a:rPr lang="en-US" dirty="0"/>
              <a:t>Saves some typing</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748" y="1162466"/>
            <a:ext cx="5868219" cy="5401429"/>
          </a:xfrm>
          <a:prstGeom prst="rect">
            <a:avLst/>
          </a:prstGeom>
          <a:ln>
            <a:solidFill>
              <a:schemeClr val="tx2"/>
            </a:solidFill>
          </a:ln>
        </p:spPr>
      </p:pic>
    </p:spTree>
    <p:extLst>
      <p:ext uri="{BB962C8B-B14F-4D97-AF65-F5344CB8AC3E}">
        <p14:creationId xmlns:p14="http://schemas.microsoft.com/office/powerpoint/2010/main" val="182013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27"/>
            <a:ext cx="8229600" cy="1143000"/>
          </a:xfrm>
        </p:spPr>
        <p:txBody>
          <a:bodyPr/>
          <a:lstStyle/>
          <a:p>
            <a:r>
              <a:rPr lang="en-US" dirty="0"/>
              <a:t>Testing Ideals</a:t>
            </a:r>
          </a:p>
        </p:txBody>
      </p:sp>
      <p:sp>
        <p:nvSpPr>
          <p:cNvPr id="3" name="Content Placeholder 2"/>
          <p:cNvSpPr>
            <a:spLocks noGrp="1"/>
          </p:cNvSpPr>
          <p:nvPr>
            <p:ph idx="1"/>
          </p:nvPr>
        </p:nvSpPr>
        <p:spPr>
          <a:xfrm>
            <a:off x="314324" y="1212498"/>
            <a:ext cx="8372475" cy="5443537"/>
          </a:xfrm>
        </p:spPr>
        <p:txBody>
          <a:bodyPr>
            <a:normAutofit fontScale="70000" lnSpcReduction="20000"/>
          </a:bodyPr>
          <a:lstStyle/>
          <a:p>
            <a:r>
              <a:rPr lang="en-US" dirty="0"/>
              <a:t>Test as you develop, NOT at the end (Agile methodology stresses ongoing testing)</a:t>
            </a:r>
          </a:p>
          <a:p>
            <a:r>
              <a:rPr lang="en-US" dirty="0"/>
              <a:t>Test with valid and invalid input</a:t>
            </a:r>
          </a:p>
          <a:p>
            <a:r>
              <a:rPr lang="en-US" dirty="0"/>
              <a:t>Test with malicious input</a:t>
            </a:r>
          </a:p>
          <a:p>
            <a:r>
              <a:rPr lang="en-US" dirty="0"/>
              <a:t>Test with random input</a:t>
            </a:r>
          </a:p>
          <a:p>
            <a:r>
              <a:rPr lang="en-US" dirty="0"/>
              <a:t>Test everything every time anything is changed</a:t>
            </a:r>
          </a:p>
          <a:p>
            <a:r>
              <a:rPr lang="en-US" dirty="0"/>
              <a:t>Have a standard set of automatic tests; commonly configured to run on a schedule - daily, and/or as you push code to a repo* (with documentation of tests, which is updated as new tests are added)</a:t>
            </a:r>
          </a:p>
          <a:p>
            <a:r>
              <a:rPr lang="en-US" dirty="0"/>
              <a:t>Document results of testing, whether issue is fixed and how; typically through an issue tracker</a:t>
            </a:r>
          </a:p>
          <a:p>
            <a:pPr lvl="1"/>
            <a:r>
              <a:rPr lang="en-US" dirty="0"/>
              <a:t>Because if there's one instance of issue A, it's likely there's other parts of the code that are flawed in the same way</a:t>
            </a:r>
          </a:p>
          <a:p>
            <a:pPr marL="457200" lvl="1" indent="0">
              <a:buNone/>
            </a:pPr>
            <a:endParaRPr lang="en-US" dirty="0"/>
          </a:p>
          <a:p>
            <a:pPr marL="0" indent="0">
              <a:buNone/>
            </a:pPr>
            <a:r>
              <a:rPr lang="en-US" dirty="0"/>
              <a:t>*See also: continuous integration, maybe cover later?</a:t>
            </a:r>
          </a:p>
        </p:txBody>
      </p:sp>
    </p:spTree>
    <p:extLst>
      <p:ext uri="{BB962C8B-B14F-4D97-AF65-F5344CB8AC3E}">
        <p14:creationId xmlns:p14="http://schemas.microsoft.com/office/powerpoint/2010/main" val="7587714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8F05-3EDD-194D-864B-43FC52E2705B}"/>
              </a:ext>
            </a:extLst>
          </p:cNvPr>
          <p:cNvSpPr>
            <a:spLocks noGrp="1"/>
          </p:cNvSpPr>
          <p:nvPr>
            <p:ph type="title"/>
          </p:nvPr>
        </p:nvSpPr>
        <p:spPr/>
        <p:txBody>
          <a:bodyPr>
            <a:normAutofit fontScale="90000"/>
          </a:bodyPr>
          <a:lstStyle/>
          <a:p>
            <a:r>
              <a:rPr lang="en-US" dirty="0"/>
              <a:t>How easy was your program to test?</a:t>
            </a:r>
          </a:p>
        </p:txBody>
      </p:sp>
      <p:sp>
        <p:nvSpPr>
          <p:cNvPr id="3" name="Content Placeholder 2">
            <a:extLst>
              <a:ext uri="{FF2B5EF4-FFF2-40B4-BE49-F238E27FC236}">
                <a16:creationId xmlns:a16="http://schemas.microsoft.com/office/drawing/2014/main" id="{0DF2A970-1341-E048-B9C4-E00EC00517D1}"/>
              </a:ext>
            </a:extLst>
          </p:cNvPr>
          <p:cNvSpPr>
            <a:spLocks noGrp="1"/>
          </p:cNvSpPr>
          <p:nvPr>
            <p:ph idx="1"/>
          </p:nvPr>
        </p:nvSpPr>
        <p:spPr/>
        <p:txBody>
          <a:bodyPr/>
          <a:lstStyle/>
          <a:p>
            <a:r>
              <a:rPr lang="en-US" dirty="0"/>
              <a:t>Did you have to re-write it to isolate the camelCase logic?</a:t>
            </a:r>
          </a:p>
          <a:p>
            <a:r>
              <a:rPr lang="en-US" dirty="0"/>
              <a:t>As you work on programs, think about how to write code that can be tested</a:t>
            </a:r>
          </a:p>
          <a:p>
            <a:r>
              <a:rPr lang="en-US" dirty="0"/>
              <a:t>Small functions, minimal dependencies, have input and output instead of printing</a:t>
            </a:r>
          </a:p>
        </p:txBody>
      </p:sp>
    </p:spTree>
    <p:extLst>
      <p:ext uri="{BB962C8B-B14F-4D97-AF65-F5344CB8AC3E}">
        <p14:creationId xmlns:p14="http://schemas.microsoft.com/office/powerpoint/2010/main" val="19468729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Another example, more assert methods</a:t>
            </a:r>
          </a:p>
        </p:txBody>
      </p:sp>
      <p:sp>
        <p:nvSpPr>
          <p:cNvPr id="3" name="Content Placeholder 2"/>
          <p:cNvSpPr>
            <a:spLocks noGrp="1"/>
          </p:cNvSpPr>
          <p:nvPr>
            <p:ph idx="1"/>
          </p:nvPr>
        </p:nvSpPr>
        <p:spPr/>
        <p:txBody>
          <a:bodyPr/>
          <a:lstStyle/>
          <a:p>
            <a:r>
              <a:rPr lang="en-US" dirty="0" err="1"/>
              <a:t>assertTrue</a:t>
            </a:r>
            <a:endParaRPr lang="en-US" dirty="0"/>
          </a:p>
          <a:p>
            <a:r>
              <a:rPr lang="en-US" dirty="0" err="1"/>
              <a:t>assertFalse</a:t>
            </a:r>
            <a:endParaRPr lang="en-US" dirty="0"/>
          </a:p>
          <a:p>
            <a:r>
              <a:rPr lang="en-US" dirty="0" err="1"/>
              <a:t>assertIsNone</a:t>
            </a:r>
            <a:r>
              <a:rPr lang="en-US" dirty="0"/>
              <a:t>, </a:t>
            </a:r>
            <a:r>
              <a:rPr lang="en-US" dirty="0" err="1"/>
              <a:t>assertIsNotNone</a:t>
            </a:r>
            <a:endParaRPr lang="en-US" dirty="0"/>
          </a:p>
          <a:p>
            <a:r>
              <a:rPr lang="en-US" dirty="0" err="1"/>
              <a:t>assertIsIn</a:t>
            </a:r>
            <a:r>
              <a:rPr lang="en-US" dirty="0"/>
              <a:t>, </a:t>
            </a:r>
            <a:r>
              <a:rPr lang="en-US" dirty="0" err="1"/>
              <a:t>assertIsNotIn</a:t>
            </a:r>
            <a:endParaRPr lang="en-US" dirty="0"/>
          </a:p>
          <a:p>
            <a:endParaRPr lang="en-US" dirty="0"/>
          </a:p>
        </p:txBody>
      </p:sp>
    </p:spTree>
    <p:extLst>
      <p:ext uri="{BB962C8B-B14F-4D97-AF65-F5344CB8AC3E}">
        <p14:creationId xmlns:p14="http://schemas.microsoft.com/office/powerpoint/2010/main" val="16994800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with this code</a:t>
            </a:r>
          </a:p>
        </p:txBody>
      </p:sp>
      <p:sp>
        <p:nvSpPr>
          <p:cNvPr id="3" name="Content Placeholder 2"/>
          <p:cNvSpPr>
            <a:spLocks noGrp="1"/>
          </p:cNvSpPr>
          <p:nvPr>
            <p:ph idx="1"/>
          </p:nvPr>
        </p:nvSpPr>
        <p:spPr/>
        <p:txBody>
          <a:bodyPr/>
          <a:lstStyle/>
          <a:p>
            <a:r>
              <a:rPr lang="en-US" dirty="0">
                <a:hlinkClick r:id="rId2"/>
              </a:rPr>
              <a:t>https://github.com/claraj/hello_python_unittest</a:t>
            </a:r>
            <a:r>
              <a:rPr lang="en-US" dirty="0"/>
              <a:t> and open the code in the </a:t>
            </a:r>
            <a:r>
              <a:rPr lang="en-US" dirty="0" err="1"/>
              <a:t>student_lists</a:t>
            </a:r>
            <a:r>
              <a:rPr lang="en-US" dirty="0"/>
              <a:t> directory</a:t>
            </a:r>
          </a:p>
          <a:p>
            <a:r>
              <a:rPr lang="en-US" dirty="0"/>
              <a:t>Student class list manager application</a:t>
            </a:r>
          </a:p>
          <a:p>
            <a:r>
              <a:rPr lang="en-US" dirty="0" err="1"/>
              <a:t>studentlists.py</a:t>
            </a:r>
            <a:r>
              <a:rPr lang="en-US" dirty="0"/>
              <a:t>: main code</a:t>
            </a:r>
          </a:p>
          <a:p>
            <a:r>
              <a:rPr lang="en-US" dirty="0" err="1"/>
              <a:t>test_studentlists.py</a:t>
            </a:r>
            <a:r>
              <a:rPr lang="en-US" dirty="0"/>
              <a:t>: tests</a:t>
            </a:r>
          </a:p>
        </p:txBody>
      </p:sp>
    </p:spTree>
    <p:extLst>
      <p:ext uri="{BB962C8B-B14F-4D97-AF65-F5344CB8AC3E}">
        <p14:creationId xmlns:p14="http://schemas.microsoft.com/office/powerpoint/2010/main" val="1251240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finish the tests?</a:t>
            </a:r>
          </a:p>
        </p:txBody>
      </p:sp>
      <p:sp>
        <p:nvSpPr>
          <p:cNvPr id="3" name="Content Placeholder 2"/>
          <p:cNvSpPr>
            <a:spLocks noGrp="1"/>
          </p:cNvSpPr>
          <p:nvPr>
            <p:ph idx="1"/>
          </p:nvPr>
        </p:nvSpPr>
        <p:spPr/>
        <p:txBody>
          <a:bodyPr/>
          <a:lstStyle/>
          <a:p>
            <a:r>
              <a:rPr lang="en-US" dirty="0"/>
              <a:t>Look for the TODO markers</a:t>
            </a:r>
          </a:p>
          <a:p>
            <a:endParaRPr lang="en-US" dirty="0"/>
          </a:p>
          <a:p>
            <a:r>
              <a:rPr lang="en-US" dirty="0"/>
              <a:t>Let's do a couple together</a:t>
            </a:r>
          </a:p>
        </p:txBody>
      </p:sp>
    </p:spTree>
    <p:extLst>
      <p:ext uri="{BB962C8B-B14F-4D97-AF65-F5344CB8AC3E}">
        <p14:creationId xmlns:p14="http://schemas.microsoft.com/office/powerpoint/2010/main" val="1032055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3674-7B1E-CB45-9793-6B2DC5AF5186}"/>
              </a:ext>
            </a:extLst>
          </p:cNvPr>
          <p:cNvSpPr>
            <a:spLocks noGrp="1"/>
          </p:cNvSpPr>
          <p:nvPr>
            <p:ph type="title"/>
          </p:nvPr>
        </p:nvSpPr>
        <p:spPr/>
        <p:txBody>
          <a:bodyPr/>
          <a:lstStyle/>
          <a:p>
            <a:r>
              <a:rPr lang="en-US" dirty="0"/>
              <a:t>More practice</a:t>
            </a:r>
          </a:p>
        </p:txBody>
      </p:sp>
      <p:sp>
        <p:nvSpPr>
          <p:cNvPr id="3" name="Content Placeholder 2">
            <a:extLst>
              <a:ext uri="{FF2B5EF4-FFF2-40B4-BE49-F238E27FC236}">
                <a16:creationId xmlns:a16="http://schemas.microsoft.com/office/drawing/2014/main" id="{90A71815-9B3D-9F42-969D-1DF04E92D891}"/>
              </a:ext>
            </a:extLst>
          </p:cNvPr>
          <p:cNvSpPr>
            <a:spLocks noGrp="1"/>
          </p:cNvSpPr>
          <p:nvPr>
            <p:ph idx="1"/>
          </p:nvPr>
        </p:nvSpPr>
        <p:spPr/>
        <p:txBody>
          <a:bodyPr/>
          <a:lstStyle/>
          <a:p>
            <a:r>
              <a:rPr lang="en-US" dirty="0"/>
              <a:t>The cellphones directory also has a program with partial complete tests - can you finish those?</a:t>
            </a:r>
          </a:p>
        </p:txBody>
      </p:sp>
    </p:spTree>
    <p:extLst>
      <p:ext uri="{BB962C8B-B14F-4D97-AF65-F5344CB8AC3E}">
        <p14:creationId xmlns:p14="http://schemas.microsoft.com/office/powerpoint/2010/main" val="25059798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All software developers need to be able to write tests</a:t>
            </a:r>
          </a:p>
          <a:p>
            <a:r>
              <a:rPr lang="en-US" dirty="0"/>
              <a:t>And before you can write tests, you must write testable code</a:t>
            </a:r>
          </a:p>
          <a:p>
            <a:pPr lvl="1"/>
            <a:r>
              <a:rPr lang="en-US" dirty="0"/>
              <a:t>Modular</a:t>
            </a:r>
          </a:p>
          <a:p>
            <a:pPr lvl="1"/>
            <a:r>
              <a:rPr lang="en-US" dirty="0"/>
              <a:t>Composed of functions; each with one specific, defined purpose</a:t>
            </a:r>
          </a:p>
          <a:p>
            <a:pPr lvl="1"/>
            <a:r>
              <a:rPr lang="en-US" dirty="0"/>
              <a:t>Minimize dependencies within a function</a:t>
            </a:r>
          </a:p>
        </p:txBody>
      </p:sp>
    </p:spTree>
    <p:extLst>
      <p:ext uri="{BB962C8B-B14F-4D97-AF65-F5344CB8AC3E}">
        <p14:creationId xmlns:p14="http://schemas.microsoft.com/office/powerpoint/2010/main" val="304511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ideals compare with real life?</a:t>
            </a:r>
          </a:p>
        </p:txBody>
      </p:sp>
      <p:sp>
        <p:nvSpPr>
          <p:cNvPr id="3" name="Content Placeholder 2"/>
          <p:cNvSpPr>
            <a:spLocks noGrp="1"/>
          </p:cNvSpPr>
          <p:nvPr>
            <p:ph idx="1"/>
          </p:nvPr>
        </p:nvSpPr>
        <p:spPr/>
        <p:txBody>
          <a:bodyPr>
            <a:normAutofit/>
          </a:bodyPr>
          <a:lstStyle/>
          <a:p>
            <a:r>
              <a:rPr lang="en-US" dirty="0"/>
              <a:t>How much of this happens in real life?</a:t>
            </a:r>
          </a:p>
          <a:p>
            <a:pPr lvl="1"/>
            <a:r>
              <a:rPr lang="en-US" dirty="0"/>
              <a:t>Not enough of it… it's very time consuming</a:t>
            </a:r>
          </a:p>
          <a:p>
            <a:pPr lvl="1"/>
            <a:r>
              <a:rPr lang="en-US" dirty="0"/>
              <a:t>It's mathematically impossible to test every possible program state</a:t>
            </a:r>
          </a:p>
          <a:p>
            <a:pPr lvl="2"/>
            <a:r>
              <a:rPr lang="en-US" dirty="0"/>
              <a:t>Think of how many variables you have and how many possible values they have – exhaustively testing all possible combinations of all variables in a moderately sized program will take longer than the age of the universe</a:t>
            </a:r>
          </a:p>
          <a:p>
            <a:pPr marL="457200" lvl="1" indent="0">
              <a:buNone/>
            </a:pPr>
            <a:endParaRPr lang="en-US" dirty="0"/>
          </a:p>
        </p:txBody>
      </p:sp>
    </p:spTree>
    <p:extLst>
      <p:ext uri="{BB962C8B-B14F-4D97-AF65-F5344CB8AC3E}">
        <p14:creationId xmlns:p14="http://schemas.microsoft.com/office/powerpoint/2010/main" val="406335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fixing bugs</a:t>
            </a:r>
          </a:p>
        </p:txBody>
      </p:sp>
      <p:pic>
        <p:nvPicPr>
          <p:cNvPr id="4" name="Content Placeholder 3"/>
          <p:cNvPicPr>
            <a:picLocks noGrp="1" noChangeAspect="1"/>
          </p:cNvPicPr>
          <p:nvPr>
            <p:ph idx="1"/>
          </p:nvPr>
        </p:nvPicPr>
        <p:blipFill>
          <a:blip r:embed="rId2"/>
          <a:srcRect t="-4230" b="-4230"/>
          <a:stretch>
            <a:fillRect/>
          </a:stretch>
        </p:blipFill>
        <p:spPr/>
      </p:pic>
    </p:spTree>
    <p:extLst>
      <p:ext uri="{BB962C8B-B14F-4D97-AF65-F5344CB8AC3E}">
        <p14:creationId xmlns:p14="http://schemas.microsoft.com/office/powerpoint/2010/main" val="14239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20779</TotalTime>
  <Words>4218</Words>
  <Application>Microsoft Macintosh PowerPoint</Application>
  <PresentationFormat>On-screen Show (4:3)</PresentationFormat>
  <Paragraphs>428</Paragraphs>
  <Slides>75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Consolas</vt:lpstr>
      <vt:lpstr>Office Theme</vt:lpstr>
      <vt:lpstr>Testing</vt:lpstr>
      <vt:lpstr>Software Testing</vt:lpstr>
      <vt:lpstr>Testing can be very challenging </vt:lpstr>
      <vt:lpstr>Types of testing</vt:lpstr>
      <vt:lpstr>Types of testing</vt:lpstr>
      <vt:lpstr>Testing Pyramids</vt:lpstr>
      <vt:lpstr>Testing Ideals</vt:lpstr>
      <vt:lpstr>How do ideals compare with real life?</vt:lpstr>
      <vt:lpstr>Cost of fixing bugs</vt:lpstr>
      <vt:lpstr>Software Testing</vt:lpstr>
      <vt:lpstr>QA vs. automatic testing</vt:lpstr>
      <vt:lpstr>Even with thorough testing, errors still happen</vt:lpstr>
      <vt:lpstr>Handling Errors</vt:lpstr>
      <vt:lpstr>Handling Errors - try and except</vt:lpstr>
      <vt:lpstr>Handling Errors</vt:lpstr>
      <vt:lpstr>Error Checking and Handling</vt:lpstr>
      <vt:lpstr>Raising Errors</vt:lpstr>
      <vt:lpstr>Exception Handling</vt:lpstr>
      <vt:lpstr>Error Handling</vt:lpstr>
      <vt:lpstr>Files and other Resources</vt:lpstr>
      <vt:lpstr>with - context manager</vt:lpstr>
      <vt:lpstr>with - context manager plus exception handling</vt:lpstr>
      <vt:lpstr>Exception Handling</vt:lpstr>
      <vt:lpstr>Reading</vt:lpstr>
      <vt:lpstr>Automatic Testing</vt:lpstr>
      <vt:lpstr>Testing Frameworks</vt:lpstr>
      <vt:lpstr>unittest</vt:lpstr>
      <vt:lpstr>First Unit Test</vt:lpstr>
      <vt:lpstr>test_area.py</vt:lpstr>
      <vt:lpstr>Assertions</vt:lpstr>
      <vt:lpstr>Run tests</vt:lpstr>
      <vt:lpstr>Terminal/Console/Command Prompt</vt:lpstr>
      <vt:lpstr>Test with a variety of expected data</vt:lpstr>
      <vt:lpstr>Test with floating point numbers</vt:lpstr>
      <vt:lpstr>Run tests as before</vt:lpstr>
      <vt:lpstr>Floating point math tests</vt:lpstr>
      <vt:lpstr>Negative numbers</vt:lpstr>
      <vt:lpstr>Let's check the specifications...</vt:lpstr>
      <vt:lpstr>Let's check the specifications...</vt:lpstr>
      <vt:lpstr>PowerPoint Presentation</vt:lpstr>
      <vt:lpstr>Run tests</vt:lpstr>
      <vt:lpstr>Fix the code to meet the specifications</vt:lpstr>
      <vt:lpstr>Run tests again…</vt:lpstr>
      <vt:lpstr>Your Turn: Base or height of 0?</vt:lpstr>
      <vt:lpstr>Base and/or height zero</vt:lpstr>
      <vt:lpstr>Can add more functions to your test</vt:lpstr>
      <vt:lpstr>Remember to verify that of your tests ran</vt:lpstr>
      <vt:lpstr>More assertion methods</vt:lpstr>
      <vt:lpstr>More assertion methods</vt:lpstr>
      <vt:lpstr>assertCountEqual</vt:lpstr>
      <vt:lpstr>Test-Driven Development</vt:lpstr>
      <vt:lpstr>Bug Driven Testing</vt:lpstr>
      <vt:lpstr>Testing Concerns</vt:lpstr>
      <vt:lpstr>Why write tests?</vt:lpstr>
      <vt:lpstr>"[I]t's important to ask the question, "Why is testing a valuable use of my time?" It's a fair question, and it's the question those unfamiliar with testing code often ask. After all, testing takes time that could otherwise be spend writing code, and isn't that the most productive thing to be doing?"</vt:lpstr>
      <vt:lpstr>Modular code</vt:lpstr>
      <vt:lpstr>Question</vt:lpstr>
      <vt:lpstr>Interview Questions</vt:lpstr>
      <vt:lpstr>Test Coverage</vt:lpstr>
      <vt:lpstr>Test Coverage https://coverage.readthedocs.io/en/coverage-4.3.4/  </vt:lpstr>
      <vt:lpstr>So if we add more code</vt:lpstr>
      <vt:lpstr>Test coverage</vt:lpstr>
      <vt:lpstr>Add some tests for circle_area</vt:lpstr>
      <vt:lpstr>Tests for camelCase program</vt:lpstr>
      <vt:lpstr>Create new test file</vt:lpstr>
      <vt:lpstr>Test</vt:lpstr>
      <vt:lpstr>Can you add to this test?</vt:lpstr>
      <vt:lpstr>A couple more tests</vt:lpstr>
      <vt:lpstr>Managing many inputs and outputs</vt:lpstr>
      <vt:lpstr>How easy was your program to test?</vt:lpstr>
      <vt:lpstr>Another example, more assert methods</vt:lpstr>
      <vt:lpstr>Start with this code</vt:lpstr>
      <vt:lpstr>Can you finish the tests?</vt:lpstr>
      <vt:lpstr>More practice</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mctc</dc:creator>
  <cp:lastModifiedBy>Clara James</cp:lastModifiedBy>
  <cp:revision>217</cp:revision>
  <dcterms:created xsi:type="dcterms:W3CDTF">2016-01-06T18:51:31Z</dcterms:created>
  <dcterms:modified xsi:type="dcterms:W3CDTF">2019-08-19T23:01:10Z</dcterms:modified>
</cp:coreProperties>
</file>