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90" r:id="rId5"/>
    <p:sldId id="287" r:id="rId6"/>
    <p:sldId id="275" r:id="rId7"/>
    <p:sldId id="260" r:id="rId8"/>
    <p:sldId id="291" r:id="rId9"/>
    <p:sldId id="293" r:id="rId10"/>
    <p:sldId id="296" r:id="rId11"/>
    <p:sldId id="295" r:id="rId12"/>
    <p:sldId id="323" r:id="rId13"/>
    <p:sldId id="324" r:id="rId14"/>
    <p:sldId id="297" r:id="rId15"/>
    <p:sldId id="262" r:id="rId16"/>
    <p:sldId id="264" r:id="rId17"/>
    <p:sldId id="265" r:id="rId18"/>
    <p:sldId id="325" r:id="rId19"/>
    <p:sldId id="266" r:id="rId20"/>
    <p:sldId id="261" r:id="rId21"/>
    <p:sldId id="299" r:id="rId22"/>
    <p:sldId id="298" r:id="rId23"/>
    <p:sldId id="273" r:id="rId24"/>
    <p:sldId id="326" r:id="rId25"/>
    <p:sldId id="274" r:id="rId26"/>
    <p:sldId id="285" r:id="rId27"/>
    <p:sldId id="302" r:id="rId28"/>
    <p:sldId id="303" r:id="rId29"/>
    <p:sldId id="304" r:id="rId30"/>
    <p:sldId id="301" r:id="rId31"/>
    <p:sldId id="327" r:id="rId32"/>
    <p:sldId id="305" r:id="rId33"/>
    <p:sldId id="328" r:id="rId34"/>
    <p:sldId id="329" r:id="rId35"/>
    <p:sldId id="330" r:id="rId36"/>
    <p:sldId id="331" r:id="rId37"/>
    <p:sldId id="333" r:id="rId38"/>
    <p:sldId id="332" r:id="rId39"/>
    <p:sldId id="334" r:id="rId40"/>
    <p:sldId id="259" r:id="rId41"/>
    <p:sldId id="276" r:id="rId42"/>
    <p:sldId id="267" r:id="rId43"/>
    <p:sldId id="306" r:id="rId44"/>
    <p:sldId id="270" r:id="rId45"/>
    <p:sldId id="268" r:id="rId46"/>
    <p:sldId id="269" r:id="rId47"/>
    <p:sldId id="271" r:id="rId48"/>
    <p:sldId id="272" r:id="rId49"/>
    <p:sldId id="307" r:id="rId50"/>
    <p:sldId id="308" r:id="rId51"/>
    <p:sldId id="309" r:id="rId52"/>
    <p:sldId id="310" r:id="rId53"/>
    <p:sldId id="311" r:id="rId54"/>
    <p:sldId id="312" r:id="rId55"/>
    <p:sldId id="313" r:id="rId56"/>
    <p:sldId id="314" r:id="rId57"/>
    <p:sldId id="315" r:id="rId58"/>
    <p:sldId id="319" r:id="rId59"/>
    <p:sldId id="320" r:id="rId60"/>
    <p:sldId id="321" r:id="rId61"/>
    <p:sldId id="316" r:id="rId62"/>
    <p:sldId id="317" r:id="rId63"/>
    <p:sldId id="286" r:id="rId64"/>
    <p:sldId id="284" r:id="rId65"/>
    <p:sldId id="322" r:id="rId66"/>
    <p:sldId id="288"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34"/>
    <p:restoredTop sz="82155" autoAdjust="0"/>
  </p:normalViewPr>
  <p:slideViewPr>
    <p:cSldViewPr snapToGrid="0" snapToObjects="1">
      <p:cViewPr varScale="1">
        <p:scale>
          <a:sx n="71" d="100"/>
          <a:sy n="71" d="100"/>
        </p:scale>
        <p:origin x="52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C8EA34-89F6-C948-8DA2-A428B4CCBD32}" type="datetimeFigureOut">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87488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C8EA34-89F6-C948-8DA2-A428B4CCBD32}" type="datetimeFigureOut">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40253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C8EA34-89F6-C948-8DA2-A428B4CCBD32}" type="datetimeFigureOut">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3845865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C8EA34-89F6-C948-8DA2-A428B4CCBD32}" type="datetimeFigureOut">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1333968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8EA34-89F6-C948-8DA2-A428B4CCBD32}" type="datetimeFigureOut">
              <a:rPr lang="en-US" smtClean="0"/>
              <a:t>9/16/19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187373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C8EA34-89F6-C948-8DA2-A428B4CCBD32}" type="datetimeFigureOut">
              <a:rPr lang="en-US" smtClean="0"/>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718894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C8EA34-89F6-C948-8DA2-A428B4CCBD32}" type="datetimeFigureOut">
              <a:rPr lang="en-US" smtClean="0"/>
              <a:t>9/16/19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39153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C8EA34-89F6-C948-8DA2-A428B4CCBD32}" type="datetimeFigureOut">
              <a:rPr lang="en-US" smtClean="0"/>
              <a:t>9/16/19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10822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8EA34-89F6-C948-8DA2-A428B4CCBD32}" type="datetimeFigureOut">
              <a:rPr lang="en-US" smtClean="0"/>
              <a:t>9/16/19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226756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C8EA34-89F6-C948-8DA2-A428B4CCBD32}" type="datetimeFigureOut">
              <a:rPr lang="en-US" smtClean="0"/>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154743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C8EA34-89F6-C948-8DA2-A428B4CCBD32}" type="datetimeFigureOut">
              <a:rPr lang="en-US" smtClean="0"/>
              <a:t>9/16/19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C51EE-F42D-BF4F-B8AB-8F166F07D004}" type="slidenum">
              <a:rPr lang="en-US" smtClean="0"/>
              <a:t>‹#›</a:t>
            </a:fld>
            <a:endParaRPr lang="en-US"/>
          </a:p>
        </p:txBody>
      </p:sp>
    </p:spTree>
    <p:extLst>
      <p:ext uri="{BB962C8B-B14F-4D97-AF65-F5344CB8AC3E}">
        <p14:creationId xmlns:p14="http://schemas.microsoft.com/office/powerpoint/2010/main" val="1127055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8EA34-89F6-C948-8DA2-A428B4CCBD32}" type="datetimeFigureOut">
              <a:rPr lang="en-US" smtClean="0"/>
              <a:t>9/16/19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C51EE-F42D-BF4F-B8AB-8F166F07D004}" type="slidenum">
              <a:rPr lang="en-US" smtClean="0"/>
              <a:t>‹#›</a:t>
            </a:fld>
            <a:endParaRPr lang="en-US"/>
          </a:p>
        </p:txBody>
      </p:sp>
    </p:spTree>
    <p:extLst>
      <p:ext uri="{BB962C8B-B14F-4D97-AF65-F5344CB8AC3E}">
        <p14:creationId xmlns:p14="http://schemas.microsoft.com/office/powerpoint/2010/main" val="1647734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docs.python.org/3/library/sqlite3.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github.com/minneapolis-edu/sql_injection" TargetMode="Externa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hyperlink" Target="https://www.sqlite.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docs.python.org/3/library/sqlite3.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claraj/hello_python_unittest/tree/master/miles_db"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sqlite.org/lang.html" TargetMode="External"/><Relationship Id="rId2" Type="http://schemas.openxmlformats.org/officeDocument/2006/relationships/hyperlink" Target="https://docs.python.org/3.7/library/sqlite3.html" TargetMode="External"/><Relationship Id="rId1" Type="http://schemas.openxmlformats.org/officeDocument/2006/relationships/slideLayout" Target="../slideLayouts/slideLayout2.xml"/><Relationship Id="rId5" Type="http://schemas.openxmlformats.org/officeDocument/2006/relationships/hyperlink" Target="http://pythoncentral.io/introduction-to-sqlite-in-python/" TargetMode="External"/><Relationship Id="rId4" Type="http://schemas.openxmlformats.org/officeDocument/2006/relationships/hyperlink" Target="http://sebastianraschka.com/Articles/2014_sqlite_in_python_tutorial.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n.wikipedia.org/wiki/Object-relational_mapping"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docs.peewee-orm.com/"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sqlite.org/" TargetMode="External"/><Relationship Id="rId1" Type="http://schemas.openxmlformats.org/officeDocument/2006/relationships/slideLayout" Target="../slideLayouts/slideLayout2.xml"/><Relationship Id="rId6" Type="http://schemas.openxmlformats.org/officeDocument/2006/relationships/hyperlink" Target="https://sqliteonline.com/" TargetMode="External"/><Relationship Id="rId5" Type="http://schemas.openxmlformats.org/officeDocument/2006/relationships/hyperlink" Target="http://sqlitebrowser.org/" TargetMode="Externa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laraj/hello_sqlite_python"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Capstone</a:t>
            </a:r>
          </a:p>
        </p:txBody>
      </p:sp>
      <p:sp>
        <p:nvSpPr>
          <p:cNvPr id="3" name="Subtitle 2"/>
          <p:cNvSpPr>
            <a:spLocks noGrp="1"/>
          </p:cNvSpPr>
          <p:nvPr>
            <p:ph type="subTitle" idx="1"/>
          </p:nvPr>
        </p:nvSpPr>
        <p:spPr/>
        <p:txBody>
          <a:bodyPr>
            <a:normAutofit fontScale="92500" lnSpcReduction="20000"/>
          </a:bodyPr>
          <a:lstStyle/>
          <a:p>
            <a:r>
              <a:rPr lang="en-US" dirty="0"/>
              <a:t>Databases</a:t>
            </a:r>
          </a:p>
          <a:p>
            <a:r>
              <a:rPr lang="en-US" dirty="0"/>
              <a:t>SQLite</a:t>
            </a:r>
          </a:p>
          <a:p>
            <a:r>
              <a:rPr lang="en-US" dirty="0"/>
              <a:t>Object Relational Mapping with </a:t>
            </a:r>
            <a:r>
              <a:rPr lang="en-US" dirty="0" err="1"/>
              <a:t>PeeWee</a:t>
            </a:r>
            <a:endParaRPr lang="en-US" dirty="0"/>
          </a:p>
        </p:txBody>
      </p:sp>
    </p:spTree>
    <p:extLst>
      <p:ext uri="{BB962C8B-B14F-4D97-AF65-F5344CB8AC3E}">
        <p14:creationId xmlns:p14="http://schemas.microsoft.com/office/powerpoint/2010/main" val="1756049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7B5B-1B55-B64A-BFC0-46D4C9C5A617}"/>
              </a:ext>
            </a:extLst>
          </p:cNvPr>
          <p:cNvSpPr>
            <a:spLocks noGrp="1"/>
          </p:cNvSpPr>
          <p:nvPr>
            <p:ph type="title"/>
          </p:nvPr>
        </p:nvSpPr>
        <p:spPr/>
        <p:txBody>
          <a:bodyPr/>
          <a:lstStyle/>
          <a:p>
            <a:r>
              <a:rPr lang="en-US" dirty="0"/>
              <a:t>Data from rows</a:t>
            </a:r>
          </a:p>
        </p:txBody>
      </p:sp>
      <p:sp>
        <p:nvSpPr>
          <p:cNvPr id="3" name="Content Placeholder 2">
            <a:extLst>
              <a:ext uri="{FF2B5EF4-FFF2-40B4-BE49-F238E27FC236}">
                <a16:creationId xmlns:a16="http://schemas.microsoft.com/office/drawing/2014/main" id="{7DB5A276-979A-D64A-9352-A252A6453ECE}"/>
              </a:ext>
            </a:extLst>
          </p:cNvPr>
          <p:cNvSpPr>
            <a:spLocks noGrp="1"/>
          </p:cNvSpPr>
          <p:nvPr>
            <p:ph idx="1"/>
          </p:nvPr>
        </p:nvSpPr>
        <p:spPr/>
        <p:txBody>
          <a:bodyPr/>
          <a:lstStyle/>
          <a:p>
            <a:r>
              <a:rPr lang="en-US" dirty="0"/>
              <a:t>A row behaves like a tuple, so can access data by index</a:t>
            </a:r>
          </a:p>
          <a:p>
            <a:r>
              <a:rPr lang="en-US" dirty="0"/>
              <a:t>A tuple is a lot like a list, but is </a:t>
            </a:r>
            <a:r>
              <a:rPr lang="en-US" b="1" dirty="0"/>
              <a:t>immutable</a:t>
            </a:r>
            <a:r>
              <a:rPr lang="en-US" dirty="0"/>
              <a:t> - you can't change, add, remove elements</a:t>
            </a:r>
          </a:p>
        </p:txBody>
      </p:sp>
      <p:pic>
        <p:nvPicPr>
          <p:cNvPr id="5" name="Picture 4">
            <a:extLst>
              <a:ext uri="{FF2B5EF4-FFF2-40B4-BE49-F238E27FC236}">
                <a16:creationId xmlns:a16="http://schemas.microsoft.com/office/drawing/2014/main" id="{EEB3E02C-A6D4-A04C-8D45-9A2C518AF6E7}"/>
              </a:ext>
            </a:extLst>
          </p:cNvPr>
          <p:cNvPicPr>
            <a:picLocks noChangeAspect="1"/>
          </p:cNvPicPr>
          <p:nvPr/>
        </p:nvPicPr>
        <p:blipFill>
          <a:blip r:embed="rId2"/>
          <a:stretch>
            <a:fillRect/>
          </a:stretch>
        </p:blipFill>
        <p:spPr>
          <a:xfrm>
            <a:off x="272392" y="4060326"/>
            <a:ext cx="8414408" cy="1643050"/>
          </a:xfrm>
          <a:prstGeom prst="rect">
            <a:avLst/>
          </a:prstGeom>
        </p:spPr>
      </p:pic>
    </p:spTree>
    <p:extLst>
      <p:ext uri="{BB962C8B-B14F-4D97-AF65-F5344CB8AC3E}">
        <p14:creationId xmlns:p14="http://schemas.microsoft.com/office/powerpoint/2010/main" val="545768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1678-7E50-F849-8B2B-DC941C1EDC6B}"/>
              </a:ext>
            </a:extLst>
          </p:cNvPr>
          <p:cNvSpPr>
            <a:spLocks noGrp="1"/>
          </p:cNvSpPr>
          <p:nvPr>
            <p:ph type="title"/>
          </p:nvPr>
        </p:nvSpPr>
        <p:spPr/>
        <p:txBody>
          <a:bodyPr/>
          <a:lstStyle/>
          <a:p>
            <a:r>
              <a:rPr lang="en-US" dirty="0"/>
              <a:t>Reading Data</a:t>
            </a:r>
          </a:p>
        </p:txBody>
      </p:sp>
      <p:sp>
        <p:nvSpPr>
          <p:cNvPr id="3" name="Content Placeholder 2">
            <a:extLst>
              <a:ext uri="{FF2B5EF4-FFF2-40B4-BE49-F238E27FC236}">
                <a16:creationId xmlns:a16="http://schemas.microsoft.com/office/drawing/2014/main" id="{36A8380B-837B-7D4E-AA2D-D2C619BEEA2F}"/>
              </a:ext>
            </a:extLst>
          </p:cNvPr>
          <p:cNvSpPr>
            <a:spLocks noGrp="1"/>
          </p:cNvSpPr>
          <p:nvPr>
            <p:ph idx="1"/>
          </p:nvPr>
        </p:nvSpPr>
        <p:spPr>
          <a:xfrm>
            <a:off x="457200" y="1600200"/>
            <a:ext cx="8229600" cy="5048573"/>
          </a:xfrm>
        </p:spPr>
        <p:txBody>
          <a:bodyPr>
            <a:normAutofit/>
          </a:bodyPr>
          <a:lstStyle/>
          <a:p>
            <a:r>
              <a:rPr lang="en-US" dirty="0"/>
              <a:t>Can use the cursor as an iterator</a:t>
            </a:r>
          </a:p>
          <a:p>
            <a:endParaRPr lang="en-US" dirty="0"/>
          </a:p>
          <a:p>
            <a:endParaRPr lang="en-US" dirty="0"/>
          </a:p>
          <a:p>
            <a:endParaRPr lang="en-US" dirty="0"/>
          </a:p>
          <a:p>
            <a:pPr marL="0" indent="0">
              <a:buNone/>
            </a:pPr>
            <a:endParaRPr lang="en-US" dirty="0"/>
          </a:p>
          <a:p>
            <a:r>
              <a:rPr lang="en-US" dirty="0"/>
              <a:t>Each row is a tuple </a:t>
            </a:r>
          </a:p>
          <a:p>
            <a:r>
              <a:rPr lang="en-US" dirty="0"/>
              <a:t>So row[0] is the first column</a:t>
            </a:r>
          </a:p>
          <a:p>
            <a:r>
              <a:rPr lang="en-US" dirty="0"/>
              <a:t>row[1] is the second  </a:t>
            </a:r>
          </a:p>
        </p:txBody>
      </p:sp>
      <p:sp>
        <p:nvSpPr>
          <p:cNvPr id="5" name="TextBox 4">
            <a:extLst>
              <a:ext uri="{FF2B5EF4-FFF2-40B4-BE49-F238E27FC236}">
                <a16:creationId xmlns:a16="http://schemas.microsoft.com/office/drawing/2014/main" id="{4B7613F3-6D61-484F-96AC-A26274AF6AE6}"/>
              </a:ext>
            </a:extLst>
          </p:cNvPr>
          <p:cNvSpPr txBox="1"/>
          <p:nvPr/>
        </p:nvSpPr>
        <p:spPr>
          <a:xfrm>
            <a:off x="5603358" y="6488668"/>
            <a:ext cx="2511329" cy="369332"/>
          </a:xfrm>
          <a:prstGeom prst="rect">
            <a:avLst/>
          </a:prstGeom>
          <a:noFill/>
        </p:spPr>
        <p:txBody>
          <a:bodyPr wrap="none" rtlCol="0">
            <a:spAutoFit/>
          </a:bodyPr>
          <a:lstStyle/>
          <a:p>
            <a:r>
              <a:rPr lang="en-US" dirty="0" err="1"/>
              <a:t>hello_db_read_cursor.py</a:t>
            </a:r>
            <a:endParaRPr lang="en-US" dirty="0"/>
          </a:p>
        </p:txBody>
      </p:sp>
      <p:pic>
        <p:nvPicPr>
          <p:cNvPr id="6" name="Picture 5">
            <a:extLst>
              <a:ext uri="{FF2B5EF4-FFF2-40B4-BE49-F238E27FC236}">
                <a16:creationId xmlns:a16="http://schemas.microsoft.com/office/drawing/2014/main" id="{ED3907E3-254A-D942-BC49-12DCBC8E6DA1}"/>
              </a:ext>
            </a:extLst>
          </p:cNvPr>
          <p:cNvPicPr>
            <a:picLocks noChangeAspect="1"/>
          </p:cNvPicPr>
          <p:nvPr/>
        </p:nvPicPr>
        <p:blipFill>
          <a:blip r:embed="rId2"/>
          <a:stretch>
            <a:fillRect/>
          </a:stretch>
        </p:blipFill>
        <p:spPr>
          <a:xfrm>
            <a:off x="636829" y="2272973"/>
            <a:ext cx="7410813" cy="1642285"/>
          </a:xfrm>
          <a:prstGeom prst="rect">
            <a:avLst/>
          </a:prstGeom>
        </p:spPr>
      </p:pic>
      <p:pic>
        <p:nvPicPr>
          <p:cNvPr id="7" name="Picture 6">
            <a:extLst>
              <a:ext uri="{FF2B5EF4-FFF2-40B4-BE49-F238E27FC236}">
                <a16:creationId xmlns:a16="http://schemas.microsoft.com/office/drawing/2014/main" id="{859D03C1-6374-EE4B-84EA-1E80EA509C6A}"/>
              </a:ext>
            </a:extLst>
          </p:cNvPr>
          <p:cNvPicPr>
            <a:picLocks noChangeAspect="1"/>
          </p:cNvPicPr>
          <p:nvPr/>
        </p:nvPicPr>
        <p:blipFill>
          <a:blip r:embed="rId3"/>
          <a:stretch>
            <a:fillRect/>
          </a:stretch>
        </p:blipFill>
        <p:spPr>
          <a:xfrm>
            <a:off x="5200932" y="4124486"/>
            <a:ext cx="3485868" cy="1027086"/>
          </a:xfrm>
          <a:prstGeom prst="rect">
            <a:avLst/>
          </a:prstGeom>
        </p:spPr>
      </p:pic>
    </p:spTree>
    <p:extLst>
      <p:ext uri="{BB962C8B-B14F-4D97-AF65-F5344CB8AC3E}">
        <p14:creationId xmlns:p14="http://schemas.microsoft.com/office/powerpoint/2010/main" val="380042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A878-9199-A341-8265-4BE37E5EEAFF}"/>
              </a:ext>
            </a:extLst>
          </p:cNvPr>
          <p:cNvSpPr>
            <a:spLocks noGrp="1"/>
          </p:cNvSpPr>
          <p:nvPr>
            <p:ph type="title"/>
          </p:nvPr>
        </p:nvSpPr>
        <p:spPr/>
        <p:txBody>
          <a:bodyPr/>
          <a:lstStyle/>
          <a:p>
            <a:r>
              <a:rPr lang="en-US" dirty="0"/>
              <a:t>Reading data - </a:t>
            </a:r>
            <a:r>
              <a:rPr lang="en-US" dirty="0" err="1"/>
              <a:t>fetchall</a:t>
            </a:r>
            <a:r>
              <a:rPr lang="en-US" dirty="0"/>
              <a:t>()</a:t>
            </a:r>
          </a:p>
        </p:txBody>
      </p:sp>
      <p:sp>
        <p:nvSpPr>
          <p:cNvPr id="3" name="Content Placeholder 2">
            <a:extLst>
              <a:ext uri="{FF2B5EF4-FFF2-40B4-BE49-F238E27FC236}">
                <a16:creationId xmlns:a16="http://schemas.microsoft.com/office/drawing/2014/main" id="{65DF6C88-7146-A54E-AE87-695515E08C5D}"/>
              </a:ext>
            </a:extLst>
          </p:cNvPr>
          <p:cNvSpPr>
            <a:spLocks noGrp="1"/>
          </p:cNvSpPr>
          <p:nvPr>
            <p:ph idx="1"/>
          </p:nvPr>
        </p:nvSpPr>
        <p:spPr/>
        <p:txBody>
          <a:bodyPr/>
          <a:lstStyle/>
          <a:p>
            <a:r>
              <a:rPr lang="en-US" dirty="0"/>
              <a:t>Returns a list of rows (as tuples of data) </a:t>
            </a:r>
          </a:p>
          <a:p>
            <a:r>
              <a:rPr lang="en-US" dirty="0"/>
              <a:t>Hopefully you don't have too much data</a:t>
            </a:r>
          </a:p>
          <a:p>
            <a:pPr lvl="1"/>
            <a:r>
              <a:rPr lang="en-US" dirty="0"/>
              <a:t>What happens if there's more data than memory in your computer? </a:t>
            </a:r>
          </a:p>
        </p:txBody>
      </p:sp>
      <p:pic>
        <p:nvPicPr>
          <p:cNvPr id="4" name="Picture 3">
            <a:extLst>
              <a:ext uri="{FF2B5EF4-FFF2-40B4-BE49-F238E27FC236}">
                <a16:creationId xmlns:a16="http://schemas.microsoft.com/office/drawing/2014/main" id="{0DACF4D0-D2AD-5449-A33B-673B565ABB99}"/>
              </a:ext>
            </a:extLst>
          </p:cNvPr>
          <p:cNvPicPr>
            <a:picLocks noChangeAspect="1"/>
          </p:cNvPicPr>
          <p:nvPr/>
        </p:nvPicPr>
        <p:blipFill>
          <a:blip r:embed="rId2"/>
          <a:stretch>
            <a:fillRect/>
          </a:stretch>
        </p:blipFill>
        <p:spPr>
          <a:xfrm>
            <a:off x="457200" y="3863180"/>
            <a:ext cx="8215878" cy="2150161"/>
          </a:xfrm>
          <a:prstGeom prst="rect">
            <a:avLst/>
          </a:prstGeom>
        </p:spPr>
      </p:pic>
    </p:spTree>
    <p:extLst>
      <p:ext uri="{BB962C8B-B14F-4D97-AF65-F5344CB8AC3E}">
        <p14:creationId xmlns:p14="http://schemas.microsoft.com/office/powerpoint/2010/main" val="72209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BCD7D-F057-7C47-A57C-D6E91FAC937C}"/>
              </a:ext>
            </a:extLst>
          </p:cNvPr>
          <p:cNvSpPr>
            <a:spLocks noGrp="1"/>
          </p:cNvSpPr>
          <p:nvPr>
            <p:ph type="title"/>
          </p:nvPr>
        </p:nvSpPr>
        <p:spPr/>
        <p:txBody>
          <a:bodyPr/>
          <a:lstStyle/>
          <a:p>
            <a:r>
              <a:rPr lang="en-US" dirty="0"/>
              <a:t>Reading data - </a:t>
            </a:r>
            <a:r>
              <a:rPr lang="en-US" dirty="0" err="1"/>
              <a:t>fetchone</a:t>
            </a:r>
            <a:r>
              <a:rPr lang="en-US" dirty="0"/>
              <a:t>()</a:t>
            </a:r>
          </a:p>
        </p:txBody>
      </p:sp>
      <p:sp>
        <p:nvSpPr>
          <p:cNvPr id="3" name="Content Placeholder 2">
            <a:extLst>
              <a:ext uri="{FF2B5EF4-FFF2-40B4-BE49-F238E27FC236}">
                <a16:creationId xmlns:a16="http://schemas.microsoft.com/office/drawing/2014/main" id="{1B93169E-11D7-7047-9852-EFCA7C581D04}"/>
              </a:ext>
            </a:extLst>
          </p:cNvPr>
          <p:cNvSpPr>
            <a:spLocks noGrp="1"/>
          </p:cNvSpPr>
          <p:nvPr>
            <p:ph idx="1"/>
          </p:nvPr>
        </p:nvSpPr>
        <p:spPr/>
        <p:txBody>
          <a:bodyPr/>
          <a:lstStyle/>
          <a:p>
            <a:r>
              <a:rPr lang="en-US" dirty="0"/>
              <a:t>If you expect 1 row - for example, you are querying by primary key </a:t>
            </a:r>
          </a:p>
          <a:p>
            <a:r>
              <a:rPr lang="en-US" dirty="0"/>
              <a:t>Or if you want to check if you have any rows at all - </a:t>
            </a:r>
            <a:r>
              <a:rPr lang="en-US" dirty="0" err="1"/>
              <a:t>fetchone</a:t>
            </a:r>
            <a:r>
              <a:rPr lang="en-US" dirty="0"/>
              <a:t>() returns None if there are no rows </a:t>
            </a:r>
          </a:p>
          <a:p>
            <a:endParaRPr lang="en-US" dirty="0"/>
          </a:p>
        </p:txBody>
      </p:sp>
      <p:pic>
        <p:nvPicPr>
          <p:cNvPr id="4" name="Picture 3">
            <a:extLst>
              <a:ext uri="{FF2B5EF4-FFF2-40B4-BE49-F238E27FC236}">
                <a16:creationId xmlns:a16="http://schemas.microsoft.com/office/drawing/2014/main" id="{BEE03607-3BE2-C648-87B6-33B31BCF1CA5}"/>
              </a:ext>
            </a:extLst>
          </p:cNvPr>
          <p:cNvPicPr>
            <a:picLocks noChangeAspect="1"/>
          </p:cNvPicPr>
          <p:nvPr/>
        </p:nvPicPr>
        <p:blipFill>
          <a:blip r:embed="rId2"/>
          <a:stretch>
            <a:fillRect/>
          </a:stretch>
        </p:blipFill>
        <p:spPr>
          <a:xfrm>
            <a:off x="135312" y="4459906"/>
            <a:ext cx="8873376" cy="2096791"/>
          </a:xfrm>
          <a:prstGeom prst="rect">
            <a:avLst/>
          </a:prstGeom>
        </p:spPr>
      </p:pic>
    </p:spTree>
    <p:extLst>
      <p:ext uri="{BB962C8B-B14F-4D97-AF65-F5344CB8AC3E}">
        <p14:creationId xmlns:p14="http://schemas.microsoft.com/office/powerpoint/2010/main" val="3802376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F3369-CC14-E842-8650-BBF3E167AC5F}"/>
              </a:ext>
            </a:extLst>
          </p:cNvPr>
          <p:cNvSpPr>
            <a:spLocks noGrp="1"/>
          </p:cNvSpPr>
          <p:nvPr>
            <p:ph type="title"/>
          </p:nvPr>
        </p:nvSpPr>
        <p:spPr/>
        <p:txBody>
          <a:bodyPr>
            <a:normAutofit fontScale="90000"/>
          </a:bodyPr>
          <a:lstStyle/>
          <a:p>
            <a:r>
              <a:rPr lang="en-US" dirty="0"/>
              <a:t>Upgrade </a:t>
            </a:r>
            <a:r>
              <a:rPr lang="en-US" dirty="0" err="1"/>
              <a:t>row_factory</a:t>
            </a:r>
            <a:r>
              <a:rPr lang="en-US" dirty="0"/>
              <a:t> to sqlite3.Row</a:t>
            </a:r>
          </a:p>
        </p:txBody>
      </p:sp>
      <p:pic>
        <p:nvPicPr>
          <p:cNvPr id="9" name="Picture 8">
            <a:extLst>
              <a:ext uri="{FF2B5EF4-FFF2-40B4-BE49-F238E27FC236}">
                <a16:creationId xmlns:a16="http://schemas.microsoft.com/office/drawing/2014/main" id="{7DD47411-D076-B345-A916-58F2E435BC29}"/>
              </a:ext>
            </a:extLst>
          </p:cNvPr>
          <p:cNvPicPr>
            <a:picLocks noChangeAspect="1"/>
          </p:cNvPicPr>
          <p:nvPr/>
        </p:nvPicPr>
        <p:blipFill>
          <a:blip r:embed="rId2"/>
          <a:stretch>
            <a:fillRect/>
          </a:stretch>
        </p:blipFill>
        <p:spPr>
          <a:xfrm>
            <a:off x="1450353" y="2407324"/>
            <a:ext cx="6748468" cy="4117247"/>
          </a:xfrm>
          <a:prstGeom prst="rect">
            <a:avLst/>
          </a:prstGeom>
        </p:spPr>
      </p:pic>
      <p:sp>
        <p:nvSpPr>
          <p:cNvPr id="3" name="Content Placeholder 2">
            <a:extLst>
              <a:ext uri="{FF2B5EF4-FFF2-40B4-BE49-F238E27FC236}">
                <a16:creationId xmlns:a16="http://schemas.microsoft.com/office/drawing/2014/main" id="{7BA58110-3ADA-2249-850B-1EF4D02128FF}"/>
              </a:ext>
            </a:extLst>
          </p:cNvPr>
          <p:cNvSpPr>
            <a:spLocks noGrp="1"/>
          </p:cNvSpPr>
          <p:nvPr>
            <p:ph idx="1"/>
          </p:nvPr>
        </p:nvSpPr>
        <p:spPr>
          <a:xfrm>
            <a:off x="457200" y="1264324"/>
            <a:ext cx="8229600" cy="4525963"/>
          </a:xfrm>
        </p:spPr>
        <p:txBody>
          <a:bodyPr/>
          <a:lstStyle/>
          <a:p>
            <a:r>
              <a:rPr lang="en-US" dirty="0"/>
              <a:t>Permits access by column name - much more readable</a:t>
            </a:r>
          </a:p>
        </p:txBody>
      </p:sp>
      <p:cxnSp>
        <p:nvCxnSpPr>
          <p:cNvPr id="6" name="Straight Arrow Connector 5">
            <a:extLst>
              <a:ext uri="{FF2B5EF4-FFF2-40B4-BE49-F238E27FC236}">
                <a16:creationId xmlns:a16="http://schemas.microsoft.com/office/drawing/2014/main" id="{0F0C28C6-FF2D-AC47-84BC-25AE69669E67}"/>
              </a:ext>
            </a:extLst>
          </p:cNvPr>
          <p:cNvCxnSpPr/>
          <p:nvPr/>
        </p:nvCxnSpPr>
        <p:spPr>
          <a:xfrm>
            <a:off x="0" y="3201842"/>
            <a:ext cx="1520456"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E8079DF0-EA2A-9C44-8E6C-8F40CE383697}"/>
              </a:ext>
            </a:extLst>
          </p:cNvPr>
          <p:cNvCxnSpPr>
            <a:cxnSpLocks/>
          </p:cNvCxnSpPr>
          <p:nvPr/>
        </p:nvCxnSpPr>
        <p:spPr>
          <a:xfrm flipH="1" flipV="1">
            <a:off x="3753713" y="5960777"/>
            <a:ext cx="1636573" cy="39330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9050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Building database queries </a:t>
            </a:r>
            <a:r>
              <a:rPr lang="en-US" sz="3200" b="1" dirty="0"/>
              <a:t>– parameters are very important</a:t>
            </a:r>
            <a:r>
              <a:rPr lang="en-US" sz="3200" dirty="0"/>
              <a:t>! Especially when using user input</a:t>
            </a:r>
          </a:p>
        </p:txBody>
      </p:sp>
      <p:pic>
        <p:nvPicPr>
          <p:cNvPr id="4" name="Picture 3">
            <a:extLst>
              <a:ext uri="{FF2B5EF4-FFF2-40B4-BE49-F238E27FC236}">
                <a16:creationId xmlns:a16="http://schemas.microsoft.com/office/drawing/2014/main" id="{2270AE36-D322-534E-8597-0E0A868319BE}"/>
              </a:ext>
            </a:extLst>
          </p:cNvPr>
          <p:cNvPicPr>
            <a:picLocks noChangeAspect="1"/>
          </p:cNvPicPr>
          <p:nvPr/>
        </p:nvPicPr>
        <p:blipFill>
          <a:blip r:embed="rId2"/>
          <a:stretch>
            <a:fillRect/>
          </a:stretch>
        </p:blipFill>
        <p:spPr>
          <a:xfrm>
            <a:off x="196635" y="1466565"/>
            <a:ext cx="7200900" cy="5029200"/>
          </a:xfrm>
          <a:prstGeom prst="rect">
            <a:avLst/>
          </a:prstGeom>
        </p:spPr>
      </p:pic>
      <p:sp>
        <p:nvSpPr>
          <p:cNvPr id="7" name="TextBox 6"/>
          <p:cNvSpPr txBox="1"/>
          <p:nvPr/>
        </p:nvSpPr>
        <p:spPr>
          <a:xfrm>
            <a:off x="6623756" y="1471073"/>
            <a:ext cx="2520244" cy="4524315"/>
          </a:xfrm>
          <a:prstGeom prst="rect">
            <a:avLst/>
          </a:prstGeom>
          <a:solidFill>
            <a:srgbClr val="FFFFFF"/>
          </a:solidFill>
          <a:ln>
            <a:solidFill>
              <a:srgbClr val="FF0000"/>
            </a:solidFill>
          </a:ln>
        </p:spPr>
        <p:txBody>
          <a:bodyPr wrap="square" rtlCol="0">
            <a:spAutoFit/>
          </a:bodyPr>
          <a:lstStyle/>
          <a:p>
            <a:r>
              <a:rPr lang="en-US" sz="2400" b="1" dirty="0">
                <a:solidFill>
                  <a:srgbClr val="FF0000"/>
                </a:solidFill>
              </a:rPr>
              <a:t>DO NOT USE STRING FORMATTING TO CREATE SQL IN REAL CODE</a:t>
            </a:r>
          </a:p>
          <a:p>
            <a:r>
              <a:rPr lang="en-US" sz="2400" dirty="0"/>
              <a:t>What is wrong with doing this?</a:t>
            </a:r>
          </a:p>
          <a:p>
            <a:r>
              <a:rPr lang="en-US" sz="2400" dirty="0"/>
              <a:t>Hint: try this program, and enter "</a:t>
            </a:r>
          </a:p>
          <a:p>
            <a:r>
              <a:rPr lang="en-US" sz="2400" dirty="0"/>
              <a:t>for the brand of phone</a:t>
            </a:r>
          </a:p>
        </p:txBody>
      </p:sp>
      <p:cxnSp>
        <p:nvCxnSpPr>
          <p:cNvPr id="9" name="Straight Arrow Connector 8"/>
          <p:cNvCxnSpPr>
            <a:cxnSpLocks/>
            <a:stCxn id="7" idx="1"/>
          </p:cNvCxnSpPr>
          <p:nvPr/>
        </p:nvCxnSpPr>
        <p:spPr>
          <a:xfrm flipH="1">
            <a:off x="5796366" y="3733231"/>
            <a:ext cx="827390" cy="35832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69AA9D7-D5C4-2845-A275-D03097720AF7}"/>
              </a:ext>
            </a:extLst>
          </p:cNvPr>
          <p:cNvSpPr txBox="1"/>
          <p:nvPr/>
        </p:nvSpPr>
        <p:spPr>
          <a:xfrm>
            <a:off x="4361046" y="1471073"/>
            <a:ext cx="2086340" cy="369332"/>
          </a:xfrm>
          <a:prstGeom prst="rect">
            <a:avLst/>
          </a:prstGeom>
          <a:solidFill>
            <a:schemeClr val="bg1"/>
          </a:solidFill>
          <a:ln>
            <a:solidFill>
              <a:schemeClr val="accent1"/>
            </a:solidFill>
          </a:ln>
        </p:spPr>
        <p:txBody>
          <a:bodyPr wrap="none" rtlCol="0">
            <a:spAutoFit/>
          </a:bodyPr>
          <a:lstStyle/>
          <a:p>
            <a:r>
              <a:rPr lang="en-US" dirty="0" err="1"/>
              <a:t>insert_no_param.py</a:t>
            </a:r>
            <a:endParaRPr lang="en-US" dirty="0"/>
          </a:p>
        </p:txBody>
      </p:sp>
      <p:sp>
        <p:nvSpPr>
          <p:cNvPr id="8" name="Rectangle 7">
            <a:extLst>
              <a:ext uri="{FF2B5EF4-FFF2-40B4-BE49-F238E27FC236}">
                <a16:creationId xmlns:a16="http://schemas.microsoft.com/office/drawing/2014/main" id="{4797348B-FA80-824A-A308-F8B0DD7AFBFD}"/>
              </a:ext>
            </a:extLst>
          </p:cNvPr>
          <p:cNvSpPr/>
          <p:nvPr/>
        </p:nvSpPr>
        <p:spPr>
          <a:xfrm>
            <a:off x="2286000" y="6211669"/>
            <a:ext cx="6029325" cy="646331"/>
          </a:xfrm>
          <a:prstGeom prst="rect">
            <a:avLst/>
          </a:prstGeom>
          <a:solidFill>
            <a:schemeClr val="bg1"/>
          </a:solidFill>
          <a:ln>
            <a:solidFill>
              <a:srgbClr val="FF0000"/>
            </a:solidFill>
          </a:ln>
        </p:spPr>
        <p:txBody>
          <a:bodyPr wrap="square">
            <a:spAutoFit/>
          </a:bodyPr>
          <a:lstStyle/>
          <a:p>
            <a:r>
              <a:rPr lang="en-US" dirty="0"/>
              <a:t>Don't do this either, format strings are just as bad</a:t>
            </a:r>
          </a:p>
          <a:p>
            <a:r>
              <a:rPr lang="en-US" dirty="0" err="1"/>
              <a:t>cur.execute</a:t>
            </a:r>
            <a:r>
              <a:rPr lang="en-US" dirty="0"/>
              <a:t>(</a:t>
            </a:r>
            <a:r>
              <a:rPr lang="en-US" dirty="0" err="1"/>
              <a:t>f'insert</a:t>
            </a:r>
            <a:r>
              <a:rPr lang="en-US" dirty="0"/>
              <a:t> into phones values ("{brand}", {version})')</a:t>
            </a:r>
          </a:p>
        </p:txBody>
      </p:sp>
    </p:spTree>
    <p:extLst>
      <p:ext uri="{BB962C8B-B14F-4D97-AF65-F5344CB8AC3E}">
        <p14:creationId xmlns:p14="http://schemas.microsoft.com/office/powerpoint/2010/main" val="2393532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D7DF8A-B0D9-B54F-A0C0-77A18C6A5AE3}"/>
              </a:ext>
            </a:extLst>
          </p:cNvPr>
          <p:cNvPicPr>
            <a:picLocks noChangeAspect="1"/>
          </p:cNvPicPr>
          <p:nvPr/>
        </p:nvPicPr>
        <p:blipFill>
          <a:blip r:embed="rId2"/>
          <a:stretch>
            <a:fillRect/>
          </a:stretch>
        </p:blipFill>
        <p:spPr>
          <a:xfrm>
            <a:off x="457199" y="1328226"/>
            <a:ext cx="7105973" cy="5414781"/>
          </a:xfrm>
          <a:prstGeom prst="rect">
            <a:avLst/>
          </a:prstGeom>
        </p:spPr>
      </p:pic>
      <p:sp>
        <p:nvSpPr>
          <p:cNvPr id="2" name="Title 1"/>
          <p:cNvSpPr>
            <a:spLocks noGrp="1"/>
          </p:cNvSpPr>
          <p:nvPr>
            <p:ph type="title"/>
          </p:nvPr>
        </p:nvSpPr>
        <p:spPr>
          <a:xfrm>
            <a:off x="457200" y="34749"/>
            <a:ext cx="8229600" cy="1143000"/>
          </a:xfrm>
        </p:spPr>
        <p:txBody>
          <a:bodyPr/>
          <a:lstStyle/>
          <a:p>
            <a:r>
              <a:rPr lang="en-US" dirty="0"/>
              <a:t>Parameter version</a:t>
            </a:r>
          </a:p>
        </p:txBody>
      </p:sp>
      <p:cxnSp>
        <p:nvCxnSpPr>
          <p:cNvPr id="6" name="Straight Arrow Connector 5"/>
          <p:cNvCxnSpPr>
            <a:cxnSpLocks/>
            <a:stCxn id="5" idx="1"/>
          </p:cNvCxnSpPr>
          <p:nvPr/>
        </p:nvCxnSpPr>
        <p:spPr>
          <a:xfrm flipH="1" flipV="1">
            <a:off x="5295014" y="4533548"/>
            <a:ext cx="871542" cy="106195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166556" y="4995333"/>
            <a:ext cx="2520244" cy="1200329"/>
          </a:xfrm>
          <a:prstGeom prst="rect">
            <a:avLst/>
          </a:prstGeom>
          <a:solidFill>
            <a:srgbClr val="FFFFFF"/>
          </a:solidFill>
          <a:ln>
            <a:solidFill>
              <a:srgbClr val="FF0000"/>
            </a:solidFill>
          </a:ln>
        </p:spPr>
        <p:txBody>
          <a:bodyPr wrap="square" rtlCol="0">
            <a:spAutoFit/>
          </a:bodyPr>
          <a:lstStyle/>
          <a:p>
            <a:r>
              <a:rPr lang="en-US" dirty="0"/>
              <a:t>Neater, more legible, and safer</a:t>
            </a:r>
          </a:p>
          <a:p>
            <a:r>
              <a:rPr lang="en-US" dirty="0"/>
              <a:t>Don't need "" for text values</a:t>
            </a:r>
          </a:p>
        </p:txBody>
      </p:sp>
      <p:sp>
        <p:nvSpPr>
          <p:cNvPr id="10" name="TextBox 9">
            <a:extLst>
              <a:ext uri="{FF2B5EF4-FFF2-40B4-BE49-F238E27FC236}">
                <a16:creationId xmlns:a16="http://schemas.microsoft.com/office/drawing/2014/main" id="{F639B731-D746-8742-A8C2-2780E1D6BD0F}"/>
              </a:ext>
            </a:extLst>
          </p:cNvPr>
          <p:cNvSpPr txBox="1"/>
          <p:nvPr/>
        </p:nvSpPr>
        <p:spPr>
          <a:xfrm>
            <a:off x="5123386" y="1197505"/>
            <a:ext cx="2254656" cy="369332"/>
          </a:xfrm>
          <a:prstGeom prst="rect">
            <a:avLst/>
          </a:prstGeom>
          <a:solidFill>
            <a:schemeClr val="bg1"/>
          </a:solidFill>
          <a:ln>
            <a:solidFill>
              <a:schemeClr val="accent1"/>
            </a:solidFill>
          </a:ln>
        </p:spPr>
        <p:txBody>
          <a:bodyPr wrap="none" rtlCol="0">
            <a:spAutoFit/>
          </a:bodyPr>
          <a:lstStyle/>
          <a:p>
            <a:r>
              <a:rPr lang="en-US" dirty="0" err="1"/>
              <a:t>insert_with_param.py</a:t>
            </a:r>
            <a:endParaRPr lang="en-US" dirty="0"/>
          </a:p>
        </p:txBody>
      </p:sp>
    </p:spTree>
    <p:extLst>
      <p:ext uri="{BB962C8B-B14F-4D97-AF65-F5344CB8AC3E}">
        <p14:creationId xmlns:p14="http://schemas.microsoft.com/office/powerpoint/2010/main" val="1050424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p:txBody>
          <a:bodyPr>
            <a:normAutofit/>
          </a:bodyPr>
          <a:lstStyle/>
          <a:p>
            <a:r>
              <a:rPr lang="en-US" sz="2400" dirty="0"/>
              <a:t>Tuple syntax for a single parameter, the trailing comma is require</a:t>
            </a:r>
          </a:p>
          <a:p>
            <a:r>
              <a:rPr lang="en-US" sz="2400" dirty="0"/>
              <a:t>Example from bookstore </a:t>
            </a:r>
          </a:p>
        </p:txBody>
      </p:sp>
      <p:pic>
        <p:nvPicPr>
          <p:cNvPr id="7" name="Picture 6">
            <a:extLst>
              <a:ext uri="{FF2B5EF4-FFF2-40B4-BE49-F238E27FC236}">
                <a16:creationId xmlns:a16="http://schemas.microsoft.com/office/drawing/2014/main" id="{000D9F7E-47E0-184E-BF24-4BB3C35D6169}"/>
              </a:ext>
            </a:extLst>
          </p:cNvPr>
          <p:cNvPicPr>
            <a:picLocks noChangeAspect="1"/>
          </p:cNvPicPr>
          <p:nvPr/>
        </p:nvPicPr>
        <p:blipFill>
          <a:blip r:embed="rId2"/>
          <a:stretch>
            <a:fillRect/>
          </a:stretch>
        </p:blipFill>
        <p:spPr>
          <a:xfrm>
            <a:off x="333213" y="3078614"/>
            <a:ext cx="8353587" cy="2113318"/>
          </a:xfrm>
          <a:prstGeom prst="rect">
            <a:avLst/>
          </a:prstGeom>
        </p:spPr>
      </p:pic>
    </p:spTree>
    <p:extLst>
      <p:ext uri="{BB962C8B-B14F-4D97-AF65-F5344CB8AC3E}">
        <p14:creationId xmlns:p14="http://schemas.microsoft.com/office/powerpoint/2010/main" val="1511604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90311"/>
            <a:ext cx="8229600" cy="1143000"/>
          </a:xfrm>
        </p:spPr>
        <p:txBody>
          <a:bodyPr/>
          <a:lstStyle/>
          <a:p>
            <a:r>
              <a:rPr lang="en-US" dirty="0"/>
              <a:t>Parameters</a:t>
            </a:r>
          </a:p>
        </p:txBody>
      </p:sp>
      <p:sp>
        <p:nvSpPr>
          <p:cNvPr id="3" name="Content Placeholder 2"/>
          <p:cNvSpPr>
            <a:spLocks noGrp="1"/>
          </p:cNvSpPr>
          <p:nvPr>
            <p:ph idx="1"/>
          </p:nvPr>
        </p:nvSpPr>
        <p:spPr>
          <a:xfrm>
            <a:off x="112889" y="1267178"/>
            <a:ext cx="8798746" cy="4525963"/>
          </a:xfrm>
        </p:spPr>
        <p:txBody>
          <a:bodyPr>
            <a:normAutofit/>
          </a:bodyPr>
          <a:lstStyle/>
          <a:p>
            <a:r>
              <a:rPr lang="en-US" sz="2400" dirty="0"/>
              <a:t>Tuple syntax for a single parameter, the trailing comma is required</a:t>
            </a:r>
          </a:p>
          <a:p>
            <a:pPr marL="457200" lvl="1" indent="0">
              <a:buNone/>
            </a:pPr>
            <a:r>
              <a:rPr lang="en-US" sz="2000" dirty="0" err="1">
                <a:latin typeface="Consolas"/>
                <a:cs typeface="Consolas"/>
              </a:rPr>
              <a:t>one_parameter</a:t>
            </a:r>
            <a:r>
              <a:rPr lang="en-US" sz="2000" dirty="0">
                <a:latin typeface="Consolas"/>
                <a:cs typeface="Consolas"/>
              </a:rPr>
              <a:t> = ( 'data' , )</a:t>
            </a:r>
          </a:p>
          <a:p>
            <a:r>
              <a:rPr lang="en-US" sz="2400" dirty="0"/>
              <a:t>Can also inserting many records by using the </a:t>
            </a:r>
            <a:r>
              <a:rPr lang="en-US" sz="2400" dirty="0" err="1"/>
              <a:t>executemany</a:t>
            </a:r>
            <a:r>
              <a:rPr lang="en-US" sz="2400" dirty="0"/>
              <a:t> method and providing a list of parameter tuples</a:t>
            </a:r>
          </a:p>
          <a:p>
            <a:r>
              <a:rPr lang="en-US" sz="2400" dirty="0"/>
              <a:t>Following example from </a:t>
            </a:r>
            <a:r>
              <a:rPr lang="en-US" sz="2400" dirty="0">
                <a:hlinkClick r:id="rId2"/>
              </a:rPr>
              <a:t>https://docs.python.org/3/library/sqlite3.html</a:t>
            </a:r>
            <a:r>
              <a:rPr lang="en-US" sz="2400" dirty="0"/>
              <a:t>    </a:t>
            </a:r>
          </a:p>
        </p:txBody>
      </p:sp>
      <p:pic>
        <p:nvPicPr>
          <p:cNvPr id="4" name="Picture 3"/>
          <p:cNvPicPr>
            <a:picLocks noChangeAspect="1"/>
          </p:cNvPicPr>
          <p:nvPr/>
        </p:nvPicPr>
        <p:blipFill>
          <a:blip r:embed="rId3"/>
          <a:stretch>
            <a:fillRect/>
          </a:stretch>
        </p:blipFill>
        <p:spPr>
          <a:xfrm>
            <a:off x="3593805" y="4110402"/>
            <a:ext cx="5416608" cy="2606488"/>
          </a:xfrm>
          <a:prstGeom prst="rect">
            <a:avLst/>
          </a:prstGeom>
          <a:ln>
            <a:solidFill>
              <a:schemeClr val="accent1">
                <a:lumMod val="40000"/>
                <a:lumOff val="60000"/>
              </a:schemeClr>
            </a:solidFill>
          </a:ln>
        </p:spPr>
      </p:pic>
    </p:spTree>
    <p:extLst>
      <p:ext uri="{BB962C8B-B14F-4D97-AF65-F5344CB8AC3E}">
        <p14:creationId xmlns:p14="http://schemas.microsoft.com/office/powerpoint/2010/main" val="2682605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030"/>
            <a:ext cx="8229600" cy="1143000"/>
          </a:xfrm>
        </p:spPr>
        <p:txBody>
          <a:bodyPr/>
          <a:lstStyle/>
          <a:p>
            <a:r>
              <a:rPr lang="en-US" dirty="0"/>
              <a:t>SQL Injection</a:t>
            </a:r>
          </a:p>
        </p:txBody>
      </p:sp>
      <p:sp>
        <p:nvSpPr>
          <p:cNvPr id="3" name="Content Placeholder 2"/>
          <p:cNvSpPr>
            <a:spLocks noGrp="1"/>
          </p:cNvSpPr>
          <p:nvPr>
            <p:ph idx="1"/>
          </p:nvPr>
        </p:nvSpPr>
        <p:spPr>
          <a:xfrm>
            <a:off x="457199" y="1600200"/>
            <a:ext cx="4636911" cy="4525963"/>
          </a:xfrm>
          <a:ln>
            <a:noFill/>
          </a:ln>
        </p:spPr>
        <p:txBody>
          <a:bodyPr>
            <a:normAutofit/>
          </a:bodyPr>
          <a:lstStyle/>
          <a:p>
            <a:r>
              <a:rPr lang="en-US" dirty="0"/>
              <a:t>Login screen vulnerable to SQL injection</a:t>
            </a:r>
          </a:p>
          <a:p>
            <a:r>
              <a:rPr lang="en-US" dirty="0">
                <a:hlinkClick r:id="rId2"/>
              </a:rPr>
              <a:t>https://github.com/claraj/sql_injection</a:t>
            </a:r>
            <a:endParaRPr lang="en-US" dirty="0"/>
          </a:p>
          <a:p>
            <a:endParaRPr lang="en-US" dirty="0"/>
          </a:p>
          <a:p>
            <a:endParaRPr lang="en-US" dirty="0"/>
          </a:p>
          <a:p>
            <a:r>
              <a:rPr lang="en-US" dirty="0"/>
              <a:t>What's happening here?</a:t>
            </a:r>
          </a:p>
        </p:txBody>
      </p:sp>
      <p:pic>
        <p:nvPicPr>
          <p:cNvPr id="5" name="Picture 4"/>
          <p:cNvPicPr>
            <a:picLocks noChangeAspect="1"/>
          </p:cNvPicPr>
          <p:nvPr/>
        </p:nvPicPr>
        <p:blipFill>
          <a:blip r:embed="rId3"/>
          <a:stretch>
            <a:fillRect/>
          </a:stretch>
        </p:blipFill>
        <p:spPr>
          <a:xfrm>
            <a:off x="5334000" y="4029725"/>
            <a:ext cx="3650815" cy="2711354"/>
          </a:xfrm>
          <a:prstGeom prst="rect">
            <a:avLst/>
          </a:prstGeom>
        </p:spPr>
      </p:pic>
      <p:pic>
        <p:nvPicPr>
          <p:cNvPr id="6" name="Picture 5"/>
          <p:cNvPicPr>
            <a:picLocks noChangeAspect="1"/>
          </p:cNvPicPr>
          <p:nvPr/>
        </p:nvPicPr>
        <p:blipFill>
          <a:blip r:embed="rId4"/>
          <a:stretch>
            <a:fillRect/>
          </a:stretch>
        </p:blipFill>
        <p:spPr>
          <a:xfrm>
            <a:off x="5334000" y="1207503"/>
            <a:ext cx="3650815" cy="2711354"/>
          </a:xfrm>
          <a:prstGeom prst="rect">
            <a:avLst/>
          </a:prstGeom>
        </p:spPr>
      </p:pic>
    </p:spTree>
    <p:extLst>
      <p:ext uri="{BB962C8B-B14F-4D97-AF65-F5344CB8AC3E}">
        <p14:creationId xmlns:p14="http://schemas.microsoft.com/office/powerpoint/2010/main" val="3842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Databases are everywhere</a:t>
            </a:r>
          </a:p>
        </p:txBody>
      </p:sp>
      <p:sp>
        <p:nvSpPr>
          <p:cNvPr id="3" name="Content Placeholder 2"/>
          <p:cNvSpPr>
            <a:spLocks noGrp="1"/>
          </p:cNvSpPr>
          <p:nvPr>
            <p:ph idx="1"/>
          </p:nvPr>
        </p:nvSpPr>
        <p:spPr/>
        <p:txBody>
          <a:bodyPr>
            <a:normAutofit fontScale="92500" lnSpcReduction="10000"/>
          </a:bodyPr>
          <a:lstStyle/>
          <a:p>
            <a:r>
              <a:rPr lang="en-US" dirty="0"/>
              <a:t>Interacting with a DB is a necessary skill</a:t>
            </a:r>
          </a:p>
          <a:p>
            <a:r>
              <a:rPr lang="en-US" dirty="0"/>
              <a:t>Which DB to use?</a:t>
            </a:r>
          </a:p>
          <a:p>
            <a:r>
              <a:rPr lang="en-US" dirty="0"/>
              <a:t>Major decision for your application</a:t>
            </a:r>
          </a:p>
          <a:p>
            <a:r>
              <a:rPr lang="en-US" dirty="0"/>
              <a:t>Many types of databases and data stores</a:t>
            </a:r>
          </a:p>
          <a:p>
            <a:pPr lvl="1"/>
            <a:r>
              <a:rPr lang="en-US" dirty="0"/>
              <a:t>Client/Server relational DB: </a:t>
            </a:r>
            <a:r>
              <a:rPr lang="en-US" dirty="0" err="1"/>
              <a:t>SQLServer</a:t>
            </a:r>
            <a:r>
              <a:rPr lang="en-US" dirty="0"/>
              <a:t>, MySQL, Oracle, </a:t>
            </a:r>
            <a:r>
              <a:rPr lang="en-US" dirty="0" err="1"/>
              <a:t>PostgreSQL</a:t>
            </a:r>
            <a:r>
              <a:rPr lang="en-US" dirty="0"/>
              <a:t> etc. </a:t>
            </a:r>
          </a:p>
          <a:p>
            <a:pPr lvl="1"/>
            <a:r>
              <a:rPr lang="en-US" dirty="0"/>
              <a:t>Client/Server non-relational databases: </a:t>
            </a:r>
            <a:r>
              <a:rPr lang="en-US" dirty="0" err="1"/>
              <a:t>Redis</a:t>
            </a:r>
            <a:r>
              <a:rPr lang="en-US" dirty="0"/>
              <a:t>, MongoDB, Cassandra…</a:t>
            </a:r>
          </a:p>
          <a:p>
            <a:pPr lvl="1"/>
            <a:r>
              <a:rPr lang="en-US" dirty="0"/>
              <a:t>Embedded relational DB:  SQLite </a:t>
            </a:r>
            <a:r>
              <a:rPr lang="en-US" dirty="0">
                <a:hlinkClick r:id="rId2"/>
              </a:rPr>
              <a:t>https://www.sqlite.org/</a:t>
            </a:r>
            <a:r>
              <a:rPr lang="en-US" dirty="0"/>
              <a:t> </a:t>
            </a:r>
          </a:p>
        </p:txBody>
      </p:sp>
    </p:spTree>
    <p:extLst>
      <p:ext uri="{BB962C8B-B14F-4D97-AF65-F5344CB8AC3E}">
        <p14:creationId xmlns:p14="http://schemas.microsoft.com/office/powerpoint/2010/main" val="2972794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errors</a:t>
            </a:r>
          </a:p>
        </p:txBody>
      </p:sp>
      <p:sp>
        <p:nvSpPr>
          <p:cNvPr id="3" name="Content Placeholder 2"/>
          <p:cNvSpPr>
            <a:spLocks noGrp="1"/>
          </p:cNvSpPr>
          <p:nvPr>
            <p:ph idx="1"/>
          </p:nvPr>
        </p:nvSpPr>
        <p:spPr/>
        <p:txBody>
          <a:bodyPr>
            <a:normAutofit/>
          </a:bodyPr>
          <a:lstStyle/>
          <a:p>
            <a:r>
              <a:rPr lang="en-US" dirty="0"/>
              <a:t>Types of errors thrown</a:t>
            </a:r>
          </a:p>
          <a:p>
            <a:pPr lvl="1"/>
            <a:r>
              <a:rPr lang="en-US" b="1" dirty="0"/>
              <a:t>sqlite3.OperationalError </a:t>
            </a:r>
            <a:r>
              <a:rPr lang="en-US" dirty="0"/>
              <a:t>examples</a:t>
            </a:r>
            <a:r>
              <a:rPr lang="en-US" i="1" dirty="0"/>
              <a:t>: error in SQL syntax, creating table that already exists, table is locked</a:t>
            </a:r>
          </a:p>
          <a:p>
            <a:pPr lvl="1"/>
            <a:r>
              <a:rPr lang="en-US" b="1" dirty="0"/>
              <a:t>sqlite3.IntegrityError  </a:t>
            </a:r>
            <a:r>
              <a:rPr lang="en-US" dirty="0"/>
              <a:t>example: </a:t>
            </a:r>
            <a:r>
              <a:rPr lang="en-US" i="1" dirty="0"/>
              <a:t>duplicate primary key, violating some constrains</a:t>
            </a:r>
          </a:p>
          <a:p>
            <a:pPr lvl="1"/>
            <a:r>
              <a:rPr lang="en-US" dirty="0"/>
              <a:t>Various others – all subclasses of </a:t>
            </a:r>
            <a:r>
              <a:rPr lang="en-US" b="1" dirty="0"/>
              <a:t>sqlite3.Error</a:t>
            </a:r>
          </a:p>
        </p:txBody>
      </p:sp>
    </p:spTree>
    <p:extLst>
      <p:ext uri="{BB962C8B-B14F-4D97-AF65-F5344CB8AC3E}">
        <p14:creationId xmlns:p14="http://schemas.microsoft.com/office/powerpoint/2010/main" val="101042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errors</a:t>
            </a:r>
          </a:p>
        </p:txBody>
      </p:sp>
      <p:sp>
        <p:nvSpPr>
          <p:cNvPr id="3" name="Content Placeholder 2"/>
          <p:cNvSpPr>
            <a:spLocks noGrp="1"/>
          </p:cNvSpPr>
          <p:nvPr>
            <p:ph idx="1"/>
          </p:nvPr>
        </p:nvSpPr>
        <p:spPr/>
        <p:txBody>
          <a:bodyPr>
            <a:normAutofit fontScale="85000" lnSpcReduction="10000"/>
          </a:bodyPr>
          <a:lstStyle/>
          <a:p>
            <a:r>
              <a:rPr lang="en-US" dirty="0"/>
              <a:t>Use small, logical chunks of code to communicate with </a:t>
            </a:r>
            <a:r>
              <a:rPr lang="en-US" dirty="0" err="1"/>
              <a:t>db</a:t>
            </a:r>
            <a:r>
              <a:rPr lang="en-US" dirty="0"/>
              <a:t>; be prepared to handle errors in each</a:t>
            </a:r>
          </a:p>
          <a:p>
            <a:pPr lvl="1"/>
            <a:r>
              <a:rPr lang="en-US" dirty="0"/>
              <a:t>Examples: Open database, write, close. Open database, read, close. Don't open and leave it open.</a:t>
            </a:r>
          </a:p>
          <a:p>
            <a:pPr lvl="1"/>
            <a:r>
              <a:rPr lang="en-US" dirty="0"/>
              <a:t>How you handle the error depends on your application</a:t>
            </a:r>
          </a:p>
          <a:p>
            <a:r>
              <a:rPr lang="en-US" dirty="0"/>
              <a:t>Use </a:t>
            </a:r>
            <a:r>
              <a:rPr lang="en-US" b="1" dirty="0"/>
              <a:t>context manager </a:t>
            </a:r>
            <a:r>
              <a:rPr lang="en-US" dirty="0"/>
              <a:t>when modifying database.</a:t>
            </a:r>
          </a:p>
          <a:p>
            <a:pPr lvl="1"/>
            <a:r>
              <a:rPr lang="en-US" dirty="0"/>
              <a:t>If there are any errors, all the changes in the with block will be rolled back so the DB will be in the same state as before the with block</a:t>
            </a:r>
          </a:p>
          <a:p>
            <a:pPr lvl="1"/>
            <a:r>
              <a:rPr lang="en-US" dirty="0"/>
              <a:t>If all the transactions worked, they will be committed</a:t>
            </a:r>
          </a:p>
          <a:p>
            <a:pPr lvl="1"/>
            <a:r>
              <a:rPr lang="en-US" dirty="0"/>
              <a:t>So your database will always be in a predictable state</a:t>
            </a:r>
          </a:p>
          <a:p>
            <a:pPr marL="0" indent="0">
              <a:buNone/>
            </a:pPr>
            <a:endParaRPr lang="en-US" dirty="0"/>
          </a:p>
        </p:txBody>
      </p:sp>
    </p:spTree>
    <p:extLst>
      <p:ext uri="{BB962C8B-B14F-4D97-AF65-F5344CB8AC3E}">
        <p14:creationId xmlns:p14="http://schemas.microsoft.com/office/powerpoint/2010/main" val="3732046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80C6-60BA-224F-A7CD-3A4C209DDE2E}"/>
              </a:ext>
            </a:extLst>
          </p:cNvPr>
          <p:cNvSpPr>
            <a:spLocks noGrp="1"/>
          </p:cNvSpPr>
          <p:nvPr>
            <p:ph type="title"/>
          </p:nvPr>
        </p:nvSpPr>
        <p:spPr/>
        <p:txBody>
          <a:bodyPr/>
          <a:lstStyle/>
          <a:p>
            <a:r>
              <a:rPr lang="en-US" dirty="0"/>
              <a:t>Context Managers</a:t>
            </a:r>
          </a:p>
        </p:txBody>
      </p:sp>
      <p:pic>
        <p:nvPicPr>
          <p:cNvPr id="4" name="Content Placeholder 3">
            <a:extLst>
              <a:ext uri="{FF2B5EF4-FFF2-40B4-BE49-F238E27FC236}">
                <a16:creationId xmlns:a16="http://schemas.microsoft.com/office/drawing/2014/main" id="{16680A80-850E-C94B-8E0F-17DFD1819A68}"/>
              </a:ext>
            </a:extLst>
          </p:cNvPr>
          <p:cNvPicPr>
            <a:picLocks noGrp="1" noChangeAspect="1"/>
          </p:cNvPicPr>
          <p:nvPr>
            <p:ph idx="1"/>
          </p:nvPr>
        </p:nvPicPr>
        <p:blipFill>
          <a:blip r:embed="rId2"/>
          <a:stretch>
            <a:fillRect/>
          </a:stretch>
        </p:blipFill>
        <p:spPr>
          <a:xfrm>
            <a:off x="3469270" y="4211685"/>
            <a:ext cx="5473700" cy="2324100"/>
          </a:xfrm>
          <a:prstGeom prst="rect">
            <a:avLst/>
          </a:prstGeom>
        </p:spPr>
      </p:pic>
      <p:sp>
        <p:nvSpPr>
          <p:cNvPr id="5" name="Content Placeholder 2">
            <a:extLst>
              <a:ext uri="{FF2B5EF4-FFF2-40B4-BE49-F238E27FC236}">
                <a16:creationId xmlns:a16="http://schemas.microsoft.com/office/drawing/2014/main" id="{CF845B50-BE66-CA41-8029-49CE9FC8F6CF}"/>
              </a:ext>
            </a:extLst>
          </p:cNvPr>
          <p:cNvSpPr txBox="1">
            <a:spLocks/>
          </p:cNvSpPr>
          <p:nvPr/>
        </p:nvSpPr>
        <p:spPr>
          <a:xfrm>
            <a:off x="457200" y="1600200"/>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Keyword </a:t>
            </a:r>
            <a:r>
              <a:rPr lang="en-US" b="1" dirty="0"/>
              <a:t>with</a:t>
            </a:r>
          </a:p>
          <a:p>
            <a:r>
              <a:rPr lang="en-US" dirty="0"/>
              <a:t>Remember File IO?  Example</a:t>
            </a:r>
          </a:p>
          <a:p>
            <a:r>
              <a:rPr lang="en-US" dirty="0"/>
              <a:t>In this case, the context manager closes the file at the end of the with block, if there is an error, or not</a:t>
            </a:r>
          </a:p>
        </p:txBody>
      </p:sp>
    </p:spTree>
    <p:extLst>
      <p:ext uri="{BB962C8B-B14F-4D97-AF65-F5344CB8AC3E}">
        <p14:creationId xmlns:p14="http://schemas.microsoft.com/office/powerpoint/2010/main" val="329774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Managers</a:t>
            </a:r>
          </a:p>
        </p:txBody>
      </p:sp>
      <p:sp>
        <p:nvSpPr>
          <p:cNvPr id="3" name="Content Placeholder 2"/>
          <p:cNvSpPr>
            <a:spLocks noGrp="1"/>
          </p:cNvSpPr>
          <p:nvPr>
            <p:ph idx="1"/>
          </p:nvPr>
        </p:nvSpPr>
        <p:spPr/>
        <p:txBody>
          <a:bodyPr>
            <a:normAutofit/>
          </a:bodyPr>
          <a:lstStyle/>
          <a:p>
            <a:r>
              <a:rPr lang="en-US" sz="2000" dirty="0"/>
              <a:t>"Connection objects can be used as context managers that automatically </a:t>
            </a:r>
            <a:r>
              <a:rPr lang="en-US" sz="2000" b="1" dirty="0"/>
              <a:t>commit or rollback transactions</a:t>
            </a:r>
            <a:r>
              <a:rPr lang="en-US" sz="2000" dirty="0"/>
              <a:t>. In the event of an exception, the transaction is rolled back; otherwise, the transaction is committed"</a:t>
            </a:r>
          </a:p>
          <a:p>
            <a:r>
              <a:rPr lang="en-US" sz="2000" dirty="0">
                <a:hlinkClick r:id="rId2"/>
              </a:rPr>
              <a:t>https://docs.python.org/3/library/sqlite3.html</a:t>
            </a:r>
            <a:endParaRPr lang="en-US" sz="2000" dirty="0"/>
          </a:p>
          <a:p>
            <a:r>
              <a:rPr lang="en-US" sz="2000" dirty="0"/>
              <a:t>If there is an error inside the with block, all transactions carried out in the with block so far will be rolled back. DB will be in the same state as it was before the with block</a:t>
            </a:r>
          </a:p>
          <a:p>
            <a:r>
              <a:rPr lang="en-US" sz="2000" dirty="0"/>
              <a:t>If there is no error, the transactions will be committed, the changes will be saved to the DB</a:t>
            </a:r>
          </a:p>
          <a:p>
            <a:pPr marL="0" indent="0">
              <a:buNone/>
            </a:pPr>
            <a:endParaRPr lang="en-US" sz="2000" dirty="0"/>
          </a:p>
        </p:txBody>
      </p:sp>
      <p:pic>
        <p:nvPicPr>
          <p:cNvPr id="5" name="Picture 4">
            <a:extLst>
              <a:ext uri="{FF2B5EF4-FFF2-40B4-BE49-F238E27FC236}">
                <a16:creationId xmlns:a16="http://schemas.microsoft.com/office/drawing/2014/main" id="{276B878A-539A-1449-AFA3-22D0A8BE6915}"/>
              </a:ext>
            </a:extLst>
          </p:cNvPr>
          <p:cNvPicPr>
            <a:picLocks noChangeAspect="1"/>
          </p:cNvPicPr>
          <p:nvPr/>
        </p:nvPicPr>
        <p:blipFill>
          <a:blip r:embed="rId3"/>
          <a:stretch>
            <a:fillRect/>
          </a:stretch>
        </p:blipFill>
        <p:spPr>
          <a:xfrm>
            <a:off x="457200" y="4795003"/>
            <a:ext cx="7360526" cy="1331159"/>
          </a:xfrm>
          <a:prstGeom prst="rect">
            <a:avLst/>
          </a:prstGeom>
        </p:spPr>
      </p:pic>
    </p:spTree>
    <p:extLst>
      <p:ext uri="{BB962C8B-B14F-4D97-AF65-F5344CB8AC3E}">
        <p14:creationId xmlns:p14="http://schemas.microsoft.com/office/powerpoint/2010/main" val="3347535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CBC6-3147-CF45-9554-A938FF5E8C4F}"/>
              </a:ext>
            </a:extLst>
          </p:cNvPr>
          <p:cNvSpPr>
            <a:spLocks noGrp="1"/>
          </p:cNvSpPr>
          <p:nvPr>
            <p:ph type="title"/>
          </p:nvPr>
        </p:nvSpPr>
        <p:spPr/>
        <p:txBody>
          <a:bodyPr/>
          <a:lstStyle/>
          <a:p>
            <a:r>
              <a:rPr lang="en-US" dirty="0"/>
              <a:t>Context Manager Examples</a:t>
            </a:r>
          </a:p>
        </p:txBody>
      </p:sp>
      <p:sp>
        <p:nvSpPr>
          <p:cNvPr id="3" name="Content Placeholder 2">
            <a:extLst>
              <a:ext uri="{FF2B5EF4-FFF2-40B4-BE49-F238E27FC236}">
                <a16:creationId xmlns:a16="http://schemas.microsoft.com/office/drawing/2014/main" id="{3364DA33-F347-6F4D-A432-86DB9026CEA8}"/>
              </a:ext>
            </a:extLst>
          </p:cNvPr>
          <p:cNvSpPr>
            <a:spLocks noGrp="1"/>
          </p:cNvSpPr>
          <p:nvPr>
            <p:ph idx="1"/>
          </p:nvPr>
        </p:nvSpPr>
        <p:spPr/>
        <p:txBody>
          <a:bodyPr/>
          <a:lstStyle/>
          <a:p>
            <a:r>
              <a:rPr lang="en-US" dirty="0"/>
              <a:t> </a:t>
            </a:r>
          </a:p>
        </p:txBody>
      </p:sp>
      <p:pic>
        <p:nvPicPr>
          <p:cNvPr id="5" name="Picture 4">
            <a:extLst>
              <a:ext uri="{FF2B5EF4-FFF2-40B4-BE49-F238E27FC236}">
                <a16:creationId xmlns:a16="http://schemas.microsoft.com/office/drawing/2014/main" id="{B9B24F3D-8218-2540-956F-6B8EE8579883}"/>
              </a:ext>
            </a:extLst>
          </p:cNvPr>
          <p:cNvPicPr>
            <a:picLocks noChangeAspect="1"/>
          </p:cNvPicPr>
          <p:nvPr/>
        </p:nvPicPr>
        <p:blipFill>
          <a:blip r:embed="rId2"/>
          <a:stretch>
            <a:fillRect/>
          </a:stretch>
        </p:blipFill>
        <p:spPr>
          <a:xfrm>
            <a:off x="221234" y="1600200"/>
            <a:ext cx="8611836" cy="1824925"/>
          </a:xfrm>
          <a:prstGeom prst="rect">
            <a:avLst/>
          </a:prstGeom>
        </p:spPr>
      </p:pic>
      <p:pic>
        <p:nvPicPr>
          <p:cNvPr id="6" name="Picture 5">
            <a:extLst>
              <a:ext uri="{FF2B5EF4-FFF2-40B4-BE49-F238E27FC236}">
                <a16:creationId xmlns:a16="http://schemas.microsoft.com/office/drawing/2014/main" id="{7532ED74-B960-4B49-A5B9-ABD480CF640A}"/>
              </a:ext>
            </a:extLst>
          </p:cNvPr>
          <p:cNvPicPr>
            <a:picLocks noChangeAspect="1"/>
          </p:cNvPicPr>
          <p:nvPr/>
        </p:nvPicPr>
        <p:blipFill>
          <a:blip r:embed="rId3"/>
          <a:stretch>
            <a:fillRect/>
          </a:stretch>
        </p:blipFill>
        <p:spPr>
          <a:xfrm>
            <a:off x="221233" y="3863181"/>
            <a:ext cx="5556429" cy="2262982"/>
          </a:xfrm>
          <a:prstGeom prst="rect">
            <a:avLst/>
          </a:prstGeom>
        </p:spPr>
      </p:pic>
    </p:spTree>
    <p:extLst>
      <p:ext uri="{BB962C8B-B14F-4D97-AF65-F5344CB8AC3E}">
        <p14:creationId xmlns:p14="http://schemas.microsoft.com/office/powerpoint/2010/main" val="45460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731"/>
            <a:ext cx="8229600" cy="1143000"/>
          </a:xfrm>
        </p:spPr>
        <p:txBody>
          <a:bodyPr/>
          <a:lstStyle/>
          <a:p>
            <a:r>
              <a:rPr lang="en-US" dirty="0"/>
              <a:t>Context Managers + Error Handling</a:t>
            </a:r>
          </a:p>
        </p:txBody>
      </p:sp>
      <p:sp>
        <p:nvSpPr>
          <p:cNvPr id="3" name="Content Placeholder 2"/>
          <p:cNvSpPr>
            <a:spLocks noGrp="1"/>
          </p:cNvSpPr>
          <p:nvPr>
            <p:ph idx="1"/>
          </p:nvPr>
        </p:nvSpPr>
        <p:spPr>
          <a:xfrm>
            <a:off x="457200" y="1128880"/>
            <a:ext cx="8229600" cy="4525963"/>
          </a:xfrm>
        </p:spPr>
        <p:txBody>
          <a:bodyPr>
            <a:normAutofit/>
          </a:bodyPr>
          <a:lstStyle/>
          <a:p>
            <a:r>
              <a:rPr lang="en-US" sz="2800" dirty="0"/>
              <a:t>Use for any transaction that modifies the database (update, delete, insert, drop)</a:t>
            </a:r>
          </a:p>
          <a:p>
            <a:r>
              <a:rPr lang="en-US" sz="2800" dirty="0"/>
              <a:t>Don't need context manager for select queries since the DB is not modified</a:t>
            </a:r>
          </a:p>
          <a:p>
            <a:r>
              <a:rPr lang="en-US" sz="2800" dirty="0"/>
              <a:t>Context managers don't handle exceptions, you'll still need exception-handling code if exceptions are likely</a:t>
            </a:r>
          </a:p>
          <a:p>
            <a:endParaRPr lang="en-US" sz="2800" dirty="0"/>
          </a:p>
        </p:txBody>
      </p:sp>
      <p:pic>
        <p:nvPicPr>
          <p:cNvPr id="4" name="Picture 3"/>
          <p:cNvPicPr>
            <a:picLocks noChangeAspect="1"/>
          </p:cNvPicPr>
          <p:nvPr/>
        </p:nvPicPr>
        <p:blipFill>
          <a:blip r:embed="rId2"/>
          <a:stretch>
            <a:fillRect/>
          </a:stretch>
        </p:blipFill>
        <p:spPr>
          <a:xfrm>
            <a:off x="239563" y="4047867"/>
            <a:ext cx="6425045" cy="2810133"/>
          </a:xfrm>
          <a:prstGeom prst="rect">
            <a:avLst/>
          </a:prstGeom>
        </p:spPr>
      </p:pic>
      <p:sp>
        <p:nvSpPr>
          <p:cNvPr id="5" name="TextBox 4"/>
          <p:cNvSpPr txBox="1"/>
          <p:nvPr/>
        </p:nvSpPr>
        <p:spPr>
          <a:xfrm>
            <a:off x="6664609" y="4175660"/>
            <a:ext cx="2479391" cy="2554545"/>
          </a:xfrm>
          <a:prstGeom prst="rect">
            <a:avLst/>
          </a:prstGeom>
          <a:noFill/>
        </p:spPr>
        <p:txBody>
          <a:bodyPr wrap="square" rtlCol="0">
            <a:spAutoFit/>
          </a:bodyPr>
          <a:lstStyle/>
          <a:p>
            <a:r>
              <a:rPr lang="en-US" sz="1600" dirty="0"/>
              <a:t>Exception handling in SQLite is not as critical here as in </a:t>
            </a:r>
            <a:r>
              <a:rPr lang="en-US" sz="1600" dirty="0" err="1"/>
              <a:t>SQLServer</a:t>
            </a:r>
            <a:r>
              <a:rPr lang="en-US" sz="1600" dirty="0"/>
              <a:t> or MySQL; assuming you’ve tested your SQL for correctness. Connection errors, and authentication errors less likely, and only one user so transaction errors less likely too. </a:t>
            </a:r>
          </a:p>
        </p:txBody>
      </p:sp>
    </p:spTree>
    <p:extLst>
      <p:ext uri="{BB962C8B-B14F-4D97-AF65-F5344CB8AC3E}">
        <p14:creationId xmlns:p14="http://schemas.microsoft.com/office/powerpoint/2010/main" val="3289619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Book wish list with SQLite - Project 2</a:t>
            </a:r>
          </a:p>
        </p:txBody>
      </p:sp>
      <p:sp>
        <p:nvSpPr>
          <p:cNvPr id="3" name="Content Placeholder 2"/>
          <p:cNvSpPr>
            <a:spLocks noGrp="1"/>
          </p:cNvSpPr>
          <p:nvPr>
            <p:ph idx="1"/>
          </p:nvPr>
        </p:nvSpPr>
        <p:spPr>
          <a:xfrm>
            <a:off x="457200" y="1600200"/>
            <a:ext cx="7772400" cy="4351149"/>
          </a:xfrm>
        </p:spPr>
        <p:txBody>
          <a:bodyPr>
            <a:noAutofit/>
          </a:bodyPr>
          <a:lstStyle/>
          <a:p>
            <a:pPr marL="0" indent="0">
              <a:buNone/>
            </a:pPr>
            <a:r>
              <a:rPr lang="en-US" sz="2400" dirty="0"/>
              <a:t>More features</a:t>
            </a:r>
          </a:p>
          <a:p>
            <a:pPr lvl="1"/>
            <a:r>
              <a:rPr lang="en-US" sz="2000" dirty="0" err="1"/>
              <a:t>SQLlite</a:t>
            </a:r>
            <a:r>
              <a:rPr lang="en-US" sz="2000" dirty="0"/>
              <a:t> automatically generates a </a:t>
            </a:r>
            <a:r>
              <a:rPr lang="en-US" sz="2000" b="1" dirty="0" err="1"/>
              <a:t>rowid</a:t>
            </a:r>
            <a:r>
              <a:rPr lang="en-US" sz="2000" dirty="0"/>
              <a:t> column, which is an autoincrementing integer, for any table that doesn't have a primary key. Note that in queries, you have to explicitly select it. </a:t>
            </a:r>
          </a:p>
          <a:p>
            <a:pPr lvl="1"/>
            <a:r>
              <a:rPr lang="en-US" sz="2000" dirty="0"/>
              <a:t>Wrapping and rethrowing exceptions in an except block with the </a:t>
            </a:r>
            <a:r>
              <a:rPr lang="en-US" sz="2000" b="1" dirty="0"/>
              <a:t>raise </a:t>
            </a:r>
            <a:r>
              <a:rPr lang="en-US" sz="2000" b="1" dirty="0" err="1"/>
              <a:t>BookException</a:t>
            </a:r>
            <a:r>
              <a:rPr lang="en-US" sz="2000" b="1" dirty="0"/>
              <a:t>('oops') </a:t>
            </a:r>
            <a:r>
              <a:rPr lang="en-US" sz="2000" dirty="0"/>
              <a:t>from e syntax, if </a:t>
            </a:r>
            <a:r>
              <a:rPr lang="en-US" sz="2000" b="1" dirty="0"/>
              <a:t>e</a:t>
            </a:r>
            <a:r>
              <a:rPr lang="en-US" sz="2000" dirty="0"/>
              <a:t> is another exception.</a:t>
            </a:r>
          </a:p>
          <a:p>
            <a:pPr lvl="1"/>
            <a:r>
              <a:rPr lang="en-US" sz="2000" dirty="0"/>
              <a:t>The </a:t>
            </a:r>
            <a:r>
              <a:rPr lang="en-US" sz="2000" b="1" dirty="0" err="1"/>
              <a:t>lastrowid</a:t>
            </a:r>
            <a:r>
              <a:rPr lang="en-US" sz="2000" dirty="0"/>
              <a:t> attribute of cursors, for knowing what the </a:t>
            </a:r>
            <a:r>
              <a:rPr lang="en-US" sz="2000" dirty="0" err="1"/>
              <a:t>rowid</a:t>
            </a:r>
            <a:r>
              <a:rPr lang="en-US" sz="2000" dirty="0"/>
              <a:t> generated for a new row is after an insert.</a:t>
            </a:r>
          </a:p>
          <a:p>
            <a:pPr lvl="1"/>
            <a:r>
              <a:rPr lang="en-US" sz="2000" dirty="0"/>
              <a:t>The </a:t>
            </a:r>
            <a:r>
              <a:rPr lang="en-US" sz="2000" b="1" dirty="0" err="1"/>
              <a:t>rowcount</a:t>
            </a:r>
            <a:r>
              <a:rPr lang="en-US" sz="2000" dirty="0"/>
              <a:t> attribute of cursors, for counting the number of rows affected for a delete or update. </a:t>
            </a:r>
          </a:p>
          <a:p>
            <a:pPr marL="0" indent="0">
              <a:buNone/>
            </a:pPr>
            <a:endParaRPr lang="en-US" sz="2400" dirty="0"/>
          </a:p>
        </p:txBody>
      </p:sp>
    </p:spTree>
    <p:extLst>
      <p:ext uri="{BB962C8B-B14F-4D97-AF65-F5344CB8AC3E}">
        <p14:creationId xmlns:p14="http://schemas.microsoft.com/office/powerpoint/2010/main" val="1602263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76921-502B-E347-A6F3-C9DCA841882F}"/>
              </a:ext>
            </a:extLst>
          </p:cNvPr>
          <p:cNvSpPr>
            <a:spLocks noGrp="1"/>
          </p:cNvSpPr>
          <p:nvPr>
            <p:ph type="title"/>
          </p:nvPr>
        </p:nvSpPr>
        <p:spPr>
          <a:xfrm>
            <a:off x="457200" y="0"/>
            <a:ext cx="8229600" cy="1143000"/>
          </a:xfrm>
        </p:spPr>
        <p:txBody>
          <a:bodyPr>
            <a:normAutofit/>
          </a:bodyPr>
          <a:lstStyle/>
          <a:p>
            <a:r>
              <a:rPr lang="en-US" dirty="0"/>
              <a:t>Things to notice: rows modified</a:t>
            </a:r>
          </a:p>
        </p:txBody>
      </p:sp>
      <p:sp>
        <p:nvSpPr>
          <p:cNvPr id="3" name="Content Placeholder 2">
            <a:extLst>
              <a:ext uri="{FF2B5EF4-FFF2-40B4-BE49-F238E27FC236}">
                <a16:creationId xmlns:a16="http://schemas.microsoft.com/office/drawing/2014/main" id="{95DD83E8-2987-6B4D-8782-E53B8005A3E5}"/>
              </a:ext>
            </a:extLst>
          </p:cNvPr>
          <p:cNvSpPr>
            <a:spLocks noGrp="1"/>
          </p:cNvSpPr>
          <p:nvPr>
            <p:ph idx="1"/>
          </p:nvPr>
        </p:nvSpPr>
        <p:spPr>
          <a:xfrm>
            <a:off x="457200" y="1143000"/>
            <a:ext cx="8229600" cy="4525963"/>
          </a:xfrm>
        </p:spPr>
        <p:txBody>
          <a:bodyPr>
            <a:normAutofit/>
          </a:bodyPr>
          <a:lstStyle/>
          <a:p>
            <a:r>
              <a:rPr lang="en-US" sz="2400" dirty="0"/>
              <a:t>Update, insert, and delete queries provide the number of rows modified in the cursor as the </a:t>
            </a:r>
            <a:r>
              <a:rPr lang="en-US" sz="2400" b="1" dirty="0" err="1"/>
              <a:t>row_count</a:t>
            </a:r>
            <a:r>
              <a:rPr lang="en-US" sz="2400" b="1" dirty="0"/>
              <a:t> </a:t>
            </a:r>
            <a:r>
              <a:rPr lang="en-US" sz="2400" dirty="0"/>
              <a:t>attribute</a:t>
            </a:r>
          </a:p>
          <a:p>
            <a:r>
              <a:rPr lang="en-US" sz="2400" dirty="0"/>
              <a:t>So, don't need to check if book is there before deleting</a:t>
            </a:r>
          </a:p>
          <a:p>
            <a:r>
              <a:rPr lang="en-US" sz="2400" dirty="0"/>
              <a:t>Just delete, and verify the number of rows deleted matches expected value </a:t>
            </a:r>
          </a:p>
          <a:p>
            <a:r>
              <a:rPr lang="en-US" sz="2400" dirty="0"/>
              <a:t>Can use similar strategy with updates, inserts</a:t>
            </a:r>
          </a:p>
        </p:txBody>
      </p:sp>
      <p:pic>
        <p:nvPicPr>
          <p:cNvPr id="5" name="Picture 4">
            <a:extLst>
              <a:ext uri="{FF2B5EF4-FFF2-40B4-BE49-F238E27FC236}">
                <a16:creationId xmlns:a16="http://schemas.microsoft.com/office/drawing/2014/main" id="{379764F7-43C8-484B-93BF-F1508F6678B9}"/>
              </a:ext>
            </a:extLst>
          </p:cNvPr>
          <p:cNvPicPr>
            <a:picLocks noChangeAspect="1"/>
          </p:cNvPicPr>
          <p:nvPr/>
        </p:nvPicPr>
        <p:blipFill>
          <a:blip r:embed="rId2"/>
          <a:stretch>
            <a:fillRect/>
          </a:stretch>
        </p:blipFill>
        <p:spPr>
          <a:xfrm>
            <a:off x="262718" y="3723616"/>
            <a:ext cx="8424082" cy="3088347"/>
          </a:xfrm>
          <a:prstGeom prst="rect">
            <a:avLst/>
          </a:prstGeom>
        </p:spPr>
      </p:pic>
    </p:spTree>
    <p:extLst>
      <p:ext uri="{BB962C8B-B14F-4D97-AF65-F5344CB8AC3E}">
        <p14:creationId xmlns:p14="http://schemas.microsoft.com/office/powerpoint/2010/main" val="2729602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A7F2-A320-5D44-9F92-D37DB3B24062}"/>
              </a:ext>
            </a:extLst>
          </p:cNvPr>
          <p:cNvSpPr>
            <a:spLocks noGrp="1"/>
          </p:cNvSpPr>
          <p:nvPr>
            <p:ph type="title"/>
          </p:nvPr>
        </p:nvSpPr>
        <p:spPr/>
        <p:txBody>
          <a:bodyPr>
            <a:normAutofit fontScale="90000"/>
          </a:bodyPr>
          <a:lstStyle/>
          <a:p>
            <a:r>
              <a:rPr lang="en-US" dirty="0"/>
              <a:t>Things to notice: auto </a:t>
            </a:r>
            <a:r>
              <a:rPr lang="en-US" b="1" dirty="0" err="1"/>
              <a:t>rowid</a:t>
            </a:r>
            <a:r>
              <a:rPr lang="en-US" dirty="0"/>
              <a:t> column</a:t>
            </a:r>
          </a:p>
        </p:txBody>
      </p:sp>
      <p:sp>
        <p:nvSpPr>
          <p:cNvPr id="3" name="Content Placeholder 2">
            <a:extLst>
              <a:ext uri="{FF2B5EF4-FFF2-40B4-BE49-F238E27FC236}">
                <a16:creationId xmlns:a16="http://schemas.microsoft.com/office/drawing/2014/main" id="{2609913A-2464-524C-AC2C-A336FA1CAEAB}"/>
              </a:ext>
            </a:extLst>
          </p:cNvPr>
          <p:cNvSpPr>
            <a:spLocks noGrp="1"/>
          </p:cNvSpPr>
          <p:nvPr>
            <p:ph idx="1"/>
          </p:nvPr>
        </p:nvSpPr>
        <p:spPr>
          <a:xfrm>
            <a:off x="185981" y="1417638"/>
            <a:ext cx="8818534" cy="4525963"/>
          </a:xfrm>
        </p:spPr>
        <p:txBody>
          <a:bodyPr>
            <a:normAutofit/>
          </a:bodyPr>
          <a:lstStyle/>
          <a:p>
            <a:r>
              <a:rPr lang="en-US" sz="2400" dirty="0"/>
              <a:t>SQLite automatically generates a </a:t>
            </a:r>
            <a:r>
              <a:rPr lang="en-US" sz="2400" dirty="0" err="1"/>
              <a:t>rowid</a:t>
            </a:r>
            <a:r>
              <a:rPr lang="en-US" sz="2400" dirty="0"/>
              <a:t> column, an autoincrementing integer</a:t>
            </a:r>
          </a:p>
          <a:p>
            <a:r>
              <a:rPr lang="en-US" sz="2400" dirty="0"/>
              <a:t>So you get a free primary key column</a:t>
            </a:r>
          </a:p>
          <a:p>
            <a:pPr lvl="1"/>
            <a:r>
              <a:rPr lang="en-US" sz="2000" dirty="0"/>
              <a:t>Other databases don't do this, have to specify your PK column</a:t>
            </a:r>
          </a:p>
          <a:p>
            <a:r>
              <a:rPr lang="en-US" sz="2400" dirty="0"/>
              <a:t>Can use </a:t>
            </a:r>
            <a:r>
              <a:rPr lang="en-US" sz="2400" dirty="0" err="1"/>
              <a:t>rowid</a:t>
            </a:r>
            <a:r>
              <a:rPr lang="en-US" sz="2400" dirty="0"/>
              <a:t> column in queries </a:t>
            </a:r>
          </a:p>
          <a:p>
            <a:r>
              <a:rPr lang="en-US" sz="2400" dirty="0"/>
              <a:t>Have to include </a:t>
            </a:r>
            <a:r>
              <a:rPr lang="en-US" sz="2400" dirty="0" err="1"/>
              <a:t>rowid</a:t>
            </a:r>
            <a:r>
              <a:rPr lang="en-US" sz="2400" dirty="0"/>
              <a:t> in select column names or it is not included</a:t>
            </a:r>
          </a:p>
        </p:txBody>
      </p:sp>
      <p:pic>
        <p:nvPicPr>
          <p:cNvPr id="8" name="Picture 7">
            <a:extLst>
              <a:ext uri="{FF2B5EF4-FFF2-40B4-BE49-F238E27FC236}">
                <a16:creationId xmlns:a16="http://schemas.microsoft.com/office/drawing/2014/main" id="{216CA7E1-751A-7B44-8D8F-32C6DCA7A1CB}"/>
              </a:ext>
            </a:extLst>
          </p:cNvPr>
          <p:cNvPicPr>
            <a:picLocks noChangeAspect="1"/>
          </p:cNvPicPr>
          <p:nvPr/>
        </p:nvPicPr>
        <p:blipFill>
          <a:blip r:embed="rId2"/>
          <a:stretch>
            <a:fillRect/>
          </a:stretch>
        </p:blipFill>
        <p:spPr>
          <a:xfrm>
            <a:off x="590765" y="4165600"/>
            <a:ext cx="7683500" cy="2692400"/>
          </a:xfrm>
          <a:prstGeom prst="rect">
            <a:avLst/>
          </a:prstGeom>
        </p:spPr>
      </p:pic>
    </p:spTree>
    <p:extLst>
      <p:ext uri="{BB962C8B-B14F-4D97-AF65-F5344CB8AC3E}">
        <p14:creationId xmlns:p14="http://schemas.microsoft.com/office/powerpoint/2010/main" val="2055708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A7F2-A320-5D44-9F92-D37DB3B24062}"/>
              </a:ext>
            </a:extLst>
          </p:cNvPr>
          <p:cNvSpPr>
            <a:spLocks noGrp="1"/>
          </p:cNvSpPr>
          <p:nvPr>
            <p:ph type="title"/>
          </p:nvPr>
        </p:nvSpPr>
        <p:spPr/>
        <p:txBody>
          <a:bodyPr>
            <a:normAutofit fontScale="90000"/>
          </a:bodyPr>
          <a:lstStyle/>
          <a:p>
            <a:r>
              <a:rPr lang="en-US" dirty="0"/>
              <a:t>Things to notice: auto </a:t>
            </a:r>
            <a:r>
              <a:rPr lang="en-US" b="1" dirty="0" err="1"/>
              <a:t>rowid</a:t>
            </a:r>
            <a:r>
              <a:rPr lang="en-US" dirty="0"/>
              <a:t> column</a:t>
            </a:r>
          </a:p>
        </p:txBody>
      </p:sp>
      <p:sp>
        <p:nvSpPr>
          <p:cNvPr id="3" name="Content Placeholder 2">
            <a:extLst>
              <a:ext uri="{FF2B5EF4-FFF2-40B4-BE49-F238E27FC236}">
                <a16:creationId xmlns:a16="http://schemas.microsoft.com/office/drawing/2014/main" id="{2609913A-2464-524C-AC2C-A336FA1CAEAB}"/>
              </a:ext>
            </a:extLst>
          </p:cNvPr>
          <p:cNvSpPr>
            <a:spLocks noGrp="1"/>
          </p:cNvSpPr>
          <p:nvPr>
            <p:ph idx="1"/>
          </p:nvPr>
        </p:nvSpPr>
        <p:spPr/>
        <p:txBody>
          <a:bodyPr/>
          <a:lstStyle/>
          <a:p>
            <a:r>
              <a:rPr lang="en-US" dirty="0"/>
              <a:t>After an insert statements, the cursor knows the autogenerated </a:t>
            </a:r>
            <a:r>
              <a:rPr lang="en-US" dirty="0" err="1"/>
              <a:t>rowid</a:t>
            </a:r>
            <a:r>
              <a:rPr lang="en-US" dirty="0"/>
              <a:t> value</a:t>
            </a:r>
          </a:p>
          <a:p>
            <a:r>
              <a:rPr lang="en-US" b="1" dirty="0" err="1"/>
              <a:t>lastrowid</a:t>
            </a:r>
            <a:r>
              <a:rPr lang="en-US" dirty="0"/>
              <a:t> attribute</a:t>
            </a:r>
          </a:p>
        </p:txBody>
      </p:sp>
      <p:pic>
        <p:nvPicPr>
          <p:cNvPr id="4" name="Picture 3">
            <a:extLst>
              <a:ext uri="{FF2B5EF4-FFF2-40B4-BE49-F238E27FC236}">
                <a16:creationId xmlns:a16="http://schemas.microsoft.com/office/drawing/2014/main" id="{A9F94B81-E92C-CA47-A5B0-B1411FCF9482}"/>
              </a:ext>
            </a:extLst>
          </p:cNvPr>
          <p:cNvPicPr>
            <a:picLocks noChangeAspect="1"/>
          </p:cNvPicPr>
          <p:nvPr/>
        </p:nvPicPr>
        <p:blipFill>
          <a:blip r:embed="rId2"/>
          <a:stretch>
            <a:fillRect/>
          </a:stretch>
        </p:blipFill>
        <p:spPr>
          <a:xfrm>
            <a:off x="425450" y="3298340"/>
            <a:ext cx="8293100" cy="3175000"/>
          </a:xfrm>
          <a:prstGeom prst="rect">
            <a:avLst/>
          </a:prstGeom>
        </p:spPr>
      </p:pic>
      <p:cxnSp>
        <p:nvCxnSpPr>
          <p:cNvPr id="7" name="Straight Arrow Connector 6">
            <a:extLst>
              <a:ext uri="{FF2B5EF4-FFF2-40B4-BE49-F238E27FC236}">
                <a16:creationId xmlns:a16="http://schemas.microsoft.com/office/drawing/2014/main" id="{9EE7240B-371F-5140-B357-BED1620E5793}"/>
              </a:ext>
            </a:extLst>
          </p:cNvPr>
          <p:cNvCxnSpPr/>
          <p:nvPr/>
        </p:nvCxnSpPr>
        <p:spPr>
          <a:xfrm>
            <a:off x="635431" y="5238427"/>
            <a:ext cx="805911" cy="12398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662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SQLite</a:t>
            </a:r>
          </a:p>
        </p:txBody>
      </p:sp>
      <p:sp>
        <p:nvSpPr>
          <p:cNvPr id="3" name="Content Placeholder 2"/>
          <p:cNvSpPr>
            <a:spLocks noGrp="1"/>
          </p:cNvSpPr>
          <p:nvPr>
            <p:ph idx="1"/>
          </p:nvPr>
        </p:nvSpPr>
        <p:spPr>
          <a:xfrm>
            <a:off x="457200" y="1600200"/>
            <a:ext cx="8229600" cy="4897967"/>
          </a:xfrm>
        </p:spPr>
        <p:txBody>
          <a:bodyPr>
            <a:normAutofit fontScale="70000" lnSpcReduction="20000"/>
          </a:bodyPr>
          <a:lstStyle/>
          <a:p>
            <a:r>
              <a:rPr lang="en-US" dirty="0"/>
              <a:t>Almost no setup needed, very minimal requirements and overhead</a:t>
            </a:r>
          </a:p>
          <a:p>
            <a:r>
              <a:rPr lang="en-US" dirty="0"/>
              <a:t>Unlimited number of other apps can read DB if permitted access to the device storing it</a:t>
            </a:r>
          </a:p>
          <a:p>
            <a:r>
              <a:rPr lang="en-US" dirty="0"/>
              <a:t>Only one writer can edit the DB at a time</a:t>
            </a:r>
          </a:p>
          <a:p>
            <a:r>
              <a:rPr lang="en-US" dirty="0"/>
              <a:t>Small size with smaller feature set than client/server DB</a:t>
            </a:r>
          </a:p>
          <a:p>
            <a:r>
              <a:rPr lang="en-US" dirty="0"/>
              <a:t>Subset of data types supported – </a:t>
            </a:r>
            <a:r>
              <a:rPr lang="en-US" b="1" dirty="0"/>
              <a:t>integer, real, text, blob, null </a:t>
            </a:r>
          </a:p>
          <a:p>
            <a:r>
              <a:rPr lang="en-US" dirty="0"/>
              <a:t>No authentication</a:t>
            </a:r>
          </a:p>
          <a:p>
            <a:pPr lvl="1"/>
            <a:r>
              <a:rPr lang="en-US" dirty="0"/>
              <a:t>So less security – device storing the DB should be secured, or don't store sensitive data, or encrypt it </a:t>
            </a:r>
          </a:p>
          <a:p>
            <a:r>
              <a:rPr lang="en-US" dirty="0"/>
              <a:t>Supports most of the same basic  of the same SQL queries you've used before</a:t>
            </a:r>
          </a:p>
          <a:p>
            <a:r>
              <a:rPr lang="en-US" dirty="0"/>
              <a:t>Used by many applications </a:t>
            </a:r>
          </a:p>
          <a:p>
            <a:pPr lvl="1"/>
            <a:r>
              <a:rPr lang="en-US" dirty="0"/>
              <a:t>Chrome/Firefox's browser cache, bookmarks </a:t>
            </a:r>
          </a:p>
          <a:p>
            <a:pPr lvl="1"/>
            <a:r>
              <a:rPr lang="en-US" dirty="0"/>
              <a:t>On-device database for iOS/Android apps</a:t>
            </a:r>
          </a:p>
          <a:p>
            <a:pPr lvl="1"/>
            <a:r>
              <a:rPr lang="en-US" dirty="0"/>
              <a:t>Boeing airplanes</a:t>
            </a:r>
          </a:p>
          <a:p>
            <a:endParaRPr lang="en-US" dirty="0"/>
          </a:p>
        </p:txBody>
      </p:sp>
    </p:spTree>
    <p:extLst>
      <p:ext uri="{BB962C8B-B14F-4D97-AF65-F5344CB8AC3E}">
        <p14:creationId xmlns:p14="http://schemas.microsoft.com/office/powerpoint/2010/main" val="281390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2374-A9EC-7E4F-8A07-E764FF4D1492}"/>
              </a:ext>
            </a:extLst>
          </p:cNvPr>
          <p:cNvSpPr>
            <a:spLocks noGrp="1"/>
          </p:cNvSpPr>
          <p:nvPr>
            <p:ph type="title"/>
          </p:nvPr>
        </p:nvSpPr>
        <p:spPr/>
        <p:txBody>
          <a:bodyPr>
            <a:normAutofit fontScale="90000"/>
          </a:bodyPr>
          <a:lstStyle/>
          <a:p>
            <a:r>
              <a:rPr lang="en-US" dirty="0"/>
              <a:t>Things to notice - database constraints</a:t>
            </a:r>
          </a:p>
        </p:txBody>
      </p:sp>
      <p:sp>
        <p:nvSpPr>
          <p:cNvPr id="3" name="Content Placeholder 2">
            <a:extLst>
              <a:ext uri="{FF2B5EF4-FFF2-40B4-BE49-F238E27FC236}">
                <a16:creationId xmlns:a16="http://schemas.microsoft.com/office/drawing/2014/main" id="{8DB93517-C8A3-A848-9D79-B88198FAD93A}"/>
              </a:ext>
            </a:extLst>
          </p:cNvPr>
          <p:cNvSpPr>
            <a:spLocks noGrp="1"/>
          </p:cNvSpPr>
          <p:nvPr>
            <p:ph idx="1"/>
          </p:nvPr>
        </p:nvSpPr>
        <p:spPr/>
        <p:txBody>
          <a:bodyPr>
            <a:normAutofit/>
          </a:bodyPr>
          <a:lstStyle/>
          <a:p>
            <a:r>
              <a:rPr lang="en-US" sz="2800" dirty="0"/>
              <a:t>Can specify constraints when creating database tables</a:t>
            </a:r>
          </a:p>
          <a:p>
            <a:pPr lvl="1"/>
            <a:r>
              <a:rPr lang="en-US" sz="2400" dirty="0"/>
              <a:t>Unique constraints, values within a range, values must be from a set of values, value must match a pattern...</a:t>
            </a:r>
          </a:p>
          <a:p>
            <a:r>
              <a:rPr lang="en-US" sz="2800" dirty="0"/>
              <a:t>Recommended - if the database can refuse invalid data, you can use it to check for invalid data, or have a safety net for checks the program does </a:t>
            </a:r>
          </a:p>
          <a:p>
            <a:r>
              <a:rPr lang="en-US" sz="2800" dirty="0"/>
              <a:t>Checking for unique author-title combinations</a:t>
            </a:r>
          </a:p>
        </p:txBody>
      </p:sp>
      <p:pic>
        <p:nvPicPr>
          <p:cNvPr id="4" name="Picture 3">
            <a:extLst>
              <a:ext uri="{FF2B5EF4-FFF2-40B4-BE49-F238E27FC236}">
                <a16:creationId xmlns:a16="http://schemas.microsoft.com/office/drawing/2014/main" id="{01E83EE4-7FE6-8747-ABF5-17F54FEB4E27}"/>
              </a:ext>
            </a:extLst>
          </p:cNvPr>
          <p:cNvPicPr>
            <a:picLocks noChangeAspect="1"/>
          </p:cNvPicPr>
          <p:nvPr/>
        </p:nvPicPr>
        <p:blipFill>
          <a:blip r:embed="rId2"/>
          <a:stretch>
            <a:fillRect/>
          </a:stretch>
        </p:blipFill>
        <p:spPr>
          <a:xfrm>
            <a:off x="1564467" y="5382430"/>
            <a:ext cx="5719736" cy="1475570"/>
          </a:xfrm>
          <a:prstGeom prst="rect">
            <a:avLst/>
          </a:prstGeom>
        </p:spPr>
      </p:pic>
    </p:spTree>
    <p:extLst>
      <p:ext uri="{BB962C8B-B14F-4D97-AF65-F5344CB8AC3E}">
        <p14:creationId xmlns:p14="http://schemas.microsoft.com/office/powerpoint/2010/main" val="3658493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93517-C8A3-A848-9D79-B88198FAD93A}"/>
              </a:ext>
            </a:extLst>
          </p:cNvPr>
          <p:cNvSpPr>
            <a:spLocks noGrp="1"/>
          </p:cNvSpPr>
          <p:nvPr>
            <p:ph idx="1"/>
          </p:nvPr>
        </p:nvSpPr>
        <p:spPr>
          <a:xfrm>
            <a:off x="457200" y="224269"/>
            <a:ext cx="8229600" cy="4525963"/>
          </a:xfrm>
        </p:spPr>
        <p:txBody>
          <a:bodyPr>
            <a:normAutofit fontScale="85000" lnSpcReduction="10000"/>
          </a:bodyPr>
          <a:lstStyle/>
          <a:p>
            <a:r>
              <a:rPr lang="en-US" dirty="0"/>
              <a:t>Similar strategy to before - attempt to insert then: </a:t>
            </a:r>
          </a:p>
          <a:p>
            <a:pPr lvl="1"/>
            <a:r>
              <a:rPr lang="en-US" dirty="0"/>
              <a:t>If constraint met, insert works</a:t>
            </a:r>
          </a:p>
          <a:p>
            <a:pPr lvl="1"/>
            <a:r>
              <a:rPr lang="en-US" dirty="0"/>
              <a:t>If constraint violated, catch error, report </a:t>
            </a:r>
          </a:p>
          <a:p>
            <a:r>
              <a:rPr lang="en-US" dirty="0"/>
              <a:t>If constraint met: faster than a select query to check is in DB, followed by an insert</a:t>
            </a:r>
          </a:p>
          <a:p>
            <a:r>
              <a:rPr lang="en-US" dirty="0"/>
              <a:t>Exception handling is (sometimes) slower than two queries but we generally expect inserts to work more times than not</a:t>
            </a:r>
          </a:p>
          <a:p>
            <a:r>
              <a:rPr lang="en-US" dirty="0"/>
              <a:t>Also, for a MySQL/</a:t>
            </a:r>
            <a:r>
              <a:rPr lang="en-US" dirty="0" err="1"/>
              <a:t>SQLServer</a:t>
            </a:r>
            <a:r>
              <a:rPr lang="en-US" dirty="0"/>
              <a:t> database, no opportunity for the DB to be modified between the check and the insert</a:t>
            </a:r>
          </a:p>
        </p:txBody>
      </p:sp>
      <p:pic>
        <p:nvPicPr>
          <p:cNvPr id="5" name="Picture 4">
            <a:extLst>
              <a:ext uri="{FF2B5EF4-FFF2-40B4-BE49-F238E27FC236}">
                <a16:creationId xmlns:a16="http://schemas.microsoft.com/office/drawing/2014/main" id="{99BA4C86-1EBF-2A4C-BCF9-0B0E49C9CA4D}"/>
              </a:ext>
            </a:extLst>
          </p:cNvPr>
          <p:cNvPicPr>
            <a:picLocks noChangeAspect="1"/>
          </p:cNvPicPr>
          <p:nvPr/>
        </p:nvPicPr>
        <p:blipFill>
          <a:blip r:embed="rId2"/>
          <a:stretch>
            <a:fillRect/>
          </a:stretch>
        </p:blipFill>
        <p:spPr>
          <a:xfrm>
            <a:off x="1943100" y="4572000"/>
            <a:ext cx="6743700" cy="2286000"/>
          </a:xfrm>
          <a:prstGeom prst="rect">
            <a:avLst/>
          </a:prstGeom>
        </p:spPr>
      </p:pic>
    </p:spTree>
    <p:extLst>
      <p:ext uri="{BB962C8B-B14F-4D97-AF65-F5344CB8AC3E}">
        <p14:creationId xmlns:p14="http://schemas.microsoft.com/office/powerpoint/2010/main" val="3841661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4F84-7AB7-AA4C-8F41-4CDCF704C99B}"/>
              </a:ext>
            </a:extLst>
          </p:cNvPr>
          <p:cNvSpPr>
            <a:spLocks noGrp="1"/>
          </p:cNvSpPr>
          <p:nvPr>
            <p:ph type="title"/>
          </p:nvPr>
        </p:nvSpPr>
        <p:spPr/>
        <p:txBody>
          <a:bodyPr/>
          <a:lstStyle/>
          <a:p>
            <a:r>
              <a:rPr lang="en-US" dirty="0"/>
              <a:t>Things to notice</a:t>
            </a:r>
          </a:p>
        </p:txBody>
      </p:sp>
      <p:sp>
        <p:nvSpPr>
          <p:cNvPr id="3" name="Content Placeholder 2">
            <a:extLst>
              <a:ext uri="{FF2B5EF4-FFF2-40B4-BE49-F238E27FC236}">
                <a16:creationId xmlns:a16="http://schemas.microsoft.com/office/drawing/2014/main" id="{9D1DB6F5-5E25-E948-A414-8ED8446EBA22}"/>
              </a:ext>
            </a:extLst>
          </p:cNvPr>
          <p:cNvSpPr>
            <a:spLocks noGrp="1"/>
          </p:cNvSpPr>
          <p:nvPr>
            <p:ph idx="1"/>
          </p:nvPr>
        </p:nvSpPr>
        <p:spPr/>
        <p:txBody>
          <a:bodyPr>
            <a:normAutofit fontScale="92500" lnSpcReduction="20000"/>
          </a:bodyPr>
          <a:lstStyle/>
          <a:p>
            <a:r>
              <a:rPr lang="en-US" dirty="0"/>
              <a:t>Converting Python objects to DB table rows</a:t>
            </a:r>
          </a:p>
          <a:p>
            <a:r>
              <a:rPr lang="en-US" dirty="0"/>
              <a:t>The Book class has the same attributes as DB column names</a:t>
            </a:r>
          </a:p>
          <a:p>
            <a:endParaRPr lang="en-US" dirty="0"/>
          </a:p>
          <a:p>
            <a:r>
              <a:rPr lang="en-US" dirty="0"/>
              <a:t>This is a really common pattern in code</a:t>
            </a:r>
          </a:p>
          <a:p>
            <a:r>
              <a:rPr lang="en-US" dirty="0"/>
              <a:t>So next DB application you write, you'll most likely have objects that map to DB table column names </a:t>
            </a:r>
          </a:p>
          <a:p>
            <a:r>
              <a:rPr lang="en-US" dirty="0"/>
              <a:t>We'll look into a way of saving some work while doing this next </a:t>
            </a:r>
          </a:p>
          <a:p>
            <a:endParaRPr lang="en-US" dirty="0"/>
          </a:p>
        </p:txBody>
      </p:sp>
    </p:spTree>
    <p:extLst>
      <p:ext uri="{BB962C8B-B14F-4D97-AF65-F5344CB8AC3E}">
        <p14:creationId xmlns:p14="http://schemas.microsoft.com/office/powerpoint/2010/main" val="34327836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9E5C-5872-8940-99B9-81A9AB7F9997}"/>
              </a:ext>
            </a:extLst>
          </p:cNvPr>
          <p:cNvSpPr>
            <a:spLocks noGrp="1"/>
          </p:cNvSpPr>
          <p:nvPr>
            <p:ph type="title"/>
          </p:nvPr>
        </p:nvSpPr>
        <p:spPr/>
        <p:txBody>
          <a:bodyPr/>
          <a:lstStyle/>
          <a:p>
            <a:r>
              <a:rPr lang="en-US" dirty="0"/>
              <a:t>Testing a database</a:t>
            </a:r>
          </a:p>
        </p:txBody>
      </p:sp>
      <p:sp>
        <p:nvSpPr>
          <p:cNvPr id="3" name="Content Placeholder 2">
            <a:extLst>
              <a:ext uri="{FF2B5EF4-FFF2-40B4-BE49-F238E27FC236}">
                <a16:creationId xmlns:a16="http://schemas.microsoft.com/office/drawing/2014/main" id="{037DA91E-D372-584B-94DA-9D57B5482851}"/>
              </a:ext>
            </a:extLst>
          </p:cNvPr>
          <p:cNvSpPr>
            <a:spLocks noGrp="1"/>
          </p:cNvSpPr>
          <p:nvPr>
            <p:ph idx="1"/>
          </p:nvPr>
        </p:nvSpPr>
        <p:spPr>
          <a:xfrm>
            <a:off x="457200" y="1600200"/>
            <a:ext cx="8229600" cy="2609851"/>
          </a:xfrm>
        </p:spPr>
        <p:txBody>
          <a:bodyPr/>
          <a:lstStyle/>
          <a:p>
            <a:r>
              <a:rPr lang="en-US" dirty="0"/>
              <a:t>Not much different to testing other code</a:t>
            </a:r>
          </a:p>
          <a:p>
            <a:r>
              <a:rPr lang="en-US" b="1" dirty="0"/>
              <a:t>Arrange</a:t>
            </a:r>
            <a:r>
              <a:rPr lang="en-US" dirty="0"/>
              <a:t> - set up scenario </a:t>
            </a:r>
          </a:p>
          <a:p>
            <a:r>
              <a:rPr lang="en-US" b="1" dirty="0"/>
              <a:t>Action</a:t>
            </a:r>
            <a:r>
              <a:rPr lang="en-US" dirty="0"/>
              <a:t> - call DB function</a:t>
            </a:r>
          </a:p>
          <a:p>
            <a:r>
              <a:rPr lang="en-US" b="1" dirty="0"/>
              <a:t>Assert</a:t>
            </a:r>
            <a:r>
              <a:rPr lang="en-US" dirty="0"/>
              <a:t> - check all is as expected</a:t>
            </a:r>
          </a:p>
        </p:txBody>
      </p:sp>
      <p:pic>
        <p:nvPicPr>
          <p:cNvPr id="4" name="Picture 3">
            <a:extLst>
              <a:ext uri="{FF2B5EF4-FFF2-40B4-BE49-F238E27FC236}">
                <a16:creationId xmlns:a16="http://schemas.microsoft.com/office/drawing/2014/main" id="{95D971A7-51C0-F041-B2E4-116C3A73F1B2}"/>
              </a:ext>
            </a:extLst>
          </p:cNvPr>
          <p:cNvPicPr>
            <a:picLocks noChangeAspect="1"/>
          </p:cNvPicPr>
          <p:nvPr/>
        </p:nvPicPr>
        <p:blipFill>
          <a:blip r:embed="rId2"/>
          <a:stretch>
            <a:fillRect/>
          </a:stretch>
        </p:blipFill>
        <p:spPr>
          <a:xfrm>
            <a:off x="2564653" y="4210051"/>
            <a:ext cx="6395224" cy="2477620"/>
          </a:xfrm>
          <a:prstGeom prst="rect">
            <a:avLst/>
          </a:prstGeom>
          <a:ln>
            <a:solidFill>
              <a:schemeClr val="bg1">
                <a:lumMod val="75000"/>
              </a:schemeClr>
            </a:solidFill>
          </a:ln>
        </p:spPr>
      </p:pic>
      <p:sp>
        <p:nvSpPr>
          <p:cNvPr id="5" name="TextBox 4">
            <a:extLst>
              <a:ext uri="{FF2B5EF4-FFF2-40B4-BE49-F238E27FC236}">
                <a16:creationId xmlns:a16="http://schemas.microsoft.com/office/drawing/2014/main" id="{FE030236-52E0-E54D-B20A-8244966D4E3F}"/>
              </a:ext>
            </a:extLst>
          </p:cNvPr>
          <p:cNvSpPr txBox="1"/>
          <p:nvPr/>
        </p:nvSpPr>
        <p:spPr>
          <a:xfrm>
            <a:off x="457201" y="4392613"/>
            <a:ext cx="1909482" cy="1754326"/>
          </a:xfrm>
          <a:prstGeom prst="rect">
            <a:avLst/>
          </a:prstGeom>
          <a:noFill/>
        </p:spPr>
        <p:txBody>
          <a:bodyPr wrap="square" rtlCol="0">
            <a:spAutoFit/>
          </a:bodyPr>
          <a:lstStyle/>
          <a:p>
            <a:r>
              <a:rPr lang="en-US" dirty="0"/>
              <a:t>Test from </a:t>
            </a:r>
            <a:r>
              <a:rPr lang="en-US" dirty="0" err="1"/>
              <a:t>readinglist</a:t>
            </a:r>
            <a:endParaRPr lang="en-US" dirty="0"/>
          </a:p>
          <a:p>
            <a:endParaRPr lang="en-US" dirty="0"/>
          </a:p>
          <a:p>
            <a:r>
              <a:rPr lang="en-US" dirty="0"/>
              <a:t>Which line(s) are for which AAA steps?</a:t>
            </a:r>
          </a:p>
        </p:txBody>
      </p:sp>
    </p:spTree>
    <p:extLst>
      <p:ext uri="{BB962C8B-B14F-4D97-AF65-F5344CB8AC3E}">
        <p14:creationId xmlns:p14="http://schemas.microsoft.com/office/powerpoint/2010/main" val="3225958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5F62A-E986-A247-9F8E-E1CC97B7B679}"/>
              </a:ext>
            </a:extLst>
          </p:cNvPr>
          <p:cNvSpPr>
            <a:spLocks noGrp="1"/>
          </p:cNvSpPr>
          <p:nvPr>
            <p:ph type="title"/>
          </p:nvPr>
        </p:nvSpPr>
        <p:spPr/>
        <p:txBody>
          <a:bodyPr/>
          <a:lstStyle/>
          <a:p>
            <a:r>
              <a:rPr lang="en-US" dirty="0"/>
              <a:t>Testing a database</a:t>
            </a:r>
          </a:p>
        </p:txBody>
      </p:sp>
      <p:sp>
        <p:nvSpPr>
          <p:cNvPr id="3" name="Content Placeholder 2">
            <a:extLst>
              <a:ext uri="{FF2B5EF4-FFF2-40B4-BE49-F238E27FC236}">
                <a16:creationId xmlns:a16="http://schemas.microsoft.com/office/drawing/2014/main" id="{319E04F9-131D-2F4F-8729-EA343C6C1E03}"/>
              </a:ext>
            </a:extLst>
          </p:cNvPr>
          <p:cNvSpPr>
            <a:spLocks noGrp="1"/>
          </p:cNvSpPr>
          <p:nvPr>
            <p:ph idx="1"/>
          </p:nvPr>
        </p:nvSpPr>
        <p:spPr/>
        <p:txBody>
          <a:bodyPr>
            <a:normAutofit fontScale="92500" lnSpcReduction="10000"/>
          </a:bodyPr>
          <a:lstStyle/>
          <a:p>
            <a:r>
              <a:rPr lang="en-US" dirty="0"/>
              <a:t>Tests should start in a known state</a:t>
            </a:r>
          </a:p>
          <a:p>
            <a:r>
              <a:rPr lang="en-US" dirty="0"/>
              <a:t>Tests should not modify production data</a:t>
            </a:r>
          </a:p>
          <a:p>
            <a:pPr lvl="1"/>
            <a:r>
              <a:rPr lang="en-US" dirty="0"/>
              <a:t>Real data the app, customers use</a:t>
            </a:r>
          </a:p>
          <a:p>
            <a:endParaRPr lang="en-US" dirty="0"/>
          </a:p>
          <a:p>
            <a:r>
              <a:rPr lang="en-US" dirty="0"/>
              <a:t>So, tests </a:t>
            </a:r>
            <a:r>
              <a:rPr lang="en-US" b="1" dirty="0"/>
              <a:t>should not use the real database</a:t>
            </a:r>
          </a:p>
          <a:p>
            <a:r>
              <a:rPr lang="en-US" dirty="0"/>
              <a:t>Tests should have a duplicate database with the same structure as the real database</a:t>
            </a:r>
          </a:p>
          <a:p>
            <a:r>
              <a:rPr lang="en-US" dirty="0"/>
              <a:t>Typically, the tests run with an empty database, and may add example data </a:t>
            </a:r>
          </a:p>
        </p:txBody>
      </p:sp>
    </p:spTree>
    <p:extLst>
      <p:ext uri="{BB962C8B-B14F-4D97-AF65-F5344CB8AC3E}">
        <p14:creationId xmlns:p14="http://schemas.microsoft.com/office/powerpoint/2010/main" val="106436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B9228-A004-EA47-9A4E-C523AABE8B0E}"/>
              </a:ext>
            </a:extLst>
          </p:cNvPr>
          <p:cNvSpPr>
            <a:spLocks noGrp="1"/>
          </p:cNvSpPr>
          <p:nvPr>
            <p:ph type="title"/>
          </p:nvPr>
        </p:nvSpPr>
        <p:spPr/>
        <p:txBody>
          <a:bodyPr>
            <a:normAutofit fontScale="90000"/>
          </a:bodyPr>
          <a:lstStyle/>
          <a:p>
            <a:r>
              <a:rPr lang="en-US" dirty="0"/>
              <a:t>Replace real database with test database for testing</a:t>
            </a:r>
          </a:p>
        </p:txBody>
      </p:sp>
      <p:sp>
        <p:nvSpPr>
          <p:cNvPr id="3" name="Content Placeholder 2">
            <a:extLst>
              <a:ext uri="{FF2B5EF4-FFF2-40B4-BE49-F238E27FC236}">
                <a16:creationId xmlns:a16="http://schemas.microsoft.com/office/drawing/2014/main" id="{684B0453-8ED9-2843-BF17-72E3CC0CF7F5}"/>
              </a:ext>
            </a:extLst>
          </p:cNvPr>
          <p:cNvSpPr>
            <a:spLocks noGrp="1"/>
          </p:cNvSpPr>
          <p:nvPr>
            <p:ph idx="1"/>
          </p:nvPr>
        </p:nvSpPr>
        <p:spPr/>
        <p:txBody>
          <a:bodyPr/>
          <a:lstStyle/>
          <a:p>
            <a:r>
              <a:rPr lang="en-US" dirty="0" err="1"/>
              <a:t>readinglist</a:t>
            </a:r>
            <a:r>
              <a:rPr lang="en-US" dirty="0"/>
              <a:t> - replacing Bookstore's </a:t>
            </a:r>
            <a:r>
              <a:rPr lang="en-US" dirty="0" err="1"/>
              <a:t>db</a:t>
            </a:r>
            <a:r>
              <a:rPr lang="en-US" dirty="0"/>
              <a:t> with a test database </a:t>
            </a:r>
          </a:p>
        </p:txBody>
      </p:sp>
      <p:pic>
        <p:nvPicPr>
          <p:cNvPr id="4" name="Picture 3">
            <a:extLst>
              <a:ext uri="{FF2B5EF4-FFF2-40B4-BE49-F238E27FC236}">
                <a16:creationId xmlns:a16="http://schemas.microsoft.com/office/drawing/2014/main" id="{6929F042-7451-0B44-AB35-DB9E641AA259}"/>
              </a:ext>
            </a:extLst>
          </p:cNvPr>
          <p:cNvPicPr>
            <a:picLocks noChangeAspect="1"/>
          </p:cNvPicPr>
          <p:nvPr/>
        </p:nvPicPr>
        <p:blipFill>
          <a:blip r:embed="rId2"/>
          <a:stretch>
            <a:fillRect/>
          </a:stretch>
        </p:blipFill>
        <p:spPr>
          <a:xfrm>
            <a:off x="2465470" y="3024280"/>
            <a:ext cx="6221330" cy="3284445"/>
          </a:xfrm>
          <a:prstGeom prst="rect">
            <a:avLst/>
          </a:prstGeom>
          <a:ln>
            <a:solidFill>
              <a:schemeClr val="bg1">
                <a:lumMod val="75000"/>
              </a:schemeClr>
            </a:solidFill>
          </a:ln>
        </p:spPr>
      </p:pic>
      <p:cxnSp>
        <p:nvCxnSpPr>
          <p:cNvPr id="6" name="Straight Arrow Connector 5">
            <a:extLst>
              <a:ext uri="{FF2B5EF4-FFF2-40B4-BE49-F238E27FC236}">
                <a16:creationId xmlns:a16="http://schemas.microsoft.com/office/drawing/2014/main" id="{B2140AF1-D9F9-704B-B805-D45AD19E8E3C}"/>
              </a:ext>
            </a:extLst>
          </p:cNvPr>
          <p:cNvCxnSpPr/>
          <p:nvPr/>
        </p:nvCxnSpPr>
        <p:spPr>
          <a:xfrm>
            <a:off x="878541" y="5701553"/>
            <a:ext cx="2725271" cy="0"/>
          </a:xfrm>
          <a:prstGeom prst="straightConnector1">
            <a:avLst/>
          </a:prstGeom>
          <a:ln w="76200">
            <a:solidFill>
              <a:srgbClr val="7030A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29705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7B6-9173-6546-A4A7-BDD2E4FAB074}"/>
              </a:ext>
            </a:extLst>
          </p:cNvPr>
          <p:cNvSpPr>
            <a:spLocks noGrp="1"/>
          </p:cNvSpPr>
          <p:nvPr>
            <p:ph type="title"/>
          </p:nvPr>
        </p:nvSpPr>
        <p:spPr/>
        <p:txBody>
          <a:bodyPr/>
          <a:lstStyle/>
          <a:p>
            <a:r>
              <a:rPr lang="en-US" dirty="0"/>
              <a:t>Your turn</a:t>
            </a:r>
          </a:p>
        </p:txBody>
      </p:sp>
      <p:sp>
        <p:nvSpPr>
          <p:cNvPr id="3" name="Content Placeholder 2">
            <a:extLst>
              <a:ext uri="{FF2B5EF4-FFF2-40B4-BE49-F238E27FC236}">
                <a16:creationId xmlns:a16="http://schemas.microsoft.com/office/drawing/2014/main" id="{B0643301-B439-7642-AE13-7813B201CAAB}"/>
              </a:ext>
            </a:extLst>
          </p:cNvPr>
          <p:cNvSpPr>
            <a:spLocks noGrp="1"/>
          </p:cNvSpPr>
          <p:nvPr>
            <p:ph idx="1"/>
          </p:nvPr>
        </p:nvSpPr>
        <p:spPr/>
        <p:txBody>
          <a:bodyPr/>
          <a:lstStyle/>
          <a:p>
            <a:r>
              <a:rPr lang="en-US" dirty="0"/>
              <a:t>Start with the </a:t>
            </a:r>
            <a:r>
              <a:rPr lang="en-US" dirty="0" err="1"/>
              <a:t>milesdb</a:t>
            </a:r>
            <a:r>
              <a:rPr lang="en-US" dirty="0"/>
              <a:t> program in </a:t>
            </a:r>
            <a:r>
              <a:rPr lang="en-US" dirty="0" err="1"/>
              <a:t>hello_python_unittest</a:t>
            </a:r>
            <a:r>
              <a:rPr lang="en-US" dirty="0"/>
              <a:t> repository</a:t>
            </a:r>
          </a:p>
          <a:p>
            <a:endParaRPr lang="en-US" dirty="0"/>
          </a:p>
          <a:p>
            <a:r>
              <a:rPr lang="en-US" dirty="0">
                <a:hlinkClick r:id="rId2"/>
              </a:rPr>
              <a:t>https://github.com/claraj/hello_python_unittest/tree/master/miles_db</a:t>
            </a:r>
            <a:endParaRPr lang="en-US" dirty="0"/>
          </a:p>
        </p:txBody>
      </p:sp>
    </p:spTree>
    <p:extLst>
      <p:ext uri="{BB962C8B-B14F-4D97-AF65-F5344CB8AC3E}">
        <p14:creationId xmlns:p14="http://schemas.microsoft.com/office/powerpoint/2010/main" val="3419033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6477-C59A-1645-B5BD-9A311F2704DC}"/>
              </a:ext>
            </a:extLst>
          </p:cNvPr>
          <p:cNvSpPr>
            <a:spLocks noGrp="1"/>
          </p:cNvSpPr>
          <p:nvPr>
            <p:ph type="title"/>
          </p:nvPr>
        </p:nvSpPr>
        <p:spPr>
          <a:xfrm>
            <a:off x="143435" y="274638"/>
            <a:ext cx="3717365" cy="1143000"/>
          </a:xfrm>
        </p:spPr>
        <p:txBody>
          <a:bodyPr>
            <a:normAutofit fontScale="90000"/>
          </a:bodyPr>
          <a:lstStyle/>
          <a:p>
            <a:r>
              <a:rPr lang="en-US" dirty="0" err="1"/>
              <a:t>test_mileage.py</a:t>
            </a:r>
            <a:endParaRPr lang="en-US" dirty="0"/>
          </a:p>
        </p:txBody>
      </p:sp>
      <p:sp>
        <p:nvSpPr>
          <p:cNvPr id="3" name="Content Placeholder 2">
            <a:extLst>
              <a:ext uri="{FF2B5EF4-FFF2-40B4-BE49-F238E27FC236}">
                <a16:creationId xmlns:a16="http://schemas.microsoft.com/office/drawing/2014/main" id="{95DC4323-3F4B-2840-8E01-D92322FC13DC}"/>
              </a:ext>
            </a:extLst>
          </p:cNvPr>
          <p:cNvSpPr>
            <a:spLocks noGrp="1"/>
          </p:cNvSpPr>
          <p:nvPr>
            <p:ph idx="1"/>
          </p:nvPr>
        </p:nvSpPr>
        <p:spPr>
          <a:xfrm>
            <a:off x="457200" y="1600200"/>
            <a:ext cx="2967318" cy="4525963"/>
          </a:xfrm>
        </p:spPr>
        <p:txBody>
          <a:bodyPr/>
          <a:lstStyle/>
          <a:p>
            <a:r>
              <a:rPr lang="en-US" b="1" dirty="0" err="1"/>
              <a:t>setUp</a:t>
            </a:r>
            <a:r>
              <a:rPr lang="en-US" dirty="0"/>
              <a:t> is a name recognized by the test runner. The </a:t>
            </a:r>
            <a:r>
              <a:rPr lang="en-US" dirty="0" err="1"/>
              <a:t>setUp</a:t>
            </a:r>
            <a:r>
              <a:rPr lang="en-US" dirty="0"/>
              <a:t> method will be called before every test </a:t>
            </a:r>
          </a:p>
        </p:txBody>
      </p:sp>
      <p:pic>
        <p:nvPicPr>
          <p:cNvPr id="4" name="Picture 3">
            <a:extLst>
              <a:ext uri="{FF2B5EF4-FFF2-40B4-BE49-F238E27FC236}">
                <a16:creationId xmlns:a16="http://schemas.microsoft.com/office/drawing/2014/main" id="{FFABA000-FB6C-F54F-A8E6-D2661935C247}"/>
              </a:ext>
            </a:extLst>
          </p:cNvPr>
          <p:cNvPicPr>
            <a:picLocks noChangeAspect="1"/>
          </p:cNvPicPr>
          <p:nvPr/>
        </p:nvPicPr>
        <p:blipFill>
          <a:blip r:embed="rId2"/>
          <a:stretch>
            <a:fillRect/>
          </a:stretch>
        </p:blipFill>
        <p:spPr>
          <a:xfrm>
            <a:off x="3860800" y="133350"/>
            <a:ext cx="5283200" cy="6591300"/>
          </a:xfrm>
          <a:prstGeom prst="rect">
            <a:avLst/>
          </a:prstGeom>
          <a:ln>
            <a:solidFill>
              <a:schemeClr val="bg1">
                <a:lumMod val="50000"/>
              </a:schemeClr>
            </a:solidFill>
          </a:ln>
        </p:spPr>
      </p:pic>
      <p:sp>
        <p:nvSpPr>
          <p:cNvPr id="5" name="Rectangle 4">
            <a:extLst>
              <a:ext uri="{FF2B5EF4-FFF2-40B4-BE49-F238E27FC236}">
                <a16:creationId xmlns:a16="http://schemas.microsoft.com/office/drawing/2014/main" id="{5BC1D513-FC85-584B-89F0-93BF681BCBCB}"/>
              </a:ext>
            </a:extLst>
          </p:cNvPr>
          <p:cNvSpPr/>
          <p:nvPr/>
        </p:nvSpPr>
        <p:spPr>
          <a:xfrm>
            <a:off x="4052047" y="2904565"/>
            <a:ext cx="4948518" cy="1900517"/>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1C00360-CB8A-A440-965F-AC7BF4A607C5}"/>
              </a:ext>
            </a:extLst>
          </p:cNvPr>
          <p:cNvCxnSpPr>
            <a:cxnSpLocks/>
          </p:cNvCxnSpPr>
          <p:nvPr/>
        </p:nvCxnSpPr>
        <p:spPr>
          <a:xfrm flipH="1">
            <a:off x="6341034" y="1186704"/>
            <a:ext cx="938307" cy="230934"/>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F80A2D9-2755-484A-AEA8-D68E1602F8E7}"/>
              </a:ext>
            </a:extLst>
          </p:cNvPr>
          <p:cNvSpPr txBox="1"/>
          <p:nvPr/>
        </p:nvSpPr>
        <p:spPr>
          <a:xfrm>
            <a:off x="7279341" y="771307"/>
            <a:ext cx="1721224" cy="646331"/>
          </a:xfrm>
          <a:prstGeom prst="rect">
            <a:avLst/>
          </a:prstGeom>
          <a:noFill/>
        </p:spPr>
        <p:txBody>
          <a:bodyPr wrap="square" rtlCol="0">
            <a:spAutoFit/>
          </a:bodyPr>
          <a:lstStyle/>
          <a:p>
            <a:r>
              <a:rPr lang="en-US" dirty="0"/>
              <a:t>test database filename</a:t>
            </a:r>
          </a:p>
        </p:txBody>
      </p:sp>
    </p:spTree>
    <p:extLst>
      <p:ext uri="{BB962C8B-B14F-4D97-AF65-F5344CB8AC3E}">
        <p14:creationId xmlns:p14="http://schemas.microsoft.com/office/powerpoint/2010/main" val="3146036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66477-C59A-1645-B5BD-9A311F2704DC}"/>
              </a:ext>
            </a:extLst>
          </p:cNvPr>
          <p:cNvSpPr>
            <a:spLocks noGrp="1"/>
          </p:cNvSpPr>
          <p:nvPr>
            <p:ph type="title"/>
          </p:nvPr>
        </p:nvSpPr>
        <p:spPr>
          <a:xfrm>
            <a:off x="143435" y="274638"/>
            <a:ext cx="3717365" cy="1143000"/>
          </a:xfrm>
        </p:spPr>
        <p:txBody>
          <a:bodyPr>
            <a:normAutofit fontScale="90000"/>
          </a:bodyPr>
          <a:lstStyle/>
          <a:p>
            <a:r>
              <a:rPr lang="en-US" dirty="0" err="1"/>
              <a:t>test_mileage.py</a:t>
            </a:r>
            <a:endParaRPr lang="en-US" dirty="0"/>
          </a:p>
        </p:txBody>
      </p:sp>
      <p:sp>
        <p:nvSpPr>
          <p:cNvPr id="3" name="Content Placeholder 2">
            <a:extLst>
              <a:ext uri="{FF2B5EF4-FFF2-40B4-BE49-F238E27FC236}">
                <a16:creationId xmlns:a16="http://schemas.microsoft.com/office/drawing/2014/main" id="{95DC4323-3F4B-2840-8E01-D92322FC13DC}"/>
              </a:ext>
            </a:extLst>
          </p:cNvPr>
          <p:cNvSpPr>
            <a:spLocks noGrp="1"/>
          </p:cNvSpPr>
          <p:nvPr>
            <p:ph idx="1"/>
          </p:nvPr>
        </p:nvSpPr>
        <p:spPr>
          <a:xfrm>
            <a:off x="457200" y="1600200"/>
            <a:ext cx="2967318" cy="4525963"/>
          </a:xfrm>
        </p:spPr>
        <p:txBody>
          <a:bodyPr>
            <a:normAutofit fontScale="85000" lnSpcReduction="20000"/>
          </a:bodyPr>
          <a:lstStyle/>
          <a:p>
            <a:r>
              <a:rPr lang="en-US" b="1" dirty="0" err="1"/>
              <a:t>setUp</a:t>
            </a:r>
            <a:r>
              <a:rPr lang="en-US" dirty="0"/>
              <a:t> used to substitute a test database, in place of the application's real database</a:t>
            </a:r>
          </a:p>
          <a:p>
            <a:r>
              <a:rPr lang="en-US" dirty="0"/>
              <a:t>And delete everything from the test database, so the tests will always start in the same state</a:t>
            </a:r>
          </a:p>
        </p:txBody>
      </p:sp>
      <p:pic>
        <p:nvPicPr>
          <p:cNvPr id="4" name="Picture 3">
            <a:extLst>
              <a:ext uri="{FF2B5EF4-FFF2-40B4-BE49-F238E27FC236}">
                <a16:creationId xmlns:a16="http://schemas.microsoft.com/office/drawing/2014/main" id="{FFABA000-FB6C-F54F-A8E6-D2661935C247}"/>
              </a:ext>
            </a:extLst>
          </p:cNvPr>
          <p:cNvPicPr>
            <a:picLocks noChangeAspect="1"/>
          </p:cNvPicPr>
          <p:nvPr/>
        </p:nvPicPr>
        <p:blipFill>
          <a:blip r:embed="rId2"/>
          <a:stretch>
            <a:fillRect/>
          </a:stretch>
        </p:blipFill>
        <p:spPr>
          <a:xfrm>
            <a:off x="3860800" y="266700"/>
            <a:ext cx="5283200" cy="6591300"/>
          </a:xfrm>
          <a:prstGeom prst="rect">
            <a:avLst/>
          </a:prstGeom>
          <a:ln>
            <a:solidFill>
              <a:schemeClr val="bg1">
                <a:lumMod val="50000"/>
              </a:schemeClr>
            </a:solidFill>
          </a:ln>
        </p:spPr>
      </p:pic>
      <p:sp>
        <p:nvSpPr>
          <p:cNvPr id="5" name="Rectangle 4">
            <a:extLst>
              <a:ext uri="{FF2B5EF4-FFF2-40B4-BE49-F238E27FC236}">
                <a16:creationId xmlns:a16="http://schemas.microsoft.com/office/drawing/2014/main" id="{5BC1D513-FC85-584B-89F0-93BF681BCBCB}"/>
              </a:ext>
            </a:extLst>
          </p:cNvPr>
          <p:cNvSpPr/>
          <p:nvPr/>
        </p:nvSpPr>
        <p:spPr>
          <a:xfrm>
            <a:off x="4028141" y="3083859"/>
            <a:ext cx="4948518" cy="1900517"/>
          </a:xfrm>
          <a:prstGeom prst="rect">
            <a:avLst/>
          </a:prstGeom>
          <a:no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D821370-31E3-3F4D-89B8-1155342735AB}"/>
              </a:ext>
            </a:extLst>
          </p:cNvPr>
          <p:cNvCxnSpPr>
            <a:cxnSpLocks/>
          </p:cNvCxnSpPr>
          <p:nvPr/>
        </p:nvCxnSpPr>
        <p:spPr>
          <a:xfrm flipH="1">
            <a:off x="6203576" y="1387802"/>
            <a:ext cx="938307" cy="230934"/>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3C96340-4A61-5D42-A30A-7A2457F36740}"/>
              </a:ext>
            </a:extLst>
          </p:cNvPr>
          <p:cNvSpPr txBox="1"/>
          <p:nvPr/>
        </p:nvSpPr>
        <p:spPr>
          <a:xfrm>
            <a:off x="7141883" y="972405"/>
            <a:ext cx="1721224" cy="646331"/>
          </a:xfrm>
          <a:prstGeom prst="rect">
            <a:avLst/>
          </a:prstGeom>
          <a:noFill/>
        </p:spPr>
        <p:txBody>
          <a:bodyPr wrap="square" rtlCol="0">
            <a:spAutoFit/>
          </a:bodyPr>
          <a:lstStyle/>
          <a:p>
            <a:r>
              <a:rPr lang="en-US" dirty="0"/>
              <a:t>test database filename</a:t>
            </a:r>
          </a:p>
        </p:txBody>
      </p:sp>
    </p:spTree>
    <p:extLst>
      <p:ext uri="{BB962C8B-B14F-4D97-AF65-F5344CB8AC3E}">
        <p14:creationId xmlns:p14="http://schemas.microsoft.com/office/powerpoint/2010/main" val="4110756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C301A-42E5-5E46-BFCE-6A08771806A7}"/>
              </a:ext>
            </a:extLst>
          </p:cNvPr>
          <p:cNvSpPr>
            <a:spLocks noGrp="1"/>
          </p:cNvSpPr>
          <p:nvPr>
            <p:ph type="title"/>
          </p:nvPr>
        </p:nvSpPr>
        <p:spPr/>
        <p:txBody>
          <a:bodyPr/>
          <a:lstStyle/>
          <a:p>
            <a:r>
              <a:rPr lang="en-US" dirty="0"/>
              <a:t>Your turn: </a:t>
            </a:r>
            <a:r>
              <a:rPr lang="en-US" dirty="0" err="1"/>
              <a:t>milesdb</a:t>
            </a:r>
            <a:endParaRPr lang="en-US" dirty="0"/>
          </a:p>
        </p:txBody>
      </p:sp>
      <p:sp>
        <p:nvSpPr>
          <p:cNvPr id="3" name="Content Placeholder 2">
            <a:extLst>
              <a:ext uri="{FF2B5EF4-FFF2-40B4-BE49-F238E27FC236}">
                <a16:creationId xmlns:a16="http://schemas.microsoft.com/office/drawing/2014/main" id="{E89FCC78-DC0A-954B-B9DA-9C15DAAD36EA}"/>
              </a:ext>
            </a:extLst>
          </p:cNvPr>
          <p:cNvSpPr>
            <a:spLocks noGrp="1"/>
          </p:cNvSpPr>
          <p:nvPr>
            <p:ph idx="1"/>
          </p:nvPr>
        </p:nvSpPr>
        <p:spPr/>
        <p:txBody>
          <a:bodyPr>
            <a:normAutofit fontScale="85000" lnSpcReduction="10000"/>
          </a:bodyPr>
          <a:lstStyle/>
          <a:p>
            <a:r>
              <a:rPr lang="en-US" dirty="0"/>
              <a:t>The requirements have changed to require that all the vehicle names are stored in uppercase. When a user enters a vehicle, e.g. 'Blue Car', it will be saved in the database as 'BLUE CAR'.  If the user wants to update this vehicle, they should be able to enter 'Blue Car' or '</a:t>
            </a:r>
            <a:r>
              <a:rPr lang="en-US" dirty="0" err="1"/>
              <a:t>bLuE</a:t>
            </a:r>
            <a:r>
              <a:rPr lang="en-US" dirty="0"/>
              <a:t> </a:t>
            </a:r>
            <a:r>
              <a:rPr lang="en-US" dirty="0" err="1"/>
              <a:t>cAr</a:t>
            </a:r>
            <a:r>
              <a:rPr lang="en-US" dirty="0"/>
              <a:t>' or 'BLUE CAR' and the intended vehicle will be updated.</a:t>
            </a:r>
          </a:p>
          <a:p>
            <a:r>
              <a:rPr lang="en-US" dirty="0"/>
              <a:t>Modify </a:t>
            </a:r>
            <a:r>
              <a:rPr lang="en-US" dirty="0" err="1"/>
              <a:t>mileage.py</a:t>
            </a:r>
            <a:r>
              <a:rPr lang="en-US" dirty="0"/>
              <a:t> to support this feature.</a:t>
            </a:r>
          </a:p>
          <a:p>
            <a:r>
              <a:rPr lang="en-US" dirty="0"/>
              <a:t>Write test(s) to confirm correct functionality. </a:t>
            </a:r>
          </a:p>
          <a:p>
            <a:r>
              <a:rPr lang="en-US" dirty="0"/>
              <a:t>Verify that your tests use the test database, and don't affect the data in the main </a:t>
            </a:r>
            <a:r>
              <a:rPr lang="en-US" dirty="0" err="1"/>
              <a:t>mileage.db</a:t>
            </a:r>
            <a:r>
              <a:rPr lang="en-US" dirty="0"/>
              <a:t> database.</a:t>
            </a:r>
          </a:p>
          <a:p>
            <a:endParaRPr lang="en-US" dirty="0"/>
          </a:p>
        </p:txBody>
      </p:sp>
    </p:spTree>
    <p:extLst>
      <p:ext uri="{BB962C8B-B14F-4D97-AF65-F5344CB8AC3E}">
        <p14:creationId xmlns:p14="http://schemas.microsoft.com/office/powerpoint/2010/main" val="2807304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E9341-26A8-4C4E-81FA-24F35A939F0D}"/>
              </a:ext>
            </a:extLst>
          </p:cNvPr>
          <p:cNvSpPr>
            <a:spLocks noGrp="1"/>
          </p:cNvSpPr>
          <p:nvPr>
            <p:ph type="title"/>
          </p:nvPr>
        </p:nvSpPr>
        <p:spPr>
          <a:xfrm>
            <a:off x="457200" y="631825"/>
            <a:ext cx="8229600" cy="1143000"/>
          </a:xfrm>
        </p:spPr>
        <p:txBody>
          <a:bodyPr>
            <a:normAutofit fontScale="90000"/>
          </a:bodyPr>
          <a:lstStyle/>
          <a:p>
            <a:r>
              <a:rPr lang="en-US" dirty="0"/>
              <a:t>sqlite3 is part of the python standard library</a:t>
            </a:r>
          </a:p>
        </p:txBody>
      </p:sp>
      <p:sp>
        <p:nvSpPr>
          <p:cNvPr id="3" name="Content Placeholder 2">
            <a:extLst>
              <a:ext uri="{FF2B5EF4-FFF2-40B4-BE49-F238E27FC236}">
                <a16:creationId xmlns:a16="http://schemas.microsoft.com/office/drawing/2014/main" id="{84BDEE6A-EDED-5E4E-9087-6B44BA4CA5ED}"/>
              </a:ext>
            </a:extLst>
          </p:cNvPr>
          <p:cNvSpPr>
            <a:spLocks noGrp="1"/>
          </p:cNvSpPr>
          <p:nvPr>
            <p:ph idx="1"/>
          </p:nvPr>
        </p:nvSpPr>
        <p:spPr>
          <a:xfrm>
            <a:off x="457200" y="2014538"/>
            <a:ext cx="8229600" cy="4111625"/>
          </a:xfrm>
        </p:spPr>
        <p:txBody>
          <a:bodyPr/>
          <a:lstStyle/>
          <a:p>
            <a:r>
              <a:rPr lang="en-US" dirty="0"/>
              <a:t>If you want to use another database, you'll need to install the driver for that library</a:t>
            </a:r>
          </a:p>
          <a:p>
            <a:r>
              <a:rPr lang="en-US" dirty="0"/>
              <a:t>Python supports </a:t>
            </a:r>
            <a:r>
              <a:rPr lang="en-US" dirty="0" err="1"/>
              <a:t>SQLServer</a:t>
            </a:r>
            <a:r>
              <a:rPr lang="en-US" dirty="0"/>
              <a:t>, MySQL, </a:t>
            </a:r>
            <a:r>
              <a:rPr lang="en-US" dirty="0" err="1"/>
              <a:t>PostgresSQL</a:t>
            </a:r>
            <a:r>
              <a:rPr lang="en-US" dirty="0"/>
              <a:t>, MongoDB, etc.... </a:t>
            </a:r>
          </a:p>
        </p:txBody>
      </p:sp>
    </p:spTree>
    <p:extLst>
      <p:ext uri="{BB962C8B-B14F-4D97-AF65-F5344CB8AC3E}">
        <p14:creationId xmlns:p14="http://schemas.microsoft.com/office/powerpoint/2010/main" val="1907528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References/Useful Resources/Examples </a:t>
            </a:r>
          </a:p>
        </p:txBody>
      </p:sp>
      <p:sp>
        <p:nvSpPr>
          <p:cNvPr id="3" name="Content Placeholder 2"/>
          <p:cNvSpPr>
            <a:spLocks noGrp="1"/>
          </p:cNvSpPr>
          <p:nvPr>
            <p:ph idx="1"/>
          </p:nvPr>
        </p:nvSpPr>
        <p:spPr/>
        <p:txBody>
          <a:bodyPr>
            <a:normAutofit fontScale="92500" lnSpcReduction="10000"/>
          </a:bodyPr>
          <a:lstStyle/>
          <a:p>
            <a:r>
              <a:rPr lang="en-US" dirty="0"/>
              <a:t>Official Python reference </a:t>
            </a:r>
            <a:r>
              <a:rPr lang="en-US" dirty="0">
                <a:hlinkClick r:id="rId2"/>
              </a:rPr>
              <a:t>https://docs.python.org/3.7/library/sqlite3.html</a:t>
            </a:r>
            <a:endParaRPr lang="en-US" dirty="0"/>
          </a:p>
          <a:p>
            <a:r>
              <a:rPr lang="en-US" dirty="0"/>
              <a:t>SQLite reference </a:t>
            </a:r>
            <a:r>
              <a:rPr lang="en-US" dirty="0">
                <a:hlinkClick r:id="rId3"/>
              </a:rPr>
              <a:t>https://www.sqlite.org/lang.html</a:t>
            </a:r>
            <a:endParaRPr lang="en-US" dirty="0"/>
          </a:p>
          <a:p>
            <a:r>
              <a:rPr lang="en-US" dirty="0"/>
              <a:t>Pretty comprehensive SQLite walkthrough </a:t>
            </a:r>
            <a:r>
              <a:rPr lang="en-US" dirty="0">
                <a:hlinkClick r:id="rId4"/>
              </a:rPr>
              <a:t>http://sebastianraschka.com/Articles/2014_sqlite_in_python_tutorial.html</a:t>
            </a:r>
            <a:endParaRPr lang="en-US" dirty="0"/>
          </a:p>
          <a:p>
            <a:r>
              <a:rPr lang="en-US" dirty="0"/>
              <a:t>Another, from </a:t>
            </a:r>
            <a:r>
              <a:rPr lang="en-US" dirty="0" err="1"/>
              <a:t>PythonCentral</a:t>
            </a:r>
            <a:r>
              <a:rPr lang="en-US" dirty="0"/>
              <a:t> </a:t>
            </a:r>
            <a:r>
              <a:rPr lang="en-US" dirty="0">
                <a:hlinkClick r:id="rId5"/>
              </a:rPr>
              <a:t>http://pythoncentral.io/introduction-to-sqlite-in-python/</a:t>
            </a:r>
            <a:endParaRPr lang="en-US" dirty="0"/>
          </a:p>
          <a:p>
            <a:endParaRPr lang="en-US" dirty="0"/>
          </a:p>
          <a:p>
            <a:endParaRPr lang="en-US" dirty="0"/>
          </a:p>
        </p:txBody>
      </p:sp>
    </p:spTree>
    <p:extLst>
      <p:ext uri="{BB962C8B-B14F-4D97-AF65-F5344CB8AC3E}">
        <p14:creationId xmlns:p14="http://schemas.microsoft.com/office/powerpoint/2010/main" val="3377938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2E35-9161-8E48-828B-5CE59C42E835}"/>
              </a:ext>
            </a:extLst>
          </p:cNvPr>
          <p:cNvSpPr>
            <a:spLocks noGrp="1"/>
          </p:cNvSpPr>
          <p:nvPr>
            <p:ph type="title"/>
          </p:nvPr>
        </p:nvSpPr>
        <p:spPr/>
        <p:txBody>
          <a:bodyPr/>
          <a:lstStyle/>
          <a:p>
            <a:r>
              <a:rPr lang="en-US" dirty="0"/>
              <a:t>ORM - Object Relational Mapper</a:t>
            </a:r>
          </a:p>
        </p:txBody>
      </p:sp>
      <p:sp>
        <p:nvSpPr>
          <p:cNvPr id="3" name="Content Placeholder 2"/>
          <p:cNvSpPr>
            <a:spLocks noGrp="1"/>
          </p:cNvSpPr>
          <p:nvPr>
            <p:ph idx="1"/>
          </p:nvPr>
        </p:nvSpPr>
        <p:spPr/>
        <p:txBody>
          <a:bodyPr>
            <a:normAutofit fontScale="92500"/>
          </a:bodyPr>
          <a:lstStyle/>
          <a:p>
            <a:r>
              <a:rPr lang="en-US" dirty="0"/>
              <a:t>Several available: for Python</a:t>
            </a:r>
            <a:r>
              <a:rPr lang="en-US" b="1" dirty="0"/>
              <a:t>, Peewee </a:t>
            </a:r>
            <a:r>
              <a:rPr lang="en-US" dirty="0"/>
              <a:t>or </a:t>
            </a:r>
            <a:r>
              <a:rPr lang="en-US" b="1" dirty="0" err="1"/>
              <a:t>SQLAlchemy</a:t>
            </a:r>
            <a:endParaRPr lang="en-US" b="1" dirty="0"/>
          </a:p>
          <a:p>
            <a:r>
              <a:rPr lang="en-US" dirty="0"/>
              <a:t>Almost all web application frameworks provide an ORM, including Django (later this semester)</a:t>
            </a:r>
          </a:p>
          <a:p>
            <a:endParaRPr lang="en-US" dirty="0"/>
          </a:p>
          <a:p>
            <a:r>
              <a:rPr lang="en-US" dirty="0"/>
              <a:t>C# Entity framework</a:t>
            </a:r>
          </a:p>
          <a:p>
            <a:r>
              <a:rPr lang="en-US" dirty="0"/>
              <a:t>Java Hibernate</a:t>
            </a:r>
          </a:p>
          <a:p>
            <a:r>
              <a:rPr lang="en-US" dirty="0"/>
              <a:t>Many others</a:t>
            </a:r>
          </a:p>
        </p:txBody>
      </p:sp>
    </p:spTree>
    <p:extLst>
      <p:ext uri="{BB962C8B-B14F-4D97-AF65-F5344CB8AC3E}">
        <p14:creationId xmlns:p14="http://schemas.microsoft.com/office/powerpoint/2010/main" val="2472588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Object-Relational Mapping</a:t>
            </a:r>
          </a:p>
        </p:txBody>
      </p:sp>
      <p:sp>
        <p:nvSpPr>
          <p:cNvPr id="3" name="Content Placeholder 2"/>
          <p:cNvSpPr>
            <a:spLocks noGrp="1"/>
          </p:cNvSpPr>
          <p:nvPr>
            <p:ph idx="1"/>
          </p:nvPr>
        </p:nvSpPr>
        <p:spPr>
          <a:xfrm>
            <a:off x="457200" y="1600199"/>
            <a:ext cx="8229600" cy="4969465"/>
          </a:xfrm>
        </p:spPr>
        <p:txBody>
          <a:bodyPr>
            <a:noAutofit/>
          </a:bodyPr>
          <a:lstStyle/>
          <a:p>
            <a:r>
              <a:rPr lang="en-US" sz="2400" dirty="0"/>
              <a:t>In your previous code-database interactions, have you ever read a row from a database, and turn the info in that row into an object? </a:t>
            </a:r>
          </a:p>
          <a:p>
            <a:r>
              <a:rPr lang="en-US" sz="2400" dirty="0"/>
              <a:t>Or made changes to that object, and needed to save the change back to the DB?</a:t>
            </a:r>
          </a:p>
          <a:p>
            <a:endParaRPr lang="en-US" sz="2400" dirty="0"/>
          </a:p>
          <a:p>
            <a:r>
              <a:rPr lang="en-US" sz="2400" dirty="0"/>
              <a:t>Probably, many times, right?  Rows in a database turned into objects in a program</a:t>
            </a:r>
          </a:p>
          <a:p>
            <a:r>
              <a:rPr lang="en-US" sz="2400" dirty="0"/>
              <a:t>And objects in your program saved to a database row</a:t>
            </a:r>
          </a:p>
          <a:p>
            <a:r>
              <a:rPr lang="en-US" sz="2400" dirty="0"/>
              <a:t>Or querying the database, making the results into a list of objects</a:t>
            </a:r>
          </a:p>
        </p:txBody>
      </p:sp>
    </p:spTree>
    <p:extLst>
      <p:ext uri="{BB962C8B-B14F-4D97-AF65-F5344CB8AC3E}">
        <p14:creationId xmlns:p14="http://schemas.microsoft.com/office/powerpoint/2010/main" val="40980728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Object-Relational Mapping</a:t>
            </a:r>
          </a:p>
        </p:txBody>
      </p:sp>
      <p:sp>
        <p:nvSpPr>
          <p:cNvPr id="3" name="Content Placeholder 2"/>
          <p:cNvSpPr>
            <a:spLocks noGrp="1"/>
          </p:cNvSpPr>
          <p:nvPr>
            <p:ph idx="1"/>
          </p:nvPr>
        </p:nvSpPr>
        <p:spPr>
          <a:xfrm>
            <a:off x="457200" y="1600199"/>
            <a:ext cx="8229600" cy="4969465"/>
          </a:xfrm>
        </p:spPr>
        <p:txBody>
          <a:bodyPr>
            <a:noAutofit/>
          </a:bodyPr>
          <a:lstStyle/>
          <a:p>
            <a:r>
              <a:rPr lang="en-US" sz="2400" dirty="0"/>
              <a:t>Very, very common pattern; so ORM - object-relational mapping - packages provide a purely programmatic way to interact with databases</a:t>
            </a:r>
          </a:p>
          <a:p>
            <a:r>
              <a:rPr lang="en-US" sz="2400" b="1" dirty="0"/>
              <a:t>Define the fields of your objects; which maps to the structure of rows in your database</a:t>
            </a:r>
          </a:p>
          <a:p>
            <a:r>
              <a:rPr lang="en-US" sz="2400" dirty="0"/>
              <a:t>Can request a list of objects - DB is queried and object/list of objects is returned </a:t>
            </a:r>
          </a:p>
          <a:p>
            <a:r>
              <a:rPr lang="en-US" sz="2400" dirty="0"/>
              <a:t>Can create an object, and it can be saved to the DB</a:t>
            </a:r>
          </a:p>
          <a:p>
            <a:r>
              <a:rPr lang="en-US" sz="2400" dirty="0"/>
              <a:t>Can manipulate objects, and updates are saved to DB</a:t>
            </a:r>
          </a:p>
          <a:p>
            <a:r>
              <a:rPr lang="en-US" sz="2400" b="1" dirty="0"/>
              <a:t>Note that with ORM, you still need a database program </a:t>
            </a:r>
            <a:r>
              <a:rPr lang="en-US" sz="2400" dirty="0"/>
              <a:t>– The ORM does not replace your database – the ORM just helps your code talk to your database</a:t>
            </a:r>
          </a:p>
          <a:p>
            <a:endParaRPr lang="en-US" sz="2400" dirty="0"/>
          </a:p>
        </p:txBody>
      </p:sp>
    </p:spTree>
    <p:extLst>
      <p:ext uri="{BB962C8B-B14F-4D97-AF65-F5344CB8AC3E}">
        <p14:creationId xmlns:p14="http://schemas.microsoft.com/office/powerpoint/2010/main" val="3123009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 Example Code; Entity Framework</a:t>
            </a:r>
          </a:p>
        </p:txBody>
      </p:sp>
      <p:pic>
        <p:nvPicPr>
          <p:cNvPr id="4" name="Picture 3"/>
          <p:cNvPicPr>
            <a:picLocks noChangeAspect="1"/>
          </p:cNvPicPr>
          <p:nvPr/>
        </p:nvPicPr>
        <p:blipFill>
          <a:blip r:embed="rId2"/>
          <a:stretch>
            <a:fillRect/>
          </a:stretch>
        </p:blipFill>
        <p:spPr>
          <a:xfrm>
            <a:off x="231041" y="1667660"/>
            <a:ext cx="8455759" cy="3734063"/>
          </a:xfrm>
          <a:prstGeom prst="rect">
            <a:avLst/>
          </a:prstGeom>
        </p:spPr>
      </p:pic>
      <p:sp>
        <p:nvSpPr>
          <p:cNvPr id="5" name="Rectangle 4"/>
          <p:cNvSpPr/>
          <p:nvPr/>
        </p:nvSpPr>
        <p:spPr>
          <a:xfrm>
            <a:off x="457200" y="5756831"/>
            <a:ext cx="8077200" cy="369332"/>
          </a:xfrm>
          <a:prstGeom prst="rect">
            <a:avLst/>
          </a:prstGeom>
        </p:spPr>
        <p:txBody>
          <a:bodyPr wrap="square">
            <a:spAutoFit/>
          </a:bodyPr>
          <a:lstStyle/>
          <a:p>
            <a:r>
              <a:rPr lang="en-US" dirty="0">
                <a:hlinkClick r:id="rId3"/>
              </a:rPr>
              <a:t>https://en.wikipedia.org/wiki/Object-relational_mapping</a:t>
            </a:r>
            <a:r>
              <a:rPr lang="en-US" dirty="0"/>
              <a:t> </a:t>
            </a:r>
          </a:p>
        </p:txBody>
      </p:sp>
    </p:spTree>
    <p:extLst>
      <p:ext uri="{BB962C8B-B14F-4D97-AF65-F5344CB8AC3E}">
        <p14:creationId xmlns:p14="http://schemas.microsoft.com/office/powerpoint/2010/main" val="1585393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ORM Pros and Cons</a:t>
            </a:r>
          </a:p>
        </p:txBody>
      </p:sp>
      <p:sp>
        <p:nvSpPr>
          <p:cNvPr id="3" name="Content Placeholder 2"/>
          <p:cNvSpPr>
            <a:spLocks noGrp="1"/>
          </p:cNvSpPr>
          <p:nvPr>
            <p:ph idx="1"/>
          </p:nvPr>
        </p:nvSpPr>
        <p:spPr/>
        <p:txBody>
          <a:bodyPr>
            <a:normAutofit fontScale="62500" lnSpcReduction="20000"/>
          </a:bodyPr>
          <a:lstStyle/>
          <a:p>
            <a:r>
              <a:rPr lang="en-US" dirty="0"/>
              <a:t>Pros:</a:t>
            </a:r>
          </a:p>
          <a:p>
            <a:pPr lvl="1"/>
            <a:r>
              <a:rPr lang="en-US" dirty="0"/>
              <a:t>Simplifies code</a:t>
            </a:r>
          </a:p>
          <a:p>
            <a:pPr lvl="1"/>
            <a:r>
              <a:rPr lang="en-US" dirty="0"/>
              <a:t>Programmers don't need to write SQL statements</a:t>
            </a:r>
          </a:p>
          <a:p>
            <a:pPr lvl="1"/>
            <a:r>
              <a:rPr lang="en-US" dirty="0"/>
              <a:t>Build-in parameterization – data is treated as data, makes SQL injection harder</a:t>
            </a:r>
          </a:p>
          <a:p>
            <a:pPr lvl="1"/>
            <a:r>
              <a:rPr lang="en-US" dirty="0"/>
              <a:t>ORM may cache query results for duplicate queries, and only use the database if the data is known to have changed  </a:t>
            </a:r>
          </a:p>
          <a:p>
            <a:pPr lvl="1"/>
            <a:r>
              <a:rPr lang="en-US" dirty="0"/>
              <a:t>Lazy queries - only actually do the work when the data is used </a:t>
            </a:r>
          </a:p>
          <a:p>
            <a:r>
              <a:rPr lang="en-US" dirty="0"/>
              <a:t>Cons: </a:t>
            </a:r>
          </a:p>
          <a:p>
            <a:pPr lvl="1"/>
            <a:r>
              <a:rPr lang="en-US" dirty="0"/>
              <a:t>May be slower than native DB queries, especially for complex queries</a:t>
            </a:r>
          </a:p>
          <a:p>
            <a:pPr lvl="1"/>
            <a:r>
              <a:rPr lang="en-US" dirty="0"/>
              <a:t>Another dependency</a:t>
            </a:r>
          </a:p>
          <a:p>
            <a:pPr lvl="1"/>
            <a:r>
              <a:rPr lang="en-US" dirty="0"/>
              <a:t>Many not be an ORM for your database and your programming language; difficulties in migrating from one DB to another</a:t>
            </a:r>
          </a:p>
          <a:p>
            <a:pPr lvl="1"/>
            <a:r>
              <a:rPr lang="en-US" dirty="0"/>
              <a:t>Harder to debug</a:t>
            </a:r>
          </a:p>
          <a:p>
            <a:pPr lvl="1"/>
            <a:r>
              <a:rPr lang="en-US" dirty="0"/>
              <a:t>May be difficult to create complex queries </a:t>
            </a:r>
          </a:p>
          <a:p>
            <a:pPr lvl="2"/>
            <a:r>
              <a:rPr lang="en-US" dirty="0"/>
              <a:t>Although most ORMs permit you to write SQL statements if needed</a:t>
            </a:r>
          </a:p>
          <a:p>
            <a:pPr lvl="1"/>
            <a:r>
              <a:rPr lang="en-US" dirty="0"/>
              <a:t>Programmers 'hide' from DB, limiting their understanding of how it works</a:t>
            </a:r>
          </a:p>
        </p:txBody>
      </p:sp>
    </p:spTree>
    <p:extLst>
      <p:ext uri="{BB962C8B-B14F-4D97-AF65-F5344CB8AC3E}">
        <p14:creationId xmlns:p14="http://schemas.microsoft.com/office/powerpoint/2010/main" val="23656006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ORM packages</a:t>
            </a:r>
          </a:p>
        </p:txBody>
      </p:sp>
      <p:sp>
        <p:nvSpPr>
          <p:cNvPr id="3" name="Content Placeholder 2"/>
          <p:cNvSpPr>
            <a:spLocks noGrp="1"/>
          </p:cNvSpPr>
          <p:nvPr>
            <p:ph idx="1"/>
          </p:nvPr>
        </p:nvSpPr>
        <p:spPr/>
        <p:txBody>
          <a:bodyPr>
            <a:normAutofit fontScale="85000" lnSpcReduction="20000"/>
          </a:bodyPr>
          <a:lstStyle/>
          <a:p>
            <a:r>
              <a:rPr lang="en-US" dirty="0"/>
              <a:t>Java: Hibernate, Enterprise Java Beans (EJB)</a:t>
            </a:r>
          </a:p>
          <a:p>
            <a:r>
              <a:rPr lang="en-US" dirty="0"/>
              <a:t>C# - Entity Framework</a:t>
            </a:r>
          </a:p>
          <a:p>
            <a:r>
              <a:rPr lang="en-US" dirty="0"/>
              <a:t>Python: peewee, </a:t>
            </a:r>
            <a:r>
              <a:rPr lang="en-US" dirty="0" err="1"/>
              <a:t>SQLAlchemy</a:t>
            </a:r>
            <a:r>
              <a:rPr lang="en-US" dirty="0"/>
              <a:t>, Django* </a:t>
            </a:r>
          </a:p>
          <a:p>
            <a:r>
              <a:rPr lang="en-US" dirty="0" err="1"/>
              <a:t>iOS</a:t>
            </a:r>
            <a:r>
              <a:rPr lang="en-US" dirty="0"/>
              <a:t> - Core Data</a:t>
            </a:r>
          </a:p>
          <a:p>
            <a:r>
              <a:rPr lang="en-US" dirty="0"/>
              <a:t>Android - Sugar, Room</a:t>
            </a:r>
          </a:p>
          <a:p>
            <a:r>
              <a:rPr lang="en-US" dirty="0"/>
              <a:t>JavaScript - Mongoose, </a:t>
            </a:r>
            <a:r>
              <a:rPr lang="en-US" dirty="0" err="1"/>
              <a:t>Seqelize</a:t>
            </a:r>
            <a:endParaRPr lang="en-US" dirty="0"/>
          </a:p>
          <a:p>
            <a:r>
              <a:rPr lang="en-US" dirty="0"/>
              <a:t>Many others; most programming languages and web frameworks have at least one ORM package</a:t>
            </a:r>
          </a:p>
          <a:p>
            <a:endParaRPr lang="en-US" dirty="0"/>
          </a:p>
          <a:p>
            <a:pPr marL="0" indent="0">
              <a:buNone/>
            </a:pPr>
            <a:r>
              <a:rPr lang="en-US" dirty="0"/>
              <a:t>*We'll cover when we look at web application frameworks </a:t>
            </a:r>
          </a:p>
        </p:txBody>
      </p:sp>
    </p:spTree>
    <p:extLst>
      <p:ext uri="{BB962C8B-B14F-4D97-AF65-F5344CB8AC3E}">
        <p14:creationId xmlns:p14="http://schemas.microsoft.com/office/powerpoint/2010/main" val="3996200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Peewee</a:t>
            </a:r>
          </a:p>
        </p:txBody>
      </p:sp>
      <p:sp>
        <p:nvSpPr>
          <p:cNvPr id="3" name="Content Placeholder 2"/>
          <p:cNvSpPr>
            <a:spLocks noGrp="1"/>
          </p:cNvSpPr>
          <p:nvPr>
            <p:ph idx="1"/>
          </p:nvPr>
        </p:nvSpPr>
        <p:spPr>
          <a:xfrm>
            <a:off x="457200" y="1417638"/>
            <a:ext cx="8229600" cy="4525963"/>
          </a:xfrm>
        </p:spPr>
        <p:txBody>
          <a:bodyPr>
            <a:normAutofit fontScale="85000" lnSpcReduction="20000"/>
          </a:bodyPr>
          <a:lstStyle/>
          <a:p>
            <a:r>
              <a:rPr lang="en-US" dirty="0">
                <a:hlinkClick r:id="rId2"/>
              </a:rPr>
              <a:t>http://docs.peewee-orm.com</a:t>
            </a:r>
            <a:endParaRPr lang="en-US" dirty="0"/>
          </a:p>
          <a:p>
            <a:r>
              <a:rPr lang="en-US" dirty="0"/>
              <a:t>Has </a:t>
            </a:r>
            <a:r>
              <a:rPr lang="en-US" b="1" i="1" dirty="0"/>
              <a:t>many</a:t>
            </a:r>
            <a:r>
              <a:rPr lang="en-US" dirty="0"/>
              <a:t> features - we'll focus on the basics</a:t>
            </a:r>
          </a:p>
          <a:p>
            <a:r>
              <a:rPr lang="en-US" dirty="0"/>
              <a:t>Start new project</a:t>
            </a:r>
            <a:endParaRPr lang="en-US" b="1" dirty="0"/>
          </a:p>
          <a:p>
            <a:r>
              <a:rPr lang="en-US" dirty="0"/>
              <a:t>From the terminal/command prompt, install </a:t>
            </a:r>
            <a:r>
              <a:rPr lang="en-US" dirty="0" err="1"/>
              <a:t>PeeWee</a:t>
            </a:r>
            <a:r>
              <a:rPr lang="en-US" dirty="0"/>
              <a:t> with pip by typing</a:t>
            </a:r>
          </a:p>
          <a:p>
            <a:r>
              <a:rPr lang="en-US" dirty="0"/>
              <a:t>PCs</a:t>
            </a:r>
          </a:p>
          <a:p>
            <a:pPr marL="0" indent="0">
              <a:buNone/>
            </a:pPr>
            <a:r>
              <a:rPr lang="en-US" b="1" dirty="0">
                <a:latin typeface="Consolas" panose="020B0609020204030204" pitchFamily="49" charset="0"/>
              </a:rPr>
              <a:t>pip install peewee</a:t>
            </a:r>
          </a:p>
          <a:p>
            <a:r>
              <a:rPr lang="en-US" dirty="0"/>
              <a:t>Macs</a:t>
            </a:r>
          </a:p>
          <a:p>
            <a:pPr marL="0" indent="0">
              <a:buNone/>
            </a:pPr>
            <a:r>
              <a:rPr lang="en-US" b="1" dirty="0">
                <a:latin typeface="Consolas" panose="020B0609020204030204" pitchFamily="49" charset="0"/>
              </a:rPr>
              <a:t>pip3 install peewee</a:t>
            </a:r>
            <a:endParaRPr lang="en-US" dirty="0"/>
          </a:p>
          <a:p>
            <a:r>
              <a:rPr lang="en-US" dirty="0"/>
              <a:t>Lab computers</a:t>
            </a:r>
          </a:p>
          <a:p>
            <a:pPr marL="0" indent="0">
              <a:buNone/>
            </a:pPr>
            <a:r>
              <a:rPr lang="en-US" b="1" dirty="0">
                <a:latin typeface="Consolas" panose="020B0609020204030204" pitchFamily="49" charset="0"/>
              </a:rPr>
              <a:t>pip install --user peewee</a:t>
            </a:r>
          </a:p>
          <a:p>
            <a:pPr marL="0" indent="0">
              <a:buNone/>
            </a:pPr>
            <a:endParaRPr lang="en-US" dirty="0"/>
          </a:p>
        </p:txBody>
      </p:sp>
      <p:sp>
        <p:nvSpPr>
          <p:cNvPr id="4" name="TextBox 3"/>
          <p:cNvSpPr txBox="1"/>
          <p:nvPr/>
        </p:nvSpPr>
        <p:spPr>
          <a:xfrm>
            <a:off x="1114426" y="6056996"/>
            <a:ext cx="7572374" cy="646331"/>
          </a:xfrm>
          <a:prstGeom prst="rect">
            <a:avLst/>
          </a:prstGeom>
          <a:solidFill>
            <a:srgbClr val="92D050"/>
          </a:solidFill>
          <a:ln>
            <a:solidFill>
              <a:srgbClr val="002060"/>
            </a:solidFill>
          </a:ln>
        </p:spPr>
        <p:txBody>
          <a:bodyPr wrap="square" rtlCol="0">
            <a:spAutoFit/>
          </a:bodyPr>
          <a:lstStyle/>
          <a:p>
            <a:r>
              <a:rPr lang="en-US" dirty="0"/>
              <a:t>Please note the correct version for your computer. For all future instructions to use a </a:t>
            </a:r>
            <a:r>
              <a:rPr lang="en-US" b="1" dirty="0"/>
              <a:t>pip install</a:t>
            </a:r>
            <a:r>
              <a:rPr lang="en-US" dirty="0"/>
              <a:t> command, use the correct version for your computer</a:t>
            </a:r>
          </a:p>
        </p:txBody>
      </p:sp>
    </p:spTree>
    <p:extLst>
      <p:ext uri="{BB962C8B-B14F-4D97-AF65-F5344CB8AC3E}">
        <p14:creationId xmlns:p14="http://schemas.microsoft.com/office/powerpoint/2010/main" val="2851305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a:t>
            </a:r>
          </a:p>
        </p:txBody>
      </p:sp>
      <p:sp>
        <p:nvSpPr>
          <p:cNvPr id="3" name="Content Placeholder 2"/>
          <p:cNvSpPr>
            <a:spLocks noGrp="1"/>
          </p:cNvSpPr>
          <p:nvPr>
            <p:ph idx="1"/>
          </p:nvPr>
        </p:nvSpPr>
        <p:spPr>
          <a:xfrm>
            <a:off x="457200" y="1600200"/>
            <a:ext cx="8229600" cy="4954865"/>
          </a:xfrm>
        </p:spPr>
        <p:txBody>
          <a:bodyPr>
            <a:normAutofit fontScale="85000" lnSpcReduction="20000"/>
          </a:bodyPr>
          <a:lstStyle/>
          <a:p>
            <a:r>
              <a:rPr lang="en-US" dirty="0"/>
              <a:t>Peewee maps Python objects to rows in a table of a database </a:t>
            </a:r>
          </a:p>
          <a:p>
            <a:r>
              <a:rPr lang="en-US" dirty="0"/>
              <a:t>A session object manages these mappings</a:t>
            </a:r>
          </a:p>
          <a:p>
            <a:endParaRPr lang="en-US" dirty="0"/>
          </a:p>
          <a:p>
            <a:r>
              <a:rPr lang="en-US" dirty="0"/>
              <a:t>Create Python class that defines the mapped object; and the schema of the table that these objects will be stored in </a:t>
            </a:r>
          </a:p>
          <a:p>
            <a:endParaRPr lang="en-US" dirty="0"/>
          </a:p>
          <a:p>
            <a:r>
              <a:rPr lang="en-US" dirty="0"/>
              <a:t>One table; one Python class</a:t>
            </a:r>
          </a:p>
          <a:p>
            <a:r>
              <a:rPr lang="en-US" dirty="0"/>
              <a:t>E.g. the rows in a students table (name, email, id)  could be mapped to python Student objects (which will have name, email, id fields) </a:t>
            </a:r>
          </a:p>
          <a:p>
            <a:endParaRPr lang="en-US" dirty="0"/>
          </a:p>
        </p:txBody>
      </p:sp>
    </p:spTree>
    <p:extLst>
      <p:ext uri="{BB962C8B-B14F-4D97-AF65-F5344CB8AC3E}">
        <p14:creationId xmlns:p14="http://schemas.microsoft.com/office/powerpoint/2010/main" val="2297705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44189A1-A63A-C344-8819-F9964A0ACEA6}"/>
              </a:ext>
            </a:extLst>
          </p:cNvPr>
          <p:cNvPicPr>
            <a:picLocks noGrp="1" noChangeAspect="1"/>
          </p:cNvPicPr>
          <p:nvPr>
            <p:ph idx="1"/>
          </p:nvPr>
        </p:nvPicPr>
        <p:blipFill>
          <a:blip r:embed="rId2"/>
          <a:stretch>
            <a:fillRect/>
          </a:stretch>
        </p:blipFill>
        <p:spPr>
          <a:xfrm>
            <a:off x="242888" y="274637"/>
            <a:ext cx="7000875" cy="6480540"/>
          </a:xfrm>
          <a:prstGeom prst="rect">
            <a:avLst/>
          </a:prstGeom>
        </p:spPr>
      </p:pic>
      <p:sp>
        <p:nvSpPr>
          <p:cNvPr id="2" name="Title 1">
            <a:extLst>
              <a:ext uri="{FF2B5EF4-FFF2-40B4-BE49-F238E27FC236}">
                <a16:creationId xmlns:a16="http://schemas.microsoft.com/office/drawing/2014/main" id="{FDC2034C-9D88-454C-9406-4D6362D2AA3D}"/>
              </a:ext>
            </a:extLst>
          </p:cNvPr>
          <p:cNvSpPr>
            <a:spLocks noGrp="1"/>
          </p:cNvSpPr>
          <p:nvPr>
            <p:ph type="title"/>
          </p:nvPr>
        </p:nvSpPr>
        <p:spPr>
          <a:xfrm>
            <a:off x="4629149" y="2314576"/>
            <a:ext cx="4257675" cy="2328862"/>
          </a:xfrm>
          <a:solidFill>
            <a:srgbClr val="92D050"/>
          </a:solidFill>
          <a:ln>
            <a:solidFill>
              <a:srgbClr val="002060"/>
            </a:solidFill>
          </a:ln>
        </p:spPr>
        <p:txBody>
          <a:bodyPr>
            <a:noAutofit/>
          </a:bodyPr>
          <a:lstStyle/>
          <a:p>
            <a:pPr algn="l"/>
            <a:r>
              <a:rPr lang="en-US" sz="2800" dirty="0"/>
              <a:t>Create a file called </a:t>
            </a:r>
            <a:r>
              <a:rPr lang="en-US" sz="2800" dirty="0" err="1"/>
              <a:t>cat.py</a:t>
            </a:r>
            <a:br>
              <a:rPr lang="en-US" sz="2800" dirty="0"/>
            </a:br>
            <a:r>
              <a:rPr lang="en-US" sz="2800" dirty="0"/>
              <a:t>Create a Cat model </a:t>
            </a:r>
            <a:br>
              <a:rPr lang="en-US" sz="2800" dirty="0"/>
            </a:br>
            <a:r>
              <a:rPr lang="en-US" sz="2800" dirty="0"/>
              <a:t>Can you see the fields that will become database columns?</a:t>
            </a:r>
          </a:p>
        </p:txBody>
      </p:sp>
    </p:spTree>
    <p:extLst>
      <p:ext uri="{BB962C8B-B14F-4D97-AF65-F5344CB8AC3E}">
        <p14:creationId xmlns:p14="http://schemas.microsoft.com/office/powerpoint/2010/main" val="957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tools for SQLite </a:t>
            </a:r>
          </a:p>
        </p:txBody>
      </p:sp>
      <p:sp>
        <p:nvSpPr>
          <p:cNvPr id="3" name="Content Placeholder 2"/>
          <p:cNvSpPr>
            <a:spLocks noGrp="1"/>
          </p:cNvSpPr>
          <p:nvPr>
            <p:ph idx="1"/>
          </p:nvPr>
        </p:nvSpPr>
        <p:spPr>
          <a:xfrm>
            <a:off x="216696" y="1361939"/>
            <a:ext cx="5624945" cy="2681424"/>
          </a:xfrm>
        </p:spPr>
        <p:txBody>
          <a:bodyPr>
            <a:normAutofit fontScale="70000" lnSpcReduction="20000"/>
          </a:bodyPr>
          <a:lstStyle/>
          <a:p>
            <a:pPr marL="0" indent="0">
              <a:buNone/>
            </a:pPr>
            <a:r>
              <a:rPr lang="en-US" b="1" dirty="0"/>
              <a:t>Required</a:t>
            </a:r>
            <a:r>
              <a:rPr lang="en-US" dirty="0"/>
              <a:t>: sqlite3 shell</a:t>
            </a:r>
          </a:p>
          <a:p>
            <a:pPr lvl="1"/>
            <a:r>
              <a:rPr lang="en-US" dirty="0"/>
              <a:t>Mac/Linux: you probably have the sqlite3 shell application installed</a:t>
            </a:r>
          </a:p>
          <a:p>
            <a:pPr lvl="1"/>
            <a:r>
              <a:rPr lang="en-US" dirty="0"/>
              <a:t>PCs, you'll need to download it, get the sqlite-tools-win32-xxxx.zip from </a:t>
            </a:r>
            <a:r>
              <a:rPr lang="en-US" dirty="0">
                <a:hlinkClick r:id="rId2"/>
              </a:rPr>
              <a:t>https://sqlite.org/</a:t>
            </a:r>
            <a:endParaRPr lang="en-US" dirty="0"/>
          </a:p>
          <a:p>
            <a:pPr lvl="1"/>
            <a:r>
              <a:rPr lang="en-US" dirty="0"/>
              <a:t>Unzip to location of your choice</a:t>
            </a:r>
          </a:p>
          <a:p>
            <a:pPr lvl="1"/>
            <a:r>
              <a:rPr lang="en-US" dirty="0"/>
              <a:t>Your own PC: add this location to your path</a:t>
            </a:r>
          </a:p>
          <a:p>
            <a:pPr lvl="1"/>
            <a:r>
              <a:rPr lang="en-US" dirty="0"/>
              <a:t>Lab PC: should be installed already</a:t>
            </a:r>
          </a:p>
          <a:p>
            <a:pPr lvl="1"/>
            <a:endParaRPr lang="en-US" dirty="0"/>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145" y="1549817"/>
            <a:ext cx="2832101" cy="1924658"/>
          </a:xfrm>
          <a:prstGeom prst="rect">
            <a:avLst/>
          </a:prstGeom>
          <a:ln>
            <a:solidFill>
              <a:schemeClr val="accent1"/>
            </a:solidFill>
          </a:ln>
        </p:spPr>
      </p:pic>
      <p:cxnSp>
        <p:nvCxnSpPr>
          <p:cNvPr id="6" name="Straight Arrow Connector 5"/>
          <p:cNvCxnSpPr>
            <a:cxnSpLocks/>
          </p:cNvCxnSpPr>
          <p:nvPr/>
        </p:nvCxnSpPr>
        <p:spPr>
          <a:xfrm>
            <a:off x="5380074" y="3081751"/>
            <a:ext cx="92313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840C04D2-4C76-EF4A-B0D0-FCA4534241E3}"/>
              </a:ext>
            </a:extLst>
          </p:cNvPr>
          <p:cNvPicPr>
            <a:picLocks noChangeAspect="1"/>
          </p:cNvPicPr>
          <p:nvPr/>
        </p:nvPicPr>
        <p:blipFill>
          <a:blip r:embed="rId4"/>
          <a:stretch>
            <a:fillRect/>
          </a:stretch>
        </p:blipFill>
        <p:spPr>
          <a:xfrm>
            <a:off x="5258178" y="4188639"/>
            <a:ext cx="3428622" cy="1899897"/>
          </a:xfrm>
          <a:prstGeom prst="rect">
            <a:avLst/>
          </a:prstGeom>
        </p:spPr>
      </p:pic>
      <p:sp>
        <p:nvSpPr>
          <p:cNvPr id="5" name="Rectangle 4">
            <a:extLst>
              <a:ext uri="{FF2B5EF4-FFF2-40B4-BE49-F238E27FC236}">
                <a16:creationId xmlns:a16="http://schemas.microsoft.com/office/drawing/2014/main" id="{3E06BB3E-1800-A745-B00A-7FA0C0A7FD20}"/>
              </a:ext>
            </a:extLst>
          </p:cNvPr>
          <p:cNvSpPr/>
          <p:nvPr/>
        </p:nvSpPr>
        <p:spPr>
          <a:xfrm>
            <a:off x="457200" y="4530499"/>
            <a:ext cx="4572000" cy="2031325"/>
          </a:xfrm>
          <a:prstGeom prst="rect">
            <a:avLst/>
          </a:prstGeom>
        </p:spPr>
        <p:txBody>
          <a:bodyPr>
            <a:spAutoFit/>
          </a:bodyPr>
          <a:lstStyle/>
          <a:p>
            <a:r>
              <a:rPr lang="en-US" b="1" dirty="0"/>
              <a:t>Optional</a:t>
            </a:r>
            <a:r>
              <a:rPr lang="en-US" dirty="0"/>
              <a:t>: GUI database browser</a:t>
            </a:r>
          </a:p>
          <a:p>
            <a:pPr lvl="1"/>
            <a:r>
              <a:rPr lang="en-US" dirty="0"/>
              <a:t>PC/Mac/Linux: </a:t>
            </a:r>
            <a:r>
              <a:rPr lang="en-US" dirty="0">
                <a:hlinkClick r:id="rId5"/>
              </a:rPr>
              <a:t>http://sqlitebrowser.org/</a:t>
            </a:r>
            <a:endParaRPr lang="en-US" dirty="0"/>
          </a:p>
          <a:p>
            <a:pPr lvl="1"/>
            <a:r>
              <a:rPr lang="en-US" dirty="0"/>
              <a:t>Similar to MySQL/</a:t>
            </a:r>
            <a:r>
              <a:rPr lang="en-US" dirty="0" err="1"/>
              <a:t>SQLServer</a:t>
            </a:r>
            <a:r>
              <a:rPr lang="en-US" dirty="0"/>
              <a:t> workbench - view, edit, create databases, run queries</a:t>
            </a:r>
          </a:p>
          <a:p>
            <a:pPr lvl="1"/>
            <a:r>
              <a:rPr lang="en-US" dirty="0"/>
              <a:t>OR</a:t>
            </a:r>
          </a:p>
          <a:p>
            <a:pPr lvl="1"/>
            <a:r>
              <a:rPr lang="en-US" dirty="0"/>
              <a:t>Online SQLite browser </a:t>
            </a:r>
            <a:r>
              <a:rPr lang="en-US" dirty="0">
                <a:hlinkClick r:id="rId6"/>
              </a:rPr>
              <a:t>https://sqliteonline.com/</a:t>
            </a:r>
            <a:endParaRPr lang="en-US" dirty="0"/>
          </a:p>
        </p:txBody>
      </p:sp>
    </p:spTree>
    <p:extLst>
      <p:ext uri="{BB962C8B-B14F-4D97-AF65-F5344CB8AC3E}">
        <p14:creationId xmlns:p14="http://schemas.microsoft.com/office/powerpoint/2010/main" val="3469030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DE45-2A69-6444-9620-63E1F57A3EF3}"/>
              </a:ext>
            </a:extLst>
          </p:cNvPr>
          <p:cNvSpPr>
            <a:spLocks noGrp="1"/>
          </p:cNvSpPr>
          <p:nvPr>
            <p:ph type="title"/>
          </p:nvPr>
        </p:nvSpPr>
        <p:spPr/>
        <p:txBody>
          <a:bodyPr>
            <a:normAutofit fontScale="90000"/>
          </a:bodyPr>
          <a:lstStyle/>
          <a:p>
            <a:r>
              <a:rPr lang="en-US" dirty="0" err="1"/>
              <a:t>cat.py</a:t>
            </a:r>
            <a:r>
              <a:rPr lang="en-US" dirty="0"/>
              <a:t>, continued - add this code next</a:t>
            </a:r>
          </a:p>
        </p:txBody>
      </p:sp>
      <p:sp>
        <p:nvSpPr>
          <p:cNvPr id="3" name="Content Placeholder 2">
            <a:extLst>
              <a:ext uri="{FF2B5EF4-FFF2-40B4-BE49-F238E27FC236}">
                <a16:creationId xmlns:a16="http://schemas.microsoft.com/office/drawing/2014/main" id="{45F3976F-AC68-9A40-B2A2-EFA2367DF4EA}"/>
              </a:ext>
            </a:extLst>
          </p:cNvPr>
          <p:cNvSpPr>
            <a:spLocks noGrp="1"/>
          </p:cNvSpPr>
          <p:nvPr>
            <p:ph idx="1"/>
          </p:nvPr>
        </p:nvSpPr>
        <p:spPr>
          <a:xfrm>
            <a:off x="457200" y="1600200"/>
            <a:ext cx="8515350" cy="4525963"/>
          </a:xfrm>
        </p:spPr>
        <p:txBody>
          <a:bodyPr>
            <a:normAutofit/>
          </a:bodyPr>
          <a:lstStyle/>
          <a:p>
            <a:r>
              <a:rPr lang="en-US" sz="2800" dirty="0"/>
              <a:t>Create some Cat objects, and call the save method</a:t>
            </a:r>
          </a:p>
          <a:p>
            <a:r>
              <a:rPr lang="en-US" sz="2800" dirty="0"/>
              <a:t>You have to specify column names using named parameters</a:t>
            </a:r>
          </a:p>
        </p:txBody>
      </p:sp>
      <p:pic>
        <p:nvPicPr>
          <p:cNvPr id="5" name="Picture 4">
            <a:extLst>
              <a:ext uri="{FF2B5EF4-FFF2-40B4-BE49-F238E27FC236}">
                <a16:creationId xmlns:a16="http://schemas.microsoft.com/office/drawing/2014/main" id="{1ACFDCBC-5A94-0242-89DE-4D6BF033F73C}"/>
              </a:ext>
            </a:extLst>
          </p:cNvPr>
          <p:cNvPicPr>
            <a:picLocks noChangeAspect="1"/>
          </p:cNvPicPr>
          <p:nvPr/>
        </p:nvPicPr>
        <p:blipFill>
          <a:blip r:embed="rId2"/>
          <a:stretch>
            <a:fillRect/>
          </a:stretch>
        </p:blipFill>
        <p:spPr>
          <a:xfrm>
            <a:off x="457199" y="3234195"/>
            <a:ext cx="8024185" cy="3074530"/>
          </a:xfrm>
          <a:prstGeom prst="rect">
            <a:avLst/>
          </a:prstGeom>
          <a:ln>
            <a:solidFill>
              <a:schemeClr val="bg1">
                <a:lumMod val="65000"/>
              </a:schemeClr>
            </a:solidFill>
          </a:ln>
        </p:spPr>
      </p:pic>
    </p:spTree>
    <p:extLst>
      <p:ext uri="{BB962C8B-B14F-4D97-AF65-F5344CB8AC3E}">
        <p14:creationId xmlns:p14="http://schemas.microsoft.com/office/powerpoint/2010/main" val="2037282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8EEE-7225-1A46-97FF-6AB483D8BB0F}"/>
              </a:ext>
            </a:extLst>
          </p:cNvPr>
          <p:cNvSpPr>
            <a:spLocks noGrp="1"/>
          </p:cNvSpPr>
          <p:nvPr>
            <p:ph type="title"/>
          </p:nvPr>
        </p:nvSpPr>
        <p:spPr/>
        <p:txBody>
          <a:bodyPr/>
          <a:lstStyle/>
          <a:p>
            <a:r>
              <a:rPr lang="en-US" dirty="0"/>
              <a:t>Open your database</a:t>
            </a:r>
          </a:p>
        </p:txBody>
      </p:sp>
      <p:sp>
        <p:nvSpPr>
          <p:cNvPr id="3" name="Content Placeholder 2">
            <a:extLst>
              <a:ext uri="{FF2B5EF4-FFF2-40B4-BE49-F238E27FC236}">
                <a16:creationId xmlns:a16="http://schemas.microsoft.com/office/drawing/2014/main" id="{3FDFC48C-5D49-A048-B832-9EBABB5A3DC1}"/>
              </a:ext>
            </a:extLst>
          </p:cNvPr>
          <p:cNvSpPr>
            <a:spLocks noGrp="1"/>
          </p:cNvSpPr>
          <p:nvPr>
            <p:ph idx="1"/>
          </p:nvPr>
        </p:nvSpPr>
        <p:spPr/>
        <p:txBody>
          <a:bodyPr>
            <a:normAutofit/>
          </a:bodyPr>
          <a:lstStyle/>
          <a:p>
            <a:r>
              <a:rPr lang="en-US" dirty="0"/>
              <a:t>Note the table name is the same as your class</a:t>
            </a:r>
          </a:p>
          <a:p>
            <a:pPr marL="0" indent="0">
              <a:buNone/>
            </a:pPr>
            <a:r>
              <a:rPr lang="en-US" dirty="0">
                <a:latin typeface="Consolas" panose="020B0609020204030204" pitchFamily="49" charset="0"/>
                <a:cs typeface="Consolas" panose="020B0609020204030204" pitchFamily="49" charset="0"/>
              </a:rPr>
              <a:t>sqlite3 </a:t>
            </a:r>
            <a:r>
              <a:rPr lang="en-US" dirty="0" err="1">
                <a:latin typeface="Consolas" panose="020B0609020204030204" pitchFamily="49" charset="0"/>
                <a:cs typeface="Consolas" panose="020B0609020204030204" pitchFamily="49" charset="0"/>
              </a:rPr>
              <a:t>cat.sqlite</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select * from cat;</a:t>
            </a:r>
          </a:p>
          <a:p>
            <a:pPr marL="0" indent="0">
              <a:buNone/>
            </a:pPr>
            <a:endParaRPr lang="en-US" dirty="0"/>
          </a:p>
          <a:p>
            <a:pPr marL="0" indent="0">
              <a:buNone/>
            </a:pPr>
            <a:endParaRPr lang="en-US" dirty="0"/>
          </a:p>
          <a:p>
            <a:pPr marL="0" indent="0">
              <a:buNone/>
            </a:pPr>
            <a:r>
              <a:rPr lang="en-US" dirty="0"/>
              <a:t>Verify data </a:t>
            </a:r>
          </a:p>
          <a:p>
            <a:pPr marL="0" indent="0">
              <a:buNone/>
            </a:pPr>
            <a:r>
              <a:rPr lang="en-US" dirty="0"/>
              <a:t>in database </a:t>
            </a:r>
          </a:p>
        </p:txBody>
      </p:sp>
      <p:pic>
        <p:nvPicPr>
          <p:cNvPr id="5" name="Picture 4">
            <a:extLst>
              <a:ext uri="{FF2B5EF4-FFF2-40B4-BE49-F238E27FC236}">
                <a16:creationId xmlns:a16="http://schemas.microsoft.com/office/drawing/2014/main" id="{E4AE5ED3-618C-0F47-A298-0FF2C869896B}"/>
              </a:ext>
            </a:extLst>
          </p:cNvPr>
          <p:cNvPicPr>
            <a:picLocks noChangeAspect="1"/>
          </p:cNvPicPr>
          <p:nvPr/>
        </p:nvPicPr>
        <p:blipFill>
          <a:blip r:embed="rId2"/>
          <a:stretch>
            <a:fillRect/>
          </a:stretch>
        </p:blipFill>
        <p:spPr>
          <a:xfrm>
            <a:off x="2622227" y="3740687"/>
            <a:ext cx="6144946" cy="2568037"/>
          </a:xfrm>
          <a:prstGeom prst="rect">
            <a:avLst/>
          </a:prstGeom>
        </p:spPr>
      </p:pic>
    </p:spTree>
    <p:extLst>
      <p:ext uri="{BB962C8B-B14F-4D97-AF65-F5344CB8AC3E}">
        <p14:creationId xmlns:p14="http://schemas.microsoft.com/office/powerpoint/2010/main" val="1434100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F988-25FD-5445-AB2E-CEB5740C697F}"/>
              </a:ext>
            </a:extLst>
          </p:cNvPr>
          <p:cNvSpPr>
            <a:spLocks noGrp="1"/>
          </p:cNvSpPr>
          <p:nvPr>
            <p:ph type="title"/>
          </p:nvPr>
        </p:nvSpPr>
        <p:spPr/>
        <p:txBody>
          <a:bodyPr/>
          <a:lstStyle/>
          <a:p>
            <a:r>
              <a:rPr lang="en-US" dirty="0" err="1"/>
              <a:t>cat.py</a:t>
            </a:r>
            <a:r>
              <a:rPr lang="en-US" dirty="0"/>
              <a:t> continued - add this code</a:t>
            </a:r>
          </a:p>
        </p:txBody>
      </p:sp>
      <p:sp>
        <p:nvSpPr>
          <p:cNvPr id="3" name="Content Placeholder 2">
            <a:extLst>
              <a:ext uri="{FF2B5EF4-FFF2-40B4-BE49-F238E27FC236}">
                <a16:creationId xmlns:a16="http://schemas.microsoft.com/office/drawing/2014/main" id="{0C649BCA-1C58-644B-B1CA-42539E9B48E1}"/>
              </a:ext>
            </a:extLst>
          </p:cNvPr>
          <p:cNvSpPr>
            <a:spLocks noGrp="1"/>
          </p:cNvSpPr>
          <p:nvPr>
            <p:ph idx="1"/>
          </p:nvPr>
        </p:nvSpPr>
        <p:spPr>
          <a:xfrm>
            <a:off x="714375" y="4572000"/>
            <a:ext cx="8229600" cy="1743075"/>
          </a:xfrm>
        </p:spPr>
        <p:txBody>
          <a:bodyPr/>
          <a:lstStyle/>
          <a:p>
            <a:r>
              <a:rPr lang="en-US" dirty="0"/>
              <a:t>select() returns a query object you can loop over, or turn into a list, for example</a:t>
            </a:r>
          </a:p>
          <a:p>
            <a:pPr marL="0" indent="0">
              <a:buNone/>
            </a:pPr>
            <a:r>
              <a:rPr lang="en-US" dirty="0" err="1">
                <a:latin typeface="Consolas" panose="020B0609020204030204" pitchFamily="49" charset="0"/>
                <a:cs typeface="Consolas" panose="020B0609020204030204" pitchFamily="49" charset="0"/>
              </a:rPr>
              <a:t>list_of_cats</a:t>
            </a:r>
            <a:r>
              <a:rPr lang="en-US" dirty="0">
                <a:latin typeface="Consolas" panose="020B0609020204030204" pitchFamily="49" charset="0"/>
                <a:cs typeface="Consolas" panose="020B0609020204030204" pitchFamily="49" charset="0"/>
              </a:rPr>
              <a:t> = list(cats) </a:t>
            </a:r>
          </a:p>
          <a:p>
            <a:endParaRPr lang="en-US" dirty="0"/>
          </a:p>
        </p:txBody>
      </p:sp>
      <p:pic>
        <p:nvPicPr>
          <p:cNvPr id="4" name="Picture 3">
            <a:extLst>
              <a:ext uri="{FF2B5EF4-FFF2-40B4-BE49-F238E27FC236}">
                <a16:creationId xmlns:a16="http://schemas.microsoft.com/office/drawing/2014/main" id="{081F1007-B321-9545-899A-31AED27E3195}"/>
              </a:ext>
            </a:extLst>
          </p:cNvPr>
          <p:cNvPicPr>
            <a:picLocks noChangeAspect="1"/>
          </p:cNvPicPr>
          <p:nvPr/>
        </p:nvPicPr>
        <p:blipFill>
          <a:blip r:embed="rId2"/>
          <a:stretch>
            <a:fillRect/>
          </a:stretch>
        </p:blipFill>
        <p:spPr>
          <a:xfrm>
            <a:off x="1740405" y="1548606"/>
            <a:ext cx="5239832" cy="2663825"/>
          </a:xfrm>
          <a:prstGeom prst="rect">
            <a:avLst/>
          </a:prstGeom>
          <a:ln>
            <a:solidFill>
              <a:srgbClr val="002060"/>
            </a:solidFill>
          </a:ln>
        </p:spPr>
      </p:pic>
    </p:spTree>
    <p:extLst>
      <p:ext uri="{BB962C8B-B14F-4D97-AF65-F5344CB8AC3E}">
        <p14:creationId xmlns:p14="http://schemas.microsoft.com/office/powerpoint/2010/main" val="20790591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FF69-958E-AA4A-9CFD-E6E784792BC1}"/>
              </a:ext>
            </a:extLst>
          </p:cNvPr>
          <p:cNvSpPr>
            <a:spLocks noGrp="1"/>
          </p:cNvSpPr>
          <p:nvPr>
            <p:ph type="title"/>
          </p:nvPr>
        </p:nvSpPr>
        <p:spPr/>
        <p:txBody>
          <a:bodyPr>
            <a:normAutofit fontScale="90000"/>
          </a:bodyPr>
          <a:lstStyle/>
          <a:p>
            <a:r>
              <a:rPr lang="en-US" dirty="0"/>
              <a:t>Updates - if you have a model instance already</a:t>
            </a:r>
          </a:p>
        </p:txBody>
      </p:sp>
      <p:sp>
        <p:nvSpPr>
          <p:cNvPr id="3" name="Content Placeholder 2">
            <a:extLst>
              <a:ext uri="{FF2B5EF4-FFF2-40B4-BE49-F238E27FC236}">
                <a16:creationId xmlns:a16="http://schemas.microsoft.com/office/drawing/2014/main" id="{EE747000-4DF9-7D4F-8CFE-1A757BBCE5A2}"/>
              </a:ext>
            </a:extLst>
          </p:cNvPr>
          <p:cNvSpPr>
            <a:spLocks noGrp="1"/>
          </p:cNvSpPr>
          <p:nvPr>
            <p:ph idx="1"/>
          </p:nvPr>
        </p:nvSpPr>
        <p:spPr/>
        <p:txBody>
          <a:bodyPr/>
          <a:lstStyle/>
          <a:p>
            <a:r>
              <a:rPr lang="en-US" dirty="0"/>
              <a:t>Update the age of a Cat</a:t>
            </a:r>
          </a:p>
          <a:p>
            <a:r>
              <a:rPr lang="en-US" dirty="0"/>
              <a:t>Run this code, and verify in the </a:t>
            </a:r>
            <a:r>
              <a:rPr lang="en-US" dirty="0" err="1"/>
              <a:t>sqlite</a:t>
            </a:r>
            <a:r>
              <a:rPr lang="en-US" dirty="0"/>
              <a:t> shell</a:t>
            </a:r>
          </a:p>
        </p:txBody>
      </p:sp>
      <p:pic>
        <p:nvPicPr>
          <p:cNvPr id="4" name="Picture 3">
            <a:extLst>
              <a:ext uri="{FF2B5EF4-FFF2-40B4-BE49-F238E27FC236}">
                <a16:creationId xmlns:a16="http://schemas.microsoft.com/office/drawing/2014/main" id="{01AC4AE3-05CA-E546-86C7-04FD3ED1EE24}"/>
              </a:ext>
            </a:extLst>
          </p:cNvPr>
          <p:cNvPicPr>
            <a:picLocks noChangeAspect="1"/>
          </p:cNvPicPr>
          <p:nvPr/>
        </p:nvPicPr>
        <p:blipFill>
          <a:blip r:embed="rId2"/>
          <a:stretch>
            <a:fillRect/>
          </a:stretch>
        </p:blipFill>
        <p:spPr>
          <a:xfrm>
            <a:off x="261491" y="3581254"/>
            <a:ext cx="8425309" cy="1917701"/>
          </a:xfrm>
          <a:prstGeom prst="rect">
            <a:avLst/>
          </a:prstGeom>
          <a:ln>
            <a:solidFill>
              <a:srgbClr val="002060"/>
            </a:solidFill>
          </a:ln>
        </p:spPr>
      </p:pic>
    </p:spTree>
    <p:extLst>
      <p:ext uri="{BB962C8B-B14F-4D97-AF65-F5344CB8AC3E}">
        <p14:creationId xmlns:p14="http://schemas.microsoft.com/office/powerpoint/2010/main" val="2223121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9D865-67B3-2146-8850-8F36CC6F1410}"/>
              </a:ext>
            </a:extLst>
          </p:cNvPr>
          <p:cNvSpPr>
            <a:spLocks noGrp="1"/>
          </p:cNvSpPr>
          <p:nvPr>
            <p:ph type="title"/>
          </p:nvPr>
        </p:nvSpPr>
        <p:spPr/>
        <p:txBody>
          <a:bodyPr>
            <a:normAutofit fontScale="90000"/>
          </a:bodyPr>
          <a:lstStyle/>
          <a:p>
            <a:r>
              <a:rPr lang="en-US" dirty="0"/>
              <a:t>Updating directly, no model instance</a:t>
            </a:r>
          </a:p>
        </p:txBody>
      </p:sp>
      <p:sp>
        <p:nvSpPr>
          <p:cNvPr id="3" name="Content Placeholder 2">
            <a:extLst>
              <a:ext uri="{FF2B5EF4-FFF2-40B4-BE49-F238E27FC236}">
                <a16:creationId xmlns:a16="http://schemas.microsoft.com/office/drawing/2014/main" id="{512A9133-9C79-9D42-94A4-1300A98800AA}"/>
              </a:ext>
            </a:extLst>
          </p:cNvPr>
          <p:cNvSpPr>
            <a:spLocks noGrp="1"/>
          </p:cNvSpPr>
          <p:nvPr>
            <p:ph idx="1"/>
          </p:nvPr>
        </p:nvSpPr>
        <p:spPr/>
        <p:txBody>
          <a:bodyPr/>
          <a:lstStyle/>
          <a:p>
            <a:r>
              <a:rPr lang="en-US" dirty="0"/>
              <a:t>Don't need a model instance</a:t>
            </a:r>
          </a:p>
          <a:p>
            <a:r>
              <a:rPr lang="en-US" dirty="0"/>
              <a:t>Note you need to call execute() on update queries to modify the database </a:t>
            </a:r>
          </a:p>
        </p:txBody>
      </p:sp>
      <p:pic>
        <p:nvPicPr>
          <p:cNvPr id="4" name="Picture 3">
            <a:extLst>
              <a:ext uri="{FF2B5EF4-FFF2-40B4-BE49-F238E27FC236}">
                <a16:creationId xmlns:a16="http://schemas.microsoft.com/office/drawing/2014/main" id="{6034C323-4314-0E49-8EEE-1108F13DE62E}"/>
              </a:ext>
            </a:extLst>
          </p:cNvPr>
          <p:cNvPicPr>
            <a:picLocks noChangeAspect="1"/>
          </p:cNvPicPr>
          <p:nvPr/>
        </p:nvPicPr>
        <p:blipFill>
          <a:blip r:embed="rId2"/>
          <a:stretch>
            <a:fillRect/>
          </a:stretch>
        </p:blipFill>
        <p:spPr>
          <a:xfrm>
            <a:off x="151605" y="3636962"/>
            <a:ext cx="8840789" cy="1869903"/>
          </a:xfrm>
          <a:prstGeom prst="rect">
            <a:avLst/>
          </a:prstGeom>
          <a:ln>
            <a:solidFill>
              <a:srgbClr val="002060"/>
            </a:solidFill>
          </a:ln>
        </p:spPr>
      </p:pic>
    </p:spTree>
    <p:extLst>
      <p:ext uri="{BB962C8B-B14F-4D97-AF65-F5344CB8AC3E}">
        <p14:creationId xmlns:p14="http://schemas.microsoft.com/office/powerpoint/2010/main" val="1708123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ED63BB-EE17-6145-B5C1-88C1453C760F}"/>
              </a:ext>
            </a:extLst>
          </p:cNvPr>
          <p:cNvPicPr>
            <a:picLocks noChangeAspect="1"/>
          </p:cNvPicPr>
          <p:nvPr/>
        </p:nvPicPr>
        <p:blipFill>
          <a:blip r:embed="rId2"/>
          <a:stretch>
            <a:fillRect/>
          </a:stretch>
        </p:blipFill>
        <p:spPr>
          <a:xfrm>
            <a:off x="428624" y="1843769"/>
            <a:ext cx="5629276" cy="4282394"/>
          </a:xfrm>
          <a:prstGeom prst="rect">
            <a:avLst/>
          </a:prstGeom>
          <a:ln>
            <a:solidFill>
              <a:srgbClr val="002060"/>
            </a:solidFill>
          </a:ln>
        </p:spPr>
      </p:pic>
      <p:sp>
        <p:nvSpPr>
          <p:cNvPr id="2" name="Title 1">
            <a:extLst>
              <a:ext uri="{FF2B5EF4-FFF2-40B4-BE49-F238E27FC236}">
                <a16:creationId xmlns:a16="http://schemas.microsoft.com/office/drawing/2014/main" id="{C10A9A5A-CCDE-DF4D-88F8-6CD6A1E8CC1D}"/>
              </a:ext>
            </a:extLst>
          </p:cNvPr>
          <p:cNvSpPr>
            <a:spLocks noGrp="1"/>
          </p:cNvSpPr>
          <p:nvPr>
            <p:ph type="title"/>
          </p:nvPr>
        </p:nvSpPr>
        <p:spPr/>
        <p:txBody>
          <a:bodyPr/>
          <a:lstStyle/>
          <a:p>
            <a:r>
              <a:rPr lang="en-US" dirty="0"/>
              <a:t>More queries</a:t>
            </a:r>
          </a:p>
        </p:txBody>
      </p:sp>
      <p:sp>
        <p:nvSpPr>
          <p:cNvPr id="3" name="Content Placeholder 2">
            <a:extLst>
              <a:ext uri="{FF2B5EF4-FFF2-40B4-BE49-F238E27FC236}">
                <a16:creationId xmlns:a16="http://schemas.microsoft.com/office/drawing/2014/main" id="{893EBDC9-F4B4-5546-8139-4C136C5DE649}"/>
              </a:ext>
            </a:extLst>
          </p:cNvPr>
          <p:cNvSpPr>
            <a:spLocks noGrp="1"/>
          </p:cNvSpPr>
          <p:nvPr>
            <p:ph idx="1"/>
          </p:nvPr>
        </p:nvSpPr>
        <p:spPr>
          <a:xfrm>
            <a:off x="6257925" y="2022022"/>
            <a:ext cx="2628899" cy="3925888"/>
          </a:xfrm>
        </p:spPr>
        <p:txBody>
          <a:bodyPr>
            <a:normAutofit fontScale="85000" lnSpcReduction="20000"/>
          </a:bodyPr>
          <a:lstStyle/>
          <a:p>
            <a:pPr marL="0" indent="0">
              <a:buNone/>
            </a:pPr>
            <a:r>
              <a:rPr lang="en-US" dirty="0"/>
              <a:t>Insert another cat</a:t>
            </a:r>
          </a:p>
          <a:p>
            <a:pPr marL="0" indent="0">
              <a:buNone/>
            </a:pPr>
            <a:endParaRPr lang="en-US" dirty="0"/>
          </a:p>
          <a:p>
            <a:pPr marL="0" indent="0">
              <a:buNone/>
            </a:pPr>
            <a:r>
              <a:rPr lang="en-US" dirty="0"/>
              <a:t>Now try a query with a where clause</a:t>
            </a:r>
          </a:p>
          <a:p>
            <a:pPr marL="0" indent="0">
              <a:buNone/>
            </a:pPr>
            <a:endParaRPr lang="en-US" dirty="0"/>
          </a:p>
          <a:p>
            <a:pPr marL="0" indent="0">
              <a:buNone/>
            </a:pPr>
            <a:r>
              <a:rPr lang="en-US" dirty="0"/>
              <a:t>Look at the argument to the where method</a:t>
            </a:r>
          </a:p>
        </p:txBody>
      </p:sp>
    </p:spTree>
    <p:extLst>
      <p:ext uri="{BB962C8B-B14F-4D97-AF65-F5344CB8AC3E}">
        <p14:creationId xmlns:p14="http://schemas.microsoft.com/office/powerpoint/2010/main" val="31819163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06F-60ED-C74F-88DE-FBC0C8F25A0F}"/>
              </a:ext>
            </a:extLst>
          </p:cNvPr>
          <p:cNvSpPr>
            <a:spLocks noGrp="1"/>
          </p:cNvSpPr>
          <p:nvPr>
            <p:ph type="title"/>
          </p:nvPr>
        </p:nvSpPr>
        <p:spPr/>
        <p:txBody>
          <a:bodyPr/>
          <a:lstStyle/>
          <a:p>
            <a:r>
              <a:rPr lang="en-US" dirty="0"/>
              <a:t>Find one, find by ID</a:t>
            </a:r>
          </a:p>
        </p:txBody>
      </p:sp>
      <p:pic>
        <p:nvPicPr>
          <p:cNvPr id="4" name="Picture 3">
            <a:extLst>
              <a:ext uri="{FF2B5EF4-FFF2-40B4-BE49-F238E27FC236}">
                <a16:creationId xmlns:a16="http://schemas.microsoft.com/office/drawing/2014/main" id="{F4C133E7-0C32-0D4D-B5DB-A41FF464D134}"/>
              </a:ext>
            </a:extLst>
          </p:cNvPr>
          <p:cNvPicPr>
            <a:picLocks noChangeAspect="1"/>
          </p:cNvPicPr>
          <p:nvPr/>
        </p:nvPicPr>
        <p:blipFill>
          <a:blip r:embed="rId2"/>
          <a:stretch>
            <a:fillRect/>
          </a:stretch>
        </p:blipFill>
        <p:spPr>
          <a:xfrm>
            <a:off x="457199" y="1417638"/>
            <a:ext cx="6696457" cy="4673196"/>
          </a:xfrm>
          <a:prstGeom prst="rect">
            <a:avLst/>
          </a:prstGeom>
          <a:ln>
            <a:solidFill>
              <a:schemeClr val="bg1">
                <a:lumMod val="65000"/>
              </a:schemeClr>
            </a:solidFill>
          </a:ln>
        </p:spPr>
      </p:pic>
      <p:sp>
        <p:nvSpPr>
          <p:cNvPr id="3" name="Content Placeholder 2">
            <a:extLst>
              <a:ext uri="{FF2B5EF4-FFF2-40B4-BE49-F238E27FC236}">
                <a16:creationId xmlns:a16="http://schemas.microsoft.com/office/drawing/2014/main" id="{8DC9D775-964D-4245-A7F4-A73E88016F51}"/>
              </a:ext>
            </a:extLst>
          </p:cNvPr>
          <p:cNvSpPr>
            <a:spLocks noGrp="1"/>
          </p:cNvSpPr>
          <p:nvPr>
            <p:ph idx="1"/>
          </p:nvPr>
        </p:nvSpPr>
        <p:spPr>
          <a:xfrm>
            <a:off x="5934512" y="1403350"/>
            <a:ext cx="2828925" cy="1571625"/>
          </a:xfrm>
          <a:solidFill>
            <a:schemeClr val="bg1"/>
          </a:solidFill>
          <a:ln>
            <a:solidFill>
              <a:srgbClr val="002060"/>
            </a:solidFill>
          </a:ln>
        </p:spPr>
        <p:txBody>
          <a:bodyPr/>
          <a:lstStyle/>
          <a:p>
            <a:pPr marL="0" indent="0">
              <a:buNone/>
            </a:pPr>
            <a:r>
              <a:rPr lang="en-US" dirty="0" err="1"/>
              <a:t>find_by_id</a:t>
            </a:r>
            <a:r>
              <a:rPr lang="en-US" dirty="0"/>
              <a:t> raises an error if id not found</a:t>
            </a:r>
          </a:p>
        </p:txBody>
      </p:sp>
    </p:spTree>
    <p:extLst>
      <p:ext uri="{BB962C8B-B14F-4D97-AF65-F5344CB8AC3E}">
        <p14:creationId xmlns:p14="http://schemas.microsoft.com/office/powerpoint/2010/main" val="1477346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CD7A-8114-634D-85B5-DE398AF31AA2}"/>
              </a:ext>
            </a:extLst>
          </p:cNvPr>
          <p:cNvSpPr>
            <a:spLocks noGrp="1"/>
          </p:cNvSpPr>
          <p:nvPr>
            <p:ph type="title"/>
          </p:nvPr>
        </p:nvSpPr>
        <p:spPr/>
        <p:txBody>
          <a:bodyPr/>
          <a:lstStyle/>
          <a:p>
            <a:r>
              <a:rPr lang="en-US" dirty="0"/>
              <a:t>Aggregate queries</a:t>
            </a:r>
          </a:p>
        </p:txBody>
      </p:sp>
      <p:sp>
        <p:nvSpPr>
          <p:cNvPr id="3" name="Content Placeholder 2">
            <a:extLst>
              <a:ext uri="{FF2B5EF4-FFF2-40B4-BE49-F238E27FC236}">
                <a16:creationId xmlns:a16="http://schemas.microsoft.com/office/drawing/2014/main" id="{56E02A3E-21E5-924D-81CB-00689F4A011B}"/>
              </a:ext>
            </a:extLst>
          </p:cNvPr>
          <p:cNvSpPr>
            <a:spLocks noGrp="1"/>
          </p:cNvSpPr>
          <p:nvPr>
            <p:ph idx="1"/>
          </p:nvPr>
        </p:nvSpPr>
        <p:spPr/>
        <p:txBody>
          <a:bodyPr/>
          <a:lstStyle/>
          <a:p>
            <a:r>
              <a:rPr lang="en-US" dirty="0"/>
              <a:t>Convenient shortcut for count</a:t>
            </a:r>
          </a:p>
          <a:p>
            <a:r>
              <a:rPr lang="en-US" dirty="0"/>
              <a:t>Other aggregates use </a:t>
            </a:r>
            <a:r>
              <a:rPr lang="en-US" dirty="0" err="1"/>
              <a:t>fn</a:t>
            </a:r>
            <a:r>
              <a:rPr lang="en-US" dirty="0"/>
              <a:t> parameters</a:t>
            </a:r>
          </a:p>
        </p:txBody>
      </p:sp>
      <p:pic>
        <p:nvPicPr>
          <p:cNvPr id="4" name="Picture 3">
            <a:extLst>
              <a:ext uri="{FF2B5EF4-FFF2-40B4-BE49-F238E27FC236}">
                <a16:creationId xmlns:a16="http://schemas.microsoft.com/office/drawing/2014/main" id="{2B3D4B33-DC3B-1247-91F1-470C516A4323}"/>
              </a:ext>
            </a:extLst>
          </p:cNvPr>
          <p:cNvPicPr>
            <a:picLocks noChangeAspect="1"/>
          </p:cNvPicPr>
          <p:nvPr/>
        </p:nvPicPr>
        <p:blipFill>
          <a:blip r:embed="rId2"/>
          <a:stretch>
            <a:fillRect/>
          </a:stretch>
        </p:blipFill>
        <p:spPr>
          <a:xfrm>
            <a:off x="856498" y="2821780"/>
            <a:ext cx="7431004" cy="3921919"/>
          </a:xfrm>
          <a:prstGeom prst="rect">
            <a:avLst/>
          </a:prstGeom>
          <a:ln>
            <a:solidFill>
              <a:srgbClr val="002060"/>
            </a:solidFill>
          </a:ln>
        </p:spPr>
      </p:pic>
    </p:spTree>
    <p:extLst>
      <p:ext uri="{BB962C8B-B14F-4D97-AF65-F5344CB8AC3E}">
        <p14:creationId xmlns:p14="http://schemas.microsoft.com/office/powerpoint/2010/main" val="2726516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04E6-E5E0-F844-BF32-ED8991242F51}"/>
              </a:ext>
            </a:extLst>
          </p:cNvPr>
          <p:cNvSpPr>
            <a:spLocks noGrp="1"/>
          </p:cNvSpPr>
          <p:nvPr>
            <p:ph type="title"/>
          </p:nvPr>
        </p:nvSpPr>
        <p:spPr/>
        <p:txBody>
          <a:bodyPr/>
          <a:lstStyle/>
          <a:p>
            <a:r>
              <a:rPr lang="en-US" dirty="0"/>
              <a:t>Sorting</a:t>
            </a:r>
          </a:p>
        </p:txBody>
      </p:sp>
      <p:sp>
        <p:nvSpPr>
          <p:cNvPr id="3" name="Content Placeholder 2">
            <a:extLst>
              <a:ext uri="{FF2B5EF4-FFF2-40B4-BE49-F238E27FC236}">
                <a16:creationId xmlns:a16="http://schemas.microsoft.com/office/drawing/2014/main" id="{2DAAA4F1-A7A0-B949-9EE1-12E03BD0E7EA}"/>
              </a:ext>
            </a:extLst>
          </p:cNvPr>
          <p:cNvSpPr>
            <a:spLocks noGrp="1"/>
          </p:cNvSpPr>
          <p:nvPr>
            <p:ph idx="1"/>
          </p:nvPr>
        </p:nvSpPr>
        <p:spPr/>
        <p:txBody>
          <a:bodyPr/>
          <a:lstStyle/>
          <a:p>
            <a:r>
              <a:rPr lang="en-US" dirty="0"/>
              <a:t>Append </a:t>
            </a:r>
            <a:r>
              <a:rPr lang="en-US" dirty="0" err="1"/>
              <a:t>order_by</a:t>
            </a:r>
            <a:r>
              <a:rPr lang="en-US" dirty="0"/>
              <a:t>()</a:t>
            </a:r>
          </a:p>
        </p:txBody>
      </p:sp>
      <p:pic>
        <p:nvPicPr>
          <p:cNvPr id="4" name="Picture 3">
            <a:extLst>
              <a:ext uri="{FF2B5EF4-FFF2-40B4-BE49-F238E27FC236}">
                <a16:creationId xmlns:a16="http://schemas.microsoft.com/office/drawing/2014/main" id="{CA8C9339-7E7B-0E4B-8767-C8F32738A25C}"/>
              </a:ext>
            </a:extLst>
          </p:cNvPr>
          <p:cNvPicPr>
            <a:picLocks noChangeAspect="1"/>
          </p:cNvPicPr>
          <p:nvPr/>
        </p:nvPicPr>
        <p:blipFill>
          <a:blip r:embed="rId2"/>
          <a:stretch>
            <a:fillRect/>
          </a:stretch>
        </p:blipFill>
        <p:spPr>
          <a:xfrm>
            <a:off x="774699" y="2789236"/>
            <a:ext cx="7445827" cy="1668463"/>
          </a:xfrm>
          <a:prstGeom prst="rect">
            <a:avLst/>
          </a:prstGeom>
          <a:ln>
            <a:solidFill>
              <a:srgbClr val="002060"/>
            </a:solidFill>
          </a:ln>
        </p:spPr>
      </p:pic>
    </p:spTree>
    <p:extLst>
      <p:ext uri="{BB962C8B-B14F-4D97-AF65-F5344CB8AC3E}">
        <p14:creationId xmlns:p14="http://schemas.microsoft.com/office/powerpoint/2010/main" val="2093652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0D79-0B84-4840-B304-C601E2FB36FF}"/>
              </a:ext>
            </a:extLst>
          </p:cNvPr>
          <p:cNvSpPr>
            <a:spLocks noGrp="1"/>
          </p:cNvSpPr>
          <p:nvPr>
            <p:ph type="title"/>
          </p:nvPr>
        </p:nvSpPr>
        <p:spPr/>
        <p:txBody>
          <a:bodyPr/>
          <a:lstStyle/>
          <a:p>
            <a:r>
              <a:rPr lang="en-US" dirty="0"/>
              <a:t>Limiting</a:t>
            </a:r>
          </a:p>
        </p:txBody>
      </p:sp>
      <p:sp>
        <p:nvSpPr>
          <p:cNvPr id="3" name="Content Placeholder 2">
            <a:extLst>
              <a:ext uri="{FF2B5EF4-FFF2-40B4-BE49-F238E27FC236}">
                <a16:creationId xmlns:a16="http://schemas.microsoft.com/office/drawing/2014/main" id="{13441E84-BCF7-EC43-B89F-730B1CC1815A}"/>
              </a:ext>
            </a:extLst>
          </p:cNvPr>
          <p:cNvSpPr>
            <a:spLocks noGrp="1"/>
          </p:cNvSpPr>
          <p:nvPr>
            <p:ph idx="1"/>
          </p:nvPr>
        </p:nvSpPr>
        <p:spPr/>
        <p:txBody>
          <a:bodyPr/>
          <a:lstStyle/>
          <a:p>
            <a:r>
              <a:rPr lang="en-US" dirty="0"/>
              <a:t>Common to only want the first rows returned from a query</a:t>
            </a:r>
          </a:p>
          <a:p>
            <a:r>
              <a:rPr lang="en-US" dirty="0"/>
              <a:t>Total matching results might be a very large number, so if you don't need them all, don't fetch them </a:t>
            </a:r>
          </a:p>
        </p:txBody>
      </p:sp>
      <p:pic>
        <p:nvPicPr>
          <p:cNvPr id="4" name="Picture 3">
            <a:extLst>
              <a:ext uri="{FF2B5EF4-FFF2-40B4-BE49-F238E27FC236}">
                <a16:creationId xmlns:a16="http://schemas.microsoft.com/office/drawing/2014/main" id="{2511F5D2-7E9D-9B43-B1F8-DFD321A4A458}"/>
              </a:ext>
            </a:extLst>
          </p:cNvPr>
          <p:cNvPicPr>
            <a:picLocks noChangeAspect="1"/>
          </p:cNvPicPr>
          <p:nvPr/>
        </p:nvPicPr>
        <p:blipFill>
          <a:blip r:embed="rId2"/>
          <a:stretch>
            <a:fillRect/>
          </a:stretch>
        </p:blipFill>
        <p:spPr>
          <a:xfrm>
            <a:off x="679448" y="4471988"/>
            <a:ext cx="7686112" cy="2025650"/>
          </a:xfrm>
          <a:prstGeom prst="rect">
            <a:avLst/>
          </a:prstGeom>
          <a:ln>
            <a:solidFill>
              <a:srgbClr val="002060"/>
            </a:solidFill>
          </a:ln>
        </p:spPr>
      </p:pic>
    </p:spTree>
    <p:extLst>
      <p:ext uri="{BB962C8B-B14F-4D97-AF65-F5344CB8AC3E}">
        <p14:creationId xmlns:p14="http://schemas.microsoft.com/office/powerpoint/2010/main" val="2012751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code</a:t>
            </a:r>
          </a:p>
        </p:txBody>
      </p:sp>
      <p:sp>
        <p:nvSpPr>
          <p:cNvPr id="3" name="Content Placeholder 2"/>
          <p:cNvSpPr>
            <a:spLocks noGrp="1"/>
          </p:cNvSpPr>
          <p:nvPr>
            <p:ph idx="1"/>
          </p:nvPr>
        </p:nvSpPr>
        <p:spPr/>
        <p:txBody>
          <a:bodyPr/>
          <a:lstStyle/>
          <a:p>
            <a:r>
              <a:rPr lang="en-US" dirty="0">
                <a:hlinkClick r:id="rId2"/>
              </a:rPr>
              <a:t>https://github.com/claraj/hello_sqlite_python</a:t>
            </a:r>
            <a:r>
              <a:rPr lang="en-US" dirty="0"/>
              <a:t> </a:t>
            </a:r>
          </a:p>
        </p:txBody>
      </p:sp>
    </p:spTree>
    <p:extLst>
      <p:ext uri="{BB962C8B-B14F-4D97-AF65-F5344CB8AC3E}">
        <p14:creationId xmlns:p14="http://schemas.microsoft.com/office/powerpoint/2010/main" val="2855393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90D79-0B84-4840-B304-C601E2FB36FF}"/>
              </a:ext>
            </a:extLst>
          </p:cNvPr>
          <p:cNvSpPr>
            <a:spLocks noGrp="1"/>
          </p:cNvSpPr>
          <p:nvPr>
            <p:ph type="title"/>
          </p:nvPr>
        </p:nvSpPr>
        <p:spPr/>
        <p:txBody>
          <a:bodyPr/>
          <a:lstStyle/>
          <a:p>
            <a:r>
              <a:rPr lang="en-US" dirty="0"/>
              <a:t>Limiting</a:t>
            </a:r>
          </a:p>
        </p:txBody>
      </p:sp>
      <p:sp>
        <p:nvSpPr>
          <p:cNvPr id="3" name="Content Placeholder 2">
            <a:extLst>
              <a:ext uri="{FF2B5EF4-FFF2-40B4-BE49-F238E27FC236}">
                <a16:creationId xmlns:a16="http://schemas.microsoft.com/office/drawing/2014/main" id="{13441E84-BCF7-EC43-B89F-730B1CC1815A}"/>
              </a:ext>
            </a:extLst>
          </p:cNvPr>
          <p:cNvSpPr>
            <a:spLocks noGrp="1"/>
          </p:cNvSpPr>
          <p:nvPr>
            <p:ph idx="1"/>
          </p:nvPr>
        </p:nvSpPr>
        <p:spPr/>
        <p:txBody>
          <a:bodyPr/>
          <a:lstStyle/>
          <a:p>
            <a:r>
              <a:rPr lang="en-US" dirty="0"/>
              <a:t>Can chain </a:t>
            </a:r>
            <a:r>
              <a:rPr lang="en-US" dirty="0" err="1"/>
              <a:t>order_by</a:t>
            </a:r>
            <a:r>
              <a:rPr lang="en-US" dirty="0"/>
              <a:t>, limit, and other methods to filter the results</a:t>
            </a:r>
          </a:p>
          <a:p>
            <a:r>
              <a:rPr lang="en-US" dirty="0"/>
              <a:t>example: social media app may fetch the most recent 20 posts </a:t>
            </a:r>
          </a:p>
          <a:p>
            <a:pPr marL="0" indent="0">
              <a:buNone/>
            </a:pPr>
            <a:r>
              <a:rPr lang="en-US" sz="2000" dirty="0" err="1">
                <a:latin typeface="Consolas" panose="020B0609020204030204" pitchFamily="49" charset="0"/>
                <a:cs typeface="Consolas" panose="020B0609020204030204" pitchFamily="49" charset="0"/>
              </a:rPr>
              <a:t>most_recent</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Post.select</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order_by</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Post.date</a:t>
            </a:r>
            <a:r>
              <a:rPr lang="en-US" sz="2000" dirty="0">
                <a:latin typeface="Consolas" panose="020B0609020204030204" pitchFamily="49" charset="0"/>
                <a:cs typeface="Consolas" panose="020B0609020204030204" pitchFamily="49" charset="0"/>
              </a:rPr>
              <a:t>).limit(20)</a:t>
            </a:r>
          </a:p>
        </p:txBody>
      </p:sp>
      <p:pic>
        <p:nvPicPr>
          <p:cNvPr id="4" name="Picture 3">
            <a:extLst>
              <a:ext uri="{FF2B5EF4-FFF2-40B4-BE49-F238E27FC236}">
                <a16:creationId xmlns:a16="http://schemas.microsoft.com/office/drawing/2014/main" id="{80D03BBC-1629-1347-8A75-73D6995378FB}"/>
              </a:ext>
            </a:extLst>
          </p:cNvPr>
          <p:cNvPicPr>
            <a:picLocks noChangeAspect="1"/>
          </p:cNvPicPr>
          <p:nvPr/>
        </p:nvPicPr>
        <p:blipFill>
          <a:blip r:embed="rId2"/>
          <a:stretch>
            <a:fillRect/>
          </a:stretch>
        </p:blipFill>
        <p:spPr>
          <a:xfrm>
            <a:off x="255346" y="4457701"/>
            <a:ext cx="8633308" cy="1979612"/>
          </a:xfrm>
          <a:prstGeom prst="rect">
            <a:avLst/>
          </a:prstGeom>
          <a:ln>
            <a:solidFill>
              <a:srgbClr val="002060"/>
            </a:solidFill>
          </a:ln>
        </p:spPr>
      </p:pic>
    </p:spTree>
    <p:extLst>
      <p:ext uri="{BB962C8B-B14F-4D97-AF65-F5344CB8AC3E}">
        <p14:creationId xmlns:p14="http://schemas.microsoft.com/office/powerpoint/2010/main" val="40707859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01E86-51F0-884F-B16D-7550F00F8C0C}"/>
              </a:ext>
            </a:extLst>
          </p:cNvPr>
          <p:cNvSpPr>
            <a:spLocks noGrp="1"/>
          </p:cNvSpPr>
          <p:nvPr>
            <p:ph type="title"/>
          </p:nvPr>
        </p:nvSpPr>
        <p:spPr/>
        <p:txBody>
          <a:bodyPr/>
          <a:lstStyle/>
          <a:p>
            <a:r>
              <a:rPr lang="en-US" dirty="0"/>
              <a:t>Deleting</a:t>
            </a:r>
          </a:p>
        </p:txBody>
      </p:sp>
      <p:sp>
        <p:nvSpPr>
          <p:cNvPr id="3" name="Content Placeholder 2">
            <a:extLst>
              <a:ext uri="{FF2B5EF4-FFF2-40B4-BE49-F238E27FC236}">
                <a16:creationId xmlns:a16="http://schemas.microsoft.com/office/drawing/2014/main" id="{30FDD6C1-FC4F-CE4A-AED4-C780243C2CE4}"/>
              </a:ext>
            </a:extLst>
          </p:cNvPr>
          <p:cNvSpPr>
            <a:spLocks noGrp="1"/>
          </p:cNvSpPr>
          <p:nvPr>
            <p:ph idx="1"/>
          </p:nvPr>
        </p:nvSpPr>
        <p:spPr/>
        <p:txBody>
          <a:bodyPr/>
          <a:lstStyle/>
          <a:p>
            <a:r>
              <a:rPr lang="en-US" dirty="0"/>
              <a:t>Delete rows that match a query</a:t>
            </a:r>
          </a:p>
          <a:p>
            <a:r>
              <a:rPr lang="en-US" dirty="0"/>
              <a:t>Note you need to execute() your query to modify the database </a:t>
            </a:r>
          </a:p>
        </p:txBody>
      </p:sp>
      <p:pic>
        <p:nvPicPr>
          <p:cNvPr id="5" name="Picture 4">
            <a:extLst>
              <a:ext uri="{FF2B5EF4-FFF2-40B4-BE49-F238E27FC236}">
                <a16:creationId xmlns:a16="http://schemas.microsoft.com/office/drawing/2014/main" id="{1E06E752-EF7E-A94E-94C3-D818DE055C19}"/>
              </a:ext>
            </a:extLst>
          </p:cNvPr>
          <p:cNvPicPr>
            <a:picLocks noChangeAspect="1"/>
          </p:cNvPicPr>
          <p:nvPr/>
        </p:nvPicPr>
        <p:blipFill>
          <a:blip r:embed="rId2"/>
          <a:stretch>
            <a:fillRect/>
          </a:stretch>
        </p:blipFill>
        <p:spPr>
          <a:xfrm>
            <a:off x="206056" y="3671806"/>
            <a:ext cx="8804919" cy="1613115"/>
          </a:xfrm>
          <a:prstGeom prst="rect">
            <a:avLst/>
          </a:prstGeom>
          <a:ln>
            <a:solidFill>
              <a:schemeClr val="bg1">
                <a:lumMod val="65000"/>
              </a:schemeClr>
            </a:solidFill>
          </a:ln>
        </p:spPr>
      </p:pic>
    </p:spTree>
    <p:extLst>
      <p:ext uri="{BB962C8B-B14F-4D97-AF65-F5344CB8AC3E}">
        <p14:creationId xmlns:p14="http://schemas.microsoft.com/office/powerpoint/2010/main" val="1021418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8A6B-8993-9B4D-81BF-0D7B82806FE5}"/>
              </a:ext>
            </a:extLst>
          </p:cNvPr>
          <p:cNvSpPr>
            <a:spLocks noGrp="1"/>
          </p:cNvSpPr>
          <p:nvPr>
            <p:ph type="title"/>
          </p:nvPr>
        </p:nvSpPr>
        <p:spPr/>
        <p:txBody>
          <a:bodyPr/>
          <a:lstStyle/>
          <a:p>
            <a:r>
              <a:rPr lang="en-US" dirty="0"/>
              <a:t>Delete all</a:t>
            </a:r>
          </a:p>
        </p:txBody>
      </p:sp>
      <p:sp>
        <p:nvSpPr>
          <p:cNvPr id="3" name="Content Placeholder 2">
            <a:extLst>
              <a:ext uri="{FF2B5EF4-FFF2-40B4-BE49-F238E27FC236}">
                <a16:creationId xmlns:a16="http://schemas.microsoft.com/office/drawing/2014/main" id="{1BF59047-8FAD-574B-8645-3F66AD682F94}"/>
              </a:ext>
            </a:extLst>
          </p:cNvPr>
          <p:cNvSpPr>
            <a:spLocks noGrp="1"/>
          </p:cNvSpPr>
          <p:nvPr>
            <p:ph idx="1"/>
          </p:nvPr>
        </p:nvSpPr>
        <p:spPr/>
        <p:txBody>
          <a:bodyPr/>
          <a:lstStyle/>
          <a:p>
            <a:r>
              <a:rPr lang="en-US" dirty="0"/>
              <a:t>Delete with no </a:t>
            </a:r>
            <a:r>
              <a:rPr lang="en-US" i="1" dirty="0"/>
              <a:t>where</a:t>
            </a:r>
            <a:r>
              <a:rPr lang="en-US" dirty="0"/>
              <a:t> deletes everything!</a:t>
            </a:r>
          </a:p>
        </p:txBody>
      </p:sp>
      <p:pic>
        <p:nvPicPr>
          <p:cNvPr id="4" name="Picture 3">
            <a:extLst>
              <a:ext uri="{FF2B5EF4-FFF2-40B4-BE49-F238E27FC236}">
                <a16:creationId xmlns:a16="http://schemas.microsoft.com/office/drawing/2014/main" id="{30A3562A-E3A3-FE41-9210-324C1017C591}"/>
              </a:ext>
            </a:extLst>
          </p:cNvPr>
          <p:cNvPicPr>
            <a:picLocks noChangeAspect="1"/>
          </p:cNvPicPr>
          <p:nvPr/>
        </p:nvPicPr>
        <p:blipFill>
          <a:blip r:embed="rId2"/>
          <a:stretch>
            <a:fillRect/>
          </a:stretch>
        </p:blipFill>
        <p:spPr>
          <a:xfrm>
            <a:off x="671512" y="2669381"/>
            <a:ext cx="7446791" cy="3456782"/>
          </a:xfrm>
          <a:prstGeom prst="rect">
            <a:avLst/>
          </a:prstGeom>
          <a:ln>
            <a:solidFill>
              <a:srgbClr val="002060"/>
            </a:solidFill>
          </a:ln>
        </p:spPr>
      </p:pic>
    </p:spTree>
    <p:extLst>
      <p:ext uri="{BB962C8B-B14F-4D97-AF65-F5344CB8AC3E}">
        <p14:creationId xmlns:p14="http://schemas.microsoft.com/office/powerpoint/2010/main" val="40549910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Relationships between tables</a:t>
            </a:r>
          </a:p>
        </p:txBody>
      </p:sp>
      <p:sp>
        <p:nvSpPr>
          <p:cNvPr id="3" name="Content Placeholder 2"/>
          <p:cNvSpPr>
            <a:spLocks noGrp="1"/>
          </p:cNvSpPr>
          <p:nvPr>
            <p:ph idx="1"/>
          </p:nvPr>
        </p:nvSpPr>
        <p:spPr/>
        <p:txBody>
          <a:bodyPr>
            <a:normAutofit fontScale="92500" lnSpcReduction="10000"/>
          </a:bodyPr>
          <a:lstStyle/>
          <a:p>
            <a:r>
              <a:rPr lang="en-US" dirty="0"/>
              <a:t>Foreign key relationships are supported</a:t>
            </a:r>
          </a:p>
          <a:p>
            <a:r>
              <a:rPr lang="en-US" dirty="0"/>
              <a:t>If one column is a foreign key for another table, when Peewee maps the DB to that object, it can populate the object with data from the item the foreign key refers to</a:t>
            </a:r>
          </a:p>
          <a:p>
            <a:r>
              <a:rPr lang="en-US" dirty="0"/>
              <a:t>E.g. A users table and phones table. A phone can be assigned to a user; so phone table has a column for user id; this is a foreign key</a:t>
            </a:r>
          </a:p>
          <a:p>
            <a:r>
              <a:rPr lang="en-US" dirty="0"/>
              <a:t>Peewee can create phone objects and include the user's data in the object</a:t>
            </a:r>
          </a:p>
        </p:txBody>
      </p:sp>
    </p:spTree>
    <p:extLst>
      <p:ext uri="{BB962C8B-B14F-4D97-AF65-F5344CB8AC3E}">
        <p14:creationId xmlns:p14="http://schemas.microsoft.com/office/powerpoint/2010/main" val="3386734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Book Reading List- Peewee version </a:t>
            </a:r>
          </a:p>
        </p:txBody>
      </p:sp>
      <p:sp>
        <p:nvSpPr>
          <p:cNvPr id="3" name="Content Placeholder 2"/>
          <p:cNvSpPr>
            <a:spLocks noGrp="1"/>
          </p:cNvSpPr>
          <p:nvPr>
            <p:ph idx="1"/>
          </p:nvPr>
        </p:nvSpPr>
        <p:spPr>
          <a:xfrm>
            <a:off x="457200" y="1600200"/>
            <a:ext cx="2857500" cy="4525963"/>
          </a:xfrm>
        </p:spPr>
        <p:txBody>
          <a:bodyPr>
            <a:normAutofit lnSpcReduction="10000"/>
          </a:bodyPr>
          <a:lstStyle/>
          <a:p>
            <a:r>
              <a:rPr lang="en-US" dirty="0"/>
              <a:t>In the example repo </a:t>
            </a:r>
            <a:r>
              <a:rPr lang="en-US" dirty="0" err="1"/>
              <a:t>peewee_orm</a:t>
            </a:r>
            <a:r>
              <a:rPr lang="en-US" dirty="0"/>
              <a:t>/</a:t>
            </a:r>
            <a:r>
              <a:rPr lang="en-US" dirty="0" err="1"/>
              <a:t>reading_list</a:t>
            </a:r>
            <a:r>
              <a:rPr lang="en-US" dirty="0"/>
              <a:t> </a:t>
            </a:r>
          </a:p>
          <a:p>
            <a:endParaRPr lang="en-US" dirty="0"/>
          </a:p>
          <a:p>
            <a:r>
              <a:rPr lang="en-US" dirty="0"/>
              <a:t>Much shorter code - less than half the lines!</a:t>
            </a:r>
          </a:p>
          <a:p>
            <a:pPr marL="0" indent="0">
              <a:buNone/>
            </a:pPr>
            <a:endParaRPr lang="en-US" dirty="0"/>
          </a:p>
        </p:txBody>
      </p:sp>
      <p:pic>
        <p:nvPicPr>
          <p:cNvPr id="4" name="Picture 3">
            <a:extLst>
              <a:ext uri="{FF2B5EF4-FFF2-40B4-BE49-F238E27FC236}">
                <a16:creationId xmlns:a16="http://schemas.microsoft.com/office/drawing/2014/main" id="{F3630CE4-061C-314D-92FC-37FA80AB9B74}"/>
              </a:ext>
            </a:extLst>
          </p:cNvPr>
          <p:cNvPicPr>
            <a:picLocks noChangeAspect="1"/>
          </p:cNvPicPr>
          <p:nvPr/>
        </p:nvPicPr>
        <p:blipFill>
          <a:blip r:embed="rId2"/>
          <a:stretch>
            <a:fillRect/>
          </a:stretch>
        </p:blipFill>
        <p:spPr>
          <a:xfrm>
            <a:off x="3789125" y="2314574"/>
            <a:ext cx="5097699" cy="3251199"/>
          </a:xfrm>
          <a:prstGeom prst="rect">
            <a:avLst/>
          </a:prstGeom>
          <a:ln>
            <a:solidFill>
              <a:srgbClr val="002060"/>
            </a:solidFill>
          </a:ln>
        </p:spPr>
      </p:pic>
      <p:sp>
        <p:nvSpPr>
          <p:cNvPr id="5" name="TextBox 4">
            <a:extLst>
              <a:ext uri="{FF2B5EF4-FFF2-40B4-BE49-F238E27FC236}">
                <a16:creationId xmlns:a16="http://schemas.microsoft.com/office/drawing/2014/main" id="{75ACA803-C8BC-AB47-A5CD-D919E51C37F1}"/>
              </a:ext>
            </a:extLst>
          </p:cNvPr>
          <p:cNvSpPr txBox="1"/>
          <p:nvPr/>
        </p:nvSpPr>
        <p:spPr>
          <a:xfrm>
            <a:off x="6615113" y="2571750"/>
            <a:ext cx="2090637" cy="369332"/>
          </a:xfrm>
          <a:prstGeom prst="rect">
            <a:avLst/>
          </a:prstGeom>
          <a:solidFill>
            <a:schemeClr val="accent3">
              <a:lumMod val="40000"/>
              <a:lumOff val="60000"/>
            </a:schemeClr>
          </a:solidFill>
          <a:ln>
            <a:solidFill>
              <a:srgbClr val="002060"/>
            </a:solidFill>
          </a:ln>
        </p:spPr>
        <p:txBody>
          <a:bodyPr wrap="none" rtlCol="0">
            <a:spAutoFit/>
          </a:bodyPr>
          <a:lstStyle/>
          <a:p>
            <a:r>
              <a:rPr lang="en-US" dirty="0"/>
              <a:t>Part of </a:t>
            </a:r>
            <a:r>
              <a:rPr lang="en-US" dirty="0" err="1"/>
              <a:t>bookstore.py</a:t>
            </a:r>
            <a:endParaRPr lang="en-US" dirty="0"/>
          </a:p>
        </p:txBody>
      </p:sp>
    </p:spTree>
    <p:extLst>
      <p:ext uri="{BB962C8B-B14F-4D97-AF65-F5344CB8AC3E}">
        <p14:creationId xmlns:p14="http://schemas.microsoft.com/office/powerpoint/2010/main" val="734571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ORM vs SQL</a:t>
            </a:r>
          </a:p>
        </p:txBody>
      </p:sp>
      <p:sp>
        <p:nvSpPr>
          <p:cNvPr id="3" name="Content Placeholder 2"/>
          <p:cNvSpPr>
            <a:spLocks noGrp="1"/>
          </p:cNvSpPr>
          <p:nvPr>
            <p:ph idx="1"/>
          </p:nvPr>
        </p:nvSpPr>
        <p:spPr/>
        <p:txBody>
          <a:bodyPr>
            <a:normAutofit lnSpcReduction="10000"/>
          </a:bodyPr>
          <a:lstStyle/>
          <a:p>
            <a:r>
              <a:rPr lang="en-US" dirty="0"/>
              <a:t>Review: pros and cons of Peewee plus database; vs talking directly to your database with regular database queries</a:t>
            </a:r>
          </a:p>
          <a:p>
            <a:endParaRPr lang="en-US" dirty="0"/>
          </a:p>
          <a:p>
            <a:r>
              <a:rPr lang="en-US" dirty="0"/>
              <a:t>More initial setup; complex queries are more work, less efficient may need to fall back to SQL</a:t>
            </a:r>
          </a:p>
          <a:p>
            <a:r>
              <a:rPr lang="en-US" dirty="0"/>
              <a:t>But can simplify code considerably, adds validation and checks for SQL injection</a:t>
            </a:r>
          </a:p>
          <a:p>
            <a:endParaRPr lang="en-US" dirty="0"/>
          </a:p>
        </p:txBody>
      </p:sp>
    </p:spTree>
    <p:extLst>
      <p:ext uri="{BB962C8B-B14F-4D97-AF65-F5344CB8AC3E}">
        <p14:creationId xmlns:p14="http://schemas.microsoft.com/office/powerpoint/2010/main" val="7202814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a:t>
            </a:r>
          </a:p>
        </p:txBody>
      </p:sp>
      <p:sp>
        <p:nvSpPr>
          <p:cNvPr id="3" name="Content Placeholder 2"/>
          <p:cNvSpPr>
            <a:spLocks noGrp="1"/>
          </p:cNvSpPr>
          <p:nvPr>
            <p:ph idx="1"/>
          </p:nvPr>
        </p:nvSpPr>
        <p:spPr/>
        <p:txBody>
          <a:bodyPr>
            <a:normAutofit fontScale="92500" lnSpcReduction="10000"/>
          </a:bodyPr>
          <a:lstStyle/>
          <a:p>
            <a:r>
              <a:rPr lang="en-US" dirty="0"/>
              <a:t>Lab: </a:t>
            </a:r>
          </a:p>
          <a:p>
            <a:pPr lvl="1"/>
            <a:r>
              <a:rPr lang="en-US" dirty="0"/>
              <a:t>Create a database program with SQLite</a:t>
            </a:r>
          </a:p>
          <a:p>
            <a:pPr lvl="1"/>
            <a:r>
              <a:rPr lang="en-US" dirty="0"/>
              <a:t>And then, make a copy, and use Peewee for the same program </a:t>
            </a:r>
          </a:p>
          <a:p>
            <a:pPr lvl="1"/>
            <a:r>
              <a:rPr lang="en-US" dirty="0"/>
              <a:t>Hacker time! SQL injection*</a:t>
            </a:r>
          </a:p>
          <a:p>
            <a:pPr lvl="1"/>
            <a:endParaRPr lang="en-US" dirty="0"/>
          </a:p>
          <a:p>
            <a:r>
              <a:rPr lang="en-US" dirty="0"/>
              <a:t>Start Project 3: art inventory manager </a:t>
            </a:r>
          </a:p>
          <a:p>
            <a:pPr marL="0" indent="0">
              <a:buNone/>
            </a:pPr>
            <a:endParaRPr lang="en-US" dirty="0"/>
          </a:p>
          <a:p>
            <a:endParaRPr lang="en-US" dirty="0"/>
          </a:p>
          <a:p>
            <a:pPr marL="0" indent="0">
              <a:buNone/>
            </a:pPr>
            <a:r>
              <a:rPr lang="en-US" sz="2400" dirty="0"/>
              <a:t>*Not really. Don't hack things in real life please.</a:t>
            </a:r>
          </a:p>
        </p:txBody>
      </p:sp>
    </p:spTree>
    <p:extLst>
      <p:ext uri="{BB962C8B-B14F-4D97-AF65-F5344CB8AC3E}">
        <p14:creationId xmlns:p14="http://schemas.microsoft.com/office/powerpoint/2010/main" val="905078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SQLite comes with Python. A simple example</a:t>
            </a:r>
            <a:br>
              <a:rPr lang="en-US" sz="3200" dirty="0"/>
            </a:br>
            <a:r>
              <a:rPr lang="en-US" sz="3200" dirty="0" err="1"/>
              <a:t>hello_db.py</a:t>
            </a:r>
            <a:endParaRPr lang="en-US" sz="3200" dirty="0"/>
          </a:p>
        </p:txBody>
      </p:sp>
      <p:sp>
        <p:nvSpPr>
          <p:cNvPr id="8" name="TextBox 7">
            <a:extLst>
              <a:ext uri="{FF2B5EF4-FFF2-40B4-BE49-F238E27FC236}">
                <a16:creationId xmlns:a16="http://schemas.microsoft.com/office/drawing/2014/main" id="{F105305D-3A58-C348-ADAA-E98BAF850146}"/>
              </a:ext>
            </a:extLst>
          </p:cNvPr>
          <p:cNvSpPr txBox="1"/>
          <p:nvPr/>
        </p:nvSpPr>
        <p:spPr>
          <a:xfrm>
            <a:off x="6985590" y="3732028"/>
            <a:ext cx="1799595" cy="1200329"/>
          </a:xfrm>
          <a:prstGeom prst="rect">
            <a:avLst/>
          </a:prstGeom>
          <a:noFill/>
        </p:spPr>
        <p:txBody>
          <a:bodyPr wrap="none" rtlCol="0">
            <a:spAutoFit/>
          </a:bodyPr>
          <a:lstStyle/>
          <a:p>
            <a:r>
              <a:rPr lang="en-US" dirty="0"/>
              <a:t>Enter code</a:t>
            </a:r>
          </a:p>
          <a:p>
            <a:r>
              <a:rPr lang="en-US" dirty="0"/>
              <a:t>Run and test</a:t>
            </a:r>
          </a:p>
          <a:p>
            <a:endParaRPr lang="en-US" dirty="0"/>
          </a:p>
          <a:p>
            <a:r>
              <a:rPr lang="en-US" dirty="0"/>
              <a:t>Expected output:</a:t>
            </a:r>
          </a:p>
        </p:txBody>
      </p:sp>
      <p:pic>
        <p:nvPicPr>
          <p:cNvPr id="9" name="Picture 8">
            <a:extLst>
              <a:ext uri="{FF2B5EF4-FFF2-40B4-BE49-F238E27FC236}">
                <a16:creationId xmlns:a16="http://schemas.microsoft.com/office/drawing/2014/main" id="{645237AE-59C3-CE40-BCF4-6AF5BA7D50CC}"/>
              </a:ext>
            </a:extLst>
          </p:cNvPr>
          <p:cNvPicPr>
            <a:picLocks noChangeAspect="1"/>
          </p:cNvPicPr>
          <p:nvPr/>
        </p:nvPicPr>
        <p:blipFill>
          <a:blip r:embed="rId2"/>
          <a:stretch>
            <a:fillRect/>
          </a:stretch>
        </p:blipFill>
        <p:spPr>
          <a:xfrm>
            <a:off x="6124314" y="5269910"/>
            <a:ext cx="2717800" cy="635000"/>
          </a:xfrm>
          <a:prstGeom prst="rect">
            <a:avLst/>
          </a:prstGeom>
          <a:ln w="76200">
            <a:solidFill>
              <a:schemeClr val="bg1">
                <a:lumMod val="75000"/>
              </a:schemeClr>
            </a:solidFill>
          </a:ln>
        </p:spPr>
      </p:pic>
      <p:pic>
        <p:nvPicPr>
          <p:cNvPr id="6" name="Picture 5">
            <a:extLst>
              <a:ext uri="{FF2B5EF4-FFF2-40B4-BE49-F238E27FC236}">
                <a16:creationId xmlns:a16="http://schemas.microsoft.com/office/drawing/2014/main" id="{C9B523D8-E88A-A94A-8113-5CE05361356E}"/>
              </a:ext>
            </a:extLst>
          </p:cNvPr>
          <p:cNvPicPr>
            <a:picLocks noChangeAspect="1"/>
          </p:cNvPicPr>
          <p:nvPr/>
        </p:nvPicPr>
        <p:blipFill>
          <a:blip r:embed="rId3"/>
          <a:stretch>
            <a:fillRect/>
          </a:stretch>
        </p:blipFill>
        <p:spPr>
          <a:xfrm>
            <a:off x="209873" y="1683933"/>
            <a:ext cx="5562600" cy="4699000"/>
          </a:xfrm>
          <a:prstGeom prst="rect">
            <a:avLst/>
          </a:prstGeom>
        </p:spPr>
      </p:pic>
    </p:spTree>
    <p:extLst>
      <p:ext uri="{BB962C8B-B14F-4D97-AF65-F5344CB8AC3E}">
        <p14:creationId xmlns:p14="http://schemas.microsoft.com/office/powerpoint/2010/main" val="145594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2F9A-3AFF-F440-BBB7-565DB1268560}"/>
              </a:ext>
            </a:extLst>
          </p:cNvPr>
          <p:cNvSpPr>
            <a:spLocks noGrp="1"/>
          </p:cNvSpPr>
          <p:nvPr>
            <p:ph type="title"/>
          </p:nvPr>
        </p:nvSpPr>
        <p:spPr/>
        <p:txBody>
          <a:bodyPr/>
          <a:lstStyle/>
          <a:p>
            <a:r>
              <a:rPr lang="en-US" dirty="0"/>
              <a:t>SQLite shell</a:t>
            </a:r>
          </a:p>
        </p:txBody>
      </p:sp>
      <p:sp>
        <p:nvSpPr>
          <p:cNvPr id="3" name="Content Placeholder 2">
            <a:extLst>
              <a:ext uri="{FF2B5EF4-FFF2-40B4-BE49-F238E27FC236}">
                <a16:creationId xmlns:a16="http://schemas.microsoft.com/office/drawing/2014/main" id="{8708E147-5865-8142-8EEE-ED0D662F7CE9}"/>
              </a:ext>
            </a:extLst>
          </p:cNvPr>
          <p:cNvSpPr>
            <a:spLocks noGrp="1"/>
          </p:cNvSpPr>
          <p:nvPr>
            <p:ph idx="1"/>
          </p:nvPr>
        </p:nvSpPr>
        <p:spPr/>
        <p:txBody>
          <a:bodyPr/>
          <a:lstStyle/>
          <a:p>
            <a:r>
              <a:rPr lang="en-US" dirty="0"/>
              <a:t>Comment out the drop table line, line 20</a:t>
            </a:r>
          </a:p>
          <a:p>
            <a:r>
              <a:rPr lang="en-US" dirty="0"/>
              <a:t>Run the program again</a:t>
            </a:r>
          </a:p>
          <a:p>
            <a:r>
              <a:rPr lang="en-US" dirty="0"/>
              <a:t>In the command prompt/terminal, use the sqlite3 program to open the </a:t>
            </a:r>
            <a:r>
              <a:rPr lang="en-US" dirty="0" err="1"/>
              <a:t>first_db.sqlite</a:t>
            </a:r>
            <a:r>
              <a:rPr lang="en-US" dirty="0"/>
              <a:t> file created, with this command:</a:t>
            </a:r>
          </a:p>
          <a:p>
            <a:pPr marL="0" indent="0">
              <a:buNone/>
            </a:pPr>
            <a:r>
              <a:rPr lang="en-US" dirty="0">
                <a:latin typeface="Consolas" panose="020B0609020204030204" pitchFamily="49" charset="0"/>
                <a:cs typeface="Consolas" panose="020B0609020204030204" pitchFamily="49" charset="0"/>
              </a:rPr>
              <a:t>sqlite3 </a:t>
            </a:r>
            <a:r>
              <a:rPr lang="en-US" dirty="0" err="1">
                <a:latin typeface="Consolas" panose="020B0609020204030204" pitchFamily="49" charset="0"/>
                <a:cs typeface="Consolas" panose="020B0609020204030204" pitchFamily="49" charset="0"/>
              </a:rPr>
              <a:t>first_db.sqlite</a:t>
            </a:r>
            <a:endParaRPr lang="en-US" dirty="0">
              <a:latin typeface="Consolas" panose="020B0609020204030204" pitchFamily="49" charset="0"/>
              <a:cs typeface="Consolas" panose="020B0609020204030204" pitchFamily="49" charset="0"/>
            </a:endParaRPr>
          </a:p>
        </p:txBody>
      </p:sp>
      <p:pic>
        <p:nvPicPr>
          <p:cNvPr id="5" name="Picture 4">
            <a:extLst>
              <a:ext uri="{FF2B5EF4-FFF2-40B4-BE49-F238E27FC236}">
                <a16:creationId xmlns:a16="http://schemas.microsoft.com/office/drawing/2014/main" id="{805E4FD0-FB01-7B4B-B046-EFF470E9CE0B}"/>
              </a:ext>
            </a:extLst>
          </p:cNvPr>
          <p:cNvPicPr>
            <a:picLocks noChangeAspect="1"/>
          </p:cNvPicPr>
          <p:nvPr/>
        </p:nvPicPr>
        <p:blipFill>
          <a:blip r:embed="rId2"/>
          <a:stretch>
            <a:fillRect/>
          </a:stretch>
        </p:blipFill>
        <p:spPr>
          <a:xfrm>
            <a:off x="1883434" y="5383129"/>
            <a:ext cx="6803366" cy="1230396"/>
          </a:xfrm>
          <a:prstGeom prst="rect">
            <a:avLst/>
          </a:prstGeom>
        </p:spPr>
      </p:pic>
    </p:spTree>
    <p:extLst>
      <p:ext uri="{BB962C8B-B14F-4D97-AF65-F5344CB8AC3E}">
        <p14:creationId xmlns:p14="http://schemas.microsoft.com/office/powerpoint/2010/main" val="219087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8622A-A67C-6342-BCB1-1277D672024E}"/>
              </a:ext>
            </a:extLst>
          </p:cNvPr>
          <p:cNvSpPr>
            <a:spLocks noGrp="1"/>
          </p:cNvSpPr>
          <p:nvPr>
            <p:ph type="title"/>
          </p:nvPr>
        </p:nvSpPr>
        <p:spPr>
          <a:xfrm>
            <a:off x="112296" y="209443"/>
            <a:ext cx="3637479" cy="2225504"/>
          </a:xfrm>
        </p:spPr>
        <p:txBody>
          <a:bodyPr/>
          <a:lstStyle/>
          <a:p>
            <a:r>
              <a:rPr lang="en-US" dirty="0"/>
              <a:t>SQLite shell commands</a:t>
            </a:r>
          </a:p>
        </p:txBody>
      </p:sp>
      <p:sp>
        <p:nvSpPr>
          <p:cNvPr id="3" name="Content Placeholder 2">
            <a:extLst>
              <a:ext uri="{FF2B5EF4-FFF2-40B4-BE49-F238E27FC236}">
                <a16:creationId xmlns:a16="http://schemas.microsoft.com/office/drawing/2014/main" id="{1AB3F222-941F-8E4E-B1FD-7D86D9CD3A30}"/>
              </a:ext>
            </a:extLst>
          </p:cNvPr>
          <p:cNvSpPr>
            <a:spLocks noGrp="1"/>
          </p:cNvSpPr>
          <p:nvPr>
            <p:ph idx="1"/>
          </p:nvPr>
        </p:nvSpPr>
        <p:spPr>
          <a:xfrm>
            <a:off x="340963" y="3057776"/>
            <a:ext cx="8613875" cy="3637492"/>
          </a:xfrm>
        </p:spPr>
        <p:txBody>
          <a:bodyPr>
            <a:normAutofit/>
          </a:bodyPr>
          <a:lstStyle/>
          <a:p>
            <a:pPr marL="0" indent="0">
              <a:buNone/>
            </a:pPr>
            <a:r>
              <a:rPr lang="en-US" b="1" dirty="0"/>
              <a:t>.tables</a:t>
            </a:r>
            <a:r>
              <a:rPr lang="en-US" dirty="0"/>
              <a:t> shows all of the tables in the database</a:t>
            </a:r>
          </a:p>
          <a:p>
            <a:pPr marL="0" indent="0">
              <a:buNone/>
            </a:pPr>
            <a:r>
              <a:rPr lang="en-US" b="1" dirty="0"/>
              <a:t>.exit</a:t>
            </a:r>
            <a:r>
              <a:rPr lang="en-US" dirty="0"/>
              <a:t> to quit</a:t>
            </a:r>
          </a:p>
          <a:p>
            <a:pPr marL="0" indent="0">
              <a:buNone/>
            </a:pPr>
            <a:r>
              <a:rPr lang="en-US" dirty="0"/>
              <a:t>Run SQL queries, add ; at end of query, e.g.</a:t>
            </a:r>
          </a:p>
          <a:p>
            <a:pPr marL="0" indent="0">
              <a:buNone/>
            </a:pPr>
            <a:r>
              <a:rPr lang="en-US" b="1" dirty="0"/>
              <a:t>select * from phones;</a:t>
            </a:r>
          </a:p>
          <a:p>
            <a:pPr marL="0" indent="0">
              <a:buNone/>
            </a:pPr>
            <a:r>
              <a:rPr lang="en-US" b="1" dirty="0"/>
              <a:t>insert into phones values ('Nokia', 3);</a:t>
            </a:r>
          </a:p>
          <a:p>
            <a:pPr marL="0" indent="0">
              <a:buNone/>
            </a:pPr>
            <a:endParaRPr lang="en-US" dirty="0"/>
          </a:p>
        </p:txBody>
      </p:sp>
      <p:pic>
        <p:nvPicPr>
          <p:cNvPr id="5" name="Picture 4">
            <a:extLst>
              <a:ext uri="{FF2B5EF4-FFF2-40B4-BE49-F238E27FC236}">
                <a16:creationId xmlns:a16="http://schemas.microsoft.com/office/drawing/2014/main" id="{6E2D9FF0-D8B0-4C42-BCAE-D8DE2ADAD5B2}"/>
              </a:ext>
            </a:extLst>
          </p:cNvPr>
          <p:cNvPicPr>
            <a:picLocks noChangeAspect="1"/>
          </p:cNvPicPr>
          <p:nvPr/>
        </p:nvPicPr>
        <p:blipFill>
          <a:blip r:embed="rId2"/>
          <a:stretch>
            <a:fillRect/>
          </a:stretch>
        </p:blipFill>
        <p:spPr>
          <a:xfrm>
            <a:off x="3864109" y="56345"/>
            <a:ext cx="5090729" cy="2815451"/>
          </a:xfrm>
          <a:prstGeom prst="rect">
            <a:avLst/>
          </a:prstGeom>
        </p:spPr>
      </p:pic>
    </p:spTree>
    <p:extLst>
      <p:ext uri="{BB962C8B-B14F-4D97-AF65-F5344CB8AC3E}">
        <p14:creationId xmlns:p14="http://schemas.microsoft.com/office/powerpoint/2010/main" val="948980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3046</TotalTime>
  <Words>3193</Words>
  <Application>Microsoft Macintosh PowerPoint</Application>
  <PresentationFormat>On-screen Show (4:3)</PresentationFormat>
  <Paragraphs>351</Paragraphs>
  <Slides>66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Arial</vt:lpstr>
      <vt:lpstr>Calibri</vt:lpstr>
      <vt:lpstr>Consolas</vt:lpstr>
      <vt:lpstr>Office Theme</vt:lpstr>
      <vt:lpstr>Capstone</vt:lpstr>
      <vt:lpstr>Databases are everywhere</vt:lpstr>
      <vt:lpstr>SQLite</vt:lpstr>
      <vt:lpstr>sqlite3 is part of the python standard library</vt:lpstr>
      <vt:lpstr>Useful tools for SQLite </vt:lpstr>
      <vt:lpstr>Example code</vt:lpstr>
      <vt:lpstr>SQLite comes with Python. A simple example hello_db.py</vt:lpstr>
      <vt:lpstr>SQLite shell</vt:lpstr>
      <vt:lpstr>SQLite shell commands</vt:lpstr>
      <vt:lpstr>Data from rows</vt:lpstr>
      <vt:lpstr>Reading Data</vt:lpstr>
      <vt:lpstr>Reading data - fetchall()</vt:lpstr>
      <vt:lpstr>Reading data - fetchone()</vt:lpstr>
      <vt:lpstr>Upgrade row_factory to sqlite3.Row</vt:lpstr>
      <vt:lpstr>Building database queries – parameters are very important! Especially when using user input</vt:lpstr>
      <vt:lpstr>Parameter version</vt:lpstr>
      <vt:lpstr>Parameters</vt:lpstr>
      <vt:lpstr>Parameters</vt:lpstr>
      <vt:lpstr>SQL Injection</vt:lpstr>
      <vt:lpstr>Handling errors</vt:lpstr>
      <vt:lpstr>Handling errors</vt:lpstr>
      <vt:lpstr>Context Managers</vt:lpstr>
      <vt:lpstr>Context Managers</vt:lpstr>
      <vt:lpstr>Context Manager Examples</vt:lpstr>
      <vt:lpstr>Context Managers + Error Handling</vt:lpstr>
      <vt:lpstr>Book wish list with SQLite - Project 2</vt:lpstr>
      <vt:lpstr>Things to notice: rows modified</vt:lpstr>
      <vt:lpstr>Things to notice: auto rowid column</vt:lpstr>
      <vt:lpstr>Things to notice: auto rowid column</vt:lpstr>
      <vt:lpstr>Things to notice - database constraints</vt:lpstr>
      <vt:lpstr>PowerPoint Presentation</vt:lpstr>
      <vt:lpstr>Things to notice</vt:lpstr>
      <vt:lpstr>Testing a database</vt:lpstr>
      <vt:lpstr>Testing a database</vt:lpstr>
      <vt:lpstr>Replace real database with test database for testing</vt:lpstr>
      <vt:lpstr>Your turn</vt:lpstr>
      <vt:lpstr>test_mileage.py</vt:lpstr>
      <vt:lpstr>test_mileage.py</vt:lpstr>
      <vt:lpstr>Your turn: milesdb</vt:lpstr>
      <vt:lpstr>References/Useful Resources/Examples </vt:lpstr>
      <vt:lpstr>ORM - Object Relational Mapper</vt:lpstr>
      <vt:lpstr>ORM: Object-Relational Mapping</vt:lpstr>
      <vt:lpstr>ORM: Object-Relational Mapping</vt:lpstr>
      <vt:lpstr>C# Example Code; Entity Framework</vt:lpstr>
      <vt:lpstr>ORM Pros and Cons</vt:lpstr>
      <vt:lpstr>Common ORM packages</vt:lpstr>
      <vt:lpstr>Peewee</vt:lpstr>
      <vt:lpstr>Mapping</vt:lpstr>
      <vt:lpstr>Create a file called cat.py Create a Cat model  Can you see the fields that will become database columns?</vt:lpstr>
      <vt:lpstr>cat.py, continued - add this code next</vt:lpstr>
      <vt:lpstr>Open your database</vt:lpstr>
      <vt:lpstr>cat.py continued - add this code</vt:lpstr>
      <vt:lpstr>Updates - if you have a model instance already</vt:lpstr>
      <vt:lpstr>Updating directly, no model instance</vt:lpstr>
      <vt:lpstr>More queries</vt:lpstr>
      <vt:lpstr>Find one, find by ID</vt:lpstr>
      <vt:lpstr>Aggregate queries</vt:lpstr>
      <vt:lpstr>Sorting</vt:lpstr>
      <vt:lpstr>Limiting</vt:lpstr>
      <vt:lpstr>Limiting</vt:lpstr>
      <vt:lpstr>Deleting</vt:lpstr>
      <vt:lpstr>Delete all</vt:lpstr>
      <vt:lpstr>Relationships between tables</vt:lpstr>
      <vt:lpstr>Book Reading List- Peewee version </vt:lpstr>
      <vt:lpstr>ORM vs SQL</vt:lpstr>
      <vt:lpstr>Lab</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dc:title>
  <dc:creator>mctc</dc:creator>
  <cp:lastModifiedBy>Clara James</cp:lastModifiedBy>
  <cp:revision>151</cp:revision>
  <dcterms:created xsi:type="dcterms:W3CDTF">2016-01-06T03:48:24Z</dcterms:created>
  <dcterms:modified xsi:type="dcterms:W3CDTF">2019-09-16T21:13:03Z</dcterms:modified>
</cp:coreProperties>
</file>