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71" r:id="rId5"/>
    <p:sldId id="279" r:id="rId6"/>
    <p:sldId id="269" r:id="rId7"/>
    <p:sldId id="277" r:id="rId8"/>
    <p:sldId id="272" r:id="rId9"/>
    <p:sldId id="273" r:id="rId10"/>
    <p:sldId id="276" r:id="rId11"/>
    <p:sldId id="274" r:id="rId12"/>
    <p:sldId id="270" r:id="rId13"/>
    <p:sldId id="278" r:id="rId14"/>
    <p:sldId id="257" r:id="rId15"/>
    <p:sldId id="259" r:id="rId16"/>
    <p:sldId id="260" r:id="rId17"/>
    <p:sldId id="281" r:id="rId18"/>
    <p:sldId id="280" r:id="rId19"/>
    <p:sldId id="261" r:id="rId20"/>
    <p:sldId id="262" r:id="rId21"/>
    <p:sldId id="282" r:id="rId22"/>
    <p:sldId id="287" r:id="rId23"/>
    <p:sldId id="263" r:id="rId24"/>
    <p:sldId id="283" r:id="rId25"/>
    <p:sldId id="296" r:id="rId26"/>
    <p:sldId id="265" r:id="rId27"/>
    <p:sldId id="284" r:id="rId28"/>
    <p:sldId id="285" r:id="rId29"/>
    <p:sldId id="288" r:id="rId30"/>
    <p:sldId id="289" r:id="rId31"/>
    <p:sldId id="290" r:id="rId32"/>
    <p:sldId id="291" r:id="rId33"/>
    <p:sldId id="286" r:id="rId34"/>
    <p:sldId id="292" r:id="rId35"/>
    <p:sldId id="293" r:id="rId36"/>
    <p:sldId id="294" r:id="rId37"/>
    <p:sldId id="26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6"/>
    <p:restoredTop sz="93692"/>
  </p:normalViewPr>
  <p:slideViewPr>
    <p:cSldViewPr snapToGrid="0" snapToObjects="1">
      <p:cViewPr varScale="1">
        <p:scale>
          <a:sx n="71" d="100"/>
          <a:sy n="71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6B85-7AEB-8445-977E-97DD4541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06A6E-8DB1-4C45-ACFE-F9EB7CFF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EC83-0ED7-6B49-AD9E-017BC6D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4E2B-17B7-B84B-A3AA-D98C541F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3671-B88E-904F-B56D-EC870D7E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C9EE-9AB3-A349-85DC-0704E9E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00C7-5965-0A40-B7B0-4B7387BA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1DCE-11FC-854E-A66C-0F875CB4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E8E2-302B-2F44-B507-C6D31398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F7FB-DC25-3148-A008-630BD36C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0F969-6BD1-CA47-892D-178DEAA32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1141-98A0-C547-866C-C1DFDAF74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C03B-5400-F540-8E13-B6F693D3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6731-3FA1-AE41-B327-3690DD1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224E-5C8B-FC48-B266-52A5F9EB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27D2-2B0F-1940-BCEF-59AC4FBB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55AE-0171-7349-B207-F7A9F49C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628B3-23D7-E246-A80D-7564943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1C1-DC67-E045-BC71-9EB5FEE0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B456-C9EC-3D4D-AA68-C29791D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DFEF-8ADE-2F4A-BACE-0666B730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A3D39-DFAD-3D4D-840B-B065D555D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C82B-6A76-3940-A946-8BDEC921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4274-E06B-D64D-B3D1-F67EFBE3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49ED-623B-4346-8CAD-8440F679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3880-87C5-3D4A-9F41-9040FB96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BE34-96D5-AC46-B0CF-7EC4AE46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56C2E-1E9D-1140-9FDE-FB0B3567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B6A3-7507-0740-B48F-69A6135D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AE42-4DF1-764B-8C5B-3EC7E608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34C2-1701-7F45-A5E9-BF689DB3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745-C9A8-5D45-A3E9-FA692E94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E415-7987-D343-8344-4EABE489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205E-74EE-224D-9F5A-D5876D58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9F61F-76E5-F24F-94FC-EECBAE34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2E9F4-3FA4-6C44-BF2B-D0C1B691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5219F-52F3-0345-ADE1-9F5A14E9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E1DDC-32A9-E243-80B0-889629D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B679B-3C76-964E-A163-CB6FBA0F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3A8F-9A48-9349-BD09-71C47190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AFA51-D230-2E4A-96DF-8F229BD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25C61-AB2A-BA4D-844A-C91EB0D7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1D5BA-1E93-BE45-981F-1C56D89C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5B3F0-5958-F749-A38F-1A6E97DB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1D15-2D42-C049-8677-033137E7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96A1-74C7-724A-A07D-6A9BFEA1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1699-E97F-604A-B852-3563772E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1C79-4A83-D140-AE34-15BEAA5F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0439D-1CDC-EB47-891C-19F972A49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3C397-1A3B-8340-B89C-3147B377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317-3E51-3D46-8C2C-FF869620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B92D3-FB1C-0546-9785-8F105DC2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93B8-FE18-C14F-8D7E-13BDEF4A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94B5A-9967-AA46-9B54-FA70F185E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A2836-2420-1B43-8CFD-BD2BA3EFA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64470-B3F4-7149-A0EF-430ECB46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EC5E-34FF-644E-B843-635D32E8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1685-06F5-624D-9FE7-30C9964C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F4349-1159-CD41-B3E8-5D7082FF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E6E1-98BD-C848-B475-903765709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D489-D0EF-BA4E-809D-A858D6CF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B0DF-90BE-C04F-9325-F9C47237A019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DE3B-15AC-DD47-B9DF-0F4601012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31E7-A6D6-C24C-8B80-B7CBA6F5C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F50F-31E6-0F44-BC18-BDC7A939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ykarimoff/solid.pyth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karimoff/solid.python/blob/master/2.ocp.p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karimoff/solid.python/blob/master/2.ocp.p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snun.rocks/2017/04/15/interfaces-in-python-protocols-and-abcs/" TargetMode="Externa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ice/wiki/Motivation" TargetMode="External"/><Relationship Id="rId2" Type="http://schemas.openxmlformats.org/officeDocument/2006/relationships/hyperlink" Target="https://www.vogella.com/tutorials/DependencyInjection/artic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dependency-injection?view=aspnetcore-3.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j/miles_soli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modules-package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j/python_impor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D8B-1571-1041-9C2F-3B511A3EE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and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963D9-90B9-924B-9C2E-801D0483D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 design ideas</a:t>
            </a:r>
          </a:p>
        </p:txBody>
      </p:sp>
    </p:spTree>
    <p:extLst>
      <p:ext uri="{BB962C8B-B14F-4D97-AF65-F5344CB8AC3E}">
        <p14:creationId xmlns:p14="http://schemas.microsoft.com/office/powerpoint/2010/main" val="223571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A865-7CA6-4443-A938-5975488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 err="1"/>
              <a:t>module_name</a:t>
            </a:r>
            <a:r>
              <a:rPr lang="en-US" i="1" dirty="0"/>
              <a:t> </a:t>
            </a:r>
            <a:r>
              <a:rPr lang="en-US" dirty="0"/>
              <a:t>import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8E77-F4A9-C347-A960-17914719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not recommended, brings all the names in, possible conflicts</a:t>
            </a:r>
          </a:p>
          <a:p>
            <a:r>
              <a:rPr lang="en-US" dirty="0"/>
              <a:t>OK if your code and you know you won't create any conflicts between names in your code and names in the module</a:t>
            </a:r>
          </a:p>
        </p:txBody>
      </p:sp>
    </p:spTree>
    <p:extLst>
      <p:ext uri="{BB962C8B-B14F-4D97-AF65-F5344CB8AC3E}">
        <p14:creationId xmlns:p14="http://schemas.microsoft.com/office/powerpoint/2010/main" val="422394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EEAB-0F87-AB43-BC39-3B5B2B20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34" y="52301"/>
            <a:ext cx="81694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</a:t>
            </a:r>
            <a:r>
              <a:rPr lang="en-US" i="1" dirty="0" err="1"/>
              <a:t>module_name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i="1" dirty="0" err="1"/>
              <a:t>mn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 err="1"/>
              <a:t>module_name</a:t>
            </a:r>
            <a:r>
              <a:rPr lang="en-US" i="1" dirty="0"/>
              <a:t> </a:t>
            </a:r>
            <a:r>
              <a:rPr lang="en-US" dirty="0"/>
              <a:t>import </a:t>
            </a:r>
            <a:r>
              <a:rPr lang="en-US" i="1" dirty="0"/>
              <a:t>name</a:t>
            </a:r>
            <a:r>
              <a:rPr lang="en-US" dirty="0"/>
              <a:t> as </a:t>
            </a:r>
            <a:r>
              <a:rPr lang="en-US" i="1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E55B-660D-6B46-A49F-3E5377E2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80" y="2183434"/>
            <a:ext cx="4162146" cy="1672949"/>
          </a:xfrm>
        </p:spPr>
        <p:txBody>
          <a:bodyPr/>
          <a:lstStyle/>
          <a:p>
            <a:r>
              <a:rPr lang="en-US" dirty="0"/>
              <a:t>For long names, or names that might conflict with names that you would use in the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759C6-DE6A-8C49-BFEF-0A11D845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" y="4198420"/>
            <a:ext cx="6976579" cy="265958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0E2D6-0630-F040-8D9D-F2D8413C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8" y="1377864"/>
            <a:ext cx="7112000" cy="4584700"/>
          </a:xfrm>
          <a:prstGeom prst="rect">
            <a:avLst/>
          </a:prstGeom>
          <a:ln w="381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394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C50D-5E38-044C-9448-89A03BD6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6084-73F0-CD48-947B-06CE9FAD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0043" cy="4351338"/>
          </a:xfrm>
        </p:spPr>
        <p:txBody>
          <a:bodyPr/>
          <a:lstStyle/>
          <a:p>
            <a:r>
              <a:rPr lang="en-US" dirty="0"/>
              <a:t>One or more modules in a directory</a:t>
            </a:r>
          </a:p>
          <a:p>
            <a:endParaRPr lang="en-US" dirty="0"/>
          </a:p>
          <a:p>
            <a:r>
              <a:rPr lang="en-US" dirty="0"/>
              <a:t>Example: all the animals modules in a directory to create an animals package</a:t>
            </a:r>
          </a:p>
          <a:p>
            <a:endParaRPr lang="en-US" dirty="0"/>
          </a:p>
          <a:p>
            <a:r>
              <a:rPr lang="en-US" dirty="0"/>
              <a:t>Older python (3.6 and before) required a file called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in the directory, or imports wont work.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F3593-6447-334B-9E63-5A7D8A7C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349" y="2155135"/>
            <a:ext cx="4225990" cy="31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462B6B-A98E-9F42-B3D4-98131247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583786"/>
            <a:ext cx="9280042" cy="6074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8B7CA-00CF-C24A-81FF-3A25A0CC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878" y="292928"/>
            <a:ext cx="7600122" cy="1197769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from </a:t>
            </a:r>
            <a:r>
              <a:rPr lang="en-US" i="1" dirty="0"/>
              <a:t>package</a:t>
            </a:r>
            <a:r>
              <a:rPr lang="en-US" dirty="0"/>
              <a:t> import </a:t>
            </a:r>
            <a:r>
              <a:rPr lang="en-US" i="1" dirty="0"/>
              <a:t>module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 err="1"/>
              <a:t>package</a:t>
            </a:r>
            <a:r>
              <a:rPr lang="en-US" dirty="0" err="1"/>
              <a:t>.</a:t>
            </a:r>
            <a:r>
              <a:rPr lang="en-US" i="1" dirty="0" err="1"/>
              <a:t>module</a:t>
            </a:r>
            <a:r>
              <a:rPr lang="en-US" dirty="0"/>
              <a:t> import </a:t>
            </a:r>
            <a:r>
              <a:rPr lang="en-US" i="1" dirty="0"/>
              <a:t>name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9651-5AE0-AF4F-99E9-722E13F2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12" y="2683565"/>
            <a:ext cx="3959087" cy="3001618"/>
          </a:xfr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Use dot notation to refer to modules within a package</a:t>
            </a:r>
          </a:p>
          <a:p>
            <a:endParaRPr lang="en-US" dirty="0"/>
          </a:p>
          <a:p>
            <a:r>
              <a:rPr lang="en-US" dirty="0"/>
              <a:t>Can use </a:t>
            </a:r>
            <a:r>
              <a:rPr lang="en-US" i="1" dirty="0"/>
              <a:t>as</a:t>
            </a:r>
            <a:r>
              <a:rPr lang="en-US" dirty="0"/>
              <a:t> to rename</a:t>
            </a:r>
          </a:p>
        </p:txBody>
      </p:sp>
    </p:spTree>
    <p:extLst>
      <p:ext uri="{BB962C8B-B14F-4D97-AF65-F5344CB8AC3E}">
        <p14:creationId xmlns:p14="http://schemas.microsoft.com/office/powerpoint/2010/main" val="326605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652-5CD1-2443-8BF0-1D419B6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- Object Oriented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1AD2-F51B-7D46-ADA2-186F6A36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 </a:t>
            </a:r>
          </a:p>
          <a:p>
            <a:r>
              <a:rPr lang="en-US" dirty="0"/>
              <a:t>Open/Closed Principle 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Principle </a:t>
            </a:r>
          </a:p>
          <a:p>
            <a:r>
              <a:rPr lang="en-US" dirty="0"/>
              <a:t>Interface Segregation Principle </a:t>
            </a:r>
          </a:p>
          <a:p>
            <a:r>
              <a:rPr lang="en-US" dirty="0"/>
              <a:t>Dependency Inversion Principle</a:t>
            </a:r>
          </a:p>
          <a:p>
            <a:endParaRPr lang="en-US" dirty="0"/>
          </a:p>
          <a:p>
            <a:r>
              <a:rPr lang="en-US" dirty="0"/>
              <a:t>Python examples of all: </a:t>
            </a:r>
            <a:r>
              <a:rPr lang="en-US" dirty="0">
                <a:hlinkClick r:id="rId2"/>
              </a:rPr>
              <a:t>https://github.com/heykarimoff/solid.python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5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DDA6-7E0A-8A40-A6A4-A86AE4E3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9563-20F1-3342-BFF9-2A115A58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should have a single responsibility, or purpose</a:t>
            </a:r>
          </a:p>
          <a:p>
            <a:r>
              <a:rPr lang="en-US" dirty="0"/>
              <a:t>What does this module/class do? Can you describe it simply?</a:t>
            </a:r>
          </a:p>
          <a:p>
            <a:r>
              <a:rPr lang="en-US" dirty="0"/>
              <a:t>No? It may be too complex, consider breaking it down</a:t>
            </a:r>
          </a:p>
        </p:txBody>
      </p:sp>
    </p:spTree>
    <p:extLst>
      <p:ext uri="{BB962C8B-B14F-4D97-AF65-F5344CB8AC3E}">
        <p14:creationId xmlns:p14="http://schemas.microsoft.com/office/powerpoint/2010/main" val="351915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27C8-C15E-E540-90FC-9C4A009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FF63-7F0F-1945-82DD-E4FA41A1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8339" cy="4351338"/>
          </a:xfrm>
        </p:spPr>
        <p:txBody>
          <a:bodyPr>
            <a:normAutofit/>
          </a:bodyPr>
          <a:lstStyle/>
          <a:p>
            <a:r>
              <a:rPr lang="en-US" dirty="0"/>
              <a:t>Closed to modification, open to extension </a:t>
            </a:r>
          </a:p>
          <a:p>
            <a:endParaRPr lang="en-US" dirty="0"/>
          </a:p>
          <a:p>
            <a:r>
              <a:rPr lang="en-US" dirty="0"/>
              <a:t>Once a class has a single responsibility, don't give it more responsibilities and behaviors</a:t>
            </a:r>
          </a:p>
          <a:p>
            <a:r>
              <a:rPr lang="en-US" dirty="0"/>
              <a:t>Create a base class, and subclasses instead </a:t>
            </a:r>
          </a:p>
          <a:p>
            <a:r>
              <a:rPr lang="en-US" dirty="0"/>
              <a:t>Encourage extension and re-use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0E59F-0587-F34E-AD23-E4E5DE0A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10" y="365125"/>
            <a:ext cx="3954394" cy="61373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A8DF68-7F3B-0E4A-B1DD-F5A02E87680B}"/>
              </a:ext>
            </a:extLst>
          </p:cNvPr>
          <p:cNvSpPr/>
          <p:nvPr/>
        </p:nvSpPr>
        <p:spPr>
          <a:xfrm>
            <a:off x="4280452" y="650248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https://github.com/heykarimoff/solid.python/blob/master/2.ocp.py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6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5614-46D1-0E40-A299-9CEF2C7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4B8A-AEE3-D543-B392-E5F09A97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5342" cy="4351338"/>
          </a:xfrm>
        </p:spPr>
        <p:txBody>
          <a:bodyPr/>
          <a:lstStyle/>
          <a:p>
            <a:r>
              <a:rPr lang="en-US" dirty="0"/>
              <a:t>Better - one base Animal class</a:t>
            </a:r>
          </a:p>
          <a:p>
            <a:r>
              <a:rPr lang="en-US" dirty="0"/>
              <a:t>Subclass it and specialize </a:t>
            </a:r>
          </a:p>
          <a:p>
            <a:r>
              <a:rPr lang="en-US" dirty="0"/>
              <a:t>Each Animal provides it's own </a:t>
            </a:r>
            <a:r>
              <a:rPr lang="en-US" dirty="0" err="1"/>
              <a:t>make_sound</a:t>
            </a:r>
            <a:r>
              <a:rPr lang="en-US" dirty="0"/>
              <a:t>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A9CEF-89A1-B342-8080-8F31A511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85" y="2807"/>
            <a:ext cx="3123372" cy="68551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A848FA-7D00-3F45-B7BE-DF964CDFE4E5}"/>
              </a:ext>
            </a:extLst>
          </p:cNvPr>
          <p:cNvSpPr/>
          <p:nvPr/>
        </p:nvSpPr>
        <p:spPr>
          <a:xfrm>
            <a:off x="838200" y="6371471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https://github.com/heykarimoff/solid.python/blob/master/2.ocp.py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5915-48C4-3E42-96D4-B66E36D5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6A5C-79B9-4340-AD6A-430DDDB5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class that is an extension of a base class</a:t>
            </a:r>
          </a:p>
          <a:p>
            <a:r>
              <a:rPr lang="en-US" dirty="0"/>
              <a:t>Base class typically has essential functionality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Derived classes extend base, add features and/or customize behavior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 class is often designed to be inherited from </a:t>
            </a:r>
          </a:p>
          <a:p>
            <a:pPr lvl="1"/>
            <a:r>
              <a:rPr lang="en-US" dirty="0"/>
              <a:t>Your </a:t>
            </a:r>
            <a:r>
              <a:rPr lang="en-US" dirty="0" err="1"/>
              <a:t>unittests</a:t>
            </a:r>
            <a:r>
              <a:rPr lang="en-US" dirty="0"/>
              <a:t> extending </a:t>
            </a:r>
            <a:r>
              <a:rPr lang="en-US" dirty="0" err="1"/>
              <a:t>TestCase</a:t>
            </a:r>
            <a:endParaRPr lang="en-US" dirty="0"/>
          </a:p>
          <a:p>
            <a:pPr lvl="1"/>
            <a:r>
              <a:rPr lang="en-US" dirty="0"/>
              <a:t>Peewee models inheriting from Model</a:t>
            </a:r>
          </a:p>
        </p:txBody>
      </p:sp>
    </p:spTree>
    <p:extLst>
      <p:ext uri="{BB962C8B-B14F-4D97-AF65-F5344CB8AC3E}">
        <p14:creationId xmlns:p14="http://schemas.microsoft.com/office/powerpoint/2010/main" val="311933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24B5-AC88-654B-A346-BCEA0CA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B631-32C7-CF4F-A52F-9FC353CD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"Design by contract"</a:t>
            </a:r>
          </a:p>
          <a:p>
            <a:endParaRPr lang="en-US" dirty="0"/>
          </a:p>
          <a:p>
            <a:r>
              <a:rPr lang="en-US" dirty="0"/>
              <a:t>You should be able to replace a class with any of it's subclasses and it doesn't break anything in your code </a:t>
            </a:r>
          </a:p>
          <a:p>
            <a:r>
              <a:rPr lang="en-US" dirty="0"/>
              <a:t>In other words, extend functionality, don't modify core behavior </a:t>
            </a:r>
          </a:p>
          <a:p>
            <a:endParaRPr lang="en-US" dirty="0"/>
          </a:p>
          <a:p>
            <a:r>
              <a:rPr lang="en-US" dirty="0"/>
              <a:t>Example - </a:t>
            </a:r>
          </a:p>
          <a:p>
            <a:pPr lvl="1"/>
            <a:r>
              <a:rPr lang="en-US" dirty="0"/>
              <a:t>Activity subclasses in Android</a:t>
            </a:r>
          </a:p>
          <a:p>
            <a:pPr lvl="1"/>
            <a:r>
              <a:rPr lang="en-US" dirty="0"/>
              <a:t>Python test runner can run any </a:t>
            </a:r>
            <a:r>
              <a:rPr lang="en-US" dirty="0" err="1"/>
              <a:t>TestCase</a:t>
            </a:r>
            <a:r>
              <a:rPr lang="en-US" dirty="0"/>
              <a:t> subclass</a:t>
            </a:r>
          </a:p>
          <a:p>
            <a:pPr lvl="1"/>
            <a:r>
              <a:rPr lang="en-US" dirty="0"/>
              <a:t>Peewee can manage any subclass of Model without needing to do anything special or different with the subclass </a:t>
            </a:r>
          </a:p>
        </p:txBody>
      </p:sp>
    </p:spTree>
    <p:extLst>
      <p:ext uri="{BB962C8B-B14F-4D97-AF65-F5344CB8AC3E}">
        <p14:creationId xmlns:p14="http://schemas.microsoft.com/office/powerpoint/2010/main" val="144131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7D4-A202-234F-B10D-7A48779B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7D9-C1D5-D64D-9C5F-E899B370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 functions, focused on one task</a:t>
            </a:r>
          </a:p>
          <a:p>
            <a:r>
              <a:rPr lang="en-US" dirty="0"/>
              <a:t>Defined input through arguments</a:t>
            </a:r>
          </a:p>
          <a:p>
            <a:r>
              <a:rPr lang="en-US" dirty="0"/>
              <a:t>Defined output with return variable or modification of object arguments</a:t>
            </a:r>
          </a:p>
          <a:p>
            <a:endParaRPr lang="en-US" dirty="0"/>
          </a:p>
          <a:p>
            <a:r>
              <a:rPr lang="en-US" dirty="0"/>
              <a:t>Minimize side effects, dependencies</a:t>
            </a:r>
          </a:p>
          <a:p>
            <a:endParaRPr lang="en-US" dirty="0"/>
          </a:p>
          <a:p>
            <a:r>
              <a:rPr lang="en-US" dirty="0"/>
              <a:t>Side effect = when a function modifies some state outside of the function, for example modifying a global variable, or printing data instead of returning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5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4CBC-FB04-FB46-9AFF-CBEE11F1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5FEB-1311-8C44-88F4-BFA2525C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large, complex interfaces</a:t>
            </a:r>
          </a:p>
          <a:p>
            <a:r>
              <a:rPr lang="en-US" dirty="0"/>
              <a:t>Smaller, focused interfaces are better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Related to Single Responsibility Principle </a:t>
            </a:r>
          </a:p>
        </p:txBody>
      </p:sp>
    </p:spTree>
    <p:extLst>
      <p:ext uri="{BB962C8B-B14F-4D97-AF65-F5344CB8AC3E}">
        <p14:creationId xmlns:p14="http://schemas.microsoft.com/office/powerpoint/2010/main" val="147251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854C-6F8C-0946-8735-32A9330A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2467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 - In Python, implemented with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66E2-9A65-384F-B64C-104C345C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02565" cy="4351338"/>
          </a:xfrm>
        </p:spPr>
        <p:txBody>
          <a:bodyPr/>
          <a:lstStyle/>
          <a:p>
            <a:r>
              <a:rPr lang="en-US" dirty="0"/>
              <a:t>Abstract Base Classes</a:t>
            </a:r>
          </a:p>
          <a:p>
            <a:endParaRPr lang="en-US" dirty="0"/>
          </a:p>
          <a:p>
            <a:r>
              <a:rPr lang="en-US" dirty="0"/>
              <a:t>Any subclasses must provide the abstract methods defined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C98D8-AE96-AC4A-BDE0-5A03F7FA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2" y="230188"/>
            <a:ext cx="27178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7ED0B-F20A-9645-A7BE-794CE891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520" y="1932132"/>
            <a:ext cx="80391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1167B-1693-CF41-A840-1A853623B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520" y="4886470"/>
            <a:ext cx="2705100" cy="1397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3DFC80-A1A3-F24B-9893-4CCE4ED73594}"/>
              </a:ext>
            </a:extLst>
          </p:cNvPr>
          <p:cNvSpPr/>
          <p:nvPr/>
        </p:nvSpPr>
        <p:spPr>
          <a:xfrm>
            <a:off x="563217" y="6418407"/>
            <a:ext cx="7785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http://masnun.rocks/2017/04/15/interfaces-in-python-protocols-and-abcs/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1FDD1-5F76-7A4E-A439-BC7D3E6E427A}"/>
              </a:ext>
            </a:extLst>
          </p:cNvPr>
          <p:cNvSpPr txBox="1"/>
          <p:nvPr/>
        </p:nvSpPr>
        <p:spPr>
          <a:xfrm>
            <a:off x="9780104" y="5287617"/>
            <a:ext cx="11710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E94F1-CE6F-7E46-8C43-8C3B6C7A5404}"/>
              </a:ext>
            </a:extLst>
          </p:cNvPr>
          <p:cNvSpPr txBox="1"/>
          <p:nvPr/>
        </p:nvSpPr>
        <p:spPr>
          <a:xfrm>
            <a:off x="7891670" y="2524539"/>
            <a:ext cx="37369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Errors - Parrot class has no fly method</a:t>
            </a:r>
          </a:p>
        </p:txBody>
      </p:sp>
    </p:spTree>
    <p:extLst>
      <p:ext uri="{BB962C8B-B14F-4D97-AF65-F5344CB8AC3E}">
        <p14:creationId xmlns:p14="http://schemas.microsoft.com/office/powerpoint/2010/main" val="285523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92EA-B9A5-B044-9B12-83FBEC49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Interfaces: describe the behaviors a class must provide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1BBD-8D48-3F4F-A80F-61AC6694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832"/>
            <a:ext cx="10515600" cy="1957481"/>
          </a:xfrm>
        </p:spPr>
        <p:txBody>
          <a:bodyPr>
            <a:normAutofit/>
          </a:bodyPr>
          <a:lstStyle/>
          <a:p>
            <a:r>
              <a:rPr lang="en-US" sz="2400" dirty="0"/>
              <a:t>When two classes communicate, can use an interface to describe what methods must be provided</a:t>
            </a:r>
          </a:p>
          <a:p>
            <a:r>
              <a:rPr lang="en-US" sz="2400" dirty="0"/>
              <a:t>Example in Android: one Fragment of the UI may need to communicate with it's container. But a Fragment should be a modular,  independent, reusable thing - so it should not need to depend on what exactly it's container 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40C89-053B-E34B-93B7-210BE11B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4" y="3918043"/>
            <a:ext cx="5237256" cy="2907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ABA4CD-FB57-1F4E-9643-711F3D5D7A38}"/>
              </a:ext>
            </a:extLst>
          </p:cNvPr>
          <p:cNvSpPr/>
          <p:nvPr/>
        </p:nvSpPr>
        <p:spPr>
          <a:xfrm>
            <a:off x="712694" y="3631313"/>
            <a:ext cx="55271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Solution: describe an interface with methods that the Fragment expects to call in it's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 will implement these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Fragment is guaranteed to be able to call methods in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Java and C#, the compiler can verify</a:t>
            </a:r>
          </a:p>
        </p:txBody>
      </p:sp>
    </p:spTree>
    <p:extLst>
      <p:ext uri="{BB962C8B-B14F-4D97-AF65-F5344CB8AC3E}">
        <p14:creationId xmlns:p14="http://schemas.microsoft.com/office/powerpoint/2010/main" val="220756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0FCA-D370-C246-A6B9-9F840263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88DA-BD31-E64B-B62A-81E4B707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dependency is any object that another object requires</a:t>
            </a:r>
          </a:p>
          <a:p>
            <a:r>
              <a:rPr lang="en-US" dirty="0"/>
              <a:t>Minimizing dependencies is good - don't define everything a class needs inside it </a:t>
            </a:r>
          </a:p>
          <a:p>
            <a:r>
              <a:rPr lang="en-US" dirty="0"/>
              <a:t>Think about what may need to be swapped out or changed</a:t>
            </a:r>
          </a:p>
          <a:p>
            <a:pPr lvl="1"/>
            <a:r>
              <a:rPr lang="en-US" dirty="0"/>
              <a:t>To account for future requirement changes</a:t>
            </a:r>
          </a:p>
          <a:p>
            <a:pPr lvl="1"/>
            <a:r>
              <a:rPr lang="en-US" dirty="0"/>
              <a:t>While the program is being developed</a:t>
            </a:r>
          </a:p>
          <a:p>
            <a:pPr lvl="1"/>
            <a:r>
              <a:rPr lang="en-US" dirty="0"/>
              <a:t>While the program is being tested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"Dependency should be on abstractions not concretions </a:t>
            </a:r>
          </a:p>
          <a:p>
            <a:pPr marL="514350" indent="-514350">
              <a:buAutoNum type="alphaUcPeriod"/>
            </a:pPr>
            <a:r>
              <a:rPr lang="en-US" dirty="0"/>
              <a:t>High-level modules should not depend upon low-level modules. Both should depend upon abstractions. </a:t>
            </a:r>
          </a:p>
          <a:p>
            <a:pPr marL="514350" indent="-514350">
              <a:buAutoNum type="alphaUcPeriod"/>
            </a:pPr>
            <a:r>
              <a:rPr lang="en-US" dirty="0"/>
              <a:t>Abstractions should not depend on details. Details should depend upon abstractions."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CB9B-97EF-584A-B323-D3CDA949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"Dependency should be on abstractions not concretions 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5182-350E-5E49-9B1F-D4522ED5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class should depend on having a database of some kind (abstract)</a:t>
            </a:r>
          </a:p>
          <a:p>
            <a:r>
              <a:rPr lang="en-US" dirty="0"/>
              <a:t>But it shouldn't have to care about what specific database (concrete)</a:t>
            </a:r>
          </a:p>
          <a:p>
            <a:r>
              <a:rPr lang="en-US" dirty="0"/>
              <a:t>So SQLite could be swapped out for MySQL or data on a remote server accessed by API and the class wouldn't be affected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apply this principle, pass dependencies into modules/objects as they are created, instead of having the module create it's own</a:t>
            </a:r>
          </a:p>
          <a:p>
            <a:endParaRPr lang="en-US" dirty="0"/>
          </a:p>
          <a:p>
            <a:r>
              <a:rPr lang="en-US" dirty="0"/>
              <a:t>Makes modification easier</a:t>
            </a:r>
          </a:p>
          <a:p>
            <a:r>
              <a:rPr lang="en-US" dirty="0"/>
              <a:t>Another advantage - when testing, easier to provide a fake version of the dependency </a:t>
            </a:r>
          </a:p>
        </p:txBody>
      </p:sp>
    </p:spTree>
    <p:extLst>
      <p:ext uri="{BB962C8B-B14F-4D97-AF65-F5344CB8AC3E}">
        <p14:creationId xmlns:p14="http://schemas.microsoft.com/office/powerpoint/2010/main" val="12679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E54D-B1CD-AD45-9667-B5B32659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D906-033A-264F-B2D5-31EA266F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AKA Inversion of Control</a:t>
            </a:r>
          </a:p>
          <a:p>
            <a:r>
              <a:rPr lang="en-US" dirty="0"/>
              <a:t>While testing, replacing a dependency (for example, swap out a database for a mock) is called </a:t>
            </a:r>
            <a:r>
              <a:rPr lang="en-US" b="1" dirty="0"/>
              <a:t>dependency Injection </a:t>
            </a:r>
          </a:p>
          <a:p>
            <a:endParaRPr lang="en-US" dirty="0"/>
          </a:p>
          <a:p>
            <a:r>
              <a:rPr lang="en-US" dirty="0"/>
              <a:t>Providing dependencies to classes makes classes more independent and reusable </a:t>
            </a:r>
          </a:p>
          <a:p>
            <a:endParaRPr lang="en-US" dirty="0"/>
          </a:p>
          <a:p>
            <a:r>
              <a:rPr lang="en-US" dirty="0"/>
              <a:t>Replacing a dependency in Python is easy</a:t>
            </a:r>
          </a:p>
          <a:p>
            <a:r>
              <a:rPr lang="en-US" dirty="0"/>
              <a:t>In Java/C#, more work is needed hence dependency injection libraries</a:t>
            </a:r>
          </a:p>
          <a:p>
            <a:r>
              <a:rPr lang="en-US" dirty="0">
                <a:hlinkClick r:id="rId2"/>
              </a:rPr>
              <a:t>https://www.vogella.com/tutorials/DependencyInjection/article.html</a:t>
            </a:r>
            <a:endParaRPr lang="en-US" dirty="0"/>
          </a:p>
          <a:p>
            <a:r>
              <a:rPr lang="en-US" dirty="0">
                <a:hlinkClick r:id="rId3"/>
              </a:rPr>
              <a:t>https://github.com/google/guice/wiki/Motivation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https://docs.microsoft.com/en-us/aspnet/core/fundamentals/dependency-injection?view=aspnetcore-3.0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2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F489-574D-3547-92E1-95CB9C17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</a:t>
            </a:r>
            <a:r>
              <a:rPr lang="en-US" dirty="0" err="1"/>
              <a:t>milesdb</a:t>
            </a:r>
            <a:r>
              <a:rPr lang="en-US" dirty="0"/>
              <a:t> program with 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BED2-E32F-2F4B-8307-0398774B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requirements have changed too - we need to store the type of vehicle, as well as it's name</a:t>
            </a:r>
          </a:p>
          <a:p>
            <a:r>
              <a:rPr lang="en-US" dirty="0"/>
              <a:t>And to display all of the vehicles in the DB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https://github.com/claraj/miles_solid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0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C5E5-5F7E-A241-AE08-E934CEE0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C857-7A13-3041-99FF-98CFA1FC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this program doesn't have many features, it has several things it does</a:t>
            </a:r>
          </a:p>
          <a:p>
            <a:pPr lvl="1"/>
            <a:r>
              <a:rPr lang="en-US" dirty="0"/>
              <a:t>Interacting with the user - getting input, printing output</a:t>
            </a:r>
          </a:p>
          <a:p>
            <a:pPr lvl="1"/>
            <a:r>
              <a:rPr lang="en-US" dirty="0"/>
              <a:t>Configuring and managing a database</a:t>
            </a:r>
          </a:p>
          <a:p>
            <a:pPr lvl="1"/>
            <a:r>
              <a:rPr lang="en-US" dirty="0"/>
              <a:t>Dealing with errors </a:t>
            </a:r>
          </a:p>
          <a:p>
            <a:endParaRPr lang="en-US" dirty="0"/>
          </a:p>
          <a:p>
            <a:r>
              <a:rPr lang="en-US" dirty="0"/>
              <a:t>And usually more features will be required </a:t>
            </a:r>
          </a:p>
          <a:p>
            <a:r>
              <a:rPr lang="en-US" dirty="0"/>
              <a:t>So break down into modules, each with specific role</a:t>
            </a:r>
          </a:p>
        </p:txBody>
      </p:sp>
    </p:spTree>
    <p:extLst>
      <p:ext uri="{BB962C8B-B14F-4D97-AF65-F5344CB8AC3E}">
        <p14:creationId xmlns:p14="http://schemas.microsoft.com/office/powerpoint/2010/main" val="1679281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5F55-B24A-E042-8061-4161709B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7" y="365125"/>
            <a:ext cx="3644152" cy="1325563"/>
          </a:xfrm>
        </p:spPr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A68E-6A91-B44F-9324-2DCBC032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4" y="1825625"/>
            <a:ext cx="45720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main</a:t>
            </a:r>
            <a:r>
              <a:rPr lang="en-US" dirty="0"/>
              <a:t> has high-level config, sets up View, </a:t>
            </a:r>
            <a:r>
              <a:rPr lang="en-US" dirty="0" err="1"/>
              <a:t>ViewModel</a:t>
            </a:r>
            <a:r>
              <a:rPr lang="en-US" dirty="0"/>
              <a:t> and </a:t>
            </a:r>
            <a:r>
              <a:rPr lang="en-US" dirty="0" err="1"/>
              <a:t>SQLDatabase</a:t>
            </a:r>
            <a:endParaRPr lang="en-US" dirty="0"/>
          </a:p>
          <a:p>
            <a:r>
              <a:rPr lang="en-US" b="1" dirty="0"/>
              <a:t>View</a:t>
            </a:r>
            <a:r>
              <a:rPr lang="en-US" dirty="0"/>
              <a:t> deals with user interaction, details delegated to </a:t>
            </a:r>
            <a:r>
              <a:rPr lang="en-US" dirty="0" err="1"/>
              <a:t>ViewUtil</a:t>
            </a:r>
            <a:endParaRPr lang="en-US" dirty="0"/>
          </a:p>
          <a:p>
            <a:r>
              <a:rPr lang="en-US" b="1" dirty="0" err="1"/>
              <a:t>ViewModel</a:t>
            </a:r>
            <a:r>
              <a:rPr lang="en-US" dirty="0"/>
              <a:t> handles communication between View and Database</a:t>
            </a:r>
          </a:p>
          <a:p>
            <a:r>
              <a:rPr lang="en-US" b="1" dirty="0" err="1"/>
              <a:t>VehicleDB</a:t>
            </a:r>
            <a:r>
              <a:rPr lang="en-US" dirty="0"/>
              <a:t> is an abstract class, defining what methods the database must provide</a:t>
            </a:r>
          </a:p>
          <a:p>
            <a:r>
              <a:rPr lang="en-US" b="1" dirty="0" err="1"/>
              <a:t>SQLDatabase</a:t>
            </a:r>
            <a:r>
              <a:rPr lang="en-US" dirty="0"/>
              <a:t> contains database interaction </a:t>
            </a:r>
          </a:p>
          <a:p>
            <a:r>
              <a:rPr lang="en-US" dirty="0"/>
              <a:t>Vehicle represents one Vehicle entity in the program </a:t>
            </a:r>
          </a:p>
          <a:p>
            <a:r>
              <a:rPr lang="en-US" b="1" dirty="0" err="1"/>
              <a:t>MileageError</a:t>
            </a:r>
            <a:r>
              <a:rPr lang="en-US" dirty="0"/>
              <a:t> represents errors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7AE2F-CD3C-A24D-8C52-DB2CBAA1C308}"/>
              </a:ext>
            </a:extLst>
          </p:cNvPr>
          <p:cNvSpPr/>
          <p:nvPr/>
        </p:nvSpPr>
        <p:spPr>
          <a:xfrm>
            <a:off x="5221537" y="2762477"/>
            <a:ext cx="1550894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VehicleDB</a:t>
            </a:r>
            <a:endParaRPr lang="en-US" dirty="0"/>
          </a:p>
          <a:p>
            <a:pPr algn="ctr"/>
            <a:r>
              <a:rPr lang="en-US" dirty="0"/>
              <a:t>ABC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DDC61-769C-2D4A-A741-859A70573B5D}"/>
              </a:ext>
            </a:extLst>
          </p:cNvPr>
          <p:cNvSpPr/>
          <p:nvPr/>
        </p:nvSpPr>
        <p:spPr>
          <a:xfrm>
            <a:off x="5526891" y="351617"/>
            <a:ext cx="1093694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06E09-6076-EE41-8F70-5330BBD9688D}"/>
              </a:ext>
            </a:extLst>
          </p:cNvPr>
          <p:cNvSpPr/>
          <p:nvPr/>
        </p:nvSpPr>
        <p:spPr>
          <a:xfrm>
            <a:off x="2784704" y="4567653"/>
            <a:ext cx="1730862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SQLDatabase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F4ED07-ABC7-1845-9D09-52CA0390F6E6}"/>
              </a:ext>
            </a:extLst>
          </p:cNvPr>
          <p:cNvSpPr/>
          <p:nvPr/>
        </p:nvSpPr>
        <p:spPr>
          <a:xfrm>
            <a:off x="3022274" y="519391"/>
            <a:ext cx="1621443" cy="49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D9453-0521-AC45-848F-9C3688D83FEF}"/>
              </a:ext>
            </a:extLst>
          </p:cNvPr>
          <p:cNvSpPr/>
          <p:nvPr/>
        </p:nvSpPr>
        <p:spPr>
          <a:xfrm>
            <a:off x="3221824" y="1649157"/>
            <a:ext cx="1175545" cy="68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85E28-4436-2349-A409-F81088299CAB}"/>
              </a:ext>
            </a:extLst>
          </p:cNvPr>
          <p:cNvSpPr/>
          <p:nvPr/>
        </p:nvSpPr>
        <p:spPr>
          <a:xfrm>
            <a:off x="3103625" y="2805570"/>
            <a:ext cx="1411941" cy="72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AC0B783-5061-DA48-B87D-EA6676EF4CCD}"/>
              </a:ext>
            </a:extLst>
          </p:cNvPr>
          <p:cNvSpPr/>
          <p:nvPr/>
        </p:nvSpPr>
        <p:spPr>
          <a:xfrm>
            <a:off x="239826" y="4425683"/>
            <a:ext cx="1341120" cy="121615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miles.db</a:t>
            </a:r>
            <a:endParaRPr lang="en-US" dirty="0"/>
          </a:p>
          <a:p>
            <a:pPr algn="ctr"/>
            <a:r>
              <a:rPr lang="en-US" dirty="0"/>
              <a:t>SQLite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BD6DD-89EF-7444-AA73-F54B543427AE}"/>
              </a:ext>
            </a:extLst>
          </p:cNvPr>
          <p:cNvSpPr/>
          <p:nvPr/>
        </p:nvSpPr>
        <p:spPr>
          <a:xfrm>
            <a:off x="1212556" y="1637377"/>
            <a:ext cx="1257396" cy="77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Utils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F306B-9158-B544-93A5-6596D96DDABF}"/>
              </a:ext>
            </a:extLst>
          </p:cNvPr>
          <p:cNvCxnSpPr/>
          <p:nvPr/>
        </p:nvCxnSpPr>
        <p:spPr>
          <a:xfrm flipH="1" flipV="1">
            <a:off x="2487294" y="2054600"/>
            <a:ext cx="751872" cy="589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E6C78-7240-D24E-87EE-B2AD72CD0D9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09596" y="2331016"/>
            <a:ext cx="1" cy="47455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DBC3BD-1025-7043-BFDD-D138C82C48F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809597" y="1014712"/>
            <a:ext cx="23399" cy="63444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BADC4-FFDF-4548-A1CE-700AEBB8D2C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650135" y="3550928"/>
            <a:ext cx="28890" cy="10167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F0C9CF-9626-E94B-8545-F96BA8892D72}"/>
              </a:ext>
            </a:extLst>
          </p:cNvPr>
          <p:cNvCxnSpPr>
            <a:cxnSpLocks/>
          </p:cNvCxnSpPr>
          <p:nvPr/>
        </p:nvCxnSpPr>
        <p:spPr>
          <a:xfrm flipH="1" flipV="1">
            <a:off x="1580946" y="5096610"/>
            <a:ext cx="1186516" cy="1789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EBFD00-71F0-F24A-BD65-D355D53F26B9}"/>
              </a:ext>
            </a:extLst>
          </p:cNvPr>
          <p:cNvSpPr/>
          <p:nvPr/>
        </p:nvSpPr>
        <p:spPr>
          <a:xfrm>
            <a:off x="5205192" y="1703973"/>
            <a:ext cx="1567239" cy="55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MileageError</a:t>
            </a:r>
            <a:endParaRPr lang="en-US" dirty="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61A3C77-95FA-9341-81EF-E7D11852A16E}"/>
              </a:ext>
            </a:extLst>
          </p:cNvPr>
          <p:cNvCxnSpPr>
            <a:stCxn id="5" idx="2"/>
          </p:cNvCxnSpPr>
          <p:nvPr/>
        </p:nvCxnSpPr>
        <p:spPr>
          <a:xfrm rot="5400000">
            <a:off x="4691187" y="3808702"/>
            <a:ext cx="1258329" cy="13532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7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7EA5-BF6B-9A45-89D4-38422A7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pen for Extension, Closed For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C7B9-FE92-4247-8E34-EE9CFE7F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0" y="1690688"/>
            <a:ext cx="10515600" cy="4351338"/>
          </a:xfrm>
        </p:spPr>
        <p:txBody>
          <a:bodyPr/>
          <a:lstStyle/>
          <a:p>
            <a:r>
              <a:rPr lang="en-US" dirty="0"/>
              <a:t>What if the program needs to manage Cars, Vans, Motorcycles differently?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9042-9852-1948-A40C-05A91FB4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0" y="2997991"/>
            <a:ext cx="5037769" cy="159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3774A-22B0-8049-8A8C-C62940B2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0" y="2997992"/>
            <a:ext cx="4744894" cy="159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CC85C-B059-A544-81EB-50AF4480E5EB}"/>
              </a:ext>
            </a:extLst>
          </p:cNvPr>
          <p:cNvSpPr txBox="1"/>
          <p:nvPr/>
        </p:nvSpPr>
        <p:spPr>
          <a:xfrm>
            <a:off x="6669741" y="5481732"/>
            <a:ext cx="435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type_of</a:t>
            </a:r>
            <a:r>
              <a:rPr lang="en-US" sz="2400" dirty="0"/>
              <a:t> would be 'Car', 'Van' etc.</a:t>
            </a:r>
          </a:p>
          <a:p>
            <a:r>
              <a:rPr lang="en-US" sz="2400" dirty="0"/>
              <a:t>What's wrong with doing this?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0F205E-BF06-B042-8A40-040147FA1C6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659906" y="4589926"/>
            <a:ext cx="187487" cy="89180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A8535F-0038-B448-B218-63EDB564984D}"/>
              </a:ext>
            </a:extLst>
          </p:cNvPr>
          <p:cNvSpPr txBox="1"/>
          <p:nvPr/>
        </p:nvSpPr>
        <p:spPr>
          <a:xfrm>
            <a:off x="1022350" y="5422599"/>
            <a:ext cx="435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Vehicle class </a:t>
            </a:r>
          </a:p>
        </p:txBody>
      </p:sp>
    </p:spTree>
    <p:extLst>
      <p:ext uri="{BB962C8B-B14F-4D97-AF65-F5344CB8AC3E}">
        <p14:creationId xmlns:p14="http://schemas.microsoft.com/office/powerpoint/2010/main" val="29681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29EB-D2C9-F94A-AA95-C6F0D6F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E512-7307-DC4D-9891-0895D7F3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https://realpython.com/python-modules-packages/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65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4913-5FEA-6649-BE65-737F6695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867-7282-FB45-963D-E4BDBADF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4553" cy="4351338"/>
          </a:xfrm>
        </p:spPr>
        <p:txBody>
          <a:bodyPr/>
          <a:lstStyle/>
          <a:p>
            <a:r>
              <a:rPr lang="en-US" dirty="0"/>
              <a:t>Specializing Vehicle with subclasses</a:t>
            </a:r>
          </a:p>
          <a:p>
            <a:r>
              <a:rPr lang="en-US" dirty="0"/>
              <a:t>Add Van-specific behavior</a:t>
            </a:r>
          </a:p>
          <a:p>
            <a:r>
              <a:rPr lang="en-US" dirty="0"/>
              <a:t>Or, Motorcycle-specific behavior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0A620-9D90-2147-B794-08A2CE09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61" y="0"/>
            <a:ext cx="7858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0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4DF9-FA69-2948-A3D5-5D6D5D3F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3" y="353732"/>
            <a:ext cx="3016624" cy="2073275"/>
          </a:xfrm>
        </p:spPr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D06-BE02-9A44-87D8-659908E5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71" y="2438400"/>
            <a:ext cx="2889623" cy="3603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works with no modifications to the code</a:t>
            </a:r>
          </a:p>
          <a:p>
            <a:r>
              <a:rPr lang="en-US" dirty="0"/>
              <a:t>The DB would need to be modified to add new field, but the code is happy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77108-2643-6347-9552-87F9E2EA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568" y="866029"/>
            <a:ext cx="8046718" cy="51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4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59EA-1AEE-7941-A843-4320A6DA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1F15-B120-C94F-AC0F-77AA8D65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71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Where is an interface used in the code?</a:t>
            </a:r>
          </a:p>
          <a:p>
            <a:endParaRPr lang="en-US" dirty="0"/>
          </a:p>
          <a:p>
            <a:r>
              <a:rPr lang="en-US" dirty="0"/>
              <a:t>Python uses Abstract Basic Classes to implement interfaces </a:t>
            </a:r>
          </a:p>
          <a:p>
            <a:endParaRPr lang="en-US" dirty="0"/>
          </a:p>
          <a:p>
            <a:r>
              <a:rPr lang="en-US" dirty="0" err="1"/>
              <a:t>VehicleABC</a:t>
            </a:r>
            <a:endParaRPr lang="en-US" dirty="0"/>
          </a:p>
          <a:p>
            <a:r>
              <a:rPr lang="en-US" dirty="0"/>
              <a:t>Anything that inherits from this class must provide insert, </a:t>
            </a:r>
            <a:r>
              <a:rPr lang="en-US" dirty="0" err="1"/>
              <a:t>increase_miles</a:t>
            </a:r>
            <a:r>
              <a:rPr lang="en-US" dirty="0"/>
              <a:t> and </a:t>
            </a:r>
            <a:r>
              <a:rPr lang="en-US" dirty="0" err="1"/>
              <a:t>get_all</a:t>
            </a:r>
            <a:r>
              <a:rPr lang="en-US" dirty="0"/>
              <a:t>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18FEE-AFD5-FD40-B3BF-05114426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125" y="1563057"/>
            <a:ext cx="6204697" cy="48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5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5F55-B24A-E042-8061-4161709B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546" y="365125"/>
            <a:ext cx="43552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we want to replace SQL with an API?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A68E-6A91-B44F-9324-2DCBC032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670" y="2054600"/>
            <a:ext cx="4063024" cy="20898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a new class </a:t>
            </a:r>
            <a:r>
              <a:rPr lang="en-US" b="1" dirty="0" err="1"/>
              <a:t>APIDatabase</a:t>
            </a:r>
            <a:r>
              <a:rPr lang="en-US" dirty="0"/>
              <a:t> that extends </a:t>
            </a:r>
            <a:r>
              <a:rPr lang="en-US" dirty="0" err="1"/>
              <a:t>VehicleDB</a:t>
            </a:r>
            <a:r>
              <a:rPr lang="en-US" dirty="0"/>
              <a:t> and provides the same methods</a:t>
            </a:r>
          </a:p>
          <a:p>
            <a:r>
              <a:rPr lang="en-US" dirty="0"/>
              <a:t>Can simply swap the classes - rest of program doesn't care as long as something provides the required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7AE2F-CD3C-A24D-8C52-DB2CBAA1C308}"/>
              </a:ext>
            </a:extLst>
          </p:cNvPr>
          <p:cNvSpPr/>
          <p:nvPr/>
        </p:nvSpPr>
        <p:spPr>
          <a:xfrm>
            <a:off x="5018668" y="2576221"/>
            <a:ext cx="1550894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VehicleDB</a:t>
            </a:r>
            <a:endParaRPr lang="en-US" dirty="0"/>
          </a:p>
          <a:p>
            <a:pPr algn="ctr"/>
            <a:r>
              <a:rPr lang="en-US" dirty="0"/>
              <a:t>ABC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DDC61-769C-2D4A-A741-859A70573B5D}"/>
              </a:ext>
            </a:extLst>
          </p:cNvPr>
          <p:cNvSpPr/>
          <p:nvPr/>
        </p:nvSpPr>
        <p:spPr>
          <a:xfrm>
            <a:off x="5330102" y="365125"/>
            <a:ext cx="1093694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06E09-6076-EE41-8F70-5330BBD9688D}"/>
              </a:ext>
            </a:extLst>
          </p:cNvPr>
          <p:cNvSpPr/>
          <p:nvPr/>
        </p:nvSpPr>
        <p:spPr>
          <a:xfrm>
            <a:off x="2356393" y="4548141"/>
            <a:ext cx="1730862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SQLDatabase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F4ED07-ABC7-1845-9D09-52CA0390F6E6}"/>
              </a:ext>
            </a:extLst>
          </p:cNvPr>
          <p:cNvSpPr/>
          <p:nvPr/>
        </p:nvSpPr>
        <p:spPr>
          <a:xfrm>
            <a:off x="3022274" y="519391"/>
            <a:ext cx="1621443" cy="49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D9453-0521-AC45-848F-9C3688D83FEF}"/>
              </a:ext>
            </a:extLst>
          </p:cNvPr>
          <p:cNvSpPr/>
          <p:nvPr/>
        </p:nvSpPr>
        <p:spPr>
          <a:xfrm>
            <a:off x="3221824" y="1649157"/>
            <a:ext cx="1175545" cy="68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85E28-4436-2349-A409-F81088299CAB}"/>
              </a:ext>
            </a:extLst>
          </p:cNvPr>
          <p:cNvSpPr/>
          <p:nvPr/>
        </p:nvSpPr>
        <p:spPr>
          <a:xfrm>
            <a:off x="3103625" y="2805570"/>
            <a:ext cx="1411941" cy="72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AC0B783-5061-DA48-B87D-EA6676EF4CCD}"/>
              </a:ext>
            </a:extLst>
          </p:cNvPr>
          <p:cNvSpPr/>
          <p:nvPr/>
        </p:nvSpPr>
        <p:spPr>
          <a:xfrm>
            <a:off x="239826" y="4425683"/>
            <a:ext cx="1341120" cy="121615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miles.db</a:t>
            </a:r>
            <a:endParaRPr lang="en-US" dirty="0"/>
          </a:p>
          <a:p>
            <a:pPr algn="ctr"/>
            <a:r>
              <a:rPr lang="en-US" dirty="0"/>
              <a:t>SQLite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BD6DD-89EF-7444-AA73-F54B543427AE}"/>
              </a:ext>
            </a:extLst>
          </p:cNvPr>
          <p:cNvSpPr/>
          <p:nvPr/>
        </p:nvSpPr>
        <p:spPr>
          <a:xfrm>
            <a:off x="1212556" y="1637377"/>
            <a:ext cx="1257396" cy="77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Utils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EB32D-E9DF-E84F-A33C-C55142770D55}"/>
              </a:ext>
            </a:extLst>
          </p:cNvPr>
          <p:cNvSpPr/>
          <p:nvPr/>
        </p:nvSpPr>
        <p:spPr>
          <a:xfrm>
            <a:off x="5639477" y="4548141"/>
            <a:ext cx="1730862" cy="109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APIDatabase</a:t>
            </a:r>
            <a:endParaRPr lang="en-US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8184A60D-130E-E044-9308-9700D64AA335}"/>
              </a:ext>
            </a:extLst>
          </p:cNvPr>
          <p:cNvSpPr/>
          <p:nvPr/>
        </p:nvSpPr>
        <p:spPr>
          <a:xfrm>
            <a:off x="9568518" y="4555653"/>
            <a:ext cx="1615640" cy="1093694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F306B-9158-B544-93A5-6596D96DDABF}"/>
              </a:ext>
            </a:extLst>
          </p:cNvPr>
          <p:cNvCxnSpPr/>
          <p:nvPr/>
        </p:nvCxnSpPr>
        <p:spPr>
          <a:xfrm flipH="1" flipV="1">
            <a:off x="2487294" y="2054600"/>
            <a:ext cx="751872" cy="589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1E6C78-7240-D24E-87EE-B2AD72CD0D9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809596" y="2331016"/>
            <a:ext cx="1" cy="47455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DBC3BD-1025-7043-BFDD-D138C82C48F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809597" y="1014712"/>
            <a:ext cx="23399" cy="63444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1BADC4-FFDF-4548-A1CE-700AEBB8D2C6}"/>
              </a:ext>
            </a:extLst>
          </p:cNvPr>
          <p:cNvCxnSpPr>
            <a:cxnSpLocks/>
          </p:cNvCxnSpPr>
          <p:nvPr/>
        </p:nvCxnSpPr>
        <p:spPr>
          <a:xfrm flipH="1">
            <a:off x="3026840" y="3550928"/>
            <a:ext cx="652184" cy="99721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F0C9CF-9626-E94B-8545-F96BA8892D72}"/>
              </a:ext>
            </a:extLst>
          </p:cNvPr>
          <p:cNvCxnSpPr/>
          <p:nvPr/>
        </p:nvCxnSpPr>
        <p:spPr>
          <a:xfrm flipH="1" flipV="1">
            <a:off x="1580946" y="5096610"/>
            <a:ext cx="751872" cy="589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FB076-F8E8-A149-A9F1-09687BBEBB24}"/>
              </a:ext>
            </a:extLst>
          </p:cNvPr>
          <p:cNvCxnSpPr>
            <a:cxnSpLocks/>
          </p:cNvCxnSpPr>
          <p:nvPr/>
        </p:nvCxnSpPr>
        <p:spPr>
          <a:xfrm flipH="1" flipV="1">
            <a:off x="7370339" y="5102500"/>
            <a:ext cx="2275038" cy="7512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502E5C5-8119-514B-971D-3A0A68822E5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5745740" y="3718289"/>
            <a:ext cx="872196" cy="775447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1ABFCCD6-6CDC-DD47-89C0-089EF910D077}"/>
              </a:ext>
            </a:extLst>
          </p:cNvPr>
          <p:cNvCxnSpPr/>
          <p:nvPr/>
        </p:nvCxnSpPr>
        <p:spPr>
          <a:xfrm rot="10800000" flipV="1">
            <a:off x="3889561" y="3240526"/>
            <a:ext cx="1561284" cy="871456"/>
          </a:xfrm>
          <a:prstGeom prst="bentConnector3">
            <a:avLst>
              <a:gd name="adj1" fmla="val 62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0F5730-BC92-2844-938F-B2D979ED5F45}"/>
              </a:ext>
            </a:extLst>
          </p:cNvPr>
          <p:cNvCxnSpPr/>
          <p:nvPr/>
        </p:nvCxnSpPr>
        <p:spPr>
          <a:xfrm>
            <a:off x="3878608" y="4144469"/>
            <a:ext cx="0" cy="411184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17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0308-127D-DB48-925E-1809699D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9900" cy="1983628"/>
          </a:xfrm>
        </p:spPr>
        <p:txBody>
          <a:bodyPr>
            <a:normAutofit fontScale="90000"/>
          </a:bodyPr>
          <a:lstStyle/>
          <a:p>
            <a:r>
              <a:rPr lang="en-US" dirty="0"/>
              <a:t>Same interface as </a:t>
            </a:r>
            <a:r>
              <a:rPr lang="en-US" dirty="0" err="1"/>
              <a:t>SQLDatabase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24F7-7DD7-FB4F-8643-212121CB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3905"/>
            <a:ext cx="3009900" cy="3613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work in very different way, but as long as the data is saved as expected, the rest of the code doesn't care how or where it is saved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33675-15B5-8B4C-B542-9393FE2F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91" y="0"/>
            <a:ext cx="75057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DA63-F4A2-5640-AA49-8A73D6B1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AEE9-21B7-1D4D-A6A0-813FC90C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should be focused - create a specific set of method(s) in your ABC </a:t>
            </a:r>
          </a:p>
        </p:txBody>
      </p:sp>
    </p:spTree>
    <p:extLst>
      <p:ext uri="{BB962C8B-B14F-4D97-AF65-F5344CB8AC3E}">
        <p14:creationId xmlns:p14="http://schemas.microsoft.com/office/powerpoint/2010/main" val="419382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248B-B477-DA4E-9EBD-E5BC6F86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ependency Inversion Principle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5E8A-3A72-E64F-8B4D-C8047A3E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is given a </a:t>
            </a:r>
            <a:r>
              <a:rPr lang="en-US" dirty="0" err="1"/>
              <a:t>ViewModel</a:t>
            </a:r>
            <a:r>
              <a:rPr lang="en-US" dirty="0"/>
              <a:t> to use </a:t>
            </a:r>
          </a:p>
          <a:p>
            <a:r>
              <a:rPr lang="en-US" dirty="0" err="1"/>
              <a:t>ViewModel</a:t>
            </a:r>
            <a:r>
              <a:rPr lang="en-US" dirty="0"/>
              <a:t> is given a Database to use </a:t>
            </a:r>
          </a:p>
          <a:p>
            <a:endParaRPr lang="en-US" dirty="0"/>
          </a:p>
          <a:p>
            <a:r>
              <a:rPr lang="en-US" dirty="0" err="1"/>
              <a:t>SQLDatabase</a:t>
            </a:r>
            <a:r>
              <a:rPr lang="en-US" dirty="0"/>
              <a:t> reads configuration info from a separate file </a:t>
            </a:r>
          </a:p>
          <a:p>
            <a:endParaRPr lang="en-US" dirty="0"/>
          </a:p>
          <a:p>
            <a:r>
              <a:rPr lang="en-US" dirty="0"/>
              <a:t>Makes it easier to test View - provide a mock </a:t>
            </a:r>
            <a:r>
              <a:rPr lang="en-US" dirty="0" err="1"/>
              <a:t>ViewModel</a:t>
            </a:r>
            <a:r>
              <a:rPr lang="en-US" dirty="0"/>
              <a:t> </a:t>
            </a:r>
          </a:p>
          <a:p>
            <a:r>
              <a:rPr lang="en-US" dirty="0"/>
              <a:t>Makes it easier to test </a:t>
            </a:r>
            <a:r>
              <a:rPr lang="en-US" dirty="0" err="1"/>
              <a:t>ViewModel</a:t>
            </a:r>
            <a:r>
              <a:rPr lang="en-US" dirty="0"/>
              <a:t> - provide a mock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21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6530-C790-C746-9AF7-794CED16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How does this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51DB-5222-1D43-B78F-4DE57921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does your code conform to the single responsibility principle?</a:t>
            </a:r>
          </a:p>
          <a:p>
            <a:r>
              <a:rPr lang="en-US" dirty="0"/>
              <a:t>Do you have separate modules and </a:t>
            </a:r>
            <a:r>
              <a:rPr lang="en-US"/>
              <a:t>functions?</a:t>
            </a:r>
            <a:endParaRPr lang="en-US" dirty="0"/>
          </a:p>
          <a:p>
            <a:r>
              <a:rPr lang="en-US" dirty="0"/>
              <a:t>Will your code be easy to test? </a:t>
            </a:r>
          </a:p>
          <a:p>
            <a:endParaRPr lang="en-US" dirty="0"/>
          </a:p>
          <a:p>
            <a:r>
              <a:rPr lang="en-US" dirty="0"/>
              <a:t>Lab: think about these questions, work on refactoring your project</a:t>
            </a:r>
          </a:p>
        </p:txBody>
      </p:sp>
    </p:spTree>
    <p:extLst>
      <p:ext uri="{BB962C8B-B14F-4D97-AF65-F5344CB8AC3E}">
        <p14:creationId xmlns:p14="http://schemas.microsoft.com/office/powerpoint/2010/main" val="167997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9752-24D2-AB44-ACFB-44C4DCAE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0841" cy="1900997"/>
          </a:xfrm>
        </p:spPr>
        <p:txBody>
          <a:bodyPr/>
          <a:lstStyle/>
          <a:p>
            <a:r>
              <a:rPr lang="en-US" dirty="0"/>
              <a:t>Benefits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7D72-E1C4-7E43-9B9F-88288975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6975"/>
            <a:ext cx="3574774" cy="3709987"/>
          </a:xfrm>
        </p:spPr>
        <p:txBody>
          <a:bodyPr/>
          <a:lstStyle/>
          <a:p>
            <a:r>
              <a:rPr lang="en-US" dirty="0"/>
              <a:t>Benefits of functions, at a different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3454C-40E9-A144-B244-7E09A132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041" y="164271"/>
            <a:ext cx="7124700" cy="6489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3A6B44-0216-E043-AF21-62035F358E27}"/>
              </a:ext>
            </a:extLst>
          </p:cNvPr>
          <p:cNvSpPr/>
          <p:nvPr/>
        </p:nvSpPr>
        <p:spPr>
          <a:xfrm>
            <a:off x="128380" y="6284639"/>
            <a:ext cx="504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https://realpython.com/python-modules-packages/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3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A49B-17D4-9044-89C5-1BF3549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52F5-9356-AE41-9B5D-6337F4A5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https://github.com/claraj/python_importing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3CD7-E0EC-6F44-89EA-FD3E21A4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05CC-28E0-A44B-BF3B-46C27232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file with a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r>
              <a:rPr lang="en-US" dirty="0"/>
              <a:t>It can contain definitions: classes, variables, functions</a:t>
            </a:r>
          </a:p>
          <a:p>
            <a:endParaRPr lang="en-US" dirty="0"/>
          </a:p>
          <a:p>
            <a:r>
              <a:rPr lang="en-US" dirty="0"/>
              <a:t>It can contain statements: lines of code to run </a:t>
            </a:r>
          </a:p>
          <a:p>
            <a:endParaRPr lang="en-US" dirty="0"/>
          </a:p>
          <a:p>
            <a:r>
              <a:rPr lang="en-US" dirty="0"/>
              <a:t>When a module is imported into another module, the statements are executed</a:t>
            </a:r>
          </a:p>
          <a:p>
            <a:r>
              <a:rPr lang="en-US" dirty="0"/>
              <a:t>The classes, variables, and functions are available to the importing module</a:t>
            </a:r>
          </a:p>
        </p:txBody>
      </p:sp>
    </p:spTree>
    <p:extLst>
      <p:ext uri="{BB962C8B-B14F-4D97-AF65-F5344CB8AC3E}">
        <p14:creationId xmlns:p14="http://schemas.microsoft.com/office/powerpoint/2010/main" val="20720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ED9-08AF-2146-8905-BCEF7988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main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2C72-85DF-3949-AF32-022576EC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__name__ == '__main__':</a:t>
            </a:r>
          </a:p>
          <a:p>
            <a:r>
              <a:rPr lang="en-US" dirty="0"/>
              <a:t>  main()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__name__ is the module name when imported</a:t>
            </a:r>
          </a:p>
          <a:p>
            <a:r>
              <a:rPr lang="en-US" dirty="0"/>
              <a:t>__name___ is '__main__' when run from command prompt as a script</a:t>
            </a:r>
          </a:p>
        </p:txBody>
      </p:sp>
    </p:spTree>
    <p:extLst>
      <p:ext uri="{BB962C8B-B14F-4D97-AF65-F5344CB8AC3E}">
        <p14:creationId xmlns:p14="http://schemas.microsoft.com/office/powerpoint/2010/main" val="76493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15AD-6628-C34E-AE98-315106A5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i="1" dirty="0" err="1"/>
              <a:t>module_name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B9AEB-980A-304F-B9A2-7775DB53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678" y="1354883"/>
            <a:ext cx="3929961" cy="202066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9D3962-BE39-3C44-A336-30CD735C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0513" cy="4351338"/>
          </a:xfrm>
        </p:spPr>
        <p:txBody>
          <a:bodyPr/>
          <a:lstStyle/>
          <a:p>
            <a:r>
              <a:rPr lang="en-US" dirty="0"/>
              <a:t>Imports everything - classes, variables, functions, from the module with that name </a:t>
            </a:r>
          </a:p>
          <a:p>
            <a:r>
              <a:rPr lang="en-US" dirty="0"/>
              <a:t>Refer to a thing from the module with </a:t>
            </a:r>
            <a:r>
              <a:rPr lang="en-US" dirty="0" err="1"/>
              <a:t>modulename.thing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8E6BD-ACDB-714A-8E31-D770F638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672" y="3809207"/>
            <a:ext cx="6946900" cy="279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A89DC-BFB8-874B-8519-1CCA7A14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72" y="1690688"/>
            <a:ext cx="2235488" cy="12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A865-7CA6-4443-A938-59754881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 err="1"/>
              <a:t>module_name</a:t>
            </a:r>
            <a:r>
              <a:rPr lang="en-US" i="1" dirty="0"/>
              <a:t> </a:t>
            </a:r>
            <a:r>
              <a:rPr lang="en-US" dirty="0"/>
              <a:t>import </a:t>
            </a:r>
            <a:r>
              <a:rPr lang="en-US" i="1" dirty="0"/>
              <a:t>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8E77-F4A9-C347-A960-17914719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Bird is available in code, Cat has to be referred to as </a:t>
            </a:r>
            <a:r>
              <a:rPr lang="en-US" dirty="0" err="1"/>
              <a:t>cat.Cat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3965-494C-A449-A36D-8EDEAF1F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80" y="4338625"/>
            <a:ext cx="3795919" cy="197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448E3-7349-1E49-93A4-FEAC24C2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7494"/>
            <a:ext cx="18034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B5DFE-9F8A-8848-BDB8-B5702CF00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61" y="3013766"/>
            <a:ext cx="7061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1644</Words>
  <Application>Microsoft Macintosh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Module and Packages</vt:lpstr>
      <vt:lpstr>Functions</vt:lpstr>
      <vt:lpstr>Modules and Packages</vt:lpstr>
      <vt:lpstr>Benefits of modules</vt:lpstr>
      <vt:lpstr>Code </vt:lpstr>
      <vt:lpstr>Python modules</vt:lpstr>
      <vt:lpstr>import main file</vt:lpstr>
      <vt:lpstr>import module_name</vt:lpstr>
      <vt:lpstr>from module_name import name</vt:lpstr>
      <vt:lpstr>from module_name import *</vt:lpstr>
      <vt:lpstr>import module_name as mn from module_name import name as n</vt:lpstr>
      <vt:lpstr>Python packages</vt:lpstr>
      <vt:lpstr>from package import module from package.module import name </vt:lpstr>
      <vt:lpstr>SOLID - Object Oriented Design Principles</vt:lpstr>
      <vt:lpstr>Single-responsibility principle</vt:lpstr>
      <vt:lpstr>Open-closed principle</vt:lpstr>
      <vt:lpstr>Open-closed principle</vt:lpstr>
      <vt:lpstr>Inheritance</vt:lpstr>
      <vt:lpstr>Liskov substitution principle</vt:lpstr>
      <vt:lpstr>Interface Segregation Principle</vt:lpstr>
      <vt:lpstr>Interfaces - In Python, implemented with ABC</vt:lpstr>
      <vt:lpstr>Interfaces: describe the behaviors a class must provide</vt:lpstr>
      <vt:lpstr>Dependency Inversion Principle</vt:lpstr>
      <vt:lpstr>"Dependency should be on abstractions not concretions "</vt:lpstr>
      <vt:lpstr>Dependency Inversion Principle </vt:lpstr>
      <vt:lpstr>Refactor milesdb program with SOLID principles</vt:lpstr>
      <vt:lpstr>Single Responsibility Principle</vt:lpstr>
      <vt:lpstr>Modules </vt:lpstr>
      <vt:lpstr>Open for Extension, Closed For Modification</vt:lpstr>
      <vt:lpstr>model.py</vt:lpstr>
      <vt:lpstr>Liskov substitution principle</vt:lpstr>
      <vt:lpstr>Interface Segregation Principle</vt:lpstr>
      <vt:lpstr>What if we want to replace SQL with an API? </vt:lpstr>
      <vt:lpstr>Same interface as SQLDatabase</vt:lpstr>
      <vt:lpstr>Interface Segregation Principle</vt:lpstr>
      <vt:lpstr>Dependency Inversion Principle </vt:lpstr>
      <vt:lpstr>Project 3 - How does this apply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and Packages</dc:title>
  <dc:creator>Clara James</dc:creator>
  <cp:lastModifiedBy>Clara James</cp:lastModifiedBy>
  <cp:revision>32</cp:revision>
  <dcterms:created xsi:type="dcterms:W3CDTF">2019-09-16T21:51:28Z</dcterms:created>
  <dcterms:modified xsi:type="dcterms:W3CDTF">2019-09-24T02:06:38Z</dcterms:modified>
</cp:coreProperties>
</file>