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Introduction to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Academic Presentation</a:t>
            </a:r>
          </a:p>
          <a:p>
            <a:r>
              <a:t>October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182880"/>
            <a:ext cx="1188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SL1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i="1">
                <a:solidFill>
                  <a:srgbClr val="333333"/>
                </a:solidFill>
              </a:defRPr>
            </a:pPr>
            <a:r>
              <a:t>Fundamental concepts of intelligence and artificial intelligence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37360"/>
            <a:ext cx="8229600" cy="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011680"/>
            <a:ext cx="822960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400"/>
              </a:spcAft>
              <a:defRPr sz="1600" b="1">
                <a:solidFill>
                  <a:srgbClr val="003366"/>
                </a:solidFill>
              </a:defRPr>
            </a:pPr>
            <a:r>
              <a:t>• Intelligence</a:t>
            </a:r>
          </a:p>
          <a:p>
            <a:pPr lvl="1">
              <a:spcAft>
                <a:spcPts val="800"/>
              </a:spcAft>
              <a:defRPr sz="1300">
                <a:solidFill>
                  <a:srgbClr val="333333"/>
                </a:solidFill>
              </a:defRPr>
            </a:pPr>
            <a:r>
              <a:t>+ Defined as the ability to process information and use it to make future decisions. + Intelligence involves analyzing data, anticipating outcomes, and adapting behavior to different contexts. 2. Artificial Intelligence (AI) + A field focused on developing techniques and algorithms that allow machines to emulate certain human behaviors. + AI systems use available information to predict outcomes, adapt to changing contexts, and solve problems autonomously. 3. Machine Learning (ML) + A subfield of AI that enables computers to learn from experience without explicit instructions. + ML algorithms identify patterns in data and improve performance automatically, replacing traditional step-by-step programming. 4. Deep Learning (DL) + A specialized branch of ML based on artificial neural networks that extract complex patterns from raw data. + DL learns hierarchical representations, enabling the system to understand complex relationships and perform tasks such as image recognition, natural language processing, and audio analysis. --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182880"/>
            <a:ext cx="1188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SL2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i="1">
                <a:solidFill>
                  <a:srgbClr val="333333"/>
                </a:solidFill>
              </a:defRPr>
            </a:pPr>
            <a:r>
              <a:t>Predicting house prices using linear regression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37360"/>
            <a:ext cx="8229600" cy="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011680"/>
            <a:ext cx="822960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400"/>
              </a:spcAft>
              <a:defRPr sz="1600" b="1">
                <a:solidFill>
                  <a:srgbClr val="003366"/>
                </a:solidFill>
              </a:defRPr>
            </a:pPr>
            <a:r>
              <a:t>• Linear Regression</a:t>
            </a:r>
          </a:p>
          <a:p>
            <a:pPr lvl="1">
              <a:spcAft>
                <a:spcPts val="800"/>
              </a:spcAft>
              <a:defRPr sz="1300">
                <a:solidFill>
                  <a:srgbClr val="333333"/>
                </a:solidFill>
              </a:defRPr>
            </a:pPr>
            <a:r>
              <a:t>+ A basic mathematical model that fits a line to data to capture relationships between variables. + Example: predicting house prices based on size. Larger houses tend to have higher prices, but linear models may produce invalid predictions for extreme values. 2. Neuron or Perceptron + Functions as a computational unit that receives input, performs a weighted calculation, and applies a function to produce a coherent output. + Extends simple regression to multiple inputs (e.g., bedrooms, location) for more accurate predictions. 3. Layered Architectures + Combining multiple linear models in layers creates more complex structures capable of handling high-dimensional data. + Consists of input layers (receiving initial features), hidden layers (transforming and combining features), and output layers (producing final predictions).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182880"/>
            <a:ext cx="1188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SL3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i="1">
                <a:solidFill>
                  <a:srgbClr val="333333"/>
                </a:solidFill>
              </a:defRPr>
            </a:pPr>
            <a:r>
              <a:t>Essential components of an artificial neuron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37360"/>
            <a:ext cx="8229600" cy="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011680"/>
            <a:ext cx="822960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400"/>
              </a:spcAft>
              <a:defRPr sz="1600" b="1">
                <a:solidFill>
                  <a:srgbClr val="003366"/>
                </a:solidFill>
              </a:defRPr>
            </a:pPr>
            <a:r>
              <a:t>• Weights</a:t>
            </a:r>
          </a:p>
          <a:p>
            <a:pPr lvl="1">
              <a:spcAft>
                <a:spcPts val="800"/>
              </a:spcAft>
              <a:defRPr sz="1300">
                <a:solidFill>
                  <a:srgbClr val="333333"/>
                </a:solidFill>
              </a:defRPr>
            </a:pPr>
            <a:r>
              <a:t>+ Each input feature is assigned a weight reflecting its relative importance. + Weights adjust during training to optimize model performance. 2. Bias + A value added to the neuron's calculation to increase flexibility. + Allows the neuron to adjust its output independently of the input, enhancing the model’s adaptability. 3. Activation Function + A non-linear function applied to the neuron’s output. + Enables the network to capture complex relationships beyond linear combinations and ensures outputs remain within a meaningful range. 4. Training Process + Involves adjusting weights and biases to minimize prediction error. + Optimizes the network to accurately generalize from examples to new data.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182880"/>
            <a:ext cx="1188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SL4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i="1">
                <a:solidFill>
                  <a:srgbClr val="333333"/>
                </a:solidFill>
              </a:defRPr>
            </a:pPr>
            <a:r>
              <a:t>Types of architectures and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37360"/>
            <a:ext cx="8229600" cy="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011680"/>
            <a:ext cx="822960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400"/>
              </a:spcAft>
              <a:defRPr sz="1600" b="1">
                <a:solidFill>
                  <a:srgbClr val="003366"/>
                </a:solidFill>
              </a:defRPr>
            </a:pPr>
            <a:r>
              <a:t>• Neural Network Architectures</a:t>
            </a:r>
          </a:p>
          <a:p>
            <a:pPr lvl="1">
              <a:spcAft>
                <a:spcPts val="800"/>
              </a:spcAft>
              <a:defRPr sz="1300">
                <a:solidFill>
                  <a:srgbClr val="333333"/>
                </a:solidFill>
              </a:defRPr>
            </a:pPr>
            <a:r>
              <a:t>+ Dense (fully connected) networks: suited for tabular data. + Convolutional Neural Networks (CNNs): designed to analyze images and videos through spatial pattern detection. + Recurrent Neural Networks (RNNs) and variants: effective for sequential data such as text, audio, and time series. + Multimodal models: integrate information from multiple sources, including text, images, and sound. 2. Data Types + Structured data: organized in rows and columns; traditional ML algorithms often suffice. + Unstructured data: includes images, audio, and free-text documents; DL excels at extracting complex patterns from large volumes of unstructured information.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772400" y="182880"/>
            <a:ext cx="1188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SL5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Introduction to Deep Learning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058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i="1">
                <a:solidFill>
                  <a:srgbClr val="333333"/>
                </a:solidFill>
              </a:defRPr>
            </a:pPr>
            <a:r>
              <a:t>Factors driving the development of Deep Learning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737360"/>
            <a:ext cx="8229600" cy="0"/>
          </a:xfrm>
          <a:prstGeom prst="rect">
            <a:avLst/>
          </a:prstGeom>
          <a:ln w="254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2011680"/>
            <a:ext cx="822960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400"/>
              </a:spcAft>
              <a:defRPr sz="1600" b="1">
                <a:solidFill>
                  <a:srgbClr val="003366"/>
                </a:solidFill>
              </a:defRPr>
            </a:pPr>
            <a:r>
              <a:t>• Massive Data Availability</a:t>
            </a:r>
          </a:p>
          <a:p>
            <a:pPr lvl="1">
              <a:spcAft>
                <a:spcPts val="800"/>
              </a:spcAft>
              <a:defRPr sz="1300">
                <a:solidFill>
                  <a:srgbClr val="333333"/>
                </a:solidFill>
              </a:defRPr>
            </a:pPr>
            <a:r>
              <a:t>+ Digitalization and global connectivity generate large datasets required to train complex models. 2. Advances in Specialized Hardware + GPUs and TPUs accelerate training of large-scale models. + Hardware innovations, including NPUs, allow efficient, private, and offline AI execution on mobile and embedded devices. 3. Improvements in Algorithms and Optimization Techniques + Enable the solution of previously intractable problems. + Combined with open-source models and datasets, these advances democratize access to DL, fostering research and innovation in AI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