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88" r:id="rId2"/>
  </p:sldMasterIdLst>
  <p:notesMasterIdLst>
    <p:notesMasterId r:id="rId20"/>
  </p:notesMasterIdLst>
  <p:sldIdLst>
    <p:sldId id="256" r:id="rId3"/>
    <p:sldId id="260" r:id="rId4"/>
    <p:sldId id="257" r:id="rId5"/>
    <p:sldId id="261" r:id="rId6"/>
    <p:sldId id="265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58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14BA-12FA-4BE0-993D-293AFFEE20AE}" type="datetimeFigureOut">
              <a:rPr lang="es-ES" smtClean="0"/>
              <a:pPr/>
              <a:t>20/05/2019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402C8-7693-4D59-A484-974E4C0D65C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02C8-7693-4D59-A484-974E4C0D65CD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C61-552F-4A2A-95FF-151BF04A8E68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9C0-B459-4A06-9718-11C207CEE51B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A718-98F0-4F8F-9F34-A455FB129C1A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D4C525-8314-4650-BBEE-B3F861E38292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1BA5AE4-B96C-42BC-8289-5276933A328D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9219926-FCE4-44BA-92FA-D9DFA5422904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A2E8-F012-4883-9BF9-8E7065617CAC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064-A010-4A3B-A177-ACC6081EC63B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BA26BB-031E-48D9-92BA-7EE2BA3B1A8C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0F4D-B7DC-4D01-8F6A-A26983800C82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D282B1-4D08-423E-AA5A-F9255D2FFD0A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0B6D-5D48-4618-99E9-A89D50A97051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7B4866-89AA-4783-8AF0-FC54C40FC5F2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61A4-942C-446B-9BC7-7E9C811B8E76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F11-1D4F-40A3-8820-563F0D35FCFD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556B-FAAF-400A-8A32-A59A53EBD6C0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185-9DF0-4B1D-BAEE-03F90F544F5D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F800-A64E-4515-8804-78FD1408D047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EF-3739-4EBA-972E-B8182EF27965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9BE-6073-404D-A5E2-9DE2891DAF0D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377D-5A68-488E-B05E-B4EBEB6905AE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322D-4480-46A4-B191-209AD67AF812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0D1FF7-185E-469C-98FA-33CF8C51F202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F7AD1C-EDA8-440B-8747-BE6623860B67}" type="datetime1">
              <a:rPr lang="es-ES" smtClean="0"/>
              <a:pPr/>
              <a:t>20/05/2019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52474B-4863-41C3-8D90-5250BA49B6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creenshot_1.png"/>
          <p:cNvPicPr>
            <a:picLocks noChangeAspect="1"/>
          </p:cNvPicPr>
          <p:nvPr/>
        </p:nvPicPr>
        <p:blipFill>
          <a:blip r:embed="rId2"/>
          <a:srcRect l="21212" t="8333" r="23990" b="11111"/>
          <a:stretch>
            <a:fillRect/>
          </a:stretch>
        </p:blipFill>
        <p:spPr>
          <a:xfrm>
            <a:off x="3357554" y="3357562"/>
            <a:ext cx="2214578" cy="2071702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5715016"/>
            <a:ext cx="5910282" cy="942980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solidFill>
                  <a:schemeClr val="tx1"/>
                </a:solidFill>
              </a:rPr>
              <a:t>Ingeniería de Sistemas de Información</a:t>
            </a:r>
          </a:p>
          <a:p>
            <a:pPr algn="l"/>
            <a:r>
              <a:rPr lang="es-ES" sz="2200" dirty="0" smtClean="0">
                <a:solidFill>
                  <a:schemeClr val="tx1"/>
                </a:solidFill>
              </a:rPr>
              <a:t>Daniel Bolaños Martínez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>
                <a:latin typeface="Bahnschrift SemiBold" pitchFamily="34" charset="0"/>
              </a:rPr>
              <a:t>Internet de las Cosas (IoT)</a:t>
            </a:r>
            <a:endParaRPr lang="es-ES" sz="44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Hoja de Ruta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615262" cy="521497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" sz="1900" dirty="0" smtClean="0">
                <a:latin typeface="Bahnschrift SemiBold" pitchFamily="34" charset="0"/>
              </a:rPr>
              <a:t>	Para 2020 (</a:t>
            </a:r>
            <a:r>
              <a:rPr lang="es-ES" sz="1900" dirty="0" err="1" smtClean="0">
                <a:latin typeface="Bahnschrift SemiBold" pitchFamily="34" charset="0"/>
              </a:rPr>
              <a:t>Edge</a:t>
            </a:r>
            <a:r>
              <a:rPr lang="es-ES" sz="1900" dirty="0" smtClean="0">
                <a:latin typeface="Bahnschrift SemiBold" pitchFamily="34" charset="0"/>
              </a:rPr>
              <a:t> IoT Era):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Avances de Hardware ==&gt; Mundo Programable.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Evolución en el </a:t>
            </a:r>
            <a:r>
              <a:rPr lang="es-ES" sz="1900" dirty="0" err="1" smtClean="0">
                <a:latin typeface="Bahnschrift SemiBold" pitchFamily="34" charset="0"/>
              </a:rPr>
              <a:t>Edge</a:t>
            </a:r>
            <a:r>
              <a:rPr lang="es-ES" sz="1900" dirty="0" smtClean="0">
                <a:latin typeface="Bahnschrift SemiBold" pitchFamily="34" charset="0"/>
              </a:rPr>
              <a:t> Computing.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Actuación estandarizada de las </a:t>
            </a:r>
            <a:r>
              <a:rPr lang="es-ES" sz="1900" dirty="0" err="1" smtClean="0">
                <a:latin typeface="Bahnschrift SemiBold" pitchFamily="34" charset="0"/>
              </a:rPr>
              <a:t>APIs</a:t>
            </a:r>
            <a:r>
              <a:rPr lang="es-ES" sz="1900" dirty="0" smtClean="0">
                <a:latin typeface="Bahnschrift SemiBold" pitchFamily="34" charset="0"/>
              </a:rPr>
              <a:t>.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Dispositivos de control de dominio específico.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Máquinas virtuales en dispositivos IoT.</a:t>
            </a:r>
          </a:p>
          <a:p>
            <a:pPr algn="just"/>
            <a:endParaRPr lang="es-ES" sz="1900" dirty="0" smtClean="0">
              <a:latin typeface="Bahnschrift SemiBold" pitchFamily="34" charset="0"/>
            </a:endParaRPr>
          </a:p>
          <a:p>
            <a:pPr algn="just">
              <a:buNone/>
            </a:pPr>
            <a:r>
              <a:rPr lang="es-ES" sz="1900" dirty="0" smtClean="0">
                <a:latin typeface="Bahnschrift SemiBold" pitchFamily="34" charset="0"/>
              </a:rPr>
              <a:t> 	Para 2025 (Universal IoT Era):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Adquisición de datos completamente automatizada.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Colaboración universal M2M permitida.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Controles remotos universales.</a:t>
            </a:r>
          </a:p>
          <a:p>
            <a:pPr algn="just"/>
            <a:r>
              <a:rPr lang="es-ES" sz="1900" dirty="0" smtClean="0">
                <a:latin typeface="Bahnschrift SemiBold" pitchFamily="34" charset="0"/>
              </a:rPr>
              <a:t>Desarrollo de la Programación Dinámica en </a:t>
            </a:r>
            <a:r>
              <a:rPr lang="es-ES" sz="1900" dirty="0" err="1" smtClean="0">
                <a:latin typeface="Bahnschrift SemiBold" pitchFamily="34" charset="0"/>
              </a:rPr>
              <a:t>APIs</a:t>
            </a:r>
            <a:r>
              <a:rPr lang="es-ES" sz="1900" dirty="0" smtClean="0">
                <a:latin typeface="Bahnschrift SemiBold" pitchFamily="34" charset="0"/>
              </a:rPr>
              <a:t>.</a:t>
            </a: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10" name="9 Imagen" descr="Imagen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28604"/>
            <a:ext cx="7786742" cy="592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143932" cy="1143000"/>
          </a:xfrm>
        </p:spPr>
        <p:txBody>
          <a:bodyPr>
            <a:noAutofit/>
          </a:bodyPr>
          <a:lstStyle/>
          <a:p>
            <a:r>
              <a:rPr lang="es-ES" sz="3300" dirty="0" smtClean="0">
                <a:solidFill>
                  <a:schemeClr val="tx1"/>
                </a:solidFill>
                <a:latin typeface="Bahnschrift SemiBold" pitchFamily="34" charset="0"/>
              </a:rPr>
              <a:t>Diferencias Desarrollo </a:t>
            </a:r>
            <a:r>
              <a:rPr lang="es-ES" sz="3300" dirty="0" err="1" smtClean="0">
                <a:solidFill>
                  <a:schemeClr val="tx1"/>
                </a:solidFill>
                <a:latin typeface="Bahnschrift SemiBold" pitchFamily="34" charset="0"/>
              </a:rPr>
              <a:t>Iot</a:t>
            </a:r>
            <a:r>
              <a:rPr lang="es-ES" sz="3300" dirty="0" smtClean="0">
                <a:solidFill>
                  <a:schemeClr val="tx1"/>
                </a:solidFill>
                <a:latin typeface="Bahnschrift SemiBold" pitchFamily="34" charset="0"/>
              </a:rPr>
              <a:t> y </a:t>
            </a:r>
            <a:r>
              <a:rPr lang="es-ES" sz="3300" dirty="0" err="1" smtClean="0">
                <a:solidFill>
                  <a:schemeClr val="tx1"/>
                </a:solidFill>
                <a:latin typeface="Bahnschrift SemiBold" pitchFamily="34" charset="0"/>
              </a:rPr>
              <a:t>APPs</a:t>
            </a:r>
            <a:r>
              <a:rPr lang="es-ES" sz="3300" dirty="0" smtClean="0">
                <a:solidFill>
                  <a:schemeClr val="tx1"/>
                </a:solidFill>
                <a:latin typeface="Bahnschrift SemiBold" pitchFamily="34" charset="0"/>
              </a:rPr>
              <a:t> Móviles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686700" cy="5500702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Bahnschrift SemiBold" pitchFamily="34" charset="0"/>
              </a:rPr>
              <a:t>Independencia del dispositivo.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Estado permanentemente activo.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Cantidad.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Fuertemente Integrados en el entorno.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Heterogeneidad.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Tolerancia a fallos.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Todas estas características deben ser consideradas por los desarrolladores de IoT.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43010" name="Picture 2" descr="Resultado de imagen de movi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786190"/>
            <a:ext cx="3500462" cy="1976303"/>
          </a:xfrm>
          <a:prstGeom prst="rect">
            <a:avLst/>
          </a:prstGeom>
          <a:noFill/>
        </p:spPr>
      </p:pic>
      <p:pic>
        <p:nvPicPr>
          <p:cNvPr id="43012" name="Picture 4" descr="Imagen relaciona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857628"/>
            <a:ext cx="3143272" cy="1926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143932" cy="1143000"/>
          </a:xfrm>
        </p:spPr>
        <p:txBody>
          <a:bodyPr>
            <a:no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Seguridad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686700" cy="3429024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Las capacidades de activación y programación remotas pueden presentar altos riesgos de seguridad. </a:t>
            </a: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Los protocolos criptográficos de la capa de transporte, certificados de seguridad, aislamiento… desempeñan un papel fundamental en esta área, pero persisten varios desafíos técnicos interesantes. </a:t>
            </a: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También es indispensable depurar las aplicaciones y sistemas IoT, aunque no es tarea fácil.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51202" name="Picture 2" descr="Resultado de imagen de seguridad i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5" y="4572008"/>
            <a:ext cx="2762269" cy="2071702"/>
          </a:xfrm>
          <a:prstGeom prst="rect">
            <a:avLst/>
          </a:prstGeom>
          <a:noFill/>
        </p:spPr>
      </p:pic>
      <p:pic>
        <p:nvPicPr>
          <p:cNvPr id="51204" name="Picture 4" descr="Resultado de imagen de seguridad iot"/>
          <p:cNvPicPr>
            <a:picLocks noChangeAspect="1" noChangeArrowheads="1"/>
          </p:cNvPicPr>
          <p:nvPr/>
        </p:nvPicPr>
        <p:blipFill>
          <a:blip r:embed="rId4"/>
          <a:srcRect t="15686" b="13725"/>
          <a:stretch>
            <a:fillRect/>
          </a:stretch>
        </p:blipFill>
        <p:spPr bwMode="auto">
          <a:xfrm>
            <a:off x="928662" y="5000636"/>
            <a:ext cx="3857652" cy="1361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143932" cy="1143000"/>
          </a:xfrm>
        </p:spPr>
        <p:txBody>
          <a:bodyPr>
            <a:no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programación WSN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686700" cy="3429024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Bahnschrift SemiBold" pitchFamily="34" charset="0"/>
              </a:rPr>
              <a:t>Problemas específicos (hardware, recursos, interacciones dinámicas)</a:t>
            </a:r>
          </a:p>
          <a:p>
            <a:pPr algn="just"/>
            <a:r>
              <a:rPr lang="es-ES" dirty="0" smtClean="0">
                <a:latin typeface="Bahnschrift SemiBold" pitchFamily="34" charset="0"/>
              </a:rPr>
              <a:t>Uso de </a:t>
            </a:r>
            <a:r>
              <a:rPr lang="es-ES" dirty="0" err="1" smtClean="0">
                <a:latin typeface="Bahnschrift SemiBold" pitchFamily="34" charset="0"/>
              </a:rPr>
              <a:t>TinyTracer</a:t>
            </a:r>
            <a:r>
              <a:rPr lang="es-ES" dirty="0" smtClean="0">
                <a:latin typeface="Bahnschrift SemiBold" pitchFamily="34" charset="0"/>
              </a:rPr>
              <a:t>  para el rastreo del flujo de control. (Eficacia y Eficiencia)</a:t>
            </a:r>
          </a:p>
          <a:p>
            <a:pPr algn="just"/>
            <a:r>
              <a:rPr lang="es-ES" dirty="0" smtClean="0">
                <a:latin typeface="Bahnschrift SemiBold" pitchFamily="34" charset="0"/>
              </a:rPr>
              <a:t>Uso de </a:t>
            </a:r>
            <a:r>
              <a:rPr lang="es-ES" dirty="0" err="1" smtClean="0">
                <a:latin typeface="Bahnschrift SemiBold" pitchFamily="34" charset="0"/>
              </a:rPr>
              <a:t>TinyOS</a:t>
            </a:r>
            <a:r>
              <a:rPr lang="es-ES" dirty="0" smtClean="0">
                <a:latin typeface="Bahnschrift SemiBold" pitchFamily="34" charset="0"/>
              </a:rPr>
              <a:t>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53250" name="Picture 2" descr="Resultado de imagen de ws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86190"/>
            <a:ext cx="4071966" cy="2380902"/>
          </a:xfrm>
          <a:prstGeom prst="rect">
            <a:avLst/>
          </a:prstGeom>
          <a:noFill/>
        </p:spPr>
      </p:pic>
      <p:pic>
        <p:nvPicPr>
          <p:cNvPr id="53252" name="Picture 4" descr="Resultado de imagen de ws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4071942"/>
            <a:ext cx="3500462" cy="164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143932" cy="1143000"/>
          </a:xfrm>
        </p:spPr>
        <p:txBody>
          <a:bodyPr>
            <a:no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Depuración y </a:t>
            </a:r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Compresión </a:t>
            </a:r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WSN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686700" cy="3429024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>
                <a:latin typeface="Bahnschrift SemiBold" pitchFamily="34" charset="0"/>
              </a:rPr>
              <a:t>Depuración a través de los nodos.</a:t>
            </a:r>
          </a:p>
          <a:p>
            <a:pPr marL="719138" indent="-269875" algn="just"/>
            <a:r>
              <a:rPr lang="es-ES" sz="2000" dirty="0" smtClean="0">
                <a:latin typeface="Bahnschrift SemiBold" pitchFamily="34" charset="0"/>
              </a:rPr>
              <a:t>FIFO.</a:t>
            </a:r>
          </a:p>
          <a:p>
            <a:pPr marL="719138" indent="-269875" algn="just"/>
            <a:r>
              <a:rPr lang="es-ES" sz="2000" dirty="0" smtClean="0">
                <a:latin typeface="Bahnschrift SemiBold" pitchFamily="34" charset="0"/>
              </a:rPr>
              <a:t>Orden Local.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Compresión </a:t>
            </a:r>
            <a:r>
              <a:rPr lang="es-ES" sz="2000" dirty="0" smtClean="0">
                <a:latin typeface="Bahnschrift SemiBold" pitchFamily="34" charset="0"/>
              </a:rPr>
              <a:t>en trazas.</a:t>
            </a:r>
          </a:p>
          <a:p>
            <a:pPr marL="719138" indent="-269875" algn="just"/>
            <a:r>
              <a:rPr lang="es-ES" sz="2000" dirty="0" err="1" smtClean="0">
                <a:latin typeface="Bahnschrift SemiBold" pitchFamily="34" charset="0"/>
              </a:rPr>
              <a:t>Prius</a:t>
            </a:r>
            <a:r>
              <a:rPr lang="es-ES" sz="2000" dirty="0" smtClean="0">
                <a:latin typeface="Bahnschrift SemiBold" pitchFamily="34" charset="0"/>
              </a:rPr>
              <a:t>.</a:t>
            </a:r>
            <a:endParaRPr lang="es-ES" sz="2000" dirty="0" smtClean="0">
              <a:latin typeface="Bahnschrift SemiBold" pitchFamily="34" charset="0"/>
            </a:endParaRPr>
          </a:p>
          <a:p>
            <a:pPr marL="719138" indent="-269875" algn="just"/>
            <a:r>
              <a:rPr lang="es-ES" sz="2000" dirty="0" smtClean="0">
                <a:latin typeface="Bahnschrift SemiBold" pitchFamily="34" charset="0"/>
              </a:rPr>
              <a:t>Algoritmos de </a:t>
            </a:r>
            <a:r>
              <a:rPr lang="es-ES" sz="2000" dirty="0" smtClean="0">
                <a:latin typeface="Bahnschrift SemiBold" pitchFamily="34" charset="0"/>
              </a:rPr>
              <a:t>compresión</a:t>
            </a:r>
            <a:r>
              <a:rPr lang="es-ES" sz="2000" dirty="0" smtClean="0">
                <a:latin typeface="Bahnschrift SemiBold" pitchFamily="34" charset="0"/>
              </a:rPr>
              <a:t>.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53254" name="Picture 6" descr="Resultado de imagen de comprimir dat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285860"/>
            <a:ext cx="2450170" cy="2214578"/>
          </a:xfrm>
          <a:prstGeom prst="rect">
            <a:avLst/>
          </a:prstGeom>
          <a:noFill/>
        </p:spPr>
      </p:pic>
      <p:pic>
        <p:nvPicPr>
          <p:cNvPr id="53256" name="Picture 8" descr="Resultado de imagen de ws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714752"/>
            <a:ext cx="4929222" cy="2949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85926"/>
            <a:ext cx="8786842" cy="1928818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>
                <a:solidFill>
                  <a:schemeClr val="tx1"/>
                </a:solidFill>
                <a:latin typeface="Bahnschrift SemiBold" pitchFamily="34" charset="0"/>
              </a:rPr>
              <a:t>Dudas y Preguntas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011222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Referencias</a:t>
            </a:r>
            <a:endParaRPr lang="es-ES" sz="44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7467600" cy="487375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ES" sz="2000" dirty="0" smtClean="0">
                <a:latin typeface="Bahnschrift SemiBold" pitchFamily="34" charset="0"/>
              </a:rPr>
              <a:t>Michael </a:t>
            </a:r>
            <a:r>
              <a:rPr lang="es-ES" sz="2000" dirty="0" err="1" smtClean="0">
                <a:latin typeface="Bahnschrift SemiBold" pitchFamily="34" charset="0"/>
              </a:rPr>
              <a:t>Weyrich</a:t>
            </a:r>
            <a:r>
              <a:rPr lang="es-ES" sz="2000" dirty="0" smtClean="0">
                <a:latin typeface="Bahnschrift SemiBold" pitchFamily="34" charset="0"/>
              </a:rPr>
              <a:t>, </a:t>
            </a:r>
            <a:r>
              <a:rPr lang="es-ES" sz="2000" dirty="0" err="1" smtClean="0">
                <a:latin typeface="Bahnschrift SemiBold" pitchFamily="34" charset="0"/>
              </a:rPr>
              <a:t>Christ</a:t>
            </a:r>
            <a:r>
              <a:rPr lang="es-ES" sz="2000" dirty="0" smtClean="0">
                <a:latin typeface="Bahnschrift SemiBold" pitchFamily="34" charset="0"/>
              </a:rPr>
              <a:t> of Ebert: </a:t>
            </a:r>
            <a:r>
              <a:rPr lang="es-ES" sz="2000" dirty="0" err="1" smtClean="0">
                <a:latin typeface="Bahnschrift SemiBold" pitchFamily="34" charset="0"/>
              </a:rPr>
              <a:t>Reference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Architectures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for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the</a:t>
            </a:r>
            <a:r>
              <a:rPr lang="es-ES" sz="2000" dirty="0" smtClean="0">
                <a:latin typeface="Bahnschrift SemiBold" pitchFamily="34" charset="0"/>
              </a:rPr>
              <a:t> Internet of </a:t>
            </a:r>
            <a:r>
              <a:rPr lang="es-ES" sz="2000" dirty="0" err="1" smtClean="0">
                <a:latin typeface="Bahnschrift SemiBold" pitchFamily="34" charset="0"/>
              </a:rPr>
              <a:t>Things</a:t>
            </a:r>
            <a:r>
              <a:rPr lang="es-ES" sz="2000" dirty="0" smtClean="0">
                <a:latin typeface="Bahnschrift SemiBold" pitchFamily="34" charset="0"/>
              </a:rPr>
              <a:t>. IEEE Software 33(1):112-116, </a:t>
            </a:r>
            <a:r>
              <a:rPr lang="es-ES" sz="2000" dirty="0" err="1" smtClean="0">
                <a:latin typeface="Bahnschrift SemiBold" pitchFamily="34" charset="0"/>
              </a:rPr>
              <a:t>January</a:t>
            </a:r>
            <a:r>
              <a:rPr lang="es-ES" sz="2000" dirty="0" smtClean="0">
                <a:latin typeface="Bahnschrift SemiBold" pitchFamily="34" charset="0"/>
              </a:rPr>
              <a:t>/</a:t>
            </a:r>
            <a:r>
              <a:rPr lang="es-ES" sz="2000" dirty="0" err="1" smtClean="0">
                <a:latin typeface="Bahnschrift SemiBold" pitchFamily="34" charset="0"/>
              </a:rPr>
              <a:t>February</a:t>
            </a:r>
            <a:r>
              <a:rPr lang="es-ES" sz="2000" dirty="0" smtClean="0">
                <a:latin typeface="Bahnschrift SemiBold" pitchFamily="34" charset="0"/>
              </a:rPr>
              <a:t> 2016. DOI.</a:t>
            </a:r>
          </a:p>
          <a:p>
            <a:pPr lvl="0" algn="just">
              <a:buNone/>
            </a:pPr>
            <a:r>
              <a:rPr lang="es-ES" sz="2000" dirty="0" smtClean="0">
                <a:latin typeface="Bahnschrift SemiBold" pitchFamily="34" charset="0"/>
              </a:rPr>
              <a:t>	http://dx.doi.org/ 10.1109/MS.2016.20</a:t>
            </a:r>
          </a:p>
          <a:p>
            <a:pPr lvl="0" algn="just"/>
            <a:endParaRPr lang="es-ES" sz="2000" dirty="0" smtClean="0">
              <a:latin typeface="Bahnschrift SemiBold" pitchFamily="34" charset="0"/>
            </a:endParaRPr>
          </a:p>
          <a:p>
            <a:pPr lvl="0" algn="just"/>
            <a:r>
              <a:rPr lang="es-ES" sz="2000" dirty="0" smtClean="0">
                <a:latin typeface="Bahnschrift SemiBold" pitchFamily="34" charset="0"/>
              </a:rPr>
              <a:t>Antero </a:t>
            </a:r>
            <a:r>
              <a:rPr lang="es-ES" sz="2000" dirty="0" err="1" smtClean="0">
                <a:latin typeface="Bahnschrift SemiBold" pitchFamily="34" charset="0"/>
              </a:rPr>
              <a:t>Taivalsaari</a:t>
            </a:r>
            <a:r>
              <a:rPr lang="es-ES" sz="2000" dirty="0" smtClean="0">
                <a:latin typeface="Bahnschrift SemiBold" pitchFamily="34" charset="0"/>
              </a:rPr>
              <a:t>, </a:t>
            </a:r>
            <a:r>
              <a:rPr lang="es-ES" sz="2000" dirty="0" err="1" smtClean="0">
                <a:latin typeface="Bahnschrift SemiBold" pitchFamily="34" charset="0"/>
              </a:rPr>
              <a:t>Tommi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Mikkonen</a:t>
            </a:r>
            <a:r>
              <a:rPr lang="es-ES" sz="2000" dirty="0" smtClean="0">
                <a:latin typeface="Bahnschrift SemiBold" pitchFamily="34" charset="0"/>
              </a:rPr>
              <a:t>: A </a:t>
            </a:r>
            <a:r>
              <a:rPr lang="es-ES" sz="2000" dirty="0" err="1" smtClean="0">
                <a:latin typeface="Bahnschrift SemiBold" pitchFamily="34" charset="0"/>
              </a:rPr>
              <a:t>Roadmap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to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the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Programmable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World</a:t>
            </a:r>
            <a:r>
              <a:rPr lang="es-ES" sz="2000" dirty="0" smtClean="0">
                <a:latin typeface="Bahnschrift SemiBold" pitchFamily="34" charset="0"/>
              </a:rPr>
              <a:t>: Software </a:t>
            </a:r>
            <a:r>
              <a:rPr lang="es-ES" sz="2000" dirty="0" err="1" smtClean="0">
                <a:latin typeface="Bahnschrift SemiBold" pitchFamily="34" charset="0"/>
              </a:rPr>
              <a:t>Challenges</a:t>
            </a:r>
            <a:r>
              <a:rPr lang="es-ES" sz="2000" dirty="0" smtClean="0">
                <a:latin typeface="Bahnschrift SemiBold" pitchFamily="34" charset="0"/>
              </a:rPr>
              <a:t> in </a:t>
            </a:r>
            <a:r>
              <a:rPr lang="es-ES" sz="2000" dirty="0" err="1" smtClean="0">
                <a:latin typeface="Bahnschrift SemiBold" pitchFamily="34" charset="0"/>
              </a:rPr>
              <a:t>the</a:t>
            </a:r>
            <a:r>
              <a:rPr lang="es-ES" sz="2000" dirty="0" smtClean="0">
                <a:latin typeface="Bahnschrift SemiBold" pitchFamily="34" charset="0"/>
              </a:rPr>
              <a:t> IoT Era. IEEE Software 34(1):72-80, </a:t>
            </a:r>
            <a:r>
              <a:rPr lang="es-ES" sz="2000" dirty="0" err="1" smtClean="0">
                <a:latin typeface="Bahnschrift SemiBold" pitchFamily="34" charset="0"/>
              </a:rPr>
              <a:t>January</a:t>
            </a:r>
            <a:r>
              <a:rPr lang="es-ES" sz="2000" dirty="0" smtClean="0">
                <a:latin typeface="Bahnschrift SemiBold" pitchFamily="34" charset="0"/>
              </a:rPr>
              <a:t>/</a:t>
            </a:r>
            <a:r>
              <a:rPr lang="es-ES" sz="2000" dirty="0" err="1" smtClean="0">
                <a:latin typeface="Bahnschrift SemiBold" pitchFamily="34" charset="0"/>
              </a:rPr>
              <a:t>February</a:t>
            </a:r>
            <a:r>
              <a:rPr lang="es-ES" sz="2000" dirty="0" smtClean="0">
                <a:latin typeface="Bahnschrift SemiBold" pitchFamily="34" charset="0"/>
              </a:rPr>
              <a:t> 2017. DOI . </a:t>
            </a:r>
          </a:p>
          <a:p>
            <a:pPr lvl="0" algn="just">
              <a:buNone/>
            </a:pPr>
            <a:r>
              <a:rPr lang="es-ES" sz="2000" dirty="0" smtClean="0">
                <a:latin typeface="Bahnschrift SemiBold" pitchFamily="34" charset="0"/>
              </a:rPr>
              <a:t>	http://dx.doi.org/10.1109/MS.2017.26</a:t>
            </a:r>
          </a:p>
          <a:p>
            <a:pPr lvl="0" algn="just"/>
            <a:endParaRPr lang="es-ES" sz="2000" dirty="0" smtClean="0">
              <a:latin typeface="Bahnschrift SemiBold" pitchFamily="34" charset="0"/>
            </a:endParaRPr>
          </a:p>
          <a:p>
            <a:pPr lvl="0" algn="just"/>
            <a:r>
              <a:rPr lang="es-ES" sz="2000" dirty="0" smtClean="0">
                <a:latin typeface="Bahnschrift SemiBold" pitchFamily="34" charset="0"/>
              </a:rPr>
              <a:t>Patrick </a:t>
            </a:r>
            <a:r>
              <a:rPr lang="es-ES" sz="2000" dirty="0" err="1" smtClean="0">
                <a:latin typeface="Bahnschrift SemiBold" pitchFamily="34" charset="0"/>
              </a:rPr>
              <a:t>Eugster</a:t>
            </a:r>
            <a:r>
              <a:rPr lang="es-ES" sz="2000" dirty="0" smtClean="0">
                <a:latin typeface="Bahnschrift SemiBold" pitchFamily="34" charset="0"/>
              </a:rPr>
              <a:t>, </a:t>
            </a:r>
            <a:r>
              <a:rPr lang="es-ES" sz="2000" dirty="0" err="1" smtClean="0">
                <a:latin typeface="Bahnschrift SemiBold" pitchFamily="34" charset="0"/>
              </a:rPr>
              <a:t>Vinaitheerthan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Sundaram</a:t>
            </a:r>
            <a:r>
              <a:rPr lang="es-ES" sz="2000" dirty="0" smtClean="0">
                <a:latin typeface="Bahnschrift SemiBold" pitchFamily="34" charset="0"/>
              </a:rPr>
              <a:t>, </a:t>
            </a:r>
            <a:r>
              <a:rPr lang="es-ES" sz="2000" dirty="0" err="1" smtClean="0">
                <a:latin typeface="Bahnschrift SemiBold" pitchFamily="34" charset="0"/>
              </a:rPr>
              <a:t>Xiangyu</a:t>
            </a:r>
            <a:r>
              <a:rPr lang="es-ES" sz="2000" dirty="0" smtClean="0">
                <a:latin typeface="Bahnschrift SemiBold" pitchFamily="34" charset="0"/>
              </a:rPr>
              <a:t> Zhang: </a:t>
            </a:r>
            <a:r>
              <a:rPr lang="es-ES" sz="2000" dirty="0" err="1" smtClean="0">
                <a:latin typeface="Bahnschrift SemiBold" pitchFamily="34" charset="0"/>
              </a:rPr>
              <a:t>Debugging</a:t>
            </a:r>
            <a:r>
              <a:rPr lang="es-ES" sz="2000" dirty="0" smtClean="0">
                <a:latin typeface="Bahnschrift SemiBold" pitchFamily="34" charset="0"/>
              </a:rPr>
              <a:t> </a:t>
            </a:r>
            <a:r>
              <a:rPr lang="es-ES" sz="2000" dirty="0" err="1" smtClean="0">
                <a:latin typeface="Bahnschrift SemiBold" pitchFamily="34" charset="0"/>
              </a:rPr>
              <a:t>the</a:t>
            </a:r>
            <a:r>
              <a:rPr lang="es-ES" sz="2000" dirty="0" smtClean="0">
                <a:latin typeface="Bahnschrift SemiBold" pitchFamily="34" charset="0"/>
              </a:rPr>
              <a:t> Internet of </a:t>
            </a:r>
            <a:r>
              <a:rPr lang="es-ES" sz="2000" dirty="0" err="1" smtClean="0">
                <a:latin typeface="Bahnschrift SemiBold" pitchFamily="34" charset="0"/>
              </a:rPr>
              <a:t>Things</a:t>
            </a:r>
            <a:r>
              <a:rPr lang="es-ES" sz="2000" dirty="0" smtClean="0">
                <a:latin typeface="Bahnschrift SemiBold" pitchFamily="34" charset="0"/>
              </a:rPr>
              <a:t>: </a:t>
            </a:r>
            <a:r>
              <a:rPr lang="es-ES" sz="2000" dirty="0" err="1" smtClean="0">
                <a:latin typeface="Bahnschrift SemiBold" pitchFamily="34" charset="0"/>
              </a:rPr>
              <a:t>The</a:t>
            </a:r>
            <a:r>
              <a:rPr lang="es-ES" sz="2000" dirty="0" smtClean="0">
                <a:latin typeface="Bahnschrift SemiBold" pitchFamily="34" charset="0"/>
              </a:rPr>
              <a:t> Case of </a:t>
            </a:r>
            <a:r>
              <a:rPr lang="es-ES" sz="2000" dirty="0" err="1" smtClean="0">
                <a:latin typeface="Bahnschrift SemiBold" pitchFamily="34" charset="0"/>
              </a:rPr>
              <a:t>Wireless</a:t>
            </a:r>
            <a:r>
              <a:rPr lang="es-ES" sz="2000" dirty="0" smtClean="0">
                <a:latin typeface="Bahnschrift SemiBold" pitchFamily="34" charset="0"/>
              </a:rPr>
              <a:t> Sensor Networks. IEEE Software 32(1):38-49, </a:t>
            </a:r>
            <a:r>
              <a:rPr lang="es-ES" sz="2000" dirty="0" err="1" smtClean="0">
                <a:latin typeface="Bahnschrift SemiBold" pitchFamily="34" charset="0"/>
              </a:rPr>
              <a:t>January</a:t>
            </a:r>
            <a:r>
              <a:rPr lang="es-ES" sz="2000" dirty="0" smtClean="0">
                <a:latin typeface="Bahnschrift SemiBold" pitchFamily="34" charset="0"/>
              </a:rPr>
              <a:t>/</a:t>
            </a:r>
            <a:r>
              <a:rPr lang="es-ES" sz="2000" dirty="0" err="1" smtClean="0">
                <a:latin typeface="Bahnschrift SemiBold" pitchFamily="34" charset="0"/>
              </a:rPr>
              <a:t>February</a:t>
            </a:r>
            <a:r>
              <a:rPr lang="es-ES" sz="2000" dirty="0" smtClean="0">
                <a:latin typeface="Bahnschrift SemiBold" pitchFamily="34" charset="0"/>
              </a:rPr>
              <a:t> 2015. DOI . </a:t>
            </a:r>
          </a:p>
          <a:p>
            <a:pPr lvl="0" algn="just">
              <a:buNone/>
            </a:pPr>
            <a:r>
              <a:rPr lang="es-ES" sz="2000" dirty="0" smtClean="0">
                <a:latin typeface="Bahnschrift SemiBold" pitchFamily="34" charset="0"/>
              </a:rPr>
              <a:t>	http://dx.doi.org/10.1109/MS.2014.132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dirty="0" smtClean="0"/>
              <a:t>Ingeniería y Sistemas de Información.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1143000"/>
          </a:xfrm>
        </p:spPr>
        <p:txBody>
          <a:bodyPr>
            <a:normAutofit/>
          </a:bodyPr>
          <a:lstStyle/>
          <a:p>
            <a:r>
              <a:rPr lang="es-ES" sz="4400" cap="small" dirty="0" smtClean="0">
                <a:solidFill>
                  <a:schemeClr val="tx1"/>
                </a:solidFill>
                <a:latin typeface="Bahnschrift SemiBold" pitchFamily="34" charset="0"/>
              </a:rPr>
              <a:t>Índice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473394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Historia</a:t>
            </a:r>
          </a:p>
          <a:p>
            <a:r>
              <a:rPr lang="es-ES" dirty="0" smtClean="0"/>
              <a:t>Un Mundo Programable.</a:t>
            </a:r>
          </a:p>
          <a:p>
            <a:r>
              <a:rPr lang="es-ES" dirty="0" smtClean="0"/>
              <a:t>Arquitecturas.</a:t>
            </a:r>
          </a:p>
          <a:p>
            <a:pPr marL="722313" indent="-273050"/>
            <a:r>
              <a:rPr lang="es-ES" dirty="0" smtClean="0"/>
              <a:t>IoT-A e IIRA.</a:t>
            </a:r>
          </a:p>
          <a:p>
            <a:pPr marL="722313" indent="-273050"/>
            <a:r>
              <a:rPr lang="es-ES" dirty="0" err="1" smtClean="0"/>
              <a:t>End-to-End</a:t>
            </a:r>
            <a:r>
              <a:rPr lang="es-ES" dirty="0" smtClean="0"/>
              <a:t>.</a:t>
            </a:r>
          </a:p>
          <a:p>
            <a:pPr marL="0" indent="269875"/>
            <a:r>
              <a:rPr lang="es-ES" dirty="0" smtClean="0"/>
              <a:t>Problemas de Despliegue.</a:t>
            </a:r>
          </a:p>
          <a:p>
            <a:pPr marL="0" indent="269875"/>
            <a:r>
              <a:rPr lang="es-ES" dirty="0" smtClean="0"/>
              <a:t>Hoja de Ruta.</a:t>
            </a:r>
          </a:p>
          <a:p>
            <a:pPr marL="0" indent="269875"/>
            <a:r>
              <a:rPr lang="es-ES" dirty="0" smtClean="0"/>
              <a:t>IoT VS </a:t>
            </a:r>
            <a:r>
              <a:rPr lang="es-ES" dirty="0" err="1" smtClean="0"/>
              <a:t>APPs</a:t>
            </a:r>
            <a:r>
              <a:rPr lang="es-ES" dirty="0" smtClean="0"/>
              <a:t>.</a:t>
            </a:r>
          </a:p>
          <a:p>
            <a:pPr marL="0" indent="269875"/>
            <a:r>
              <a:rPr lang="es-ES" dirty="0" smtClean="0"/>
              <a:t>Seguridad.</a:t>
            </a:r>
          </a:p>
          <a:p>
            <a:pPr marL="0" indent="269875"/>
            <a:r>
              <a:rPr lang="es-ES" dirty="0" smtClean="0"/>
              <a:t>Programación WSN y Depuración.</a:t>
            </a:r>
          </a:p>
          <a:p>
            <a:pPr marL="0" indent="269875"/>
            <a:r>
              <a:rPr lang="es-ES" dirty="0" smtClean="0"/>
              <a:t>Referencias.</a:t>
            </a:r>
          </a:p>
          <a:p>
            <a:pPr marL="0" indent="269875"/>
            <a:endParaRPr lang="es-ES" dirty="0" smtClean="0"/>
          </a:p>
          <a:p>
            <a:pPr marL="273050" indent="-273050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6" name="5 Imagen" descr="208a8a03-f83c-4b2b-a3b6-5a7ef6f8142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4" y="4714884"/>
            <a:ext cx="2143116" cy="2143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Para una empresa, es importante conocer las necesidades típicas de los usuarios y organizarlas en tiempo real  para crear riqueza de valor.</a:t>
            </a: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Flexibilidad.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Usabilidad.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Productividad.</a:t>
            </a:r>
          </a:p>
          <a:p>
            <a:pPr algn="just">
              <a:buNone/>
            </a:pPr>
            <a:r>
              <a:rPr lang="es-ES" sz="2000" dirty="0" smtClean="0"/>
              <a:t>	</a:t>
            </a: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El Internet de las cosas (IoT) impulsará una enorme cantidad de innovación, eficiencia y calidad.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7" name="6 Imagen" descr="iot-image-b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2428868"/>
            <a:ext cx="3300410" cy="292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Historia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Concepto utilizado por primera vez por Kevin Ashton en 1999.</a:t>
            </a:r>
          </a:p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</a:t>
            </a:r>
          </a:p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Se desarrolla a finales de los 80 con la aparición de la computación ubicua y el desarrollo de sistemas centrados en etiquetas y redes de sensores, middleware y tecnologías en la nube y redes de comunicación.</a:t>
            </a: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2050" name="Picture 2" descr="Resultado de imagen de iot en empre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143380"/>
            <a:ext cx="3858592" cy="2172244"/>
          </a:xfrm>
          <a:prstGeom prst="rect">
            <a:avLst/>
          </a:prstGeom>
          <a:noFill/>
        </p:spPr>
      </p:pic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929066"/>
            <a:ext cx="3309926" cy="2482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Un Mundo Programable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615262" cy="521497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" sz="1900" dirty="0" smtClean="0">
                <a:latin typeface="Bahnschrift SemiBold" pitchFamily="34" charset="0"/>
              </a:rPr>
              <a:t>	El mundo, programable en un sentido literal, planteará nuevos desafíos para los desarrolladores de software. </a:t>
            </a:r>
          </a:p>
          <a:p>
            <a:pPr algn="just">
              <a:buNone/>
            </a:pPr>
            <a:r>
              <a:rPr lang="es-ES" sz="1900" dirty="0" smtClean="0">
                <a:latin typeface="Bahnschrift SemiBold" pitchFamily="34" charset="0"/>
              </a:rPr>
              <a:t>	Nuestros objetos cotidianos se conectarán y se podrán  programar directamente.</a:t>
            </a:r>
          </a:p>
          <a:p>
            <a:pPr algn="just">
              <a:buNone/>
            </a:pPr>
            <a:endParaRPr lang="es-ES" sz="19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19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19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19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19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1900" dirty="0" smtClean="0">
              <a:latin typeface="Bahnschrift SemiBold" pitchFamily="34" charset="0"/>
            </a:endParaRPr>
          </a:p>
          <a:p>
            <a:pPr algn="just">
              <a:buNone/>
            </a:pPr>
            <a:endParaRPr lang="es-ES" sz="1900" dirty="0" smtClean="0">
              <a:latin typeface="Bahnschrift SemiBold" pitchFamily="34" charset="0"/>
            </a:endParaRPr>
          </a:p>
          <a:p>
            <a:pPr algn="just">
              <a:buNone/>
            </a:pPr>
            <a:r>
              <a:rPr lang="es-ES" sz="1900" dirty="0" smtClean="0">
                <a:latin typeface="Bahnschrift SemiBold" pitchFamily="34" charset="0"/>
              </a:rPr>
              <a:t>	Los métodos de desarrollo, los lenguajes y las herramientas actuales no son adecuados para el surgimiento de millones de cosas programables en nuestro entorno. </a:t>
            </a:r>
          </a:p>
          <a:p>
            <a:pPr algn="just">
              <a:buNone/>
            </a:pPr>
            <a:r>
              <a:rPr lang="es-ES" sz="1900" dirty="0" smtClean="0">
                <a:latin typeface="Bahnschrift SemiBold" pitchFamily="34" charset="0"/>
              </a:rPr>
              <a:t>	</a:t>
            </a:r>
            <a:endParaRPr lang="es-ES" sz="2000" dirty="0" smtClean="0"/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40962" name="Picture 2" descr="Resultado de imagen de bombillas inteligent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571744"/>
            <a:ext cx="2400294" cy="2400294"/>
          </a:xfrm>
          <a:prstGeom prst="rect">
            <a:avLst/>
          </a:prstGeom>
          <a:noFill/>
        </p:spPr>
      </p:pic>
      <p:pic>
        <p:nvPicPr>
          <p:cNvPr id="40964" name="Picture 4" descr="Resultado de imagen de aspersores inteligent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786058"/>
            <a:ext cx="2952739" cy="2214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Arquitecturas de Referencia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Requisitos indispensables para una arquitectura basada en IoT:</a:t>
            </a:r>
          </a:p>
          <a:p>
            <a:pPr algn="just">
              <a:buNone/>
            </a:pPr>
            <a:endParaRPr lang="es-ES" sz="2000" dirty="0" smtClean="0">
              <a:latin typeface="Bahnschrift SemiBold" pitchFamily="34" charset="0"/>
            </a:endParaRP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Conectividad y comunicaciones.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Recopilación de datos.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Escalabilidad.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Administración de dispositivos.</a:t>
            </a: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Seguridad.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Una arquitectura de referencia IoT maneja estos requisitos y forma un </a:t>
            </a:r>
            <a:r>
              <a:rPr lang="es-ES" sz="2000" dirty="0" err="1" smtClean="0">
                <a:latin typeface="Bahnschrift SemiBold" pitchFamily="34" charset="0"/>
              </a:rPr>
              <a:t>superconjunto</a:t>
            </a:r>
            <a:r>
              <a:rPr lang="es-ES" sz="2000" dirty="0" smtClean="0">
                <a:latin typeface="Bahnschrift SemiBold" pitchFamily="34" charset="0"/>
              </a:rPr>
              <a:t> de funcionalidades, estructuras de información y mecanismos.  </a:t>
            </a:r>
          </a:p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Tanto la arquitectura como el modelo ayudan a describir y asignar tecnologías a casos de negocios.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34818" name="Picture 2" descr="Resultado de imagen de iot en empre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357430"/>
            <a:ext cx="3225779" cy="1814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IoT-A e IIRA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7158" y="1571612"/>
            <a:ext cx="746760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" sz="2000" dirty="0" smtClean="0">
                <a:latin typeface="Bahnschrift SemiBold" pitchFamily="34" charset="0"/>
              </a:rPr>
              <a:t>	Compararemos ambas arquitecturas basándonos en 3 aspectos: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7" name="6 Imagen" descr="Imagen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714620"/>
            <a:ext cx="7401131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Arquitectura </a:t>
            </a:r>
            <a:r>
              <a:rPr lang="es-ES" sz="4400" dirty="0" err="1" smtClean="0">
                <a:solidFill>
                  <a:schemeClr val="tx1"/>
                </a:solidFill>
                <a:latin typeface="Bahnschrift SemiBold" pitchFamily="34" charset="0"/>
              </a:rPr>
              <a:t>End-to-End</a:t>
            </a:r>
            <a:endParaRPr lang="es-ES" sz="4400" dirty="0" smtClean="0">
              <a:solidFill>
                <a:schemeClr val="tx1"/>
              </a:solidFill>
              <a:latin typeface="Bahnschrift SemiBold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9" name="8 Marcador de contenido" descr="Imagen3.gif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8596" y="1500174"/>
            <a:ext cx="7801740" cy="42148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Bahnschrift SemiBold" pitchFamily="34" charset="0"/>
              </a:rPr>
              <a:t>Problemas de Despliegue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4829180" cy="5214974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000" dirty="0" smtClean="0">
                <a:latin typeface="Bahnschrift SemiBold" pitchFamily="34" charset="0"/>
              </a:rPr>
              <a:t>Problemas con los habilitadores clave.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Durabilidad de los SO en tiempo real actuales.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Alta especificación de las cuestiones a resolver.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Falta de estandarización de las aplicaciones. 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Problemas Big Data e Interfaz Hombre-Máquina relativamente recientes.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  <a:p>
            <a:pPr algn="just"/>
            <a:r>
              <a:rPr lang="es-ES" sz="2000" dirty="0" smtClean="0">
                <a:latin typeface="Bahnschrift SemiBold" pitchFamily="34" charset="0"/>
              </a:rPr>
              <a:t>Idiomas Estandarizados (</a:t>
            </a:r>
            <a:r>
              <a:rPr lang="es-ES" sz="2000" dirty="0" err="1" smtClean="0">
                <a:latin typeface="Bahnschrift SemiBold" pitchFamily="34" charset="0"/>
              </a:rPr>
              <a:t>Vorto</a:t>
            </a:r>
            <a:r>
              <a:rPr lang="es-ES" sz="2000" dirty="0" smtClean="0">
                <a:latin typeface="Bahnschrift SemiBold" pitchFamily="34" charset="0"/>
              </a:rPr>
              <a:t>, </a:t>
            </a:r>
            <a:r>
              <a:rPr lang="es-ES" sz="2000" dirty="0" err="1" smtClean="0">
                <a:latin typeface="Bahnschrift SemiBold" pitchFamily="34" charset="0"/>
              </a:rPr>
              <a:t>Weave</a:t>
            </a:r>
            <a:r>
              <a:rPr lang="es-ES" sz="2000" dirty="0" smtClean="0">
                <a:latin typeface="Bahnschrift SemiBold" pitchFamily="34" charset="0"/>
              </a:rPr>
              <a:t>…)</a:t>
            </a:r>
          </a:p>
          <a:p>
            <a:pPr algn="just"/>
            <a:endParaRPr lang="es-ES" sz="2000" dirty="0" smtClean="0">
              <a:latin typeface="Bahnschrift SemiBold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52474B-4863-41C3-8D90-5250BA49B629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Ingeniería y Sistemas de Información.</a:t>
            </a:r>
            <a:endParaRPr lang="es-ES"/>
          </a:p>
        </p:txBody>
      </p:sp>
      <p:pic>
        <p:nvPicPr>
          <p:cNvPr id="36868" name="Picture 4" descr="Resultado de imagen de big data"/>
          <p:cNvPicPr>
            <a:picLocks noChangeAspect="1" noChangeArrowheads="1"/>
          </p:cNvPicPr>
          <p:nvPr/>
        </p:nvPicPr>
        <p:blipFill>
          <a:blip r:embed="rId3"/>
          <a:srcRect t="6120" b="8047"/>
          <a:stretch>
            <a:fillRect/>
          </a:stretch>
        </p:blipFill>
        <p:spPr bwMode="auto">
          <a:xfrm rot="5400000">
            <a:off x="4393404" y="2607464"/>
            <a:ext cx="5000662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413</TotalTime>
  <Words>359</Words>
  <Application>Microsoft Office PowerPoint</Application>
  <PresentationFormat>Presentación en pantalla (4:3)</PresentationFormat>
  <Paragraphs>170</Paragraphs>
  <Slides>17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Equidad</vt:lpstr>
      <vt:lpstr>Mirador</vt:lpstr>
      <vt:lpstr>Internet de las Cosas (IoT)</vt:lpstr>
      <vt:lpstr>Índice</vt:lpstr>
      <vt:lpstr>Introducción</vt:lpstr>
      <vt:lpstr>Historia</vt:lpstr>
      <vt:lpstr>Un Mundo Programable</vt:lpstr>
      <vt:lpstr>Arquitecturas de Referencia</vt:lpstr>
      <vt:lpstr>IoT-A e IIRA</vt:lpstr>
      <vt:lpstr>Arquitectura End-to-End</vt:lpstr>
      <vt:lpstr>Problemas de Despliegue</vt:lpstr>
      <vt:lpstr>Hoja de Ruta</vt:lpstr>
      <vt:lpstr>Diapositiva 11</vt:lpstr>
      <vt:lpstr>Diferencias Desarrollo Iot y APPs Móviles</vt:lpstr>
      <vt:lpstr>Seguridad</vt:lpstr>
      <vt:lpstr>programación WSN</vt:lpstr>
      <vt:lpstr>Depuración y Compresión WSN</vt:lpstr>
      <vt:lpstr>Dudas y Preguntas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 (IoT)</dc:title>
  <dc:creator>Usuario de Windows</dc:creator>
  <cp:lastModifiedBy>Usuario de Windows</cp:lastModifiedBy>
  <cp:revision>41</cp:revision>
  <dcterms:created xsi:type="dcterms:W3CDTF">2019-05-19T17:44:41Z</dcterms:created>
  <dcterms:modified xsi:type="dcterms:W3CDTF">2019-05-20T13:55:01Z</dcterms:modified>
</cp:coreProperties>
</file>