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81" r:id="rId3"/>
    <p:sldId id="311" r:id="rId4"/>
    <p:sldId id="328" r:id="rId5"/>
    <p:sldId id="329" r:id="rId6"/>
    <p:sldId id="330" r:id="rId7"/>
    <p:sldId id="331" r:id="rId8"/>
    <p:sldId id="274" r:id="rId9"/>
    <p:sldId id="280" r:id="rId10"/>
  </p:sldIdLst>
  <p:sldSz cx="9144000" cy="5143500" type="screen16x9"/>
  <p:notesSz cx="6858000" cy="9144000"/>
  <p:embeddedFontLst>
    <p:embeddedFont>
      <p:font typeface="Exo 2" panose="020B060402020202020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5B63D-BFBA-4497-90C6-3008BD6A402A}">
  <a:tblStyle styleId="{95E5B63D-BFBA-4497-90C6-3008BD6A40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7" d="100"/>
          <a:sy n="207" d="100"/>
        </p:scale>
        <p:origin x="4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19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62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20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56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15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4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9baafe93df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9baafe93df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722375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4832400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3"/>
          </p:nvPr>
        </p:nvSpPr>
        <p:spPr>
          <a:xfrm>
            <a:off x="723900" y="952500"/>
            <a:ext cx="7699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  <p:sldLayoutId id="2147483658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0" y="1393699"/>
            <a:ext cx="7816633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Vizuelizacija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Danica Đorđević 1121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265814" y="1144200"/>
            <a:ext cx="7524036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</a:rPr>
              <a:t>Za</a:t>
            </a:r>
            <a:r>
              <a:rPr lang="sr-Latn-RS" sz="1600" dirty="0">
                <a:solidFill>
                  <a:srgbClr val="434343"/>
                </a:solidFill>
              </a:rPr>
              <a:t>što su boje važne?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Ko koristi krug boja i u koje svrhe?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Zašto je krug boja značajan?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Uvod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21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265814" y="1144200"/>
            <a:ext cx="7524036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U teoriji boja postoje nekoliko osnovnih koncepata, a to su:</a:t>
            </a: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•	Krug boja,</a:t>
            </a: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•	Harmonija boja,</a:t>
            </a: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•	Kontekst upotrebe boja.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0" y="1980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Teorija boja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0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265814" y="662788"/>
            <a:ext cx="2817985" cy="398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Krug boja se sastoji iz: </a:t>
            </a: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• </a:t>
            </a:r>
            <a:r>
              <a:rPr lang="sr-Latn-RS" sz="1600" b="1" dirty="0">
                <a:solidFill>
                  <a:srgbClr val="434343"/>
                </a:solidFill>
              </a:rPr>
              <a:t>tri</a:t>
            </a:r>
            <a:r>
              <a:rPr lang="sr-Latn-RS" sz="1600" dirty="0">
                <a:solidFill>
                  <a:srgbClr val="434343"/>
                </a:solidFill>
              </a:rPr>
              <a:t> </a:t>
            </a:r>
            <a:r>
              <a:rPr lang="sr-Latn-RS" sz="1600" b="1" dirty="0">
                <a:solidFill>
                  <a:srgbClr val="434343"/>
                </a:solidFill>
              </a:rPr>
              <a:t>osnovne</a:t>
            </a:r>
            <a:r>
              <a:rPr lang="sr-Latn-RS" sz="1600" dirty="0">
                <a:solidFill>
                  <a:srgbClr val="434343"/>
                </a:solidFill>
              </a:rPr>
              <a:t> boje - crvena, žuta, plava, </a:t>
            </a: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• </a:t>
            </a:r>
            <a:r>
              <a:rPr lang="sr-Latn-RS" sz="1600" b="1" dirty="0">
                <a:solidFill>
                  <a:srgbClr val="434343"/>
                </a:solidFill>
              </a:rPr>
              <a:t>tri sekundarne </a:t>
            </a:r>
            <a:r>
              <a:rPr lang="sr-Latn-RS" sz="1600" dirty="0">
                <a:solidFill>
                  <a:srgbClr val="434343"/>
                </a:solidFill>
              </a:rPr>
              <a:t>boje - boje nastale mešanjem primarnih boja: zelena, narandžasta,                 ljubičasta, </a:t>
            </a: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• </a:t>
            </a:r>
            <a:r>
              <a:rPr lang="sr-Latn-RS" sz="1600" b="1" dirty="0">
                <a:solidFill>
                  <a:srgbClr val="434343"/>
                </a:solidFill>
              </a:rPr>
              <a:t>šest tercijarnih </a:t>
            </a:r>
            <a:r>
              <a:rPr lang="sr-Latn-RS" sz="1600" dirty="0">
                <a:solidFill>
                  <a:srgbClr val="434343"/>
                </a:solidFill>
              </a:rPr>
              <a:t>boja: boje nastale mešanjem primarnih i sekundarnih boja, poput plavo-zelene ili crveno-ljubičaste.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0" y="59531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Krug boja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0DDEFB-FC68-43F2-8723-9297FB4B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521" y="2245891"/>
            <a:ext cx="2573079" cy="2618379"/>
          </a:xfrm>
          <a:prstGeom prst="rect">
            <a:avLst/>
          </a:prstGeom>
        </p:spPr>
      </p:pic>
      <p:sp>
        <p:nvSpPr>
          <p:cNvPr id="6" name="Google Shape;158;p34">
            <a:extLst>
              <a:ext uri="{FF2B5EF4-FFF2-40B4-BE49-F238E27FC236}">
                <a16:creationId xmlns:a16="http://schemas.microsoft.com/office/drawing/2014/main" id="{7BE31B73-9DAC-48A2-9521-069B926A8DF1}"/>
              </a:ext>
            </a:extLst>
          </p:cNvPr>
          <p:cNvSpPr txBox="1">
            <a:spLocks/>
          </p:cNvSpPr>
          <p:nvPr/>
        </p:nvSpPr>
        <p:spPr>
          <a:xfrm>
            <a:off x="3189030" y="628013"/>
            <a:ext cx="2817985" cy="3982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28600" indent="0" algn="just">
              <a:lnSpc>
                <a:spcPct val="150000"/>
              </a:lnSpc>
              <a:buFont typeface="Nunito Light"/>
              <a:buNone/>
            </a:pPr>
            <a:r>
              <a:rPr lang="sr-Latn-RS" sz="1600" dirty="0">
                <a:solidFill>
                  <a:srgbClr val="434343"/>
                </a:solidFill>
              </a:rPr>
              <a:t>Krug boja se sastoji iz: </a:t>
            </a:r>
          </a:p>
          <a:p>
            <a:pPr marL="5143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toplih boja i</a:t>
            </a:r>
          </a:p>
          <a:p>
            <a:pPr marL="5143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hladnih boja.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F5029-7694-45FA-B13A-EA40F4EEAE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33330" y="2245891"/>
            <a:ext cx="2702565" cy="26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9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265814" y="662788"/>
            <a:ext cx="4306186" cy="398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Svaka boja ima svoju: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čistu boju (</a:t>
            </a:r>
            <a:r>
              <a:rPr lang="sr-Latn-RS" sz="1600" i="1" dirty="0">
                <a:solidFill>
                  <a:srgbClr val="434343"/>
                </a:solidFill>
              </a:rPr>
              <a:t>eng. hue</a:t>
            </a:r>
            <a:r>
              <a:rPr lang="sr-Latn-RS" sz="1600" dirty="0">
                <a:solidFill>
                  <a:srgbClr val="434343"/>
                </a:solidFill>
              </a:rPr>
              <a:t>),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tamnije nijanse (</a:t>
            </a:r>
            <a:r>
              <a:rPr lang="sr-Latn-RS" sz="1600" i="1" dirty="0">
                <a:solidFill>
                  <a:srgbClr val="434343"/>
                </a:solidFill>
              </a:rPr>
              <a:t>eng. shades</a:t>
            </a:r>
            <a:r>
              <a:rPr lang="sr-Latn-RS" sz="1600" dirty="0">
                <a:solidFill>
                  <a:srgbClr val="434343"/>
                </a:solidFill>
              </a:rPr>
              <a:t>),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svetlije nijanse (</a:t>
            </a:r>
            <a:r>
              <a:rPr lang="sr-Latn-RS" sz="1600" i="1" dirty="0">
                <a:solidFill>
                  <a:srgbClr val="434343"/>
                </a:solidFill>
              </a:rPr>
              <a:t>eng. tints</a:t>
            </a:r>
            <a:r>
              <a:rPr lang="sr-Latn-RS" sz="1600" dirty="0">
                <a:solidFill>
                  <a:srgbClr val="434343"/>
                </a:solidFill>
              </a:rPr>
              <a:t>),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tonirane nijanse (</a:t>
            </a:r>
            <a:r>
              <a:rPr lang="sr-Latn-RS" sz="1600" i="1" dirty="0">
                <a:solidFill>
                  <a:srgbClr val="434343"/>
                </a:solidFill>
              </a:rPr>
              <a:t>eng. tones</a:t>
            </a:r>
            <a:r>
              <a:rPr lang="sr-Latn-RS" sz="1600" dirty="0">
                <a:solidFill>
                  <a:srgbClr val="434343"/>
                </a:solidFill>
              </a:rPr>
              <a:t>). 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Krug boja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65A2F-FED7-4389-9915-703B8532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3839"/>
            <a:ext cx="5730737" cy="1999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1C7551-CE72-4400-B1D9-7AC4ABFDCE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62403" y="5164"/>
            <a:ext cx="3881597" cy="30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265814" y="662788"/>
            <a:ext cx="3305869" cy="398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Najpoznatije šeme boja su: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Komplementarna,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Rascepljena komplementarna,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Analogna,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Triadna,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Kvadratna,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Monohromatska.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0" y="59531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Šeme boja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2565F-7F8C-466A-9D71-6F303F531F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2752" y="819012"/>
            <a:ext cx="2197705" cy="2387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B3221-06C3-48F9-9F77-9EC64B8D5D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8948" y="3463449"/>
            <a:ext cx="5731510" cy="1620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8BD2A0-7646-4A15-AA43-33A5FF13528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25617" y="819012"/>
            <a:ext cx="2570389" cy="23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3913" y="662788"/>
            <a:ext cx="3305869" cy="398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rgbClr val="434343"/>
                </a:solidFill>
              </a:rPr>
              <a:t>Šeme boja su: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Komplementarna, 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Rascepljena komplementarna,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Analogna,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Triadna,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Kvadratna,</a:t>
            </a:r>
          </a:p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</a:rPr>
              <a:t>Monohromatska.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0" y="59531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Šeme boja na krugu boja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01619-7276-4A25-96A6-694C2952A3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32034" y="662788"/>
            <a:ext cx="1947115" cy="1948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3C068B-8F69-45A6-B141-3531DF84BF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79150" y="662788"/>
            <a:ext cx="1968445" cy="1973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AA2C45-2499-4BAC-84CE-82515752D3C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175555" y="2636194"/>
            <a:ext cx="1968445" cy="1932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9B7711-3BBC-44F1-99C1-71DE0FFCA60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233833" y="2611218"/>
            <a:ext cx="1947115" cy="1957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82188B-1DD3-4472-B272-C3C6D04ECE9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191195" y="662788"/>
            <a:ext cx="2040838" cy="1908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157454-4DDC-4A5F-A125-20E0EBB3D632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187601" y="2578849"/>
            <a:ext cx="2040838" cy="19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9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ctrTitle"/>
          </p:nvPr>
        </p:nvSpPr>
        <p:spPr>
          <a:xfrm flipH="1">
            <a:off x="2260329" y="1080700"/>
            <a:ext cx="5195700" cy="3034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600" dirty="0"/>
              <a:t>Zaključak</a:t>
            </a:r>
            <a:endParaRPr sz="6600" dirty="0"/>
          </a:p>
        </p:txBody>
      </p:sp>
      <p:cxnSp>
        <p:nvCxnSpPr>
          <p:cNvPr id="481" name="Google Shape;481;p51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2" name="Google Shape;482;p51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83" name="Google Shape;483;p51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B9C9C3D-DDEC-4544-AE42-0D59DE63C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7"/>
          <p:cNvSpPr txBox="1">
            <a:spLocks noGrp="1"/>
          </p:cNvSpPr>
          <p:nvPr>
            <p:ph type="ctrTitle"/>
          </p:nvPr>
        </p:nvSpPr>
        <p:spPr>
          <a:xfrm>
            <a:off x="1781969" y="1998768"/>
            <a:ext cx="5957983" cy="1340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000" dirty="0"/>
              <a:t>Hvala na pažnji.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205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Condensed Light</vt:lpstr>
      <vt:lpstr>Arial</vt:lpstr>
      <vt:lpstr>Exo 2</vt:lpstr>
      <vt:lpstr>Nunito Light</vt:lpstr>
      <vt:lpstr>Fira Sans Extra Condensed Medium</vt:lpstr>
      <vt:lpstr>Tech Newsletter XL by Slidesgo</vt:lpstr>
      <vt:lpstr>Vizuelizacija podataka</vt:lpstr>
      <vt:lpstr>Uvod</vt:lpstr>
      <vt:lpstr>Teorija boja</vt:lpstr>
      <vt:lpstr>Krug boja</vt:lpstr>
      <vt:lpstr>Krug boja</vt:lpstr>
      <vt:lpstr>Šeme boja</vt:lpstr>
      <vt:lpstr>Šeme boja na krugu boja</vt:lpstr>
      <vt:lpstr>Zaključak</vt:lpstr>
      <vt:lpstr>Hvala na pažnji.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Optimizacija upita kod MariaDB baze podataka</dc:title>
  <dc:creator>Danica Djordjevic</dc:creator>
  <cp:lastModifiedBy>Danica Djordjevic</cp:lastModifiedBy>
  <cp:revision>63</cp:revision>
  <dcterms:modified xsi:type="dcterms:W3CDTF">2021-08-28T11:15:05Z</dcterms:modified>
</cp:coreProperties>
</file>