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1"/>
  </p:notesMasterIdLst>
  <p:sldIdLst>
    <p:sldId id="256" r:id="rId2"/>
    <p:sldId id="257" r:id="rId3"/>
    <p:sldId id="281" r:id="rId4"/>
    <p:sldId id="316" r:id="rId5"/>
    <p:sldId id="317" r:id="rId6"/>
    <p:sldId id="318" r:id="rId7"/>
    <p:sldId id="320" r:id="rId8"/>
    <p:sldId id="321" r:id="rId9"/>
    <p:sldId id="322" r:id="rId10"/>
    <p:sldId id="325" r:id="rId11"/>
    <p:sldId id="323" r:id="rId12"/>
    <p:sldId id="324" r:id="rId13"/>
    <p:sldId id="326" r:id="rId14"/>
    <p:sldId id="319" r:id="rId15"/>
    <p:sldId id="327" r:id="rId16"/>
    <p:sldId id="328" r:id="rId17"/>
    <p:sldId id="329" r:id="rId18"/>
    <p:sldId id="274" r:id="rId19"/>
    <p:sldId id="280" r:id="rId20"/>
  </p:sldIdLst>
  <p:sldSz cx="9144000" cy="5143500" type="screen16x9"/>
  <p:notesSz cx="6858000" cy="9144000"/>
  <p:embeddedFontLst>
    <p:embeddedFont>
      <p:font typeface="Exo 2" panose="020B0604020202020204" charset="0"/>
      <p:regular r:id="rId22"/>
      <p:bold r:id="rId23"/>
      <p:italic r:id="rId24"/>
      <p:boldItalic r:id="rId25"/>
    </p:embeddedFont>
    <p:embeddedFont>
      <p:font typeface="Fira Sans Extra Condensed Medium" panose="020B0604020202020204" charset="0"/>
      <p:regular r:id="rId26"/>
      <p:bold r:id="rId27"/>
      <p:italic r:id="rId28"/>
      <p:boldItalic r:id="rId29"/>
    </p:embeddedFont>
    <p:embeddedFont>
      <p:font typeface="Roboto Condensed Light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E5B63D-BFBA-4497-90C6-3008BD6A402A}">
  <a:tblStyle styleId="{95E5B63D-BFBA-4497-90C6-3008BD6A40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0130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463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525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5566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77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8104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4444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5586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9baafe93df_0_8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9baafe93df_0_8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9baafe93df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9baafe93df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0197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6423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531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1674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0456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5646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007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870650" y="1144200"/>
            <a:ext cx="69192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ctrTitle"/>
          </p:nvPr>
        </p:nvSpPr>
        <p:spPr>
          <a:xfrm flipH="1">
            <a:off x="695425" y="1514475"/>
            <a:ext cx="3559800" cy="7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ubTitle" idx="1"/>
          </p:nvPr>
        </p:nvSpPr>
        <p:spPr>
          <a:xfrm flipH="1">
            <a:off x="1581025" y="2559200"/>
            <a:ext cx="26742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2250675" y="1001350"/>
            <a:ext cx="6191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9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2107950" y="2895050"/>
            <a:ext cx="61911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1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3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body" idx="1"/>
          </p:nvPr>
        </p:nvSpPr>
        <p:spPr>
          <a:xfrm>
            <a:off x="722375" y="1447800"/>
            <a:ext cx="3589200" cy="31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2"/>
          </p:nvPr>
        </p:nvSpPr>
        <p:spPr>
          <a:xfrm>
            <a:off x="4832400" y="1447800"/>
            <a:ext cx="3589200" cy="31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ubTitle" idx="3"/>
          </p:nvPr>
        </p:nvSpPr>
        <p:spPr>
          <a:xfrm>
            <a:off x="723900" y="952500"/>
            <a:ext cx="76992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>
                <a:solidFill>
                  <a:schemeClr val="hlink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xo 2"/>
              <a:buNone/>
              <a:defRPr sz="2800" b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  <p:sldLayoutId id="2147483657" r:id="rId4"/>
    <p:sldLayoutId id="2147483658" r:id="rId5"/>
    <p:sldLayoutId id="2147483663" r:id="rId6"/>
    <p:sldLayoutId id="214748366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dirty="0"/>
              <a:t>Komparativna analiza algoritama klasifikacije</a:t>
            </a:r>
            <a:endParaRPr dirty="0"/>
          </a:p>
        </p:txBody>
      </p:sp>
      <p:sp>
        <p:nvSpPr>
          <p:cNvPr id="152" name="Google Shape;152;p33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Danica Đorđević 1121</a:t>
            </a:r>
            <a:endParaRPr dirty="0"/>
          </a:p>
        </p:txBody>
      </p:sp>
      <p:cxnSp>
        <p:nvCxnSpPr>
          <p:cNvPr id="153" name="Google Shape;153;p33"/>
          <p:cNvCxnSpPr/>
          <p:nvPr/>
        </p:nvCxnSpPr>
        <p:spPr>
          <a:xfrm>
            <a:off x="6677025" y="3176000"/>
            <a:ext cx="24600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574159" y="56640"/>
            <a:ext cx="7804298" cy="613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Algoritmi klasifikacije – sklearn biblioteka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D5D609-AE20-4F62-9CB2-49B67D89D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125"/>
            <a:ext cx="5581650" cy="45243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911C81-B496-4645-BC18-06AEC8B0DA05}"/>
              </a:ext>
            </a:extLst>
          </p:cNvPr>
          <p:cNvCxnSpPr>
            <a:cxnSpLocks/>
          </p:cNvCxnSpPr>
          <p:nvPr/>
        </p:nvCxnSpPr>
        <p:spPr>
          <a:xfrm flipH="1" flipV="1">
            <a:off x="2541181" y="978195"/>
            <a:ext cx="861238" cy="611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74A2BA-2840-4F8D-BB80-DEA20B56ECE3}"/>
              </a:ext>
            </a:extLst>
          </p:cNvPr>
          <p:cNvCxnSpPr>
            <a:cxnSpLocks/>
          </p:cNvCxnSpPr>
          <p:nvPr/>
        </p:nvCxnSpPr>
        <p:spPr>
          <a:xfrm flipH="1" flipV="1">
            <a:off x="3125973" y="2466753"/>
            <a:ext cx="786808" cy="1049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9F1645-3211-42D8-9087-897DE3B5859C}"/>
              </a:ext>
            </a:extLst>
          </p:cNvPr>
          <p:cNvCxnSpPr>
            <a:cxnSpLocks/>
          </p:cNvCxnSpPr>
          <p:nvPr/>
        </p:nvCxnSpPr>
        <p:spPr>
          <a:xfrm flipH="1" flipV="1">
            <a:off x="2998381" y="4019107"/>
            <a:ext cx="669852" cy="1461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734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690D3F4-47BA-4D75-A145-DF00DEEA3A8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33777" y="977688"/>
            <a:ext cx="4720857" cy="41658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A9CF81-AC3F-477A-B9B0-42EA1A00EAC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977688"/>
            <a:ext cx="4433777" cy="4165812"/>
          </a:xfrm>
          <a:prstGeom prst="rect">
            <a:avLst/>
          </a:prstGeom>
        </p:spPr>
      </p:pic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574159" y="56640"/>
            <a:ext cx="7804298" cy="613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Komparativna analiza algoritama</a:t>
            </a:r>
            <a:r>
              <a:rPr lang="en-US" dirty="0"/>
              <a:t> k=10</a:t>
            </a:r>
            <a:r>
              <a:rPr lang="sr-Latn-RS" dirty="0"/>
              <a:t>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0632BE-A4D3-40D7-A91F-4964B067A359}"/>
              </a:ext>
            </a:extLst>
          </p:cNvPr>
          <p:cNvSpPr txBox="1"/>
          <p:nvPr/>
        </p:nvSpPr>
        <p:spPr>
          <a:xfrm>
            <a:off x="191386" y="669911"/>
            <a:ext cx="3030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FF0000"/>
                </a:solidFill>
              </a:rPr>
              <a:t>Selekcija K najrelevantnijih atributa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880D56-6604-40F1-8180-804FC4A3EC7F}"/>
              </a:ext>
            </a:extLst>
          </p:cNvPr>
          <p:cNvSpPr txBox="1"/>
          <p:nvPr/>
        </p:nvSpPr>
        <p:spPr>
          <a:xfrm>
            <a:off x="6645349" y="669911"/>
            <a:ext cx="1222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FF0000"/>
                </a:solidFill>
              </a:rPr>
              <a:t>PCA metoda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A471BB-9D4F-4980-A244-09EA9465E846}"/>
              </a:ext>
            </a:extLst>
          </p:cNvPr>
          <p:cNvCxnSpPr>
            <a:cxnSpLocks/>
          </p:cNvCxnSpPr>
          <p:nvPr/>
        </p:nvCxnSpPr>
        <p:spPr>
          <a:xfrm>
            <a:off x="4433777" y="977688"/>
            <a:ext cx="0" cy="41658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045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574159" y="56640"/>
            <a:ext cx="7804298" cy="613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Evaluacija algoritama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721BFC-39CB-4C83-8641-4F5A619B1D10}"/>
              </a:ext>
            </a:extLst>
          </p:cNvPr>
          <p:cNvSpPr txBox="1"/>
          <p:nvPr/>
        </p:nvSpPr>
        <p:spPr>
          <a:xfrm>
            <a:off x="361507" y="808074"/>
            <a:ext cx="7878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Za </a:t>
            </a:r>
            <a:r>
              <a:rPr lang="en-US" dirty="0" err="1"/>
              <a:t>evaluaciju</a:t>
            </a:r>
            <a:r>
              <a:rPr lang="en-US" dirty="0"/>
              <a:t> </a:t>
            </a:r>
            <a:r>
              <a:rPr lang="en-US" dirty="0" err="1"/>
              <a:t>algoritama</a:t>
            </a:r>
            <a:r>
              <a:rPr lang="en-US" dirty="0"/>
              <a:t> je </a:t>
            </a:r>
            <a:r>
              <a:rPr lang="en-US" dirty="0" err="1"/>
              <a:t>korišćena</a:t>
            </a:r>
            <a:r>
              <a:rPr lang="en-US" dirty="0"/>
              <a:t> AUC (Area Under the ROC Curve) </a:t>
            </a:r>
            <a:r>
              <a:rPr lang="en-US" dirty="0" err="1"/>
              <a:t>mera</a:t>
            </a:r>
            <a:r>
              <a:rPr lang="en-US" dirty="0"/>
              <a:t>. AUC meri </a:t>
            </a:r>
            <a:r>
              <a:rPr lang="en-US" dirty="0" err="1"/>
              <a:t>celokupno</a:t>
            </a:r>
            <a:r>
              <a:rPr lang="en-US" dirty="0"/>
              <a:t> </a:t>
            </a:r>
            <a:r>
              <a:rPr lang="en-US" dirty="0" err="1"/>
              <a:t>dvodimenzionalno</a:t>
            </a:r>
            <a:r>
              <a:rPr lang="en-US" dirty="0"/>
              <a:t> </a:t>
            </a:r>
            <a:r>
              <a:rPr lang="en-US" dirty="0" err="1"/>
              <a:t>područje</a:t>
            </a:r>
            <a:r>
              <a:rPr lang="en-US" dirty="0"/>
              <a:t> </a:t>
            </a:r>
            <a:r>
              <a:rPr lang="en-US" dirty="0" err="1"/>
              <a:t>ispod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ROC </a:t>
            </a:r>
            <a:r>
              <a:rPr lang="en-US" dirty="0" err="1"/>
              <a:t>krive</a:t>
            </a:r>
            <a:r>
              <a:rPr lang="en-US" dirty="0"/>
              <a:t> od (0,0) do (1,1).</a:t>
            </a:r>
            <a:r>
              <a:rPr lang="sr-Latn-RS" dirty="0"/>
              <a:t> . Model čija su predviđanja 100% pogrešna ima AUC od 0,0. Onaj model čija su predviđanja 100% tačna ima AUC 1,0.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194F3-293C-4F44-A83E-E01217BF0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07" y="1814015"/>
            <a:ext cx="5486400" cy="12954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40AA32-2E01-4E67-B3A2-59C33BC93EC4}"/>
              </a:ext>
            </a:extLst>
          </p:cNvPr>
          <p:cNvCxnSpPr>
            <a:cxnSpLocks/>
          </p:cNvCxnSpPr>
          <p:nvPr/>
        </p:nvCxnSpPr>
        <p:spPr>
          <a:xfrm flipH="1">
            <a:off x="3296094" y="2658140"/>
            <a:ext cx="27644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D8C1C50-AE8A-401A-B67D-3327E42D1E47}"/>
              </a:ext>
            </a:extLst>
          </p:cNvPr>
          <p:cNvSpPr txBox="1"/>
          <p:nvPr/>
        </p:nvSpPr>
        <p:spPr>
          <a:xfrm>
            <a:off x="6071191" y="2288808"/>
            <a:ext cx="21690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Kori</a:t>
            </a:r>
            <a:r>
              <a:rPr lang="sr-Latn-RS" dirty="0">
                <a:solidFill>
                  <a:srgbClr val="FF0000"/>
                </a:solidFill>
              </a:rPr>
              <a:t>ćena je </a:t>
            </a:r>
            <a:r>
              <a:rPr lang="sr-Latn-RS" i="1" dirty="0">
                <a:solidFill>
                  <a:srgbClr val="FF0000"/>
                </a:solidFill>
              </a:rPr>
              <a:t>roc_auc_score </a:t>
            </a:r>
            <a:r>
              <a:rPr lang="sr-Latn-RS" dirty="0">
                <a:solidFill>
                  <a:srgbClr val="FF0000"/>
                </a:solidFill>
              </a:rPr>
              <a:t>funkcija iz </a:t>
            </a:r>
            <a:r>
              <a:rPr lang="sr-Latn-RS" i="1" dirty="0">
                <a:solidFill>
                  <a:srgbClr val="FF0000"/>
                </a:solidFill>
              </a:rPr>
              <a:t>sklearn</a:t>
            </a:r>
            <a:r>
              <a:rPr lang="sr-Latn-RS" dirty="0">
                <a:solidFill>
                  <a:srgbClr val="FF0000"/>
                </a:solidFill>
              </a:rPr>
              <a:t> biblioteke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EC3B0C8-86CE-4627-A0C3-C4ACBBA08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06" y="3307003"/>
            <a:ext cx="6048375" cy="39052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3590DD-2E1B-403E-9EEC-E63B01CEB778}"/>
              </a:ext>
            </a:extLst>
          </p:cNvPr>
          <p:cNvCxnSpPr>
            <a:cxnSpLocks/>
          </p:cNvCxnSpPr>
          <p:nvPr/>
        </p:nvCxnSpPr>
        <p:spPr>
          <a:xfrm flipH="1" flipV="1">
            <a:off x="2488019" y="3827722"/>
            <a:ext cx="893134" cy="3752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BB3C66A-FA84-42DF-BA40-C5065D20D38A}"/>
              </a:ext>
            </a:extLst>
          </p:cNvPr>
          <p:cNvSpPr txBox="1"/>
          <p:nvPr/>
        </p:nvSpPr>
        <p:spPr>
          <a:xfrm>
            <a:off x="3381153" y="4125432"/>
            <a:ext cx="2158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FF0000"/>
                </a:solidFill>
              </a:rPr>
              <a:t>Računjanje procenta poboljšanja klasifikatora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875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574159" y="56640"/>
            <a:ext cx="7804298" cy="613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Preprocesiranje – Redukcija dimanzionalnosti</a:t>
            </a:r>
            <a:r>
              <a:rPr lang="en-US" dirty="0"/>
              <a:t> k=16</a:t>
            </a:r>
            <a:endParaRPr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8AF3F0C-D857-47F6-A498-82D06242CE57}"/>
              </a:ext>
            </a:extLst>
          </p:cNvPr>
          <p:cNvCxnSpPr>
            <a:cxnSpLocks/>
          </p:cNvCxnSpPr>
          <p:nvPr/>
        </p:nvCxnSpPr>
        <p:spPr>
          <a:xfrm flipH="1">
            <a:off x="5071730" y="1759088"/>
            <a:ext cx="605170" cy="8126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B69A60-D232-4186-9BDF-59DF5F15837D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769686" y="1525431"/>
            <a:ext cx="1604629" cy="369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9D29EC4-52C0-41DD-99AF-CE6946B349C2}"/>
              </a:ext>
            </a:extLst>
          </p:cNvPr>
          <p:cNvSpPr txBox="1"/>
          <p:nvPr/>
        </p:nvSpPr>
        <p:spPr>
          <a:xfrm>
            <a:off x="5374315" y="1371542"/>
            <a:ext cx="2615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FF0000"/>
                </a:solidFill>
              </a:rPr>
              <a:t>Korišćenje PCA metode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FD8F0E-50AB-4BC7-909F-3A53F8B17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5" y="1094701"/>
            <a:ext cx="3646909" cy="8126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BA20AC-707A-440D-978E-F65D934DE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65" y="2608996"/>
            <a:ext cx="9144000" cy="148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08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F3CE8A6-3E64-4CE1-939D-099F1E710F2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6958" y="1086957"/>
            <a:ext cx="52959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574159" y="56640"/>
            <a:ext cx="7804298" cy="613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Preprocesiranje – Redukcija dimanzionalnosti</a:t>
            </a:r>
            <a:r>
              <a:rPr lang="en-US" dirty="0"/>
              <a:t> k=16</a:t>
            </a:r>
            <a:endParaRPr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8AF3F0C-D857-47F6-A498-82D06242CE57}"/>
              </a:ext>
            </a:extLst>
          </p:cNvPr>
          <p:cNvCxnSpPr>
            <a:cxnSpLocks/>
          </p:cNvCxnSpPr>
          <p:nvPr/>
        </p:nvCxnSpPr>
        <p:spPr>
          <a:xfrm>
            <a:off x="7421526" y="1180214"/>
            <a:ext cx="0" cy="9250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B69A60-D232-4186-9BDF-59DF5F15837D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199321" y="1086957"/>
            <a:ext cx="914400" cy="3846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9D29EC4-52C0-41DD-99AF-CE6946B349C2}"/>
              </a:ext>
            </a:extLst>
          </p:cNvPr>
          <p:cNvSpPr txBox="1"/>
          <p:nvPr/>
        </p:nvSpPr>
        <p:spPr>
          <a:xfrm>
            <a:off x="6113721" y="825347"/>
            <a:ext cx="2615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FF0000"/>
                </a:solidFill>
              </a:rPr>
              <a:t>Selekcija K najrelevantnijih atributa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D054E3F-D2A9-4531-BDEA-F125C3F1FA9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173279" y="2251998"/>
            <a:ext cx="4648200" cy="2638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7878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84ADCE7-6386-4960-A6A2-0D212E9C729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33771" y="977688"/>
            <a:ext cx="4710229" cy="41658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7A39E8-1FA1-451D-B68A-E5CEEB61B72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977688"/>
            <a:ext cx="4433771" cy="4165812"/>
          </a:xfrm>
          <a:prstGeom prst="rect">
            <a:avLst/>
          </a:prstGeom>
        </p:spPr>
      </p:pic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574159" y="56640"/>
            <a:ext cx="7804298" cy="613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Komparativna analiza algoritama</a:t>
            </a:r>
            <a:r>
              <a:rPr lang="en-US" dirty="0"/>
              <a:t> k=16</a:t>
            </a:r>
            <a:r>
              <a:rPr lang="sr-Latn-RS" dirty="0"/>
              <a:t>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0632BE-A4D3-40D7-A91F-4964B067A359}"/>
              </a:ext>
            </a:extLst>
          </p:cNvPr>
          <p:cNvSpPr txBox="1"/>
          <p:nvPr/>
        </p:nvSpPr>
        <p:spPr>
          <a:xfrm>
            <a:off x="191386" y="669911"/>
            <a:ext cx="3030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FF0000"/>
                </a:solidFill>
              </a:rPr>
              <a:t>Selekcija K najrelevantnijih atributa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880D56-6604-40F1-8180-804FC4A3EC7F}"/>
              </a:ext>
            </a:extLst>
          </p:cNvPr>
          <p:cNvSpPr txBox="1"/>
          <p:nvPr/>
        </p:nvSpPr>
        <p:spPr>
          <a:xfrm>
            <a:off x="6645349" y="669911"/>
            <a:ext cx="1222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FF0000"/>
                </a:solidFill>
              </a:rPr>
              <a:t>PCA metoda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A471BB-9D4F-4980-A244-09EA9465E846}"/>
              </a:ext>
            </a:extLst>
          </p:cNvPr>
          <p:cNvCxnSpPr>
            <a:cxnSpLocks/>
          </p:cNvCxnSpPr>
          <p:nvPr/>
        </p:nvCxnSpPr>
        <p:spPr>
          <a:xfrm>
            <a:off x="4433777" y="977688"/>
            <a:ext cx="0" cy="41658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325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007516D-6D41-4BC1-A286-9BD320BDBC8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33771" y="977688"/>
            <a:ext cx="4710228" cy="41658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EE0AF2-2B57-476A-AF36-7C365A7F774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" y="977688"/>
            <a:ext cx="4433770" cy="4165812"/>
          </a:xfrm>
          <a:prstGeom prst="rect">
            <a:avLst/>
          </a:prstGeom>
        </p:spPr>
      </p:pic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574159" y="56640"/>
            <a:ext cx="7804298" cy="613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Komparativna analiza algoritama</a:t>
            </a:r>
            <a:r>
              <a:rPr lang="en-US" dirty="0"/>
              <a:t> - PCA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0632BE-A4D3-40D7-A91F-4964B067A359}"/>
              </a:ext>
            </a:extLst>
          </p:cNvPr>
          <p:cNvSpPr txBox="1"/>
          <p:nvPr/>
        </p:nvSpPr>
        <p:spPr>
          <a:xfrm>
            <a:off x="191386" y="669911"/>
            <a:ext cx="3030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16 </a:t>
            </a:r>
            <a:r>
              <a:rPr lang="en-US" dirty="0" err="1">
                <a:solidFill>
                  <a:srgbClr val="FF0000"/>
                </a:solidFill>
              </a:rPr>
              <a:t>atributa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880D56-6604-40F1-8180-804FC4A3EC7F}"/>
              </a:ext>
            </a:extLst>
          </p:cNvPr>
          <p:cNvSpPr txBox="1"/>
          <p:nvPr/>
        </p:nvSpPr>
        <p:spPr>
          <a:xfrm>
            <a:off x="6645349" y="669911"/>
            <a:ext cx="1222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 </a:t>
            </a:r>
            <a:r>
              <a:rPr lang="en-US" dirty="0" err="1">
                <a:solidFill>
                  <a:srgbClr val="FF0000"/>
                </a:solidFill>
              </a:rPr>
              <a:t>atributa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A471BB-9D4F-4980-A244-09EA9465E846}"/>
              </a:ext>
            </a:extLst>
          </p:cNvPr>
          <p:cNvCxnSpPr>
            <a:cxnSpLocks/>
          </p:cNvCxnSpPr>
          <p:nvPr/>
        </p:nvCxnSpPr>
        <p:spPr>
          <a:xfrm>
            <a:off x="4433777" y="977688"/>
            <a:ext cx="0" cy="41658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063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AA2E1C9-C615-46D3-A31E-FF61A925542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33770" y="977688"/>
            <a:ext cx="4710229" cy="41658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C4676F-4182-492C-B144-4E5437B242F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977688"/>
            <a:ext cx="4433769" cy="4165812"/>
          </a:xfrm>
          <a:prstGeom prst="rect">
            <a:avLst/>
          </a:prstGeom>
        </p:spPr>
      </p:pic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574159" y="56640"/>
            <a:ext cx="7804298" cy="613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Komparativna analiza algoritama</a:t>
            </a:r>
            <a:r>
              <a:rPr lang="en-US" dirty="0"/>
              <a:t> – </a:t>
            </a:r>
            <a:r>
              <a:rPr lang="en-US" dirty="0" err="1"/>
              <a:t>selekcija</a:t>
            </a:r>
            <a:r>
              <a:rPr lang="en-US" dirty="0"/>
              <a:t> k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0632BE-A4D3-40D7-A91F-4964B067A359}"/>
              </a:ext>
            </a:extLst>
          </p:cNvPr>
          <p:cNvSpPr txBox="1"/>
          <p:nvPr/>
        </p:nvSpPr>
        <p:spPr>
          <a:xfrm>
            <a:off x="191386" y="669911"/>
            <a:ext cx="3030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16 </a:t>
            </a:r>
            <a:r>
              <a:rPr lang="en-US" dirty="0" err="1">
                <a:solidFill>
                  <a:srgbClr val="FF0000"/>
                </a:solidFill>
              </a:rPr>
              <a:t>atributa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880D56-6604-40F1-8180-804FC4A3EC7F}"/>
              </a:ext>
            </a:extLst>
          </p:cNvPr>
          <p:cNvSpPr txBox="1"/>
          <p:nvPr/>
        </p:nvSpPr>
        <p:spPr>
          <a:xfrm>
            <a:off x="6645349" y="669911"/>
            <a:ext cx="1222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 </a:t>
            </a:r>
            <a:r>
              <a:rPr lang="en-US" dirty="0" err="1">
                <a:solidFill>
                  <a:srgbClr val="FF0000"/>
                </a:solidFill>
              </a:rPr>
              <a:t>atributa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A471BB-9D4F-4980-A244-09EA9465E846}"/>
              </a:ext>
            </a:extLst>
          </p:cNvPr>
          <p:cNvCxnSpPr>
            <a:cxnSpLocks/>
          </p:cNvCxnSpPr>
          <p:nvPr/>
        </p:nvCxnSpPr>
        <p:spPr>
          <a:xfrm>
            <a:off x="4433777" y="977688"/>
            <a:ext cx="0" cy="41658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489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1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D9D9D9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51"/>
          <p:cNvSpPr txBox="1">
            <a:spLocks noGrp="1"/>
          </p:cNvSpPr>
          <p:nvPr>
            <p:ph type="ctrTitle"/>
          </p:nvPr>
        </p:nvSpPr>
        <p:spPr>
          <a:xfrm flipH="1">
            <a:off x="2260329" y="1667446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5400" dirty="0"/>
              <a:t>Zaključak</a:t>
            </a:r>
            <a:endParaRPr sz="5400" dirty="0"/>
          </a:p>
        </p:txBody>
      </p:sp>
      <p:cxnSp>
        <p:nvCxnSpPr>
          <p:cNvPr id="481" name="Google Shape;481;p51"/>
          <p:cNvCxnSpPr/>
          <p:nvPr/>
        </p:nvCxnSpPr>
        <p:spPr>
          <a:xfrm>
            <a:off x="2162075" y="-35700"/>
            <a:ext cx="0" cy="2382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82" name="Google Shape;482;p51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483" name="Google Shape;483;p51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1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1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1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1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8B9C9C3D-DDEC-4544-AE42-0D59DE63CD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7"/>
          <p:cNvSpPr txBox="1">
            <a:spLocks noGrp="1"/>
          </p:cNvSpPr>
          <p:nvPr>
            <p:ph type="ctrTitle"/>
          </p:nvPr>
        </p:nvSpPr>
        <p:spPr>
          <a:xfrm>
            <a:off x="1781969" y="1998768"/>
            <a:ext cx="5957983" cy="13402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6000" dirty="0"/>
              <a:t>Hvala na pažnji.</a:t>
            </a:r>
            <a:endParaRPr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>
            <a:spLocks noGrp="1"/>
          </p:cNvSpPr>
          <p:nvPr>
            <p:ph type="body" idx="1"/>
          </p:nvPr>
        </p:nvSpPr>
        <p:spPr>
          <a:xfrm>
            <a:off x="870650" y="1144200"/>
            <a:ext cx="69192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000" dirty="0">
                <a:solidFill>
                  <a:srgbClr val="434343"/>
                </a:solidFill>
              </a:rPr>
              <a:t>U ovom radu je vršeno poređenje između sledećih algoritama:</a:t>
            </a:r>
          </a:p>
          <a:p>
            <a:pPr marL="45720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000" dirty="0">
                <a:solidFill>
                  <a:srgbClr val="434343"/>
                </a:solidFill>
              </a:rPr>
              <a:t>Naivni Bajesov algoritam,</a:t>
            </a:r>
          </a:p>
          <a:p>
            <a:pPr marL="45720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000" dirty="0">
                <a:solidFill>
                  <a:srgbClr val="434343"/>
                </a:solidFill>
              </a:rPr>
              <a:t>Algoritam K-najbližih suseda,</a:t>
            </a:r>
          </a:p>
          <a:p>
            <a:pPr marL="45720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000" dirty="0">
                <a:solidFill>
                  <a:srgbClr val="434343"/>
                </a:solidFill>
              </a:rPr>
              <a:t>Algoritam zasnovan na stablima odluke (CART).</a:t>
            </a:r>
          </a:p>
          <a:p>
            <a:pPr marL="457200" lvl="0" indent="-22860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r-Latn-RS" sz="2000" dirty="0">
              <a:solidFill>
                <a:srgbClr val="434343"/>
              </a:solidFill>
            </a:endParaRPr>
          </a:p>
        </p:txBody>
      </p:sp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Komparativna analiza algoritama klasifikacije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1265275" y="91151"/>
            <a:ext cx="5998937" cy="7459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Preprocesiranje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3CCE0A-F0C4-4A15-AA3F-9C88E516F7F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944747"/>
            <a:ext cx="4438650" cy="1276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B2600F7-120C-48C4-986D-63E282C00860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721395" y="1578999"/>
            <a:ext cx="717254" cy="3986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259F1A-27FD-4838-97B1-5CE2CC380505}"/>
              </a:ext>
            </a:extLst>
          </p:cNvPr>
          <p:cNvSpPr txBox="1"/>
          <p:nvPr/>
        </p:nvSpPr>
        <p:spPr>
          <a:xfrm>
            <a:off x="4438649" y="1209667"/>
            <a:ext cx="44182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FF0000"/>
                </a:solidFill>
              </a:rPr>
              <a:t>Potencijalni kandidati za smanjenje broja jedinstvenih vrednosti su kolone </a:t>
            </a:r>
            <a:r>
              <a:rPr lang="sr-Latn-RS" i="1" dirty="0">
                <a:solidFill>
                  <a:srgbClr val="FF0000"/>
                </a:solidFill>
              </a:rPr>
              <a:t>native_country</a:t>
            </a:r>
            <a:r>
              <a:rPr lang="sr-Latn-RS" dirty="0">
                <a:solidFill>
                  <a:srgbClr val="FF0000"/>
                </a:solidFill>
              </a:rPr>
              <a:t>, </a:t>
            </a:r>
            <a:r>
              <a:rPr lang="sr-Latn-RS" i="1" dirty="0">
                <a:solidFill>
                  <a:srgbClr val="FF0000"/>
                </a:solidFill>
              </a:rPr>
              <a:t>education</a:t>
            </a:r>
            <a:r>
              <a:rPr lang="sr-Latn-RS" dirty="0">
                <a:solidFill>
                  <a:srgbClr val="FF0000"/>
                </a:solidFill>
              </a:rPr>
              <a:t> i </a:t>
            </a:r>
            <a:r>
              <a:rPr lang="sr-Latn-RS" i="1" dirty="0">
                <a:solidFill>
                  <a:srgbClr val="FF0000"/>
                </a:solidFill>
              </a:rPr>
              <a:t>occupation</a:t>
            </a:r>
            <a:r>
              <a:rPr lang="sr-Latn-RS" dirty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8073F4-E53E-49F5-8BA8-6B816D94D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21097"/>
            <a:ext cx="2755631" cy="170702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44D182-75C0-4916-9205-FABB6D1249D2}"/>
              </a:ext>
            </a:extLst>
          </p:cNvPr>
          <p:cNvCxnSpPr>
            <a:cxnSpLocks/>
          </p:cNvCxnSpPr>
          <p:nvPr/>
        </p:nvCxnSpPr>
        <p:spPr>
          <a:xfrm flipH="1">
            <a:off x="1754373" y="2316790"/>
            <a:ext cx="1095153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DCB8179-A758-40FE-AD37-C9AF8BA76E72}"/>
              </a:ext>
            </a:extLst>
          </p:cNvPr>
          <p:cNvSpPr txBox="1"/>
          <p:nvPr/>
        </p:nvSpPr>
        <p:spPr>
          <a:xfrm>
            <a:off x="2849526" y="2195706"/>
            <a:ext cx="6160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FF0000"/>
                </a:solidFill>
              </a:rPr>
              <a:t>U zavisnostiod distribucija vrednosti, može se izvršiti smanjenje broja jedinstvenih vrednosti za atribut </a:t>
            </a:r>
            <a:r>
              <a:rPr lang="sr-Latn-RS" i="1" dirty="0">
                <a:solidFill>
                  <a:srgbClr val="FF0000"/>
                </a:solidFill>
              </a:rPr>
              <a:t>native_country </a:t>
            </a:r>
            <a:r>
              <a:rPr lang="sr-Latn-RS" dirty="0">
                <a:solidFill>
                  <a:srgbClr val="FF0000"/>
                </a:solidFill>
              </a:rPr>
              <a:t>jer 90% ispitanika dolazi iz Amerike. Nove vrednosti za stribut su </a:t>
            </a:r>
            <a:r>
              <a:rPr lang="sr-Latn-RS" i="1" dirty="0">
                <a:solidFill>
                  <a:srgbClr val="FF0000"/>
                </a:solidFill>
              </a:rPr>
              <a:t>United-States</a:t>
            </a:r>
            <a:r>
              <a:rPr lang="sr-Latn-RS" dirty="0">
                <a:solidFill>
                  <a:srgbClr val="FF0000"/>
                </a:solidFill>
              </a:rPr>
              <a:t> i </a:t>
            </a:r>
            <a:r>
              <a:rPr lang="sr-Latn-RS" i="1" dirty="0">
                <a:solidFill>
                  <a:srgbClr val="FF0000"/>
                </a:solidFill>
              </a:rPr>
              <a:t>Other</a:t>
            </a:r>
            <a:r>
              <a:rPr lang="sr-Latn-RS" dirty="0">
                <a:solidFill>
                  <a:srgbClr val="FF0000"/>
                </a:solidFill>
              </a:rPr>
              <a:t>.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9380CE-34C2-41DD-A8FE-39E052223247}"/>
              </a:ext>
            </a:extLst>
          </p:cNvPr>
          <p:cNvCxnSpPr>
            <a:cxnSpLocks/>
          </p:cNvCxnSpPr>
          <p:nvPr/>
        </p:nvCxnSpPr>
        <p:spPr>
          <a:xfrm flipH="1">
            <a:off x="3880885" y="1499191"/>
            <a:ext cx="55776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D8DC38-2CB7-48B0-A178-1C7C1A02D4DC}"/>
              </a:ext>
            </a:extLst>
          </p:cNvPr>
          <p:cNvCxnSpPr>
            <a:cxnSpLocks/>
          </p:cNvCxnSpPr>
          <p:nvPr/>
        </p:nvCxnSpPr>
        <p:spPr>
          <a:xfrm flipH="1" flipV="1">
            <a:off x="3880884" y="1212113"/>
            <a:ext cx="557764" cy="1913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F7D8AADB-9434-496C-B798-D28A7F84522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647784" y="2934370"/>
            <a:ext cx="2362200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50F06EF-CCA5-4F39-B134-15822504E5C8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080022" y="2934370"/>
            <a:ext cx="2476500" cy="1685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15E09E-2833-4E28-8363-7C01B1C4B83E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791283" y="3777333"/>
            <a:ext cx="288739" cy="4079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45B710BF-F282-4A28-BF24-D11389968868}"/>
              </a:ext>
            </a:extLst>
          </p:cNvPr>
          <p:cNvSpPr txBox="1"/>
          <p:nvPr/>
        </p:nvSpPr>
        <p:spPr>
          <a:xfrm>
            <a:off x="0" y="3928124"/>
            <a:ext cx="3988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FF0000"/>
                </a:solidFill>
              </a:rPr>
              <a:t>Za atribute </a:t>
            </a:r>
            <a:r>
              <a:rPr lang="sr-Latn-RS" i="1" dirty="0">
                <a:solidFill>
                  <a:srgbClr val="FF0000"/>
                </a:solidFill>
              </a:rPr>
              <a:t>education</a:t>
            </a:r>
            <a:r>
              <a:rPr lang="sr-Latn-RS" dirty="0">
                <a:solidFill>
                  <a:srgbClr val="FF0000"/>
                </a:solidFill>
              </a:rPr>
              <a:t> i </a:t>
            </a:r>
            <a:r>
              <a:rPr lang="sr-Latn-RS" i="1" dirty="0">
                <a:solidFill>
                  <a:srgbClr val="FF0000"/>
                </a:solidFill>
              </a:rPr>
              <a:t>occupation</a:t>
            </a:r>
            <a:r>
              <a:rPr lang="sr-Latn-RS" dirty="0">
                <a:solidFill>
                  <a:srgbClr val="FF0000"/>
                </a:solidFill>
              </a:rPr>
              <a:t> se ne može izvršiti smanjenje broja jedinstvenih vrednosti jer ne postoji vrednost atributa koja predstavlja većinu.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21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5F94C43-EEDE-4D04-9DE6-96377B6C0B5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17" y="1386810"/>
            <a:ext cx="260985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F3AD47-435F-4300-BE82-A024DFF9D4E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5221" y="654351"/>
            <a:ext cx="2209800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1201479" y="56640"/>
            <a:ext cx="5998937" cy="613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Preprocesiranje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259F1A-27FD-4838-97B1-5CE2CC380505}"/>
              </a:ext>
            </a:extLst>
          </p:cNvPr>
          <p:cNvSpPr txBox="1"/>
          <p:nvPr/>
        </p:nvSpPr>
        <p:spPr>
          <a:xfrm>
            <a:off x="2456121" y="648146"/>
            <a:ext cx="28388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FF0000"/>
                </a:solidFill>
              </a:rPr>
              <a:t>Klasni atribut prevesti u numericki oblik, gde </a:t>
            </a:r>
            <a:r>
              <a:rPr lang="en-US" dirty="0">
                <a:solidFill>
                  <a:srgbClr val="FF0000"/>
                </a:solidFill>
              </a:rPr>
              <a:t>&gt;50K </a:t>
            </a:r>
            <a:r>
              <a:rPr lang="en-US" dirty="0" err="1">
                <a:solidFill>
                  <a:srgbClr val="FF0000"/>
                </a:solidFill>
              </a:rPr>
              <a:t>predstavlja</a:t>
            </a:r>
            <a:r>
              <a:rPr lang="en-US" dirty="0">
                <a:solidFill>
                  <a:srgbClr val="FF0000"/>
                </a:solidFill>
              </a:rPr>
              <a:t> 1, a &lt;=50K </a:t>
            </a:r>
            <a:r>
              <a:rPr lang="en-US" dirty="0" err="1">
                <a:solidFill>
                  <a:srgbClr val="FF0000"/>
                </a:solidFill>
              </a:rPr>
              <a:t>predstavlja</a:t>
            </a:r>
            <a:r>
              <a:rPr lang="en-US" dirty="0">
                <a:solidFill>
                  <a:srgbClr val="FF0000"/>
                </a:solidFill>
              </a:rPr>
              <a:t> 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44D182-75C0-4916-9205-FABB6D1249D2}"/>
              </a:ext>
            </a:extLst>
          </p:cNvPr>
          <p:cNvCxnSpPr>
            <a:cxnSpLocks/>
          </p:cNvCxnSpPr>
          <p:nvPr/>
        </p:nvCxnSpPr>
        <p:spPr>
          <a:xfrm flipH="1">
            <a:off x="2245023" y="1833087"/>
            <a:ext cx="6470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DCB8179-A758-40FE-AD37-C9AF8BA76E72}"/>
              </a:ext>
            </a:extLst>
          </p:cNvPr>
          <p:cNvSpPr txBox="1"/>
          <p:nvPr/>
        </p:nvSpPr>
        <p:spPr>
          <a:xfrm>
            <a:off x="2914408" y="1699863"/>
            <a:ext cx="19404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FF0000"/>
                </a:solidFill>
              </a:rPr>
              <a:t>Funkcija za zamenu vrednosti klasnog atributa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B2600F7-120C-48C4-986D-63E282C00860}"/>
              </a:ext>
            </a:extLst>
          </p:cNvPr>
          <p:cNvCxnSpPr>
            <a:cxnSpLocks/>
          </p:cNvCxnSpPr>
          <p:nvPr/>
        </p:nvCxnSpPr>
        <p:spPr>
          <a:xfrm flipH="1">
            <a:off x="1403499" y="823800"/>
            <a:ext cx="105262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0782A73-3C92-4FE2-811E-71E697C4D074}"/>
              </a:ext>
            </a:extLst>
          </p:cNvPr>
          <p:cNvSpPr txBox="1"/>
          <p:nvPr/>
        </p:nvSpPr>
        <p:spPr>
          <a:xfrm>
            <a:off x="5154114" y="1261417"/>
            <a:ext cx="380645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Kako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modeli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rade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samo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numeričim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vrednostima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neophodno</a:t>
            </a:r>
            <a:r>
              <a:rPr lang="en-US" dirty="0">
                <a:solidFill>
                  <a:srgbClr val="FF0000"/>
                </a:solidFill>
              </a:rPr>
              <a:t> je </a:t>
            </a:r>
            <a:r>
              <a:rPr lang="en-US" dirty="0" err="1">
                <a:solidFill>
                  <a:srgbClr val="FF0000"/>
                </a:solidFill>
              </a:rPr>
              <a:t>ove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atribute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prevesti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iz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nenumeričkih</a:t>
            </a:r>
            <a:r>
              <a:rPr lang="en-US" dirty="0">
                <a:solidFill>
                  <a:srgbClr val="FF0000"/>
                </a:solidFill>
              </a:rPr>
              <a:t> u </a:t>
            </a:r>
            <a:r>
              <a:rPr lang="en-US" dirty="0" err="1">
                <a:solidFill>
                  <a:srgbClr val="FF0000"/>
                </a:solidFill>
              </a:rPr>
              <a:t>numeričke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oblike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 err="1">
                <a:solidFill>
                  <a:srgbClr val="FF0000"/>
                </a:solidFill>
              </a:rPr>
              <a:t>Biblioteka</a:t>
            </a:r>
            <a:r>
              <a:rPr lang="en-US" dirty="0">
                <a:solidFill>
                  <a:srgbClr val="FF0000"/>
                </a:solidFill>
              </a:rPr>
              <a:t> pandas </a:t>
            </a:r>
            <a:r>
              <a:rPr lang="en-US" dirty="0" err="1">
                <a:solidFill>
                  <a:srgbClr val="FF0000"/>
                </a:solidFill>
              </a:rPr>
              <a:t>nudi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rešenje</a:t>
            </a:r>
            <a:r>
              <a:rPr lang="en-US" dirty="0">
                <a:solidFill>
                  <a:srgbClr val="FF0000"/>
                </a:solidFill>
              </a:rPr>
              <a:t> za </a:t>
            </a:r>
            <a:r>
              <a:rPr lang="en-US" dirty="0" err="1">
                <a:solidFill>
                  <a:srgbClr val="FF0000"/>
                </a:solidFill>
              </a:rPr>
              <a:t>ovaj</a:t>
            </a:r>
            <a:r>
              <a:rPr lang="en-US" dirty="0">
                <a:solidFill>
                  <a:srgbClr val="FF0000"/>
                </a:solidFill>
              </a:rPr>
              <a:t> problem, </a:t>
            </a:r>
            <a:r>
              <a:rPr lang="en-US" dirty="0" err="1">
                <a:solidFill>
                  <a:srgbClr val="FF0000"/>
                </a:solidFill>
              </a:rPr>
              <a:t>korišćenjem</a:t>
            </a:r>
            <a:r>
              <a:rPr lang="en-US" dirty="0">
                <a:solidFill>
                  <a:srgbClr val="FF0000"/>
                </a:solidFill>
              </a:rPr>
              <a:t> dummies </a:t>
            </a:r>
            <a:r>
              <a:rPr lang="en-US" dirty="0" err="1">
                <a:solidFill>
                  <a:srgbClr val="FF0000"/>
                </a:solidFill>
              </a:rPr>
              <a:t>atributa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 err="1">
                <a:solidFill>
                  <a:srgbClr val="FF0000"/>
                </a:solidFill>
              </a:rPr>
              <a:t>Ovaj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metod</a:t>
            </a:r>
            <a:r>
              <a:rPr lang="en-US" dirty="0">
                <a:solidFill>
                  <a:srgbClr val="FF0000"/>
                </a:solidFill>
              </a:rPr>
              <a:t> za </a:t>
            </a:r>
            <a:r>
              <a:rPr lang="en-US" dirty="0" err="1">
                <a:solidFill>
                  <a:srgbClr val="FF0000"/>
                </a:solidFill>
              </a:rPr>
              <a:t>svaku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jedinstvenu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vrednost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koju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kolona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poseduje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pravi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nove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kolone</a:t>
            </a:r>
            <a:r>
              <a:rPr lang="en-US" dirty="0">
                <a:solidFill>
                  <a:srgbClr val="FF0000"/>
                </a:solidFill>
              </a:rPr>
              <a:t>, a </a:t>
            </a:r>
            <a:r>
              <a:rPr lang="en-US" dirty="0" err="1">
                <a:solidFill>
                  <a:srgbClr val="FF0000"/>
                </a:solidFill>
              </a:rPr>
              <a:t>staru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kolonu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briše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 err="1">
                <a:solidFill>
                  <a:srgbClr val="FF0000"/>
                </a:solidFill>
              </a:rPr>
              <a:t>Tako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na</a:t>
            </a:r>
            <a:r>
              <a:rPr lang="en-US" dirty="0">
                <a:solidFill>
                  <a:srgbClr val="FF0000"/>
                </a:solidFill>
              </a:rPr>
              <a:t> primer, </a:t>
            </a:r>
            <a:r>
              <a:rPr lang="en-US" dirty="0" err="1">
                <a:solidFill>
                  <a:srgbClr val="FF0000"/>
                </a:solidFill>
              </a:rPr>
              <a:t>ako</a:t>
            </a:r>
            <a:r>
              <a:rPr lang="en-US" dirty="0">
                <a:solidFill>
                  <a:srgbClr val="FF0000"/>
                </a:solidFill>
              </a:rPr>
              <a:t> se </a:t>
            </a:r>
            <a:r>
              <a:rPr lang="en-US" dirty="0" err="1">
                <a:solidFill>
                  <a:srgbClr val="FF0000"/>
                </a:solidFill>
              </a:rPr>
              <a:t>primeni</a:t>
            </a:r>
            <a:r>
              <a:rPr lang="en-US" dirty="0">
                <a:solidFill>
                  <a:srgbClr val="FF0000"/>
                </a:solidFill>
              </a:rPr>
              <a:t> ova </a:t>
            </a:r>
            <a:r>
              <a:rPr lang="en-US" dirty="0" err="1">
                <a:solidFill>
                  <a:srgbClr val="FF0000"/>
                </a:solidFill>
              </a:rPr>
              <a:t>metoda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kolonu</a:t>
            </a:r>
            <a:r>
              <a:rPr lang="en-US" dirty="0">
                <a:solidFill>
                  <a:srgbClr val="FF0000"/>
                </a:solidFill>
              </a:rPr>
              <a:t> race, </a:t>
            </a:r>
            <a:r>
              <a:rPr lang="en-US" dirty="0" err="1">
                <a:solidFill>
                  <a:srgbClr val="FF0000"/>
                </a:solidFill>
              </a:rPr>
              <a:t>dobiće</a:t>
            </a:r>
            <a:r>
              <a:rPr lang="en-US" dirty="0">
                <a:solidFill>
                  <a:srgbClr val="FF0000"/>
                </a:solidFill>
              </a:rPr>
              <a:t> se 5 </a:t>
            </a:r>
            <a:r>
              <a:rPr lang="en-US" dirty="0" err="1">
                <a:solidFill>
                  <a:srgbClr val="FF0000"/>
                </a:solidFill>
              </a:rPr>
              <a:t>novih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kolona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binarnim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vrednostima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dok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će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stara</a:t>
            </a:r>
            <a:r>
              <a:rPr lang="en-US" dirty="0">
                <a:solidFill>
                  <a:srgbClr val="FF0000"/>
                </a:solidFill>
              </a:rPr>
              <a:t> race </a:t>
            </a:r>
            <a:r>
              <a:rPr lang="en-US" dirty="0" err="1">
                <a:solidFill>
                  <a:srgbClr val="FF0000"/>
                </a:solidFill>
              </a:rPr>
              <a:t>kolona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biti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izbrisana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C579DC3-6D67-4F47-87F4-288BF4DF5DE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63143" y="3928917"/>
            <a:ext cx="5457825" cy="933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E0CE2A-7BD7-4CAB-A3E8-9C96509E5E5B}"/>
              </a:ext>
            </a:extLst>
          </p:cNvPr>
          <p:cNvCxnSpPr/>
          <p:nvPr/>
        </p:nvCxnSpPr>
        <p:spPr>
          <a:xfrm flipH="1">
            <a:off x="4327451" y="3310413"/>
            <a:ext cx="826663" cy="5716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724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1201479" y="56640"/>
            <a:ext cx="5998937" cy="613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Preprocesiranje</a:t>
            </a:r>
            <a:endParaRPr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782A73-3C92-4FE2-811E-71E697C4D074}"/>
              </a:ext>
            </a:extLst>
          </p:cNvPr>
          <p:cNvSpPr txBox="1"/>
          <p:nvPr/>
        </p:nvSpPr>
        <p:spPr>
          <a:xfrm>
            <a:off x="5297188" y="953073"/>
            <a:ext cx="3806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FF0000"/>
                </a:solidFill>
              </a:rPr>
              <a:t>Zamena nedostajućih vrednosti srednjom vrednošću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D37EAA-ABE2-4405-A11F-A0DAFFCBE06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766287"/>
            <a:ext cx="5095875" cy="106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18E609-43B1-44BB-BCB5-EFAB26C69748}"/>
              </a:ext>
            </a:extLst>
          </p:cNvPr>
          <p:cNvCxnSpPr>
            <a:stCxn id="18" idx="1"/>
          </p:cNvCxnSpPr>
          <p:nvPr/>
        </p:nvCxnSpPr>
        <p:spPr>
          <a:xfrm flipH="1">
            <a:off x="4572000" y="1214683"/>
            <a:ext cx="725188" cy="850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AFE3A04-0354-459F-99E8-A79945722D6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2862017"/>
            <a:ext cx="9144000" cy="106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7172D8-D732-49BF-8BE5-EF32E3DB915F}"/>
              </a:ext>
            </a:extLst>
          </p:cNvPr>
          <p:cNvCxnSpPr/>
          <p:nvPr/>
        </p:nvCxnSpPr>
        <p:spPr>
          <a:xfrm flipH="1">
            <a:off x="4859079" y="2281483"/>
            <a:ext cx="438109" cy="5361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A5AD7F8-FFED-4D72-839B-0D0C785D5C2E}"/>
              </a:ext>
            </a:extLst>
          </p:cNvPr>
          <p:cNvSpPr txBox="1"/>
          <p:nvPr/>
        </p:nvSpPr>
        <p:spPr>
          <a:xfrm>
            <a:off x="4744295" y="2020840"/>
            <a:ext cx="2336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FF0000"/>
                </a:solidFill>
              </a:rPr>
              <a:t>Dodavanje interakcija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01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1201479" y="56640"/>
            <a:ext cx="5998937" cy="613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Preprocesiranje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666639-3C1E-43F1-B190-DBA01BC68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50" y="669911"/>
            <a:ext cx="2912594" cy="41950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08C00D-DFC5-45D3-B337-C07A11166BFC}"/>
              </a:ext>
            </a:extLst>
          </p:cNvPr>
          <p:cNvSpPr txBox="1"/>
          <p:nvPr/>
        </p:nvSpPr>
        <p:spPr>
          <a:xfrm>
            <a:off x="3923414" y="669911"/>
            <a:ext cx="49122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Često ulazne karakteristike interaguju na neočekivan i nelineralni način prilikom prediktivnog modeliranja. Te interakcije se mogu identifikovati i modelirati pomoću algoritma za učenje. Drugi pristup je osmišljavanje novih karakteristika koje uočavaju ove interakcije i utvrđivanje da li poboljšavaju performanse modela.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3287EE-4822-41B5-82F0-EAA3C65265C6}"/>
              </a:ext>
            </a:extLst>
          </p:cNvPr>
          <p:cNvCxnSpPr>
            <a:cxnSpLocks/>
          </p:cNvCxnSpPr>
          <p:nvPr/>
        </p:nvCxnSpPr>
        <p:spPr>
          <a:xfrm flipH="1" flipV="1">
            <a:off x="2690038" y="3264195"/>
            <a:ext cx="1084520" cy="1169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9E04C75-A19C-4B04-8A40-277519EEC75F}"/>
              </a:ext>
            </a:extLst>
          </p:cNvPr>
          <p:cNvSpPr txBox="1"/>
          <p:nvPr/>
        </p:nvSpPr>
        <p:spPr>
          <a:xfrm>
            <a:off x="3774558" y="3088595"/>
            <a:ext cx="33279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FF0000"/>
                </a:solidFill>
              </a:rPr>
              <a:t>Performanse klasifikatora su znatno gore kod naivnog Bajesovog algoritma, ako se ne obavi korak dodavanja interakcija.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398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574159" y="56640"/>
            <a:ext cx="7804298" cy="613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Preprocesiranje – Redukcija dimanzionalnosti</a:t>
            </a:r>
            <a:r>
              <a:rPr lang="en-US" dirty="0"/>
              <a:t> k=10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744925-2E1B-4AB6-8361-39BAC94DF41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306651"/>
            <a:ext cx="3848100" cy="904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8AF3F0C-D857-47F6-A498-82D06242CE57}"/>
              </a:ext>
            </a:extLst>
          </p:cNvPr>
          <p:cNvCxnSpPr>
            <a:cxnSpLocks/>
          </p:cNvCxnSpPr>
          <p:nvPr/>
        </p:nvCxnSpPr>
        <p:spPr>
          <a:xfrm flipH="1">
            <a:off x="5071730" y="1759088"/>
            <a:ext cx="605170" cy="8126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88F5926-824B-4E0C-89E3-DD18430CFD1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4882" y="2571750"/>
            <a:ext cx="9079118" cy="14770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B69A60-D232-4186-9BDF-59DF5F15837D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769686" y="1525431"/>
            <a:ext cx="1604629" cy="369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9D29EC4-52C0-41DD-99AF-CE6946B349C2}"/>
              </a:ext>
            </a:extLst>
          </p:cNvPr>
          <p:cNvSpPr txBox="1"/>
          <p:nvPr/>
        </p:nvSpPr>
        <p:spPr>
          <a:xfrm>
            <a:off x="5374315" y="1371542"/>
            <a:ext cx="2615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FF0000"/>
                </a:solidFill>
              </a:rPr>
              <a:t>Korišćenje PCA metode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24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CDEA5A5-7812-40E0-987A-64476A34B6B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86957"/>
            <a:ext cx="5731510" cy="1588135"/>
          </a:xfrm>
          <a:prstGeom prst="rect">
            <a:avLst/>
          </a:prstGeom>
        </p:spPr>
      </p:pic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574159" y="56640"/>
            <a:ext cx="7804298" cy="613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Preprocesiranje – Redukcija dimanzionalnosti</a:t>
            </a:r>
            <a:r>
              <a:rPr lang="en-US" dirty="0"/>
              <a:t> k=10</a:t>
            </a:r>
            <a:endParaRPr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8AF3F0C-D857-47F6-A498-82D06242CE57}"/>
              </a:ext>
            </a:extLst>
          </p:cNvPr>
          <p:cNvCxnSpPr>
            <a:cxnSpLocks/>
          </p:cNvCxnSpPr>
          <p:nvPr/>
        </p:nvCxnSpPr>
        <p:spPr>
          <a:xfrm>
            <a:off x="7421526" y="1180214"/>
            <a:ext cx="0" cy="9250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B69A60-D232-4186-9BDF-59DF5F15837D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199321" y="1086957"/>
            <a:ext cx="914400" cy="3846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9D29EC4-52C0-41DD-99AF-CE6946B349C2}"/>
              </a:ext>
            </a:extLst>
          </p:cNvPr>
          <p:cNvSpPr txBox="1"/>
          <p:nvPr/>
        </p:nvSpPr>
        <p:spPr>
          <a:xfrm>
            <a:off x="6113721" y="825347"/>
            <a:ext cx="2615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FF0000"/>
                </a:solidFill>
              </a:rPr>
              <a:t>Selekcija K najrelevantnijih atributa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461C63-C900-4113-8D29-499AC490679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204897" y="2190307"/>
            <a:ext cx="4939103" cy="259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76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574159" y="56640"/>
            <a:ext cx="7804298" cy="613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Preprocesiranje </a:t>
            </a:r>
            <a:endParaRPr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D29EC4-52C0-41DD-99AF-CE6946B349C2}"/>
              </a:ext>
            </a:extLst>
          </p:cNvPr>
          <p:cNvSpPr txBox="1"/>
          <p:nvPr/>
        </p:nvSpPr>
        <p:spPr>
          <a:xfrm>
            <a:off x="5178056" y="1026324"/>
            <a:ext cx="2615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FF0000"/>
                </a:solidFill>
              </a:rPr>
              <a:t>Kros validacija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DC7C43-89E1-41B5-8E7E-E3B60123FB1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2019" y="908751"/>
            <a:ext cx="4343400" cy="542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6254F47-47AF-4BF7-808D-377486D5F088}"/>
              </a:ext>
            </a:extLst>
          </p:cNvPr>
          <p:cNvCxnSpPr>
            <a:endCxn id="8" idx="3"/>
          </p:cNvCxnSpPr>
          <p:nvPr/>
        </p:nvCxnSpPr>
        <p:spPr>
          <a:xfrm flipH="1">
            <a:off x="4545419" y="1180213"/>
            <a:ext cx="63263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2FE7F5C-A1BC-4894-ADDC-143B08A40EC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02019" y="3491799"/>
            <a:ext cx="5686425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7A95D0-4CE0-48C2-AD36-6A621DB525CB}"/>
              </a:ext>
            </a:extLst>
          </p:cNvPr>
          <p:cNvSpPr txBox="1"/>
          <p:nvPr/>
        </p:nvSpPr>
        <p:spPr>
          <a:xfrm>
            <a:off x="202019" y="1723138"/>
            <a:ext cx="6794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FF0000"/>
                </a:solidFill>
              </a:rPr>
              <a:t>Priprema neobrađenog skupa podataka, na osnovu koga će se vršiti poređenje. Iz skupa neprocesiranih podataka su izbačene kolone sa nenumeričkim podacima, kao i redovi sa nedostajućim vrednostima. Nenumeričke podatke je neophodno izbaciti, da bi primenjivanje bilo kog algoritma bilo moguće.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025F60-00BF-461C-AE21-FB40DEFEC21C}"/>
              </a:ext>
            </a:extLst>
          </p:cNvPr>
          <p:cNvCxnSpPr>
            <a:cxnSpLocks/>
          </p:cNvCxnSpPr>
          <p:nvPr/>
        </p:nvCxnSpPr>
        <p:spPr>
          <a:xfrm>
            <a:off x="3051544" y="2666399"/>
            <a:ext cx="542262" cy="942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508394"/>
      </p:ext>
    </p:extLst>
  </p:cSld>
  <p:clrMapOvr>
    <a:masterClrMapping/>
  </p:clrMapOvr>
</p:sld>
</file>

<file path=ppt/theme/theme1.xml><?xml version="1.0" encoding="utf-8"?>
<a:theme xmlns:a="http://schemas.openxmlformats.org/drawingml/2006/main" name="Tech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506</Words>
  <Application>Microsoft Office PowerPoint</Application>
  <PresentationFormat>On-screen Show (16:9)</PresentationFormat>
  <Paragraphs>51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Roboto Condensed Light</vt:lpstr>
      <vt:lpstr>Exo 2</vt:lpstr>
      <vt:lpstr>Nunito Light</vt:lpstr>
      <vt:lpstr>Fira Sans Extra Condensed Medium</vt:lpstr>
      <vt:lpstr>Tech Newsletter XL by Slidesgo</vt:lpstr>
      <vt:lpstr>Komparativna analiza algoritama klasifikacije</vt:lpstr>
      <vt:lpstr>Komparativna analiza algoritama klasifikacije</vt:lpstr>
      <vt:lpstr>Preprocesiranje</vt:lpstr>
      <vt:lpstr>Preprocesiranje</vt:lpstr>
      <vt:lpstr>Preprocesiranje</vt:lpstr>
      <vt:lpstr>Preprocesiranje</vt:lpstr>
      <vt:lpstr>Preprocesiranje – Redukcija dimanzionalnosti k=10</vt:lpstr>
      <vt:lpstr>Preprocesiranje – Redukcija dimanzionalnosti k=10</vt:lpstr>
      <vt:lpstr>Preprocesiranje </vt:lpstr>
      <vt:lpstr>Algoritmi klasifikacije – sklearn biblioteka</vt:lpstr>
      <vt:lpstr>Komparativna analiza algoritama k=10 </vt:lpstr>
      <vt:lpstr>Evaluacija algoritama</vt:lpstr>
      <vt:lpstr>Preprocesiranje – Redukcija dimanzionalnosti k=16</vt:lpstr>
      <vt:lpstr>Preprocesiranje – Redukcija dimanzionalnosti k=16</vt:lpstr>
      <vt:lpstr>Komparativna analiza algoritama k=16 </vt:lpstr>
      <vt:lpstr>Komparativna analiza algoritama - PCA</vt:lpstr>
      <vt:lpstr>Komparativna analiza algoritama – selekcija k</vt:lpstr>
      <vt:lpstr>Zaključak</vt:lpstr>
      <vt:lpstr>Hvala na pažnji.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Optimizacija upita kod MariaDB baze podataka</dc:title>
  <dc:creator>Danica Djordjevic</dc:creator>
  <cp:lastModifiedBy>Danica Djordjevic</cp:lastModifiedBy>
  <cp:revision>112</cp:revision>
  <dcterms:modified xsi:type="dcterms:W3CDTF">2021-06-16T16:17:31Z</dcterms:modified>
</cp:coreProperties>
</file>