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81" r:id="rId4"/>
    <p:sldId id="316" r:id="rId5"/>
    <p:sldId id="317" r:id="rId6"/>
    <p:sldId id="318" r:id="rId7"/>
    <p:sldId id="320" r:id="rId8"/>
    <p:sldId id="319" r:id="rId9"/>
    <p:sldId id="321" r:id="rId10"/>
    <p:sldId id="322" r:id="rId11"/>
    <p:sldId id="325" r:id="rId12"/>
    <p:sldId id="323" r:id="rId13"/>
    <p:sldId id="324" r:id="rId14"/>
    <p:sldId id="274" r:id="rId15"/>
    <p:sldId id="280" r:id="rId16"/>
  </p:sldIdLst>
  <p:sldSz cx="9144000" cy="5143500" type="screen16x9"/>
  <p:notesSz cx="6858000" cy="9144000"/>
  <p:embeddedFontLst>
    <p:embeddedFont>
      <p:font typeface="Exo 2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5B63D-BFBA-4497-90C6-3008BD6A402A}">
  <a:tblStyle styleId="{95E5B63D-BFBA-4497-90C6-3008BD6A4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07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13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6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2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aafe93d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baafe93d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42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3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7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6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Komparativna analiza algoritama klasifikacije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Danica Đorđević 1121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5178056" y="1026324"/>
            <a:ext cx="261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Kros validacija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C7C43-89E1-41B5-8E7E-E3B60123FB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019" y="908751"/>
            <a:ext cx="4343400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254F47-47AF-4BF7-808D-377486D5F088}"/>
              </a:ext>
            </a:extLst>
          </p:cNvPr>
          <p:cNvCxnSpPr>
            <a:endCxn id="8" idx="3"/>
          </p:cNvCxnSpPr>
          <p:nvPr/>
        </p:nvCxnSpPr>
        <p:spPr>
          <a:xfrm flipH="1">
            <a:off x="4545419" y="1180213"/>
            <a:ext cx="6326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E7F5C-A1BC-4894-ADDC-143B08A40E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2019" y="3491799"/>
            <a:ext cx="56864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A95D0-4CE0-48C2-AD36-6A621DB525CB}"/>
              </a:ext>
            </a:extLst>
          </p:cNvPr>
          <p:cNvSpPr txBox="1"/>
          <p:nvPr/>
        </p:nvSpPr>
        <p:spPr>
          <a:xfrm>
            <a:off x="202019" y="1723138"/>
            <a:ext cx="6794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Priprema neobrađenog skupa podataka, na osnovu koga će se vršiti poređenje. Iz skupa neprocesiranih podataka su izbačene kolone sa nenumeričkim podacima, kao i redovi sa nedostajućim vrednostima. Nenumeričke podatke je neophodno izbaciti, da bi primenjivanje bilo kog algoritma bilo moguće.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025F60-00BF-461C-AE21-FB40DEFEC21C}"/>
              </a:ext>
            </a:extLst>
          </p:cNvPr>
          <p:cNvCxnSpPr>
            <a:cxnSpLocks/>
          </p:cNvCxnSpPr>
          <p:nvPr/>
        </p:nvCxnSpPr>
        <p:spPr>
          <a:xfrm>
            <a:off x="3051544" y="2666399"/>
            <a:ext cx="542262" cy="94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0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Algoritmi klasifikacije – sklearn biblioteka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5D609-AE20-4F62-9CB2-49B67D89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125"/>
            <a:ext cx="5581650" cy="452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11C81-B496-4645-BC18-06AEC8B0DA05}"/>
              </a:ext>
            </a:extLst>
          </p:cNvPr>
          <p:cNvCxnSpPr>
            <a:cxnSpLocks/>
          </p:cNvCxnSpPr>
          <p:nvPr/>
        </p:nvCxnSpPr>
        <p:spPr>
          <a:xfrm flipH="1" flipV="1">
            <a:off x="2541181" y="978195"/>
            <a:ext cx="861238" cy="61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4A2BA-2840-4F8D-BB80-DEA20B56ECE3}"/>
              </a:ext>
            </a:extLst>
          </p:cNvPr>
          <p:cNvCxnSpPr>
            <a:cxnSpLocks/>
          </p:cNvCxnSpPr>
          <p:nvPr/>
        </p:nvCxnSpPr>
        <p:spPr>
          <a:xfrm flipH="1" flipV="1">
            <a:off x="3125973" y="2466753"/>
            <a:ext cx="786808" cy="104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F1645-3211-42D8-9087-897DE3B5859C}"/>
              </a:ext>
            </a:extLst>
          </p:cNvPr>
          <p:cNvCxnSpPr>
            <a:cxnSpLocks/>
          </p:cNvCxnSpPr>
          <p:nvPr/>
        </p:nvCxnSpPr>
        <p:spPr>
          <a:xfrm flipH="1" flipV="1">
            <a:off x="2998381" y="4019107"/>
            <a:ext cx="669852" cy="14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3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32BE-A4D3-40D7-A91F-4964B067A359}"/>
              </a:ext>
            </a:extLst>
          </p:cNvPr>
          <p:cNvSpPr txBox="1"/>
          <p:nvPr/>
        </p:nvSpPr>
        <p:spPr>
          <a:xfrm>
            <a:off x="191386" y="669911"/>
            <a:ext cx="303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D56-6604-40F1-8180-804FC4A3EC7F}"/>
              </a:ext>
            </a:extLst>
          </p:cNvPr>
          <p:cNvSpPr txBox="1"/>
          <p:nvPr/>
        </p:nvSpPr>
        <p:spPr>
          <a:xfrm>
            <a:off x="6645349" y="669911"/>
            <a:ext cx="122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PCA metoda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FB91E-BACA-4DEC-98DF-9BBDF0B7F0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88"/>
            <a:ext cx="4433777" cy="4165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046295-82CE-474E-B3F4-35ECC800BC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8" y="977688"/>
            <a:ext cx="4710222" cy="41658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471BB-9D4F-4980-A244-09EA9465E846}"/>
              </a:ext>
            </a:extLst>
          </p:cNvPr>
          <p:cNvCxnSpPr>
            <a:cxnSpLocks/>
          </p:cNvCxnSpPr>
          <p:nvPr/>
        </p:nvCxnSpPr>
        <p:spPr>
          <a:xfrm>
            <a:off x="4433777" y="977688"/>
            <a:ext cx="0" cy="416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4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Evaluacija algoritama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BFC-39CB-4C83-8641-4F5A619B1D10}"/>
              </a:ext>
            </a:extLst>
          </p:cNvPr>
          <p:cNvSpPr txBox="1"/>
          <p:nvPr/>
        </p:nvSpPr>
        <p:spPr>
          <a:xfrm>
            <a:off x="361507" y="808074"/>
            <a:ext cx="78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je </a:t>
            </a:r>
            <a:r>
              <a:rPr lang="en-US" dirty="0" err="1"/>
              <a:t>korišćena</a:t>
            </a:r>
            <a:r>
              <a:rPr lang="en-US" dirty="0"/>
              <a:t> AUC (Area Under the ROC Curve) </a:t>
            </a:r>
            <a:r>
              <a:rPr lang="en-US" dirty="0" err="1"/>
              <a:t>mera</a:t>
            </a:r>
            <a:r>
              <a:rPr lang="en-US" dirty="0"/>
              <a:t>. AUC meri </a:t>
            </a:r>
            <a:r>
              <a:rPr lang="en-US" dirty="0" err="1"/>
              <a:t>celokupno</a:t>
            </a:r>
            <a:r>
              <a:rPr lang="en-US" dirty="0"/>
              <a:t> </a:t>
            </a:r>
            <a:r>
              <a:rPr lang="en-US" dirty="0" err="1"/>
              <a:t>dvodimenzionalno</a:t>
            </a:r>
            <a:r>
              <a:rPr lang="en-US" dirty="0"/>
              <a:t> </a:t>
            </a:r>
            <a:r>
              <a:rPr lang="en-US" dirty="0" err="1"/>
              <a:t>područje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ROC </a:t>
            </a:r>
            <a:r>
              <a:rPr lang="en-US" dirty="0" err="1"/>
              <a:t>krive</a:t>
            </a:r>
            <a:r>
              <a:rPr lang="en-US" dirty="0"/>
              <a:t> od (0,0) do (1,1).</a:t>
            </a:r>
            <a:r>
              <a:rPr lang="sr-Latn-RS" dirty="0"/>
              <a:t> . Model čija su predviđanja 100% pogrešna ima AUC od 0,0. Onaj model čija su predviđanja 100% tačna ima AUC 1,0.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194F3-293C-4F44-A83E-E01217BF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814015"/>
            <a:ext cx="5486400" cy="1295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40AA32-2E01-4E67-B3A2-59C33BC93EC4}"/>
              </a:ext>
            </a:extLst>
          </p:cNvPr>
          <p:cNvCxnSpPr>
            <a:cxnSpLocks/>
          </p:cNvCxnSpPr>
          <p:nvPr/>
        </p:nvCxnSpPr>
        <p:spPr>
          <a:xfrm flipH="1">
            <a:off x="3296094" y="2658140"/>
            <a:ext cx="2764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8C1C50-AE8A-401A-B67D-3327E42D1E47}"/>
              </a:ext>
            </a:extLst>
          </p:cNvPr>
          <p:cNvSpPr txBox="1"/>
          <p:nvPr/>
        </p:nvSpPr>
        <p:spPr>
          <a:xfrm>
            <a:off x="6071191" y="2288808"/>
            <a:ext cx="2169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Kori</a:t>
            </a:r>
            <a:r>
              <a:rPr lang="sr-Latn-RS" dirty="0">
                <a:solidFill>
                  <a:srgbClr val="FF0000"/>
                </a:solidFill>
              </a:rPr>
              <a:t>ćena je </a:t>
            </a:r>
            <a:r>
              <a:rPr lang="sr-Latn-RS" i="1" dirty="0">
                <a:solidFill>
                  <a:srgbClr val="FF0000"/>
                </a:solidFill>
              </a:rPr>
              <a:t>roc_auc_score </a:t>
            </a:r>
            <a:r>
              <a:rPr lang="sr-Latn-RS" dirty="0">
                <a:solidFill>
                  <a:srgbClr val="FF0000"/>
                </a:solidFill>
              </a:rPr>
              <a:t>funkcija iz </a:t>
            </a:r>
            <a:r>
              <a:rPr lang="sr-Latn-RS" i="1" dirty="0">
                <a:solidFill>
                  <a:srgbClr val="FF0000"/>
                </a:solidFill>
              </a:rPr>
              <a:t>sklearn</a:t>
            </a:r>
            <a:r>
              <a:rPr lang="sr-Latn-RS" dirty="0">
                <a:solidFill>
                  <a:srgbClr val="FF0000"/>
                </a:solidFill>
              </a:rPr>
              <a:t> biblioteke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C3B0C8-86CE-4627-A0C3-C4ACBBA0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6" y="3307003"/>
            <a:ext cx="6048375" cy="3905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590DD-2E1B-403E-9EEC-E63B01CEB778}"/>
              </a:ext>
            </a:extLst>
          </p:cNvPr>
          <p:cNvCxnSpPr>
            <a:cxnSpLocks/>
          </p:cNvCxnSpPr>
          <p:nvPr/>
        </p:nvCxnSpPr>
        <p:spPr>
          <a:xfrm flipH="1" flipV="1">
            <a:off x="2488019" y="3827722"/>
            <a:ext cx="893134" cy="375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B3C66A-FA84-42DF-BA40-C5065D20D38A}"/>
              </a:ext>
            </a:extLst>
          </p:cNvPr>
          <p:cNvSpPr txBox="1"/>
          <p:nvPr/>
        </p:nvSpPr>
        <p:spPr>
          <a:xfrm>
            <a:off x="3381153" y="4125432"/>
            <a:ext cx="215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Računjanje procenta poboljšanja klasifikatora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7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1667446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dirty="0"/>
              <a:t>Zaključak</a:t>
            </a:r>
            <a:endParaRPr sz="5400"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B9C9C3D-DDEC-4544-AE42-0D59DE63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ctrTitle"/>
          </p:nvPr>
        </p:nvSpPr>
        <p:spPr>
          <a:xfrm>
            <a:off x="1781969" y="1998768"/>
            <a:ext cx="5957983" cy="1340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/>
              <a:t>Hvala na pažnji.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U ovom radu je vršeno poređenje između sledećih algoritama: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Naivni Bajesov algoritam,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Algoritam K-najbližih suseda,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Algoritam zasnovan na stablima odluke (CART).</a:t>
            </a:r>
          </a:p>
          <a:p>
            <a:pPr marL="457200" lvl="0" indent="-2286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000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 klasifikacije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65275" y="91151"/>
            <a:ext cx="5998937" cy="74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CCE0A-F0C4-4A15-AA3F-9C88E516F7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44747"/>
            <a:ext cx="44386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2600F7-120C-48C4-986D-63E282C0086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21395" y="1578999"/>
            <a:ext cx="717254" cy="398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59F1A-27FD-4838-97B1-5CE2CC380505}"/>
              </a:ext>
            </a:extLst>
          </p:cNvPr>
          <p:cNvSpPr txBox="1"/>
          <p:nvPr/>
        </p:nvSpPr>
        <p:spPr>
          <a:xfrm>
            <a:off x="4438649" y="1209667"/>
            <a:ext cx="441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Potencijalni kandidati za smanjenje broja jedinstvenih vrednosti su kolone </a:t>
            </a:r>
            <a:r>
              <a:rPr lang="sr-Latn-RS" i="1" dirty="0">
                <a:solidFill>
                  <a:srgbClr val="FF0000"/>
                </a:solidFill>
              </a:rPr>
              <a:t>native_country</a:t>
            </a:r>
            <a:r>
              <a:rPr lang="sr-Latn-RS" dirty="0">
                <a:solidFill>
                  <a:srgbClr val="FF0000"/>
                </a:solidFill>
              </a:rPr>
              <a:t>, </a:t>
            </a:r>
            <a:r>
              <a:rPr lang="sr-Latn-RS" i="1" dirty="0">
                <a:solidFill>
                  <a:srgbClr val="FF0000"/>
                </a:solidFill>
              </a:rPr>
              <a:t>education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occupation</a:t>
            </a:r>
            <a:r>
              <a:rPr lang="sr-Latn-R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073F4-E53E-49F5-8BA8-6B816D94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097"/>
            <a:ext cx="2755631" cy="17070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D182-75C0-4916-9205-FABB6D1249D2}"/>
              </a:ext>
            </a:extLst>
          </p:cNvPr>
          <p:cNvCxnSpPr>
            <a:cxnSpLocks/>
          </p:cNvCxnSpPr>
          <p:nvPr/>
        </p:nvCxnSpPr>
        <p:spPr>
          <a:xfrm flipH="1">
            <a:off x="1754373" y="2316790"/>
            <a:ext cx="10951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B8179-A758-40FE-AD37-C9AF8BA76E72}"/>
              </a:ext>
            </a:extLst>
          </p:cNvPr>
          <p:cNvSpPr txBox="1"/>
          <p:nvPr/>
        </p:nvSpPr>
        <p:spPr>
          <a:xfrm>
            <a:off x="2849526" y="2195706"/>
            <a:ext cx="616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U zavisnostiod distribucija vrednosti, može se izvršiti smanjenje broja jedinstvenih vrednosti za atribut </a:t>
            </a:r>
            <a:r>
              <a:rPr lang="sr-Latn-RS" i="1" dirty="0">
                <a:solidFill>
                  <a:srgbClr val="FF0000"/>
                </a:solidFill>
              </a:rPr>
              <a:t>native_country </a:t>
            </a:r>
            <a:r>
              <a:rPr lang="sr-Latn-RS" dirty="0">
                <a:solidFill>
                  <a:srgbClr val="FF0000"/>
                </a:solidFill>
              </a:rPr>
              <a:t>jer 90% ispitanika dolazi iz Amerike. Nove vrednosti za stribut su </a:t>
            </a:r>
            <a:r>
              <a:rPr lang="sr-Latn-RS" i="1" dirty="0">
                <a:solidFill>
                  <a:srgbClr val="FF0000"/>
                </a:solidFill>
              </a:rPr>
              <a:t>United-States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Other</a:t>
            </a:r>
            <a:r>
              <a:rPr lang="sr-Latn-RS" dirty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380CE-34C2-41DD-A8FE-39E052223247}"/>
              </a:ext>
            </a:extLst>
          </p:cNvPr>
          <p:cNvCxnSpPr>
            <a:cxnSpLocks/>
          </p:cNvCxnSpPr>
          <p:nvPr/>
        </p:nvCxnSpPr>
        <p:spPr>
          <a:xfrm flipH="1">
            <a:off x="3880885" y="1499191"/>
            <a:ext cx="5577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8DC38-2CB7-48B0-A178-1C7C1A02D4DC}"/>
              </a:ext>
            </a:extLst>
          </p:cNvPr>
          <p:cNvCxnSpPr>
            <a:cxnSpLocks/>
          </p:cNvCxnSpPr>
          <p:nvPr/>
        </p:nvCxnSpPr>
        <p:spPr>
          <a:xfrm flipH="1" flipV="1">
            <a:off x="3880884" y="1212113"/>
            <a:ext cx="557764" cy="191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7D8AADB-9434-496C-B798-D28A7F8452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47784" y="2934370"/>
            <a:ext cx="2362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0F06EF-CCA5-4F39-B134-15822504E5C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80022" y="2934370"/>
            <a:ext cx="2476500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5E09E-2833-4E28-8363-7C01B1C4B83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91283" y="3777333"/>
            <a:ext cx="288739" cy="407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B710BF-F282-4A28-BF24-D11389968868}"/>
              </a:ext>
            </a:extLst>
          </p:cNvPr>
          <p:cNvSpPr txBox="1"/>
          <p:nvPr/>
        </p:nvSpPr>
        <p:spPr>
          <a:xfrm>
            <a:off x="0" y="3928124"/>
            <a:ext cx="398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 atribute </a:t>
            </a:r>
            <a:r>
              <a:rPr lang="sr-Latn-RS" i="1" dirty="0">
                <a:solidFill>
                  <a:srgbClr val="FF0000"/>
                </a:solidFill>
              </a:rPr>
              <a:t>education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occupation</a:t>
            </a:r>
            <a:r>
              <a:rPr lang="sr-Latn-RS" dirty="0">
                <a:solidFill>
                  <a:srgbClr val="FF0000"/>
                </a:solidFill>
              </a:rPr>
              <a:t> se ne može izvršiti smanjenje broja jedinstvenih vrednosti jer ne postoji vrednost atributa koja predstavlja većinu.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F94C43-EEDE-4D04-9DE6-96377B6C0B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7" y="1386810"/>
            <a:ext cx="26098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3AD47-435F-4300-BE82-A024DFF9D4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221" y="654351"/>
            <a:ext cx="22098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9F1A-27FD-4838-97B1-5CE2CC380505}"/>
              </a:ext>
            </a:extLst>
          </p:cNvPr>
          <p:cNvSpPr txBox="1"/>
          <p:nvPr/>
        </p:nvSpPr>
        <p:spPr>
          <a:xfrm>
            <a:off x="2456121" y="648146"/>
            <a:ext cx="2838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Klasni atribut prevesti u numericki oblik, gde </a:t>
            </a:r>
            <a:r>
              <a:rPr lang="en-US" dirty="0">
                <a:solidFill>
                  <a:srgbClr val="FF0000"/>
                </a:solidFill>
              </a:rPr>
              <a:t>&gt;50K </a:t>
            </a:r>
            <a:r>
              <a:rPr lang="en-US" dirty="0" err="1">
                <a:solidFill>
                  <a:srgbClr val="FF0000"/>
                </a:solidFill>
              </a:rPr>
              <a:t>predstavlja</a:t>
            </a:r>
            <a:r>
              <a:rPr lang="en-US" dirty="0">
                <a:solidFill>
                  <a:srgbClr val="FF0000"/>
                </a:solidFill>
              </a:rPr>
              <a:t> 1, a &lt;=50K </a:t>
            </a:r>
            <a:r>
              <a:rPr lang="en-US" dirty="0" err="1">
                <a:solidFill>
                  <a:srgbClr val="FF0000"/>
                </a:solidFill>
              </a:rPr>
              <a:t>predstavlja</a:t>
            </a:r>
            <a:r>
              <a:rPr lang="en-US" dirty="0">
                <a:solidFill>
                  <a:srgbClr val="FF0000"/>
                </a:solidFill>
              </a:rPr>
              <a:t>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D182-75C0-4916-9205-FABB6D1249D2}"/>
              </a:ext>
            </a:extLst>
          </p:cNvPr>
          <p:cNvCxnSpPr>
            <a:cxnSpLocks/>
          </p:cNvCxnSpPr>
          <p:nvPr/>
        </p:nvCxnSpPr>
        <p:spPr>
          <a:xfrm flipH="1">
            <a:off x="2245023" y="1833087"/>
            <a:ext cx="647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B8179-A758-40FE-AD37-C9AF8BA76E72}"/>
              </a:ext>
            </a:extLst>
          </p:cNvPr>
          <p:cNvSpPr txBox="1"/>
          <p:nvPr/>
        </p:nvSpPr>
        <p:spPr>
          <a:xfrm>
            <a:off x="2914408" y="1699863"/>
            <a:ext cx="1940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Funkcija za zamenu vrednosti klasnog atributa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2600F7-120C-48C4-986D-63E282C00860}"/>
              </a:ext>
            </a:extLst>
          </p:cNvPr>
          <p:cNvCxnSpPr>
            <a:cxnSpLocks/>
          </p:cNvCxnSpPr>
          <p:nvPr/>
        </p:nvCxnSpPr>
        <p:spPr>
          <a:xfrm flipH="1">
            <a:off x="1403499" y="823800"/>
            <a:ext cx="10526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782A73-3C92-4FE2-811E-71E697C4D074}"/>
              </a:ext>
            </a:extLst>
          </p:cNvPr>
          <p:cNvSpPr txBox="1"/>
          <p:nvPr/>
        </p:nvSpPr>
        <p:spPr>
          <a:xfrm>
            <a:off x="5154114" y="1261417"/>
            <a:ext cx="3806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Kako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modeli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numeričim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vrednostima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neophodno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prevesti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nenumeričkih</a:t>
            </a:r>
            <a:r>
              <a:rPr lang="en-US" dirty="0">
                <a:solidFill>
                  <a:srgbClr val="FF0000"/>
                </a:solidFill>
              </a:rPr>
              <a:t> u </a:t>
            </a:r>
            <a:r>
              <a:rPr lang="en-US" dirty="0" err="1">
                <a:solidFill>
                  <a:srgbClr val="FF0000"/>
                </a:solidFill>
              </a:rPr>
              <a:t>numeričke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oblike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Biblioteka</a:t>
            </a:r>
            <a:r>
              <a:rPr lang="en-US" dirty="0">
                <a:solidFill>
                  <a:srgbClr val="FF0000"/>
                </a:solidFill>
              </a:rPr>
              <a:t> pandas </a:t>
            </a:r>
            <a:r>
              <a:rPr lang="en-US" dirty="0" err="1">
                <a:solidFill>
                  <a:srgbClr val="FF0000"/>
                </a:solidFill>
              </a:rPr>
              <a:t>nudi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rešenje</a:t>
            </a:r>
            <a:r>
              <a:rPr lang="en-US" dirty="0">
                <a:solidFill>
                  <a:srgbClr val="FF0000"/>
                </a:solidFill>
              </a:rPr>
              <a:t> za </a:t>
            </a:r>
            <a:r>
              <a:rPr lang="en-US" dirty="0" err="1">
                <a:solidFill>
                  <a:srgbClr val="FF0000"/>
                </a:solidFill>
              </a:rPr>
              <a:t>ovaj</a:t>
            </a:r>
            <a:r>
              <a:rPr lang="en-US" dirty="0">
                <a:solidFill>
                  <a:srgbClr val="FF0000"/>
                </a:solidFill>
              </a:rPr>
              <a:t> problem, </a:t>
            </a:r>
            <a:r>
              <a:rPr lang="en-US" dirty="0" err="1">
                <a:solidFill>
                  <a:srgbClr val="FF0000"/>
                </a:solidFill>
              </a:rPr>
              <a:t>korišćenjem</a:t>
            </a:r>
            <a:r>
              <a:rPr lang="en-US" dirty="0">
                <a:solidFill>
                  <a:srgbClr val="FF0000"/>
                </a:solidFill>
              </a:rPr>
              <a:t> dummies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Ovaj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</a:t>
            </a:r>
            <a:r>
              <a:rPr lang="en-US" dirty="0">
                <a:solidFill>
                  <a:srgbClr val="FF0000"/>
                </a:solidFill>
              </a:rPr>
              <a:t> za </a:t>
            </a:r>
            <a:r>
              <a:rPr lang="en-US" dirty="0" err="1">
                <a:solidFill>
                  <a:srgbClr val="FF0000"/>
                </a:solidFill>
              </a:rPr>
              <a:t>svaku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jedinstvenu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koju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poseduje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pravi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kolone</a:t>
            </a:r>
            <a:r>
              <a:rPr lang="en-US" dirty="0">
                <a:solidFill>
                  <a:srgbClr val="FF0000"/>
                </a:solidFill>
              </a:rPr>
              <a:t>, a </a:t>
            </a:r>
            <a:r>
              <a:rPr lang="en-US" dirty="0" err="1">
                <a:solidFill>
                  <a:srgbClr val="FF0000"/>
                </a:solidFill>
              </a:rPr>
              <a:t>staru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briše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Tako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primer, </a:t>
            </a:r>
            <a:r>
              <a:rPr lang="en-US" dirty="0" err="1">
                <a:solidFill>
                  <a:srgbClr val="FF0000"/>
                </a:solidFill>
              </a:rPr>
              <a:t>ako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primeni</a:t>
            </a:r>
            <a:r>
              <a:rPr lang="en-US" dirty="0">
                <a:solidFill>
                  <a:srgbClr val="FF0000"/>
                </a:solidFill>
              </a:rPr>
              <a:t> ova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kolonu</a:t>
            </a:r>
            <a:r>
              <a:rPr lang="en-US" dirty="0">
                <a:solidFill>
                  <a:srgbClr val="FF0000"/>
                </a:solidFill>
              </a:rPr>
              <a:t> race, </a:t>
            </a:r>
            <a:r>
              <a:rPr lang="en-US" dirty="0" err="1">
                <a:solidFill>
                  <a:srgbClr val="FF0000"/>
                </a:solidFill>
              </a:rPr>
              <a:t>dobiće</a:t>
            </a:r>
            <a:r>
              <a:rPr lang="en-US" dirty="0">
                <a:solidFill>
                  <a:srgbClr val="FF0000"/>
                </a:solidFill>
              </a:rPr>
              <a:t> se 5 </a:t>
            </a:r>
            <a:r>
              <a:rPr lang="en-US" dirty="0" err="1">
                <a:solidFill>
                  <a:srgbClr val="FF0000"/>
                </a:solidFill>
              </a:rPr>
              <a:t>novih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binarnim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vrednostima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će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stara</a:t>
            </a:r>
            <a:r>
              <a:rPr lang="en-US" dirty="0">
                <a:solidFill>
                  <a:srgbClr val="FF0000"/>
                </a:solidFill>
              </a:rPr>
              <a:t> race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izbrisana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579DC3-6D67-4F47-87F4-288BF4DF5D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3143" y="3928917"/>
            <a:ext cx="5457825" cy="9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0CE2A-7BD7-4CAB-A3E8-9C96509E5E5B}"/>
              </a:ext>
            </a:extLst>
          </p:cNvPr>
          <p:cNvCxnSpPr/>
          <p:nvPr/>
        </p:nvCxnSpPr>
        <p:spPr>
          <a:xfrm flipH="1">
            <a:off x="4327451" y="3310413"/>
            <a:ext cx="826663" cy="571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82A73-3C92-4FE2-811E-71E697C4D074}"/>
              </a:ext>
            </a:extLst>
          </p:cNvPr>
          <p:cNvSpPr txBox="1"/>
          <p:nvPr/>
        </p:nvSpPr>
        <p:spPr>
          <a:xfrm>
            <a:off x="5297188" y="953073"/>
            <a:ext cx="380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Zamena nedostajućih vrednosti srednjom vrednošću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37EAA-ABE2-4405-A11F-A0DAFFCBE0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66287"/>
            <a:ext cx="509587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18E609-43B1-44BB-BCB5-EFAB26C69748}"/>
              </a:ext>
            </a:extLst>
          </p:cNvPr>
          <p:cNvCxnSpPr>
            <a:stCxn id="18" idx="1"/>
          </p:cNvCxnSpPr>
          <p:nvPr/>
        </p:nvCxnSpPr>
        <p:spPr>
          <a:xfrm flipH="1">
            <a:off x="4572000" y="1214683"/>
            <a:ext cx="725188" cy="8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FE3A04-0354-459F-99E8-A79945722D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62017"/>
            <a:ext cx="914400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172D8-D732-49BF-8BE5-EF32E3DB915F}"/>
              </a:ext>
            </a:extLst>
          </p:cNvPr>
          <p:cNvCxnSpPr/>
          <p:nvPr/>
        </p:nvCxnSpPr>
        <p:spPr>
          <a:xfrm flipH="1">
            <a:off x="4859079" y="2281483"/>
            <a:ext cx="438109" cy="53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AD7F8-FFED-4D72-839B-0D0C785D5C2E}"/>
              </a:ext>
            </a:extLst>
          </p:cNvPr>
          <p:cNvSpPr txBox="1"/>
          <p:nvPr/>
        </p:nvSpPr>
        <p:spPr>
          <a:xfrm>
            <a:off x="4744295" y="2020840"/>
            <a:ext cx="233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Dodavanje interakcija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66639-3C1E-43F1-B190-DBA01BC6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0" y="669911"/>
            <a:ext cx="2912594" cy="4195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8C00D-DFC5-45D3-B337-C07A11166BFC}"/>
              </a:ext>
            </a:extLst>
          </p:cNvPr>
          <p:cNvSpPr txBox="1"/>
          <p:nvPr/>
        </p:nvSpPr>
        <p:spPr>
          <a:xfrm>
            <a:off x="3923414" y="669911"/>
            <a:ext cx="4912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Često ulazne karakteristike interaguju na neočekivan i nelineralni način prilikom prediktivnog modeliranja. Te interakcije se mogu identifikovati i modelirati pomoću algoritma za učenje. Drugi pristup je osmišljavanje novih karakteristika koje uočavaju ove interakcije i utvrđivanje da li poboljšavaju performanse modela.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287EE-4822-41B5-82F0-EAA3C65265C6}"/>
              </a:ext>
            </a:extLst>
          </p:cNvPr>
          <p:cNvCxnSpPr>
            <a:cxnSpLocks/>
          </p:cNvCxnSpPr>
          <p:nvPr/>
        </p:nvCxnSpPr>
        <p:spPr>
          <a:xfrm flipH="1" flipV="1">
            <a:off x="2690038" y="3264195"/>
            <a:ext cx="1084520" cy="11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04C75-A19C-4B04-8A40-277519EEC75F}"/>
              </a:ext>
            </a:extLst>
          </p:cNvPr>
          <p:cNvSpPr txBox="1"/>
          <p:nvPr/>
        </p:nvSpPr>
        <p:spPr>
          <a:xfrm>
            <a:off x="3774558" y="3088595"/>
            <a:ext cx="332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Performanse klasifikatora su znatno gore, ako se ne obavi korak dodavanja interakcija.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44925-2E1B-4AB6-8361-39BAC94DF4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06651"/>
            <a:ext cx="3848100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 flipH="1">
            <a:off x="5071730" y="1759088"/>
            <a:ext cx="605170" cy="81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F5926-824B-4E0C-89E3-DD18430CFD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882" y="2571750"/>
            <a:ext cx="9079118" cy="147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69686" y="1525431"/>
            <a:ext cx="1604629" cy="3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5374315" y="1371542"/>
            <a:ext cx="261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Korišćenje PCA metode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F3CE8A6-3E64-4CE1-939D-099F1E710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958" y="1086957"/>
            <a:ext cx="52959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>
            <a:off x="7421526" y="1180214"/>
            <a:ext cx="0" cy="92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199321" y="1086957"/>
            <a:ext cx="914400" cy="38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6113721" y="825347"/>
            <a:ext cx="26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054E3F-D2A9-4531-BDEA-F125C3F1FA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3279" y="2251998"/>
            <a:ext cx="46482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87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F3CE8A6-3E64-4CE1-939D-099F1E710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958" y="1086957"/>
            <a:ext cx="52959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>
            <a:off x="7421526" y="1180214"/>
            <a:ext cx="0" cy="92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199321" y="1086957"/>
            <a:ext cx="914400" cy="38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6113721" y="825347"/>
            <a:ext cx="26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054E3F-D2A9-4531-BDEA-F125C3F1FA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3279" y="2251998"/>
            <a:ext cx="46482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7765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449</Words>
  <Application>Microsoft Office PowerPoint</Application>
  <PresentationFormat>On-screen Show (16:9)</PresentationFormat>
  <Paragraphs>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Fira Sans Extra Condensed Medium</vt:lpstr>
      <vt:lpstr>Roboto Condensed Light</vt:lpstr>
      <vt:lpstr>Exo 2</vt:lpstr>
      <vt:lpstr>Nunito Light</vt:lpstr>
      <vt:lpstr>Tech Newsletter XL by Slidesgo</vt:lpstr>
      <vt:lpstr>Komparativna analiza algoritama klasifikacije</vt:lpstr>
      <vt:lpstr>Komparativna analiza algoritama klasifikacije</vt:lpstr>
      <vt:lpstr>Preprocesiranje</vt:lpstr>
      <vt:lpstr>Preprocesiranje</vt:lpstr>
      <vt:lpstr>Preprocesiranje</vt:lpstr>
      <vt:lpstr>Preprocesiranje</vt:lpstr>
      <vt:lpstr>Preprocesiranje – Redukcija dimanzionalnosti</vt:lpstr>
      <vt:lpstr>Preprocesiranje – Redukcija dimanzionalnosti</vt:lpstr>
      <vt:lpstr>Preprocesiranje – Redukcija dimanzionalnosti</vt:lpstr>
      <vt:lpstr>Preprocesiranje </vt:lpstr>
      <vt:lpstr>Algoritmi klasifikacije – sklearn biblioteka</vt:lpstr>
      <vt:lpstr>Komparativna analiza algoritama </vt:lpstr>
      <vt:lpstr>Evaluacija algoritama</vt:lpstr>
      <vt:lpstr>Zaključak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kod MariaDB baze podataka</dc:title>
  <dc:creator>Danica Djordjevic</dc:creator>
  <cp:lastModifiedBy>Danica Djordjevic</cp:lastModifiedBy>
  <cp:revision>106</cp:revision>
  <dcterms:modified xsi:type="dcterms:W3CDTF">2021-06-12T10:56:27Z</dcterms:modified>
</cp:coreProperties>
</file>