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0" r:id="rId3"/>
    <p:sldId id="291" r:id="rId4"/>
    <p:sldId id="292" r:id="rId5"/>
    <p:sldId id="293" r:id="rId6"/>
    <p:sldId id="294" r:id="rId7"/>
    <p:sldId id="308" r:id="rId8"/>
    <p:sldId id="311" r:id="rId9"/>
    <p:sldId id="296" r:id="rId10"/>
    <p:sldId id="309" r:id="rId11"/>
    <p:sldId id="306" r:id="rId12"/>
    <p:sldId id="315" r:id="rId13"/>
    <p:sldId id="314" r:id="rId14"/>
    <p:sldId id="316" r:id="rId15"/>
    <p:sldId id="313" r:id="rId16"/>
    <p:sldId id="298" r:id="rId17"/>
    <p:sldId id="312" r:id="rId18"/>
    <p:sldId id="302" r:id="rId19"/>
    <p:sldId id="303" r:id="rId20"/>
    <p:sldId id="258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CE39A-9589-4E87-B84C-00A464B94DA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E08DD-2A26-497C-B49D-39A48F2E6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0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6035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5897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6946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4157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2183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575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7316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6704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5463540" y="-3175"/>
            <a:ext cx="3772535" cy="5151638"/>
            <a:chOff x="5492750" y="-3175"/>
            <a:chExt cx="3743325" cy="5111750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492750" y="-3175"/>
              <a:ext cx="3743325" cy="5111750"/>
            </a:xfrm>
            <a:custGeom>
              <a:avLst/>
              <a:gdLst>
                <a:gd name="T0" fmla="*/ 75 w 1176"/>
                <a:gd name="T1" fmla="*/ 780 h 1607"/>
                <a:gd name="T2" fmla="*/ 30 w 1176"/>
                <a:gd name="T3" fmla="*/ 1607 h 1607"/>
                <a:gd name="T4" fmla="*/ 820 w 1176"/>
                <a:gd name="T5" fmla="*/ 1607 h 1607"/>
                <a:gd name="T6" fmla="*/ 1137 w 1176"/>
                <a:gd name="T7" fmla="*/ 389 h 1607"/>
                <a:gd name="T8" fmla="*/ 1137 w 1176"/>
                <a:gd name="T9" fmla="*/ 0 h 1607"/>
                <a:gd name="T10" fmla="*/ 109 w 1176"/>
                <a:gd name="T11" fmla="*/ 0 h 1607"/>
                <a:gd name="T12" fmla="*/ 75 w 1176"/>
                <a:gd name="T13" fmla="*/ 780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6" h="1607">
                  <a:moveTo>
                    <a:pt x="75" y="780"/>
                  </a:moveTo>
                  <a:cubicBezTo>
                    <a:pt x="161" y="1150"/>
                    <a:pt x="117" y="1419"/>
                    <a:pt x="30" y="1607"/>
                  </a:cubicBezTo>
                  <a:cubicBezTo>
                    <a:pt x="820" y="1607"/>
                    <a:pt x="820" y="1607"/>
                    <a:pt x="820" y="1607"/>
                  </a:cubicBezTo>
                  <a:cubicBezTo>
                    <a:pt x="1176" y="389"/>
                    <a:pt x="1137" y="389"/>
                    <a:pt x="1137" y="389"/>
                  </a:cubicBezTo>
                  <a:cubicBezTo>
                    <a:pt x="1137" y="0"/>
                    <a:pt x="1137" y="0"/>
                    <a:pt x="1137" y="0"/>
                  </a:cubicBezTo>
                  <a:cubicBezTo>
                    <a:pt x="70" y="0"/>
                    <a:pt x="109" y="0"/>
                    <a:pt x="109" y="0"/>
                  </a:cubicBezTo>
                  <a:cubicBezTo>
                    <a:pt x="39" y="195"/>
                    <a:pt x="0" y="456"/>
                    <a:pt x="75" y="7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5575300" y="-3175"/>
              <a:ext cx="3467100" cy="5111750"/>
            </a:xfrm>
            <a:custGeom>
              <a:avLst/>
              <a:gdLst>
                <a:gd name="T0" fmla="*/ 86 w 1089"/>
                <a:gd name="T1" fmla="*/ 803 h 1607"/>
                <a:gd name="T2" fmla="*/ 94 w 1089"/>
                <a:gd name="T3" fmla="*/ 1607 h 1607"/>
                <a:gd name="T4" fmla="*/ 733 w 1089"/>
                <a:gd name="T5" fmla="*/ 1607 h 1607"/>
                <a:gd name="T6" fmla="*/ 1089 w 1089"/>
                <a:gd name="T7" fmla="*/ 389 h 1607"/>
                <a:gd name="T8" fmla="*/ 1089 w 1089"/>
                <a:gd name="T9" fmla="*/ 0 h 1607"/>
                <a:gd name="T10" fmla="*/ 106 w 1089"/>
                <a:gd name="T11" fmla="*/ 0 h 1607"/>
                <a:gd name="T12" fmla="*/ 86 w 1089"/>
                <a:gd name="T13" fmla="*/ 803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1607">
                  <a:moveTo>
                    <a:pt x="86" y="803"/>
                  </a:moveTo>
                  <a:cubicBezTo>
                    <a:pt x="178" y="1165"/>
                    <a:pt x="157" y="1425"/>
                    <a:pt x="94" y="1607"/>
                  </a:cubicBezTo>
                  <a:cubicBezTo>
                    <a:pt x="733" y="1607"/>
                    <a:pt x="733" y="1607"/>
                    <a:pt x="733" y="1607"/>
                  </a:cubicBezTo>
                  <a:cubicBezTo>
                    <a:pt x="1089" y="389"/>
                    <a:pt x="1089" y="389"/>
                    <a:pt x="1089" y="389"/>
                  </a:cubicBezTo>
                  <a:cubicBezTo>
                    <a:pt x="1089" y="0"/>
                    <a:pt x="1089" y="0"/>
                    <a:pt x="1089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37" y="198"/>
                    <a:pt x="0" y="467"/>
                    <a:pt x="86" y="8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5568950" y="-3175"/>
              <a:ext cx="3479800" cy="5111750"/>
            </a:xfrm>
            <a:custGeom>
              <a:avLst/>
              <a:gdLst>
                <a:gd name="T0" fmla="*/ 96 w 1093"/>
                <a:gd name="T1" fmla="*/ 804 h 1607"/>
                <a:gd name="T2" fmla="*/ 137 w 1093"/>
                <a:gd name="T3" fmla="*/ 1607 h 1607"/>
                <a:gd name="T4" fmla="*/ 736 w 1093"/>
                <a:gd name="T5" fmla="*/ 1607 h 1607"/>
                <a:gd name="T6" fmla="*/ 1093 w 1093"/>
                <a:gd name="T7" fmla="*/ 389 h 1607"/>
                <a:gd name="T8" fmla="*/ 1093 w 1093"/>
                <a:gd name="T9" fmla="*/ 0 h 1607"/>
                <a:gd name="T10" fmla="*/ 85 w 1093"/>
                <a:gd name="T11" fmla="*/ 0 h 1607"/>
                <a:gd name="T12" fmla="*/ 96 w 1093"/>
                <a:gd name="T13" fmla="*/ 804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3" h="1607">
                  <a:moveTo>
                    <a:pt x="96" y="804"/>
                  </a:moveTo>
                  <a:cubicBezTo>
                    <a:pt x="199" y="1164"/>
                    <a:pt x="190" y="1423"/>
                    <a:pt x="137" y="1607"/>
                  </a:cubicBezTo>
                  <a:cubicBezTo>
                    <a:pt x="736" y="1607"/>
                    <a:pt x="736" y="1607"/>
                    <a:pt x="736" y="1607"/>
                  </a:cubicBezTo>
                  <a:cubicBezTo>
                    <a:pt x="1093" y="389"/>
                    <a:pt x="1093" y="389"/>
                    <a:pt x="1093" y="389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25" y="199"/>
                    <a:pt x="0" y="469"/>
                    <a:pt x="96" y="8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670550" y="0"/>
              <a:ext cx="3473450" cy="5108575"/>
            </a:xfrm>
            <a:custGeom>
              <a:avLst/>
              <a:gdLst>
                <a:gd name="T0" fmla="*/ 114 w 1091"/>
                <a:gd name="T1" fmla="*/ 865 h 1606"/>
                <a:gd name="T2" fmla="*/ 185 w 1091"/>
                <a:gd name="T3" fmla="*/ 1606 h 1606"/>
                <a:gd name="T4" fmla="*/ 1091 w 1091"/>
                <a:gd name="T5" fmla="*/ 1606 h 1606"/>
                <a:gd name="T6" fmla="*/ 1091 w 1091"/>
                <a:gd name="T7" fmla="*/ 0 h 1606"/>
                <a:gd name="T8" fmla="*/ 75 w 1091"/>
                <a:gd name="T9" fmla="*/ 0 h 1606"/>
                <a:gd name="T10" fmla="*/ 114 w 1091"/>
                <a:gd name="T11" fmla="*/ 865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1" h="1606">
                  <a:moveTo>
                    <a:pt x="114" y="865"/>
                  </a:moveTo>
                  <a:cubicBezTo>
                    <a:pt x="208" y="1188"/>
                    <a:pt x="216" y="1429"/>
                    <a:pt x="185" y="1606"/>
                  </a:cubicBezTo>
                  <a:cubicBezTo>
                    <a:pt x="1091" y="1606"/>
                    <a:pt x="1091" y="1606"/>
                    <a:pt x="1091" y="1606"/>
                  </a:cubicBezTo>
                  <a:cubicBezTo>
                    <a:pt x="1091" y="0"/>
                    <a:pt x="1091" y="0"/>
                    <a:pt x="1091" y="0"/>
                  </a:cubicBezTo>
                  <a:cubicBezTo>
                    <a:pt x="172" y="0"/>
                    <a:pt x="62" y="0"/>
                    <a:pt x="75" y="0"/>
                  </a:cubicBezTo>
                  <a:cubicBezTo>
                    <a:pt x="16" y="202"/>
                    <a:pt x="0" y="476"/>
                    <a:pt x="114" y="8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68694"/>
            <a:ext cx="7772400" cy="703056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2571750"/>
            <a:ext cx="6400800" cy="8382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6722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8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0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0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8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7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1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0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4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 flipH="1">
            <a:off x="0" y="3"/>
            <a:ext cx="9144000" cy="1598756"/>
            <a:chOff x="685800" y="-3276600"/>
            <a:chExt cx="7842250" cy="1758950"/>
          </a:xfrm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85800" y="-3276600"/>
              <a:ext cx="7842250" cy="1758950"/>
            </a:xfrm>
            <a:custGeom>
              <a:avLst/>
              <a:gdLst>
                <a:gd name="T0" fmla="*/ 0 w 2464"/>
                <a:gd name="T1" fmla="*/ 422 h 551"/>
                <a:gd name="T2" fmla="*/ 1008 w 2464"/>
                <a:gd name="T3" fmla="*/ 432 h 551"/>
                <a:gd name="T4" fmla="*/ 2464 w 2464"/>
                <a:gd name="T5" fmla="*/ 551 h 551"/>
                <a:gd name="T6" fmla="*/ 2464 w 2464"/>
                <a:gd name="T7" fmla="*/ 0 h 551"/>
                <a:gd name="T8" fmla="*/ 0 w 2464"/>
                <a:gd name="T9" fmla="*/ 0 h 551"/>
                <a:gd name="T10" fmla="*/ 0 w 2464"/>
                <a:gd name="T11" fmla="*/ 422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64" h="551">
                  <a:moveTo>
                    <a:pt x="0" y="422"/>
                  </a:moveTo>
                  <a:cubicBezTo>
                    <a:pt x="258" y="452"/>
                    <a:pt x="595" y="467"/>
                    <a:pt x="1008" y="432"/>
                  </a:cubicBezTo>
                  <a:cubicBezTo>
                    <a:pt x="1834" y="363"/>
                    <a:pt x="2265" y="466"/>
                    <a:pt x="2464" y="551"/>
                  </a:cubicBezTo>
                  <a:cubicBezTo>
                    <a:pt x="2464" y="0"/>
                    <a:pt x="2464" y="0"/>
                    <a:pt x="246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685800" y="-3276600"/>
              <a:ext cx="7842250" cy="1455738"/>
            </a:xfrm>
            <a:custGeom>
              <a:avLst/>
              <a:gdLst>
                <a:gd name="T0" fmla="*/ 2464 w 2464"/>
                <a:gd name="T1" fmla="*/ 35 h 456"/>
                <a:gd name="T2" fmla="*/ 1760 w 2464"/>
                <a:gd name="T3" fmla="*/ 0 h 456"/>
                <a:gd name="T4" fmla="*/ 0 w 2464"/>
                <a:gd name="T5" fmla="*/ 0 h 456"/>
                <a:gd name="T6" fmla="*/ 0 w 2464"/>
                <a:gd name="T7" fmla="*/ 380 h 456"/>
                <a:gd name="T8" fmla="*/ 1039 w 2464"/>
                <a:gd name="T9" fmla="*/ 384 h 456"/>
                <a:gd name="T10" fmla="*/ 2464 w 2464"/>
                <a:gd name="T11" fmla="*/ 456 h 456"/>
                <a:gd name="T12" fmla="*/ 2464 w 2464"/>
                <a:gd name="T13" fmla="*/ 35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4" h="456">
                  <a:moveTo>
                    <a:pt x="2464" y="35"/>
                  </a:moveTo>
                  <a:cubicBezTo>
                    <a:pt x="1760" y="0"/>
                    <a:pt x="1760" y="0"/>
                    <a:pt x="17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262" y="410"/>
                    <a:pt x="611" y="424"/>
                    <a:pt x="1039" y="384"/>
                  </a:cubicBezTo>
                  <a:cubicBezTo>
                    <a:pt x="1852" y="309"/>
                    <a:pt x="2260" y="386"/>
                    <a:pt x="2464" y="456"/>
                  </a:cubicBezTo>
                  <a:lnTo>
                    <a:pt x="2464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685800" y="-3276600"/>
              <a:ext cx="7842250" cy="1366838"/>
            </a:xfrm>
            <a:custGeom>
              <a:avLst/>
              <a:gdLst>
                <a:gd name="T0" fmla="*/ 2464 w 2464"/>
                <a:gd name="T1" fmla="*/ 35 h 428"/>
                <a:gd name="T2" fmla="*/ 1760 w 2464"/>
                <a:gd name="T3" fmla="*/ 0 h 428"/>
                <a:gd name="T4" fmla="*/ 0 w 2464"/>
                <a:gd name="T5" fmla="*/ 0 h 428"/>
                <a:gd name="T6" fmla="*/ 0 w 2464"/>
                <a:gd name="T7" fmla="*/ 392 h 428"/>
                <a:gd name="T8" fmla="*/ 1041 w 2464"/>
                <a:gd name="T9" fmla="*/ 381 h 428"/>
                <a:gd name="T10" fmla="*/ 2464 w 2464"/>
                <a:gd name="T11" fmla="*/ 428 h 428"/>
                <a:gd name="T12" fmla="*/ 2464 w 2464"/>
                <a:gd name="T13" fmla="*/ 35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4" h="428">
                  <a:moveTo>
                    <a:pt x="2464" y="35"/>
                  </a:moveTo>
                  <a:cubicBezTo>
                    <a:pt x="1760" y="0"/>
                    <a:pt x="1760" y="0"/>
                    <a:pt x="17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2"/>
                    <a:pt x="0" y="392"/>
                    <a:pt x="0" y="392"/>
                  </a:cubicBezTo>
                  <a:cubicBezTo>
                    <a:pt x="264" y="417"/>
                    <a:pt x="613" y="425"/>
                    <a:pt x="1041" y="381"/>
                  </a:cubicBezTo>
                  <a:cubicBezTo>
                    <a:pt x="1841" y="298"/>
                    <a:pt x="2253" y="363"/>
                    <a:pt x="2464" y="428"/>
                  </a:cubicBezTo>
                  <a:lnTo>
                    <a:pt x="2464" y="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85800" y="-3276600"/>
              <a:ext cx="7842250" cy="1193800"/>
            </a:xfrm>
            <a:custGeom>
              <a:avLst/>
              <a:gdLst>
                <a:gd name="T0" fmla="*/ 2464 w 2464"/>
                <a:gd name="T1" fmla="*/ 0 h 374"/>
                <a:gd name="T2" fmla="*/ 0 w 2464"/>
                <a:gd name="T3" fmla="*/ 0 h 374"/>
                <a:gd name="T4" fmla="*/ 0 w 2464"/>
                <a:gd name="T5" fmla="*/ 346 h 374"/>
                <a:gd name="T6" fmla="*/ 1124 w 2464"/>
                <a:gd name="T7" fmla="*/ 322 h 374"/>
                <a:gd name="T8" fmla="*/ 2464 w 2464"/>
                <a:gd name="T9" fmla="*/ 333 h 374"/>
                <a:gd name="T10" fmla="*/ 2464 w 2464"/>
                <a:gd name="T11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64" h="374">
                  <a:moveTo>
                    <a:pt x="246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46"/>
                    <a:pt x="0" y="346"/>
                    <a:pt x="0" y="346"/>
                  </a:cubicBezTo>
                  <a:cubicBezTo>
                    <a:pt x="268" y="371"/>
                    <a:pt x="627" y="374"/>
                    <a:pt x="1124" y="322"/>
                  </a:cubicBezTo>
                  <a:cubicBezTo>
                    <a:pt x="1842" y="246"/>
                    <a:pt x="2245" y="283"/>
                    <a:pt x="2464" y="333"/>
                  </a:cubicBezTo>
                  <a:lnTo>
                    <a:pt x="24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fld id="{69C6A866-0A23-491F-85A5-D120BEBA0BC2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fld id="{F54C93B1-FCDD-4EE2-9D2A-962769FD0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0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Microsoft Sans Serif" pitchFamily="34" charset="0"/>
          <a:ea typeface="+mj-ea"/>
          <a:cs typeface="Microsoft Sans Serif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Microsoft Sans Serif" pitchFamily="34" charset="0"/>
          <a:ea typeface="+mn-ea"/>
          <a:cs typeface="Microsoft Sans Serif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icrosoft Sans Serif" pitchFamily="34" charset="0"/>
          <a:ea typeface="+mn-ea"/>
          <a:cs typeface="Microsoft Sans Serif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icrosoft Sans Serif" pitchFamily="34" charset="0"/>
          <a:ea typeface="+mn-ea"/>
          <a:cs typeface="Microsoft Sans Serif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icrosoft Sans Serif" pitchFamily="34" charset="0"/>
          <a:ea typeface="+mn-ea"/>
          <a:cs typeface="Microsoft Sans Serif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icrosoft Sans Serif" pitchFamily="34" charset="0"/>
          <a:ea typeface="+mn-ea"/>
          <a:cs typeface="Microsoft Sans Serif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3;p25">
            <a:extLst>
              <a:ext uri="{FF2B5EF4-FFF2-40B4-BE49-F238E27FC236}">
                <a16:creationId xmlns:a16="http://schemas.microsoft.com/office/drawing/2014/main" id="{B73D4420-9D08-48A6-8726-56F020B5CCF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922523" y="1885950"/>
            <a:ext cx="3200400" cy="972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dirty="0"/>
              <a:t>A Major Lifestyle</a:t>
            </a:r>
            <a:br>
              <a:rPr lang="en-US" dirty="0"/>
            </a:br>
            <a:r>
              <a:rPr lang="en-US" sz="1600" dirty="0"/>
              <a:t>A Follow up to The True Meaning behind “Decision Day”</a:t>
            </a:r>
            <a:endParaRPr dirty="0"/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626BA46-794B-4C88-98D3-C4AEEA4C648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998723" y="3105150"/>
            <a:ext cx="3048000" cy="166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dirty="0"/>
              <a:t>Nikita Jones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dirty="0" err="1"/>
              <a:t>Anush</a:t>
            </a:r>
            <a:r>
              <a:rPr lang="en-US" dirty="0"/>
              <a:t> Rama</a:t>
            </a:r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" dirty="0"/>
              <a:t>Edward Gates, Jr.</a:t>
            </a:r>
            <a:endParaRPr dirty="0"/>
          </a:p>
          <a:p>
            <a:pPr marL="0" lvl="0" indent="0" algn="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dirty="0"/>
              <a:t>Danica Rios</a:t>
            </a:r>
            <a:endParaRPr dirty="0"/>
          </a:p>
          <a:p>
            <a:pPr marL="0" lvl="0" indent="0" algn="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" dirty="0"/>
              <a:t>Mason Waters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1364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457200" y="10287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en-US" dirty="0"/>
              <a:t>Learned Technologies Used - Tableau</a:t>
            </a:r>
            <a:endParaRPr dirty="0"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533400" y="1247454"/>
            <a:ext cx="8229600" cy="4093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80000"/>
              </a:lnSpc>
              <a:spcBef>
                <a:spcPts val="592"/>
              </a:spcBef>
              <a:buSzPts val="2960"/>
            </a:pPr>
            <a:r>
              <a:rPr lang="en-US" sz="2800" dirty="0"/>
              <a:t>Region By State – College/University - Lifestyle</a:t>
            </a:r>
          </a:p>
          <a:p>
            <a:pPr marL="342900" lvl="0">
              <a:lnSpc>
                <a:spcPct val="80000"/>
              </a:lnSpc>
              <a:spcBef>
                <a:spcPts val="592"/>
              </a:spcBef>
              <a:buSzPts val="2960"/>
            </a:pP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ABF94C-188B-41E6-9AE2-9A5FE51CC9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97"/>
          <a:stretch/>
        </p:blipFill>
        <p:spPr>
          <a:xfrm>
            <a:off x="1924050" y="1772658"/>
            <a:ext cx="5295900" cy="337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76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457200" y="10287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en-US" dirty="0"/>
              <a:t>Learned Technologies Used - Tableau</a:t>
            </a:r>
            <a:endParaRPr dirty="0"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457199" y="1276350"/>
            <a:ext cx="8229600" cy="4093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80000"/>
              </a:lnSpc>
              <a:spcBef>
                <a:spcPts val="592"/>
              </a:spcBef>
              <a:buSzPts val="2960"/>
            </a:pPr>
            <a:r>
              <a:rPr lang="en-US" dirty="0"/>
              <a:t>Salaries vs Expenses</a:t>
            </a:r>
          </a:p>
          <a:p>
            <a:pPr marL="342900" lvl="0">
              <a:lnSpc>
                <a:spcPct val="80000"/>
              </a:lnSpc>
              <a:spcBef>
                <a:spcPts val="592"/>
              </a:spcBef>
              <a:buSzPts val="2960"/>
            </a:pP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DCDBA8-B2E2-4BA8-A975-2D770D4B14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367" y="1859280"/>
            <a:ext cx="4389263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9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457200" y="10287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en-US" dirty="0"/>
              <a:t>Learned Technologies Used - Tableau</a:t>
            </a:r>
            <a:endParaRPr dirty="0"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436123" y="1291642"/>
            <a:ext cx="8229600" cy="4093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80000"/>
              </a:lnSpc>
              <a:spcBef>
                <a:spcPts val="592"/>
              </a:spcBef>
              <a:buSzPts val="2960"/>
            </a:pPr>
            <a:r>
              <a:rPr lang="en-US" dirty="0"/>
              <a:t>Avg Mortgage vs Rent by Region</a:t>
            </a:r>
          </a:p>
          <a:p>
            <a:pPr marL="342900" lvl="0">
              <a:lnSpc>
                <a:spcPct val="80000"/>
              </a:lnSpc>
              <a:spcBef>
                <a:spcPts val="592"/>
              </a:spcBef>
              <a:buSzPts val="2960"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911B07-7754-419E-B804-D84108E78C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29" b="51111"/>
          <a:stretch/>
        </p:blipFill>
        <p:spPr>
          <a:xfrm>
            <a:off x="2209800" y="2081128"/>
            <a:ext cx="4724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42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457200" y="10287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en-US" dirty="0"/>
              <a:t>Learned Technologies Used - Tableau</a:t>
            </a:r>
            <a:endParaRPr dirty="0"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436123" y="1291642"/>
            <a:ext cx="8229600" cy="4093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80000"/>
              </a:lnSpc>
              <a:spcBef>
                <a:spcPts val="592"/>
              </a:spcBef>
              <a:buSzPts val="2960"/>
            </a:pPr>
            <a:r>
              <a:rPr lang="en-US" dirty="0"/>
              <a:t>Avg Min Annual Exp - Rent  vs Mortgage</a:t>
            </a:r>
          </a:p>
          <a:p>
            <a:pPr>
              <a:lnSpc>
                <a:spcPct val="80000"/>
              </a:lnSpc>
              <a:spcBef>
                <a:spcPts val="592"/>
              </a:spcBef>
              <a:buSzPts val="2960"/>
            </a:pPr>
            <a:endParaRPr lang="en-US" dirty="0"/>
          </a:p>
          <a:p>
            <a:pPr marL="342900" lvl="0">
              <a:lnSpc>
                <a:spcPct val="80000"/>
              </a:lnSpc>
              <a:spcBef>
                <a:spcPts val="592"/>
              </a:spcBef>
              <a:buSzPts val="2960"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2F8A3C-D3AF-423B-B067-D397646627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89" r="27229"/>
          <a:stretch/>
        </p:blipFill>
        <p:spPr>
          <a:xfrm>
            <a:off x="2188723" y="2023978"/>
            <a:ext cx="47244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04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457200" y="10287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en-US" dirty="0"/>
              <a:t>Learned Technologies Used - Tableau</a:t>
            </a:r>
            <a:endParaRPr dirty="0"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436123" y="1291642"/>
            <a:ext cx="8229600" cy="4093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80000"/>
              </a:lnSpc>
              <a:spcBef>
                <a:spcPts val="592"/>
              </a:spcBef>
              <a:buSzPts val="2960"/>
            </a:pPr>
            <a:r>
              <a:rPr lang="en-US" dirty="0" smtClean="0"/>
              <a:t>Housing as a Percentage of Salary</a:t>
            </a:r>
            <a:endParaRPr lang="en-US" dirty="0"/>
          </a:p>
          <a:p>
            <a:pPr>
              <a:lnSpc>
                <a:spcPct val="80000"/>
              </a:lnSpc>
              <a:spcBef>
                <a:spcPts val="592"/>
              </a:spcBef>
              <a:buSzPts val="2960"/>
            </a:pPr>
            <a:endParaRPr lang="en-US" dirty="0"/>
          </a:p>
          <a:p>
            <a:pPr marL="342900" lvl="0">
              <a:lnSpc>
                <a:spcPct val="80000"/>
              </a:lnSpc>
              <a:spcBef>
                <a:spcPts val="592"/>
              </a:spcBef>
              <a:buSzPts val="2960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52554"/>
            <a:ext cx="6734175" cy="327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95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457200" y="10287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dirty="0"/>
              <a:t>Learned Technologies Used</a:t>
            </a:r>
            <a:endParaRPr dirty="0"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442609" y="1459397"/>
            <a:ext cx="8229600" cy="4093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80000"/>
              </a:lnSpc>
              <a:spcBef>
                <a:spcPts val="0"/>
              </a:spcBef>
              <a:buSzPts val="2960"/>
            </a:pPr>
            <a:r>
              <a:rPr lang="en-US" dirty="0"/>
              <a:t>Considered but not used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960"/>
              <a:buNone/>
            </a:pPr>
            <a:endParaRPr lang="en-US" dirty="0"/>
          </a:p>
          <a:p>
            <a:pPr lvl="2">
              <a:lnSpc>
                <a:spcPct val="80000"/>
              </a:lnSpc>
              <a:spcBef>
                <a:spcPts val="0"/>
              </a:spcBef>
              <a:buSzPts val="2960"/>
              <a:buFont typeface="Wingdings" panose="05000000000000000000" pitchFamily="2" charset="2"/>
              <a:buChar char="§"/>
            </a:pPr>
            <a:r>
              <a:rPr lang="en-US" dirty="0"/>
              <a:t>Amazon AWS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960"/>
              <a:buNone/>
            </a:pPr>
            <a:endParaRPr lang="en-US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960"/>
              <a:buNone/>
            </a:pPr>
            <a:endParaRPr lang="en-US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960"/>
              <a:buNone/>
            </a:pPr>
            <a:endParaRPr lang="en-US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960"/>
              <a:buNone/>
            </a:pPr>
            <a:endParaRPr lang="en-US" dirty="0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61D33CF-B766-4624-AB7F-ADE3D401B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952750"/>
            <a:ext cx="15176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21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457200" y="10287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dirty="0"/>
              <a:t>Machine Learning</a:t>
            </a:r>
            <a:endParaRPr dirty="0"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479898" y="1276350"/>
            <a:ext cx="8229600" cy="4093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lnSpc>
                <a:spcPct val="80000"/>
              </a:lnSpc>
              <a:spcBef>
                <a:spcPts val="592"/>
              </a:spcBef>
              <a:buSzPts val="2960"/>
            </a:pPr>
            <a:r>
              <a:rPr lang="en-US" dirty="0"/>
              <a:t>Use of </a:t>
            </a:r>
            <a:r>
              <a:rPr lang="en-US" dirty="0" err="1"/>
              <a:t>Scikit</a:t>
            </a:r>
            <a:r>
              <a:rPr lang="en-US" dirty="0"/>
              <a:t>-Learn library</a:t>
            </a:r>
          </a:p>
          <a:p>
            <a:pPr marL="342900" lvl="0">
              <a:lnSpc>
                <a:spcPct val="80000"/>
              </a:lnSpc>
              <a:spcBef>
                <a:spcPts val="592"/>
              </a:spcBef>
              <a:buSzPts val="2960"/>
            </a:pPr>
            <a:endParaRPr lang="en-US" dirty="0"/>
          </a:p>
          <a:p>
            <a:pPr marL="342900" lvl="0">
              <a:lnSpc>
                <a:spcPct val="80000"/>
              </a:lnSpc>
              <a:spcBef>
                <a:spcPts val="592"/>
              </a:spcBef>
              <a:buSzPts val="2960"/>
            </a:pPr>
            <a:endParaRPr lang="en-US" dirty="0"/>
          </a:p>
          <a:p>
            <a:pPr marL="342900">
              <a:lnSpc>
                <a:spcPct val="80000"/>
              </a:lnSpc>
              <a:spcBef>
                <a:spcPts val="592"/>
              </a:spcBef>
              <a:buSzPts val="2960"/>
            </a:pPr>
            <a:r>
              <a:rPr lang="en-US" dirty="0"/>
              <a:t>Deep Learning &amp; Neural Networks</a:t>
            </a:r>
          </a:p>
          <a:p>
            <a:pPr marL="0" indent="0">
              <a:lnSpc>
                <a:spcPct val="80000"/>
              </a:lnSpc>
              <a:spcBef>
                <a:spcPts val="592"/>
              </a:spcBef>
              <a:buSzPts val="2960"/>
              <a:buNone/>
            </a:pPr>
            <a:endParaRPr lang="en-US" dirty="0"/>
          </a:p>
          <a:p>
            <a:pPr marL="342900" lvl="0">
              <a:lnSpc>
                <a:spcPct val="80000"/>
              </a:lnSpc>
              <a:spcBef>
                <a:spcPts val="592"/>
              </a:spcBef>
              <a:buSzPts val="2960"/>
            </a:pPr>
            <a:endParaRPr lang="en-US" dirty="0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5BC5B03-A5EB-4D6C-AF87-F6034A7E8F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38" r="19848" b="77188"/>
          <a:stretch/>
        </p:blipFill>
        <p:spPr>
          <a:xfrm>
            <a:off x="532290" y="1960574"/>
            <a:ext cx="5860013" cy="659135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C58590A-303C-42D6-AB9E-79ABB8ADA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182926"/>
            <a:ext cx="3876594" cy="184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22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457200" y="10287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dirty="0"/>
              <a:t>Machine Learning</a:t>
            </a:r>
            <a:endParaRPr dirty="0"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609600" y="1276349"/>
            <a:ext cx="8229600" cy="4093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lnSpc>
                <a:spcPct val="80000"/>
              </a:lnSpc>
              <a:spcBef>
                <a:spcPts val="592"/>
              </a:spcBef>
              <a:buSzPts val="2960"/>
            </a:pPr>
            <a:r>
              <a:rPr lang="en-US" dirty="0"/>
              <a:t>Training</a:t>
            </a:r>
          </a:p>
          <a:p>
            <a:pPr marL="342900" lvl="0">
              <a:lnSpc>
                <a:spcPct val="80000"/>
              </a:lnSpc>
              <a:spcBef>
                <a:spcPts val="592"/>
              </a:spcBef>
              <a:buSzPts val="2960"/>
            </a:pPr>
            <a:endParaRPr lang="en-US" dirty="0"/>
          </a:p>
          <a:p>
            <a:pPr marL="342900" lvl="0">
              <a:lnSpc>
                <a:spcPct val="80000"/>
              </a:lnSpc>
              <a:spcBef>
                <a:spcPts val="592"/>
              </a:spcBef>
              <a:buSzPts val="2960"/>
            </a:pPr>
            <a:endParaRPr lang="en-US" dirty="0"/>
          </a:p>
          <a:p>
            <a:pPr marL="0" indent="0">
              <a:lnSpc>
                <a:spcPct val="80000"/>
              </a:lnSpc>
              <a:spcBef>
                <a:spcPts val="592"/>
              </a:spcBef>
              <a:buSzPts val="2960"/>
              <a:buNone/>
            </a:pPr>
            <a:endParaRPr lang="en-US" dirty="0"/>
          </a:p>
          <a:p>
            <a:pPr marL="342900" lvl="0">
              <a:lnSpc>
                <a:spcPct val="80000"/>
              </a:lnSpc>
              <a:spcBef>
                <a:spcPts val="592"/>
              </a:spcBef>
              <a:buSzPts val="2960"/>
            </a:pPr>
            <a:endParaRPr lang="en-US" dirty="0"/>
          </a:p>
        </p:txBody>
      </p:sp>
      <p:pic>
        <p:nvPicPr>
          <p:cNvPr id="4" name="Picture 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8644D78-C383-4E80-B85B-8765E2DDF1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244" y="1852926"/>
            <a:ext cx="4883511" cy="329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7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457200" y="10287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dirty="0"/>
              <a:t>Machine Learning</a:t>
            </a:r>
            <a:endParaRPr dirty="0"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457200" y="947057"/>
            <a:ext cx="8229600" cy="4093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lnSpc>
                <a:spcPct val="80000"/>
              </a:lnSpc>
              <a:spcBef>
                <a:spcPts val="592"/>
              </a:spcBef>
              <a:buSzPts val="296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524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457200" y="10287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dirty="0"/>
              <a:t>Machine Learning</a:t>
            </a:r>
            <a:endParaRPr dirty="0"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457200" y="947057"/>
            <a:ext cx="8229600" cy="4093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lnSpc>
                <a:spcPct val="80000"/>
              </a:lnSpc>
              <a:spcBef>
                <a:spcPts val="592"/>
              </a:spcBef>
              <a:buSzPts val="296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7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457200" y="10287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381000" y="1581150"/>
            <a:ext cx="8229600" cy="4093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" sz="2960" dirty="0"/>
              <a:t>P</a:t>
            </a:r>
            <a:r>
              <a:rPr lang="en-US" sz="2960" dirty="0"/>
              <a:t>roject P</a:t>
            </a:r>
            <a:r>
              <a:rPr lang="en" sz="2960" dirty="0"/>
              <a:t>urpose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dirty="0"/>
              <a:t>Problem Analyzed/Visualized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dirty="0"/>
              <a:t>Learned Technologies Used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dirty="0"/>
              <a:t>Machine Learning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8665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379;p58">
            <a:extLst>
              <a:ext uri="{FF2B5EF4-FFF2-40B4-BE49-F238E27FC236}">
                <a16:creationId xmlns:a16="http://schemas.microsoft.com/office/drawing/2014/main" id="{605BCBC4-F172-40B9-B10F-A9396CEB572D}"/>
              </a:ext>
            </a:extLst>
          </p:cNvPr>
          <p:cNvSpPr txBox="1"/>
          <p:nvPr/>
        </p:nvSpPr>
        <p:spPr>
          <a:xfrm>
            <a:off x="609600" y="2381251"/>
            <a:ext cx="4114800" cy="116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3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ny questions?</a:t>
            </a:r>
            <a:endParaRPr dirty="0"/>
          </a:p>
        </p:txBody>
      </p:sp>
      <p:sp>
        <p:nvSpPr>
          <p:cNvPr id="19" name="Google Shape;380;p58">
            <a:extLst>
              <a:ext uri="{FF2B5EF4-FFF2-40B4-BE49-F238E27FC236}">
                <a16:creationId xmlns:a16="http://schemas.microsoft.com/office/drawing/2014/main" id="{32DAC8C8-89C4-4A12-859D-A003014BB50C}"/>
              </a:ext>
            </a:extLst>
          </p:cNvPr>
          <p:cNvSpPr txBox="1"/>
          <p:nvPr/>
        </p:nvSpPr>
        <p:spPr>
          <a:xfrm>
            <a:off x="4800600" y="895350"/>
            <a:ext cx="3124200" cy="382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300"/>
              <a:buFont typeface="Century Gothic"/>
              <a:buNone/>
            </a:pPr>
            <a:r>
              <a:rPr lang="en" sz="33300" b="1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33300" b="1" i="0" u="none" strike="noStrike" cap="none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382;p58">
            <a:extLst>
              <a:ext uri="{FF2B5EF4-FFF2-40B4-BE49-F238E27FC236}">
                <a16:creationId xmlns:a16="http://schemas.microsoft.com/office/drawing/2014/main" id="{15017430-CB7E-4DBE-B0BD-7C78342930B2}"/>
              </a:ext>
            </a:extLst>
          </p:cNvPr>
          <p:cNvSpPr txBox="1"/>
          <p:nvPr/>
        </p:nvSpPr>
        <p:spPr>
          <a:xfrm>
            <a:off x="4572000" y="2838450"/>
            <a:ext cx="838200" cy="97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600"/>
              <a:buFont typeface="Century Gothic"/>
              <a:buNone/>
            </a:pPr>
            <a:r>
              <a:rPr lang="en" sz="9600" b="1" dirty="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9600" b="1" i="0" u="none" strike="noStrike" cap="none" dirty="0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381;p58">
            <a:extLst>
              <a:ext uri="{FF2B5EF4-FFF2-40B4-BE49-F238E27FC236}">
                <a16:creationId xmlns:a16="http://schemas.microsoft.com/office/drawing/2014/main" id="{5568DF5B-8A54-4DD6-88F8-5434DF71BB0A}"/>
              </a:ext>
            </a:extLst>
          </p:cNvPr>
          <p:cNvSpPr txBox="1"/>
          <p:nvPr/>
        </p:nvSpPr>
        <p:spPr>
          <a:xfrm>
            <a:off x="7010400" y="2480667"/>
            <a:ext cx="1676400" cy="168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700"/>
              <a:buFont typeface="Century Gothic"/>
              <a:buNone/>
            </a:pPr>
            <a:r>
              <a:rPr lang="en" sz="16700" b="1" dirty="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16700" b="1" i="0" u="none" strike="noStrike" cap="none" dirty="0">
              <a:solidFill>
                <a:schemeClr val="accen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9961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457200" y="10287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dirty="0"/>
              <a:t>Project Purpose</a:t>
            </a:r>
            <a:endParaRPr dirty="0"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304800" y="1504950"/>
            <a:ext cx="8229600" cy="4093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80000"/>
              </a:lnSpc>
              <a:spcBef>
                <a:spcPts val="0"/>
              </a:spcBef>
              <a:buSzPts val="2960"/>
            </a:pPr>
            <a:r>
              <a:rPr lang="en" sz="2960" dirty="0"/>
              <a:t>S</a:t>
            </a:r>
            <a:r>
              <a:rPr lang="en-US" dirty="0"/>
              <a:t>erves as a follow up to Project #1 where there was </a:t>
            </a:r>
            <a:r>
              <a:rPr lang="en" dirty="0"/>
              <a:t>analy</a:t>
            </a:r>
            <a:r>
              <a:rPr lang="en-US" dirty="0"/>
              <a:t>sis</a:t>
            </a:r>
            <a:r>
              <a:rPr lang="en" dirty="0"/>
              <a:t> and compar</a:t>
            </a:r>
            <a:r>
              <a:rPr lang="en-US" dirty="0"/>
              <a:t>ison of</a:t>
            </a:r>
            <a:r>
              <a:rPr lang="en" dirty="0"/>
              <a:t> </a:t>
            </a:r>
            <a:r>
              <a:rPr lang="en-US" dirty="0"/>
              <a:t>s</a:t>
            </a:r>
            <a:r>
              <a:rPr lang="en" dirty="0"/>
              <a:t>tarting, </a:t>
            </a:r>
            <a:r>
              <a:rPr lang="en-US" dirty="0"/>
              <a:t>m</a:t>
            </a:r>
            <a:r>
              <a:rPr lang="en" dirty="0"/>
              <a:t>id-career, and 90</a:t>
            </a:r>
            <a:r>
              <a:rPr lang="en" baseline="30000" dirty="0"/>
              <a:t>th</a:t>
            </a:r>
            <a:r>
              <a:rPr lang="en" dirty="0"/>
              <a:t> percentile salaries </a:t>
            </a:r>
            <a:r>
              <a:rPr lang="en-US" dirty="0"/>
              <a:t>based on College Type, Major and Region of institution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dirty="0"/>
              <a:t>This project aims to assist in user decisions based on lifestyle preferences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371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457200" y="10287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dirty="0"/>
              <a:t>Problem Analyzed/Visualized</a:t>
            </a:r>
            <a:endParaRPr dirty="0"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304800" y="1428750"/>
            <a:ext cx="8229600" cy="4093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80000"/>
              </a:lnSpc>
              <a:spcBef>
                <a:spcPts val="0"/>
              </a:spcBef>
              <a:buSzPts val="2960"/>
            </a:pPr>
            <a:r>
              <a:rPr lang="en-US" dirty="0"/>
              <a:t>The previous project was seeking to discredit the notion that higher tuition rates exclusively resulted in higher salaries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960"/>
              <a:buNone/>
            </a:pP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dirty="0"/>
              <a:t>With machine learning, this project is seeking to predict the best region to reside by taking into consideration the living expenses and a chosen degree to support a desired lifestyle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389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457200" y="10287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dirty="0"/>
              <a:t>Learned Technologies Used</a:t>
            </a:r>
            <a:endParaRPr dirty="0"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381000" y="1504206"/>
            <a:ext cx="8229600" cy="4093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80000"/>
              </a:lnSpc>
              <a:spcBef>
                <a:spcPts val="0"/>
              </a:spcBef>
              <a:buSzPts val="2960"/>
            </a:pPr>
            <a:r>
              <a:rPr lang="en-US" dirty="0"/>
              <a:t>Python (Pandas, Matplotlib)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960"/>
              <a:buNone/>
            </a:pPr>
            <a:endParaRPr lang="en-US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960"/>
              <a:buNone/>
            </a:pPr>
            <a:endParaRPr lang="en-US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960"/>
              <a:buNone/>
            </a:pPr>
            <a:endParaRPr lang="en-US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960"/>
              <a:buNone/>
            </a:pPr>
            <a:endParaRPr lang="en-US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960"/>
              <a:buNone/>
            </a:pPr>
            <a:endParaRPr dirty="0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49BD10B3-4E4D-4AFA-B961-2BB8B4B3E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532" y="2419350"/>
            <a:ext cx="2118536" cy="213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8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457200" y="10287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en-US" dirty="0"/>
              <a:t>Learned Technologies Used - Python</a:t>
            </a:r>
            <a:endParaRPr dirty="0"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8229600" cy="4093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80000"/>
              </a:lnSpc>
              <a:spcBef>
                <a:spcPts val="0"/>
              </a:spcBef>
              <a:buSzPts val="2960"/>
            </a:pPr>
            <a:r>
              <a:rPr lang="en-US" dirty="0"/>
              <a:t>Pandas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960"/>
              <a:buNone/>
            </a:pPr>
            <a:endParaRPr lang="en-US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960"/>
              <a:buNone/>
            </a:pPr>
            <a:endParaRPr lang="en-US" dirty="0"/>
          </a:p>
          <a:p>
            <a:pPr marL="342900">
              <a:lnSpc>
                <a:spcPct val="80000"/>
              </a:lnSpc>
              <a:spcBef>
                <a:spcPts val="0"/>
              </a:spcBef>
              <a:buSzPts val="2960"/>
            </a:pP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endParaRPr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83E15D-8063-46FE-A84C-C4DA7091B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755507"/>
            <a:ext cx="6271414" cy="328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3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457200" y="10287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en-US" dirty="0"/>
              <a:t>Learned Technologies Used - Python</a:t>
            </a:r>
            <a:endParaRPr dirty="0"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470170" y="1428750"/>
            <a:ext cx="8229600" cy="4093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80000"/>
              </a:lnSpc>
              <a:spcBef>
                <a:spcPts val="0"/>
              </a:spcBef>
              <a:buSzPts val="2960"/>
            </a:pPr>
            <a:r>
              <a:rPr lang="en-US" dirty="0"/>
              <a:t>Matplotlib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960"/>
              <a:buNone/>
            </a:pPr>
            <a:endParaRPr lang="en-US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960"/>
              <a:buNone/>
            </a:pPr>
            <a:endParaRPr lang="en-US" dirty="0"/>
          </a:p>
          <a:p>
            <a:pPr marL="342900">
              <a:lnSpc>
                <a:spcPct val="80000"/>
              </a:lnSpc>
              <a:spcBef>
                <a:spcPts val="0"/>
              </a:spcBef>
              <a:buSzPts val="2960"/>
            </a:pP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endParaRPr dirty="0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F7E4040-A31F-4FC2-A0F8-534E21913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915127"/>
            <a:ext cx="6477000" cy="313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4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457200" y="10287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dirty="0"/>
              <a:t>Learned Technologies Used</a:t>
            </a:r>
            <a:endParaRPr dirty="0"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442609" y="1459397"/>
            <a:ext cx="8229600" cy="4093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80000"/>
              </a:lnSpc>
              <a:spcBef>
                <a:spcPts val="0"/>
              </a:spcBef>
              <a:buSzPts val="2960"/>
            </a:pPr>
            <a:r>
              <a:rPr lang="en-US" dirty="0"/>
              <a:t>Tableau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960"/>
              <a:buNone/>
            </a:pPr>
            <a:endParaRPr lang="en-US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960"/>
              <a:buNone/>
            </a:pPr>
            <a:endParaRPr lang="en-US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960"/>
              <a:buNone/>
            </a:pPr>
            <a:endParaRPr lang="en-US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960"/>
              <a:buNone/>
            </a:pPr>
            <a:endParaRPr lang="en-US" dirty="0"/>
          </a:p>
        </p:txBody>
      </p:sp>
      <p:pic>
        <p:nvPicPr>
          <p:cNvPr id="5" name="Picture 4" descr="A drawing of a person&#10;&#10;Description automatically generated">
            <a:extLst>
              <a:ext uri="{FF2B5EF4-FFF2-40B4-BE49-F238E27FC236}">
                <a16:creationId xmlns:a16="http://schemas.microsoft.com/office/drawing/2014/main" id="{ECC48029-C643-4024-8D50-17CF4BFAA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114550"/>
            <a:ext cx="1869791" cy="222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68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457200" y="10287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en-US" dirty="0"/>
              <a:t>Learned Technologies Used - Tableau</a:t>
            </a:r>
            <a:endParaRPr dirty="0"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481519" y="1352551"/>
            <a:ext cx="82296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lnSpc>
                <a:spcPct val="80000"/>
              </a:lnSpc>
              <a:spcBef>
                <a:spcPts val="592"/>
              </a:spcBef>
              <a:buSzPts val="2960"/>
            </a:pPr>
            <a:r>
              <a:rPr lang="en-US" sz="2800" dirty="0"/>
              <a:t>Region By State – College/University - Lifestyle</a:t>
            </a:r>
          </a:p>
          <a:p>
            <a:pPr marL="342900" lvl="0">
              <a:lnSpc>
                <a:spcPct val="80000"/>
              </a:lnSpc>
              <a:spcBef>
                <a:spcPts val="592"/>
              </a:spcBef>
              <a:buSzPts val="2960"/>
            </a:pPr>
            <a:endParaRPr lang="en-US" sz="2800" dirty="0"/>
          </a:p>
          <a:p>
            <a:pPr lvl="0">
              <a:lnSpc>
                <a:spcPct val="80000"/>
              </a:lnSpc>
              <a:spcBef>
                <a:spcPts val="592"/>
              </a:spcBef>
              <a:buSzPts val="2960"/>
            </a:pPr>
            <a:r>
              <a:rPr lang="en-US" sz="2800" dirty="0"/>
              <a:t>Salaries vs Expenses</a:t>
            </a:r>
          </a:p>
          <a:p>
            <a:pPr marL="342900" lvl="0">
              <a:lnSpc>
                <a:spcPct val="80000"/>
              </a:lnSpc>
              <a:spcBef>
                <a:spcPts val="592"/>
              </a:spcBef>
              <a:buSzPts val="2960"/>
            </a:pPr>
            <a:endParaRPr lang="en-US" sz="2800" dirty="0"/>
          </a:p>
          <a:p>
            <a:pPr marL="342900" lvl="0">
              <a:lnSpc>
                <a:spcPct val="80000"/>
              </a:lnSpc>
              <a:spcBef>
                <a:spcPts val="592"/>
              </a:spcBef>
              <a:buSzPts val="2960"/>
            </a:pPr>
            <a:r>
              <a:rPr lang="en-US" sz="2800" dirty="0"/>
              <a:t>Avg Mortgage vs Rent by Region</a:t>
            </a:r>
          </a:p>
          <a:p>
            <a:pPr marL="342900" lvl="0">
              <a:lnSpc>
                <a:spcPct val="80000"/>
              </a:lnSpc>
              <a:spcBef>
                <a:spcPts val="592"/>
              </a:spcBef>
              <a:buSzPts val="2960"/>
            </a:pPr>
            <a:endParaRPr lang="en-US" sz="2800" dirty="0"/>
          </a:p>
          <a:p>
            <a:pPr marL="342900" lvl="0">
              <a:lnSpc>
                <a:spcPct val="80000"/>
              </a:lnSpc>
              <a:spcBef>
                <a:spcPts val="592"/>
              </a:spcBef>
              <a:buSzPts val="2960"/>
            </a:pPr>
            <a:r>
              <a:rPr lang="en-US" sz="2800" dirty="0"/>
              <a:t>Avg Min Annual Exp - Rent  vs Mortgage</a:t>
            </a:r>
          </a:p>
          <a:p>
            <a:pPr marL="342900" lvl="0">
              <a:lnSpc>
                <a:spcPct val="80000"/>
              </a:lnSpc>
              <a:spcBef>
                <a:spcPts val="592"/>
              </a:spcBef>
              <a:buSzPts val="2960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6875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AC10B1"/>
      </a:accent1>
      <a:accent2>
        <a:srgbClr val="CC6633"/>
      </a:accent2>
      <a:accent3>
        <a:srgbClr val="663333"/>
      </a:accent3>
      <a:accent4>
        <a:srgbClr val="993333"/>
      </a:accent4>
      <a:accent5>
        <a:srgbClr val="CC9966"/>
      </a:accent5>
      <a:accent6>
        <a:srgbClr val="99663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274</Words>
  <Application>Microsoft Office PowerPoint</Application>
  <PresentationFormat>On-screen Show (16:9)</PresentationFormat>
  <Paragraphs>78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Microsoft Sans Serif</vt:lpstr>
      <vt:lpstr>Wingdings</vt:lpstr>
      <vt:lpstr>Office Theme</vt:lpstr>
      <vt:lpstr>A Major Lifestyle A Follow up to The True Meaning behind “Decision Day”</vt:lpstr>
      <vt:lpstr>Agenda</vt:lpstr>
      <vt:lpstr>Project Purpose</vt:lpstr>
      <vt:lpstr>Problem Analyzed/Visualized</vt:lpstr>
      <vt:lpstr>Learned Technologies Used</vt:lpstr>
      <vt:lpstr>Learned Technologies Used - Python</vt:lpstr>
      <vt:lpstr>Learned Technologies Used - Python</vt:lpstr>
      <vt:lpstr>Learned Technologies Used</vt:lpstr>
      <vt:lpstr>Learned Technologies Used - Tableau</vt:lpstr>
      <vt:lpstr>Learned Technologies Used - Tableau</vt:lpstr>
      <vt:lpstr>Learned Technologies Used - Tableau</vt:lpstr>
      <vt:lpstr>Learned Technologies Used - Tableau</vt:lpstr>
      <vt:lpstr>Learned Technologies Used - Tableau</vt:lpstr>
      <vt:lpstr>Learned Technologies Used - Tableau</vt:lpstr>
      <vt:lpstr>Learned Technologies Used</vt:lpstr>
      <vt:lpstr>Machine Learning</vt:lpstr>
      <vt:lpstr>Machine Learning</vt:lpstr>
      <vt:lpstr>Machine Learning</vt:lpstr>
      <vt:lpstr>Machine Learning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Company</dc:creator>
  <cp:lastModifiedBy>Rios, Danica</cp:lastModifiedBy>
  <cp:revision>24</cp:revision>
  <dcterms:created xsi:type="dcterms:W3CDTF">2013-12-25T12:45:28Z</dcterms:created>
  <dcterms:modified xsi:type="dcterms:W3CDTF">2019-10-09T12:41:33Z</dcterms:modified>
</cp:coreProperties>
</file>