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2" r:id="rId3"/>
    <p:sldId id="437" r:id="rId4"/>
    <p:sldId id="273" r:id="rId5"/>
    <p:sldId id="439" r:id="rId6"/>
    <p:sldId id="276" r:id="rId7"/>
    <p:sldId id="277" r:id="rId8"/>
    <p:sldId id="278" r:id="rId9"/>
    <p:sldId id="283" r:id="rId10"/>
    <p:sldId id="286" r:id="rId11"/>
    <p:sldId id="619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04" r:id="rId22"/>
    <p:sldId id="616" r:id="rId23"/>
    <p:sldId id="293" r:id="rId24"/>
    <p:sldId id="642" r:id="rId25"/>
    <p:sldId id="643" r:id="rId26"/>
    <p:sldId id="644" r:id="rId27"/>
    <p:sldId id="646" r:id="rId28"/>
    <p:sldId id="645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58" r:id="rId41"/>
    <p:sldId id="659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3322-BFD9-4ACB-8A4E-C323335C74C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DAE9-4B0F-4EFC-B5AE-0D0EDFB7F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6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EC725-0339-4F91-8802-2DC6F070A9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4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0715-B755-4255-9FF5-B88A10DBD77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04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A98DF-3BDA-4C83-90E7-42B33F42F5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EC725-0339-4F91-8802-2DC6F070A9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5E27B9-62D7-4BEA-903A-27C4A6AC56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690A64-D81F-4EC1-B84F-7EA32D7A5E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D2B1A-64D5-4D9A-A35C-CC91515D99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D629F-5EB2-4C03-8B14-74EE357D73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44B78-F75A-4A3C-94C1-427BBA47AB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73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C9B06-1DEE-4178-BC27-75E854A09C7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50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C9B06-1DEE-4178-BC27-75E854A09C7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FE49B-138D-4F70-B54C-65C245058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A93CEB-5FB4-4BF4-992E-4A1DF40AA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28A79-B250-4CD1-8704-D0675D55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5B781-05F0-4A72-9B5F-498DBB60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3FB78-38A4-4169-ACE5-E20BA47B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43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377B9-0730-4C3B-8B17-5FC77FD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8D8C30-709E-4416-9FCD-FD8339A96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2172D-E1A5-4417-9615-76645224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8782D-6026-4FFC-AD6A-96545598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BAB471-CB4B-4C3F-80CC-51FA705A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28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A79E6B-DB10-4BBA-9D74-5C65E7622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FF62E0-C39F-4E87-A9E4-AE5DBCFE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BB5364-0CDA-4861-B587-CA753816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A0250B-B090-44EA-97FD-51BA9639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D4602-4C80-43E3-8097-0AEC89F2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76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30EA6-2711-4384-84BA-47ABD2AD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74779-08E4-44D2-BFEB-F9EA0A81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D02D8-798A-4059-BDD9-1DF02309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62115-284A-4764-8898-D569F485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188AF2-4AB2-482B-B8C8-BB5FEE73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03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AADB6-DAA1-4F30-B9E6-A0733556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32295A-4F52-4720-A305-06E90267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7D986-B7EC-4A4E-9E86-6F28A139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13D3C0-6F4B-401B-818C-8067CF9A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49D74-DF74-4593-A9D1-302157F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05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AA6D8-39B2-4235-A013-FACCDE4C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7FA2CC-22C5-479A-BF9B-AB69B0782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3F3D9D-5FB8-4E63-AA48-652523288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21152B-7AB4-4FDB-9353-3434CA8E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91C25-4030-48AD-A69F-9CB553FD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956059-39EA-44FF-B365-0BF15FBE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2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D0695-F470-4D9A-9690-5C741BF8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CC73AE-E851-4C17-BC38-B10787DF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4010CD-0529-43DF-8485-B2B05530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070488-06A5-44C9-81A9-C453C57F5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8A415E-E351-4BAD-A6C6-7CB42AC45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44F2F0-1F27-41BA-B8B8-0356D52D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C63B60-6550-43A9-8D54-FFB7B39D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1B1631-0DF6-4F4A-935E-06F42DE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1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90661-8AFA-4524-8F61-530E6243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8D82-5778-48CE-A416-FA80A74F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024E28-99D1-4B05-B71E-2BA7D4B6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5D4C93-E927-4747-936E-A44ED4C3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8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355036-22A7-4C7E-9BD4-3CEA06F2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02C0E7-DDAF-483A-A21F-8B4FD787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B7106D-C6F2-4DED-8F52-E248BEEF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9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EC9DA-03A5-4738-ACC6-4E229413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7DDAD-AC56-4F02-8EE8-161B2FE9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4161DA-D2D7-4730-B778-9338DD2C8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07E97-0C0A-4F79-8655-93B99C14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07862F-8909-4A97-AB39-F03D5D98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E521A3-D3A8-4590-AA23-14B78A10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21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A6345-0A97-4DEF-A2E5-3D17E0F2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9A1886-AEC2-4AF5-9CD5-DF8D8C45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8C8D84-3E3A-4E01-AF9F-9FFA7BF91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C7E7C7-E8FD-44F9-8556-9D85F014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036AF-DE2B-4AF3-B810-8DC51961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EB851D-236E-4084-A951-DB6FC043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02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BA1A8D-68BD-4357-91A2-B5ADC95D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074997-D78A-403F-A7F0-79291A8E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99A81-1079-4D74-BD0B-930181BD5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EF1A-4244-45AC-A61A-35B12E2A9B4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790F8-1D9B-4AA3-9560-064B19B78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8A108-C9D0-48A9-A198-900B428D3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C9B5-B03E-422B-945C-4D1D5D959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94EFC-45E1-4CF1-8549-07CB98A25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Variáveis instrumentais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0550B-FDD3-4FDC-AD19-943071CE8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Aula 15</a:t>
            </a:r>
          </a:p>
          <a:p>
            <a:r>
              <a:rPr lang="pt-BR" dirty="0"/>
              <a:t>Econometria PPGE</a:t>
            </a:r>
          </a:p>
        </p:txBody>
      </p:sp>
    </p:spTree>
    <p:extLst>
      <p:ext uri="{BB962C8B-B14F-4D97-AF65-F5344CB8AC3E}">
        <p14:creationId xmlns:p14="http://schemas.microsoft.com/office/powerpoint/2010/main" val="348485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49" y="361951"/>
            <a:ext cx="9744075" cy="1162049"/>
          </a:xfrm>
        </p:spPr>
        <p:txBody>
          <a:bodyPr/>
          <a:lstStyle/>
          <a:p>
            <a:pPr eaLnBrk="1" hangingPunct="1"/>
            <a:r>
              <a:rPr lang="en-US" b="1" dirty="0" err="1"/>
              <a:t>Estimador</a:t>
            </a:r>
            <a:r>
              <a:rPr lang="en-US" b="1" dirty="0"/>
              <a:t> de MQ2E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4"/>
              <p:cNvSpPr txBox="1"/>
              <p:nvPr/>
            </p:nvSpPr>
            <p:spPr bwMode="auto">
              <a:xfrm>
                <a:off x="285750" y="1389062"/>
                <a:ext cx="11753850" cy="4964112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r>
                  <a:rPr lang="pt-BR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No </a:t>
                </a:r>
                <a:r>
                  <a:rPr lang="pt-BR" sz="28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primeiro estágio</a:t>
                </a:r>
                <a:r>
                  <a:rPr lang="pt-BR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calculamos os valores preditos:</a:t>
                </a:r>
              </a:p>
              <a:p>
                <a:endParaRPr lang="pt-BR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8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pt-BR" sz="28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pt-BR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Depois iremos fazer a regressão de y em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𝐬𝐞𝐠𝐮𝐧𝐝𝐨</m:t>
                        </m:r>
                        <m:r>
                          <a:rPr lang="pt-BR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𝐞𝐬𝐭</m:t>
                        </m:r>
                        <m:r>
                          <a:rPr lang="pt-BR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pt-BR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𝐠𝐢𝐨</m:t>
                        </m:r>
                      </m:e>
                    </m:d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𝑺𝑳𝑺</m:t>
                          </m:r>
                        </m:sub>
                      </m:sSub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̂"/>
                          <m:ctrlP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sSup>
                        <m:sSupPr>
                          <m:ctrlP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BR" sz="28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pt-BR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50" y="1389062"/>
                <a:ext cx="11753850" cy="4964112"/>
              </a:xfrm>
              <a:prstGeom prst="rect">
                <a:avLst/>
              </a:prstGeom>
              <a:blipFill>
                <a:blip r:embed="rId3"/>
                <a:stretch>
                  <a:fillRect l="-1089" t="-1351"/>
                </a:stretch>
              </a:blipFill>
              <a:ex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49" y="361951"/>
            <a:ext cx="9744075" cy="1162049"/>
          </a:xfrm>
        </p:spPr>
        <p:txBody>
          <a:bodyPr/>
          <a:lstStyle/>
          <a:p>
            <a:pPr eaLnBrk="1" hangingPunct="1"/>
            <a:r>
              <a:rPr lang="en-US" b="1" dirty="0" err="1"/>
              <a:t>Estimador</a:t>
            </a:r>
            <a:r>
              <a:rPr lang="en-US" b="1" dirty="0"/>
              <a:t> de MQ2E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4"/>
              <p:cNvSpPr txBox="1"/>
              <p:nvPr/>
            </p:nvSpPr>
            <p:spPr bwMode="auto">
              <a:xfrm>
                <a:off x="142875" y="1398587"/>
                <a:ext cx="11753850" cy="4964112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𝑺𝑳𝑺</m:t>
                          </m:r>
                        </m:sub>
                      </m:sSub>
                      <m:r>
                        <a:rPr lang="pt-BR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pt-BR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̂"/>
                          <m:ctrlP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sSup>
                        <m:sSupPr>
                          <m:ctrlP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pt-BR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BR" sz="24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pt-BR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indepotente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pt-BR" sz="24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̂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pt-BR" sz="24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4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SLS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[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t-BR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br>
                  <a:rPr lang="pt-BR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pt-BR" sz="24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𝑺𝑳𝑺</m:t>
                        </m:r>
                      </m:sub>
                    </m:sSub>
                    <m:r>
                      <a:rPr lang="pt-BR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̂"/>
                        <m:ctrlP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pt-BR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pt-BR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acc>
                      <m:accPr>
                        <m:chr m:val="̂"/>
                        <m:ctrlP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pt-BR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pt-BR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m:rPr>
                        <m:nor/>
                      </m:rPr>
                      <a:rPr lang="pt-BR" sz="2400" b="1" i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que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 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um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estimador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VI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por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defini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çã</m:t>
                    </m:r>
                    <m:r>
                      <m:rPr>
                        <m:nor/>
                      </m:rPr>
                      <a:rPr lang="pt-B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pt-BR" sz="24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/>
                <a:br>
                  <a:rPr lang="pt-BR" sz="24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plim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pois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todas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colunas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combina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çõ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lineares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das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colunas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todas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correlacionadas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termo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erro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pt-BR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pt-BR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75" y="1398587"/>
                <a:ext cx="11753850" cy="4964112"/>
              </a:xfrm>
              <a:prstGeom prst="rect">
                <a:avLst/>
              </a:prstGeom>
              <a:blipFill>
                <a:blip r:embed="rId3"/>
                <a:stretch>
                  <a:fillRect b="-4785"/>
                </a:stretch>
              </a:blipFill>
              <a:ex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89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6D14-083D-409D-B61B-C01A8808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com VI: Instrumentos fracos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D4B96-D275-4356-9F20-39DBDEE4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Z’X</a:t>
            </a:r>
            <a:r>
              <a:rPr lang="en-US" sz="2400" dirty="0"/>
              <a:t>/n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ser </a:t>
            </a:r>
            <a:r>
              <a:rPr lang="en-US" sz="2400" dirty="0" err="1"/>
              <a:t>grande</a:t>
            </a:r>
            <a:r>
              <a:rPr lang="en-US" sz="2400" dirty="0"/>
              <a:t> o </a:t>
            </a:r>
            <a:r>
              <a:rPr lang="en-US" sz="2400" dirty="0" err="1"/>
              <a:t>suficiente</a:t>
            </a:r>
            <a:r>
              <a:rPr lang="en-US" sz="2400" dirty="0"/>
              <a:t> </a:t>
            </a:r>
            <a:r>
              <a:rPr lang="en-US" sz="2400" dirty="0" err="1"/>
              <a:t>gerando</a:t>
            </a:r>
            <a:r>
              <a:rPr lang="en-US" sz="2400" dirty="0"/>
              <a:t> </a:t>
            </a:r>
            <a:r>
              <a:rPr lang="en-US" sz="2400" dirty="0" err="1"/>
              <a:t>imprecisão</a:t>
            </a:r>
            <a:r>
              <a:rPr lang="en-US" sz="2400" dirty="0"/>
              <a:t>.  </a:t>
            </a:r>
          </a:p>
          <a:p>
            <a:pPr marL="0" indent="0">
              <a:buNone/>
            </a:pPr>
            <a:r>
              <a:rPr lang="en-US" sz="2400" dirty="0"/>
              <a:t>                       var(</a:t>
            </a:r>
            <a:r>
              <a:rPr lang="en-US" sz="2400" dirty="0" err="1"/>
              <a:t>b</a:t>
            </a:r>
            <a:r>
              <a:rPr lang="en-US" sz="2400" baseline="-25000" dirty="0" err="1"/>
              <a:t>iv</a:t>
            </a:r>
            <a:r>
              <a:rPr lang="en-US" sz="2400" dirty="0"/>
              <a:t> ) = </a:t>
            </a:r>
            <a:r>
              <a:rPr lang="el-GR" sz="2400" dirty="0"/>
              <a:t>σ</a:t>
            </a:r>
            <a:r>
              <a:rPr lang="en-US" sz="2400" baseline="30000" dirty="0"/>
              <a:t>2</a:t>
            </a:r>
            <a:r>
              <a:rPr lang="en-US" sz="2400" dirty="0"/>
              <a:t>[(</a:t>
            </a:r>
            <a:r>
              <a:rPr lang="en-US" sz="2400" b="1" dirty="0"/>
              <a:t>Z’X</a:t>
            </a:r>
            <a:r>
              <a:rPr lang="en-US" sz="2400" dirty="0"/>
              <a:t>)(</a:t>
            </a:r>
            <a:r>
              <a:rPr lang="en-US" sz="2400" b="1" dirty="0"/>
              <a:t>Z’Z</a:t>
            </a:r>
            <a:r>
              <a:rPr lang="en-US" sz="2400" dirty="0"/>
              <a:t>)</a:t>
            </a:r>
            <a:r>
              <a:rPr lang="en-US" sz="2400" baseline="30000" dirty="0"/>
              <a:t>-1</a:t>
            </a:r>
            <a:r>
              <a:rPr lang="en-US" sz="2400" dirty="0"/>
              <a:t>(</a:t>
            </a:r>
            <a:r>
              <a:rPr lang="en-US" sz="2400" b="1" dirty="0"/>
              <a:t>X’Z</a:t>
            </a:r>
            <a:r>
              <a:rPr lang="en-US" sz="2400" dirty="0"/>
              <a:t>)]</a:t>
            </a:r>
            <a:r>
              <a:rPr lang="en-US" sz="2400" baseline="30000" dirty="0"/>
              <a:t>-1</a:t>
            </a:r>
            <a:endParaRPr lang="en-US" sz="2400" dirty="0"/>
          </a:p>
          <a:p>
            <a:pPr lvl="1"/>
            <a:endParaRPr lang="en-US" dirty="0"/>
          </a:p>
          <a:p>
            <a:r>
              <a:rPr lang="en-US" sz="2400" dirty="0"/>
              <a:t>Se </a:t>
            </a:r>
            <a:r>
              <a:rPr lang="en-US" sz="2400" b="1" dirty="0"/>
              <a:t>Z’X</a:t>
            </a:r>
            <a:r>
              <a:rPr lang="en-US" sz="2400" dirty="0"/>
              <a:t>/n -&gt; 0, a </a:t>
            </a:r>
            <a:r>
              <a:rPr lang="en-US" sz="2400" dirty="0" err="1"/>
              <a:t>variância</a:t>
            </a:r>
            <a:r>
              <a:rPr lang="en-US" sz="2400" dirty="0"/>
              <a:t> explode</a:t>
            </a:r>
          </a:p>
          <a:p>
            <a:endParaRPr lang="en-US" sz="2400" dirty="0"/>
          </a:p>
          <a:p>
            <a:r>
              <a:rPr lang="en-US" sz="2400" dirty="0" err="1"/>
              <a:t>Sintoma</a:t>
            </a:r>
            <a:r>
              <a:rPr lang="en-US" sz="2400" dirty="0"/>
              <a:t>: A </a:t>
            </a:r>
            <a:r>
              <a:rPr lang="en-US" sz="2400" b="1" dirty="0" err="1">
                <a:solidFill>
                  <a:srgbClr val="FF0000"/>
                </a:solidFill>
              </a:rPr>
              <a:t>condição</a:t>
            </a:r>
            <a:r>
              <a:rPr lang="en-US" sz="2400" b="1" dirty="0">
                <a:solidFill>
                  <a:srgbClr val="FF0000"/>
                </a:solidFill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</a:rPr>
              <a:t>relevância</a:t>
            </a:r>
            <a:r>
              <a:rPr lang="en-US" sz="2400" dirty="0"/>
              <a:t>, </a:t>
            </a:r>
            <a:r>
              <a:rPr lang="en-US" sz="2400" dirty="0" err="1"/>
              <a:t>plim</a:t>
            </a:r>
            <a:r>
              <a:rPr lang="en-US" sz="2400" dirty="0"/>
              <a:t> </a:t>
            </a:r>
            <a:r>
              <a:rPr lang="en-US" sz="2400" b="1" dirty="0"/>
              <a:t>Z’X</a:t>
            </a:r>
            <a:r>
              <a:rPr lang="en-US" sz="2400" dirty="0"/>
              <a:t>/n </a:t>
            </a:r>
            <a:r>
              <a:rPr lang="en-US" sz="2400" dirty="0" err="1"/>
              <a:t>não</a:t>
            </a:r>
            <a:r>
              <a:rPr lang="en-US" sz="2400" dirty="0"/>
              <a:t> ser zero, </a:t>
            </a:r>
            <a:r>
              <a:rPr lang="en-US" sz="2400" dirty="0" err="1"/>
              <a:t>pode</a:t>
            </a:r>
            <a:r>
              <a:rPr lang="en-US" sz="2400" dirty="0"/>
              <a:t> ser </a:t>
            </a:r>
            <a:r>
              <a:rPr lang="en-US" sz="2400" dirty="0" err="1"/>
              <a:t>próxima</a:t>
            </a:r>
            <a:r>
              <a:rPr lang="en-US" sz="2400" dirty="0"/>
              <a:t> de </a:t>
            </a:r>
            <a:r>
              <a:rPr lang="en-US" sz="2400" dirty="0" err="1"/>
              <a:t>violada</a:t>
            </a:r>
            <a:r>
              <a:rPr lang="en-US" sz="2400" dirty="0"/>
              <a:t>.</a:t>
            </a:r>
          </a:p>
          <a:p>
            <a:endParaRPr lang="pt-BR" b="1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46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0C43C-16E0-4BF3-89FB-66381E2A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com VI: Instrumentos fracos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1E2709-A7B9-4EE3-BE8D-C48E2BC2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fraca correlação entre Z e X pode ter consequências mais sérias!</a:t>
            </a:r>
          </a:p>
          <a:p>
            <a:endParaRPr lang="pt-BR" dirty="0"/>
          </a:p>
          <a:p>
            <a:r>
              <a:rPr lang="pt-BR" dirty="0"/>
              <a:t>Estimador de VI pode gerar um grande viés assintótico mesmo que  Z e o termo de erro sejam “moderadamente” correlacionados.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 err="1"/>
              <a:t>plim</a:t>
            </a:r>
            <a:r>
              <a:rPr lang="en-US" dirty="0"/>
              <a:t> </a:t>
            </a:r>
            <a:r>
              <a:rPr lang="en-US" b="1" dirty="0" err="1"/>
              <a:t>b</a:t>
            </a:r>
            <a:r>
              <a:rPr lang="en-US" baseline="-25000" dirty="0" err="1"/>
              <a:t>IV</a:t>
            </a:r>
            <a:r>
              <a:rPr lang="en-US" dirty="0"/>
              <a:t> = </a:t>
            </a:r>
            <a:r>
              <a:rPr lang="el-GR" b="1" dirty="0"/>
              <a:t>β</a:t>
            </a:r>
            <a:r>
              <a:rPr lang="en-US" dirty="0"/>
              <a:t>+ </a:t>
            </a:r>
            <a:r>
              <a:rPr lang="en-US" dirty="0" err="1"/>
              <a:t>plim</a:t>
            </a:r>
            <a:r>
              <a:rPr lang="en-US" dirty="0"/>
              <a:t>[(</a:t>
            </a:r>
            <a:r>
              <a:rPr lang="en-US" b="1" dirty="0"/>
              <a:t>Z’X</a:t>
            </a:r>
            <a:r>
              <a:rPr lang="en-US" dirty="0"/>
              <a:t>/n)</a:t>
            </a:r>
            <a:r>
              <a:rPr lang="en-US" baseline="30000" dirty="0"/>
              <a:t>-1</a:t>
            </a:r>
            <a:r>
              <a:rPr lang="en-US" dirty="0"/>
              <a:t>]</a:t>
            </a:r>
            <a:r>
              <a:rPr lang="en-US" b="1" dirty="0" err="1">
                <a:solidFill>
                  <a:srgbClr val="7030A0"/>
                </a:solidFill>
              </a:rPr>
              <a:t>plim</a:t>
            </a:r>
            <a:r>
              <a:rPr lang="en-US" b="1" dirty="0">
                <a:solidFill>
                  <a:srgbClr val="7030A0"/>
                </a:solidFill>
              </a:rPr>
              <a:t>[Z’</a:t>
            </a:r>
            <a:r>
              <a:rPr lang="el-GR" b="1" dirty="0">
                <a:solidFill>
                  <a:srgbClr val="7030A0"/>
                </a:solidFill>
              </a:rPr>
              <a:t>ε</a:t>
            </a:r>
            <a:r>
              <a:rPr lang="en-US" b="1" dirty="0">
                <a:solidFill>
                  <a:srgbClr val="7030A0"/>
                </a:solidFill>
              </a:rPr>
              <a:t>/n]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plim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 = </a:t>
            </a:r>
            <a:r>
              <a:rPr lang="en-US" dirty="0" err="1"/>
              <a:t>plim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dirty="0"/>
              <a:t>  + </a:t>
            </a:r>
            <a:r>
              <a:rPr lang="en-US" dirty="0" err="1"/>
              <a:t>plim</a:t>
            </a:r>
            <a:r>
              <a:rPr lang="en-US" dirty="0"/>
              <a:t> (</a:t>
            </a:r>
            <a:r>
              <a:rPr lang="en-US" b="1" dirty="0"/>
              <a:t>X’X</a:t>
            </a:r>
            <a:r>
              <a:rPr lang="en-US" dirty="0"/>
              <a:t>/n)</a:t>
            </a:r>
            <a:r>
              <a:rPr lang="en-US" baseline="30000" dirty="0"/>
              <a:t>-1</a:t>
            </a:r>
            <a:r>
              <a:rPr lang="en-US" dirty="0"/>
              <a:t>plim (</a:t>
            </a:r>
            <a:r>
              <a:rPr lang="en-US" b="1" dirty="0"/>
              <a:t>X’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/n)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9D4204E-113A-43AC-978E-A73658FEF80C}"/>
              </a:ext>
            </a:extLst>
          </p:cNvPr>
          <p:cNvCxnSpPr/>
          <p:nvPr/>
        </p:nvCxnSpPr>
        <p:spPr>
          <a:xfrm>
            <a:off x="5511567" y="3691156"/>
            <a:ext cx="92279" cy="511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96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4CF39-5A77-46E4-BE7A-DB958F1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com VI: Instrumentos fracos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1A246-02A2-41F1-813B-6AC8514A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plim</a:t>
            </a:r>
            <a:r>
              <a:rPr lang="en-US" dirty="0"/>
              <a:t> </a:t>
            </a:r>
            <a:r>
              <a:rPr lang="en-US" b="1" dirty="0" err="1"/>
              <a:t>b</a:t>
            </a:r>
            <a:r>
              <a:rPr lang="en-US" baseline="-25000" dirty="0" err="1"/>
              <a:t>IV</a:t>
            </a:r>
            <a:r>
              <a:rPr lang="en-US" dirty="0"/>
              <a:t> = </a:t>
            </a:r>
            <a:r>
              <a:rPr lang="el-GR" b="1" dirty="0"/>
              <a:t>β</a:t>
            </a:r>
            <a:r>
              <a:rPr lang="en-US" dirty="0"/>
              <a:t>+ </a:t>
            </a:r>
            <a:r>
              <a:rPr lang="en-US" dirty="0" err="1"/>
              <a:t>plim</a:t>
            </a:r>
            <a:r>
              <a:rPr lang="en-US" dirty="0"/>
              <a:t>[(</a:t>
            </a:r>
            <a:r>
              <a:rPr lang="en-US" b="1" dirty="0"/>
              <a:t>Z’X</a:t>
            </a:r>
            <a:r>
              <a:rPr lang="en-US" dirty="0"/>
              <a:t>/n)</a:t>
            </a:r>
            <a:r>
              <a:rPr lang="en-US" baseline="30000" dirty="0"/>
              <a:t>-1</a:t>
            </a:r>
            <a:r>
              <a:rPr lang="en-US" dirty="0"/>
              <a:t>]</a:t>
            </a:r>
            <a:r>
              <a:rPr lang="en-US" b="1" dirty="0" err="1">
                <a:solidFill>
                  <a:srgbClr val="7030A0"/>
                </a:solidFill>
              </a:rPr>
              <a:t>plim</a:t>
            </a:r>
            <a:r>
              <a:rPr lang="en-US" b="1" dirty="0">
                <a:solidFill>
                  <a:srgbClr val="7030A0"/>
                </a:solidFill>
              </a:rPr>
              <a:t>[Z’</a:t>
            </a:r>
            <a:r>
              <a:rPr lang="el-GR" b="1" dirty="0">
                <a:solidFill>
                  <a:srgbClr val="7030A0"/>
                </a:solidFill>
              </a:rPr>
              <a:t>ε</a:t>
            </a:r>
            <a:r>
              <a:rPr lang="en-US" b="1" dirty="0">
                <a:solidFill>
                  <a:srgbClr val="7030A0"/>
                </a:solidFill>
              </a:rPr>
              <a:t>/n]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dirty="0"/>
              <a:t>Se o instrument for </a:t>
            </a:r>
            <a:r>
              <a:rPr lang="en-US" dirty="0" err="1"/>
              <a:t>fraco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plim</a:t>
            </a:r>
            <a:r>
              <a:rPr lang="en-US" dirty="0"/>
              <a:t>[(Z’X/n) </a:t>
            </a:r>
            <a:r>
              <a:rPr lang="en-US" dirty="0" err="1"/>
              <a:t>próximo</a:t>
            </a:r>
            <a:r>
              <a:rPr lang="en-US" dirty="0"/>
              <a:t> de zero,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>
                <a:solidFill>
                  <a:srgbClr val="7030A0"/>
                </a:solidFill>
              </a:rPr>
              <a:t>plim</a:t>
            </a:r>
            <a:r>
              <a:rPr lang="en-US" dirty="0">
                <a:solidFill>
                  <a:srgbClr val="7030A0"/>
                </a:solidFill>
              </a:rPr>
              <a:t>[Z’</a:t>
            </a:r>
            <a:r>
              <a:rPr lang="el-GR" dirty="0">
                <a:solidFill>
                  <a:srgbClr val="7030A0"/>
                </a:solidFill>
              </a:rPr>
              <a:t>ε</a:t>
            </a:r>
            <a:r>
              <a:rPr lang="en-US" dirty="0">
                <a:solidFill>
                  <a:srgbClr val="7030A0"/>
                </a:solidFill>
              </a:rPr>
              <a:t>/n]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próxima</a:t>
            </a:r>
            <a:r>
              <a:rPr lang="en-US" dirty="0"/>
              <a:t> de zero…. A </a:t>
            </a:r>
            <a:r>
              <a:rPr lang="en-US" dirty="0" err="1"/>
              <a:t>inconsistência</a:t>
            </a:r>
            <a:r>
              <a:rPr lang="en-US" dirty="0"/>
              <a:t> do </a:t>
            </a:r>
            <a:r>
              <a:rPr lang="en-US" b="1" dirty="0" err="1"/>
              <a:t>b</a:t>
            </a:r>
            <a:r>
              <a:rPr lang="en-US" baseline="-25000" dirty="0" err="1"/>
              <a:t>IV</a:t>
            </a:r>
            <a:r>
              <a:rPr lang="en-US" baseline="-25000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grande</a:t>
            </a:r>
            <a:r>
              <a:rPr lang="en-US" dirty="0"/>
              <a:t>.</a:t>
            </a:r>
          </a:p>
          <a:p>
            <a:r>
              <a:rPr lang="en-US" b="1" dirty="0"/>
              <a:t>Neste </a:t>
            </a:r>
            <a:r>
              <a:rPr lang="en-US" b="1" dirty="0" err="1"/>
              <a:t>caso</a:t>
            </a:r>
            <a:r>
              <a:rPr lang="en-US" b="1" dirty="0"/>
              <a:t>,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necessariamente</a:t>
            </a:r>
            <a:r>
              <a:rPr lang="en-US" b="1" dirty="0"/>
              <a:t> </a:t>
            </a:r>
            <a:r>
              <a:rPr lang="en-US" b="1" dirty="0" err="1"/>
              <a:t>será</a:t>
            </a:r>
            <a:r>
              <a:rPr lang="en-US" b="1" dirty="0"/>
              <a:t> </a:t>
            </a:r>
            <a:r>
              <a:rPr lang="en-US" b="1" dirty="0" err="1"/>
              <a:t>melhor</a:t>
            </a:r>
            <a:r>
              <a:rPr lang="en-US" b="1" dirty="0"/>
              <a:t> </a:t>
            </a:r>
            <a:r>
              <a:rPr lang="en-US" b="1" dirty="0" err="1"/>
              <a:t>usa</a:t>
            </a:r>
            <a:r>
              <a:rPr lang="en-US" b="1" dirty="0"/>
              <a:t> VI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lugar</a:t>
            </a:r>
            <a:r>
              <a:rPr lang="en-US" b="1" dirty="0"/>
              <a:t> de MQO se a </a:t>
            </a:r>
            <a:r>
              <a:rPr lang="en-US" b="1" dirty="0" err="1"/>
              <a:t>correlação</a:t>
            </a:r>
            <a:r>
              <a:rPr lang="en-US" b="1" dirty="0"/>
              <a:t> entre z e </a:t>
            </a:r>
            <a:r>
              <a:rPr lang="en-US" b="1" dirty="0" err="1"/>
              <a:t>termo</a:t>
            </a:r>
            <a:r>
              <a:rPr lang="en-US" b="1" dirty="0"/>
              <a:t> de </a:t>
            </a:r>
            <a:r>
              <a:rPr lang="en-US" b="1" dirty="0" err="1"/>
              <a:t>erro</a:t>
            </a:r>
            <a:r>
              <a:rPr lang="en-US" b="1" dirty="0"/>
              <a:t> for </a:t>
            </a:r>
            <a:r>
              <a:rPr lang="en-US" b="1" dirty="0" err="1"/>
              <a:t>menor</a:t>
            </a:r>
            <a:r>
              <a:rPr lang="en-US" b="1" dirty="0"/>
              <a:t> que a </a:t>
            </a:r>
            <a:r>
              <a:rPr lang="en-US" b="1" dirty="0" err="1"/>
              <a:t>correlação</a:t>
            </a:r>
            <a:r>
              <a:rPr lang="en-US" b="1" dirty="0"/>
              <a:t> entre x e o </a:t>
            </a:r>
            <a:r>
              <a:rPr lang="en-US" b="1" dirty="0" err="1"/>
              <a:t>termo</a:t>
            </a:r>
            <a:r>
              <a:rPr lang="en-US" b="1" dirty="0"/>
              <a:t> de </a:t>
            </a:r>
            <a:r>
              <a:rPr lang="en-US" b="1" dirty="0" err="1"/>
              <a:t>erro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7D74210-B20A-4981-94F0-8E2422E51BD5}"/>
              </a:ext>
            </a:extLst>
          </p:cNvPr>
          <p:cNvSpPr/>
          <p:nvPr/>
        </p:nvSpPr>
        <p:spPr>
          <a:xfrm>
            <a:off x="4282751" y="2565918"/>
            <a:ext cx="419878" cy="863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38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F45CE-07AF-4A3B-881A-BB60621D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com VI: Instrumentos fracos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7FD08B-CB05-488E-84C7-460EEB8D17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25065" cy="45658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Notação do </a:t>
                </a:r>
                <a:r>
                  <a:rPr lang="pt-BR" dirty="0" err="1"/>
                  <a:t>Wooldridge</a:t>
                </a:r>
                <a:r>
                  <a:rPr lang="pt-BR" dirty="0"/>
                  <a:t> (para ficar mais claro!):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Suponha que </a:t>
                </a:r>
                <a:r>
                  <a:rPr lang="pt-BR" dirty="0" err="1"/>
                  <a:t>corr</a:t>
                </a:r>
                <a:r>
                  <a:rPr lang="pt-BR" dirty="0"/>
                  <a:t>(</a:t>
                </a:r>
                <a:r>
                  <a:rPr lang="pt-BR" dirty="0" err="1"/>
                  <a:t>z,u</a:t>
                </a:r>
                <a:r>
                  <a:rPr lang="pt-BR" dirty="0"/>
                  <a:t>)&lt;0, </a:t>
                </a:r>
                <a:r>
                  <a:rPr lang="pt-BR" dirty="0" err="1"/>
                  <a:t>corr</a:t>
                </a:r>
                <a:r>
                  <a:rPr lang="pt-BR" dirty="0"/>
                  <a:t>(</a:t>
                </a:r>
                <a:r>
                  <a:rPr lang="pt-BR" dirty="0" err="1"/>
                  <a:t>z,x</a:t>
                </a:r>
                <a:r>
                  <a:rPr lang="pt-BR" dirty="0"/>
                  <a:t>) &gt;0 e </a:t>
                </a:r>
                <a:r>
                  <a:rPr lang="pt-BR" dirty="0" err="1"/>
                  <a:t>corr</a:t>
                </a:r>
                <a:r>
                  <a:rPr lang="pt-BR" dirty="0"/>
                  <a:t>(</a:t>
                </a:r>
                <a:r>
                  <a:rPr lang="pt-BR" dirty="0" err="1"/>
                  <a:t>x,u</a:t>
                </a:r>
                <a:r>
                  <a:rPr lang="pt-BR" dirty="0"/>
                  <a:t>) &gt; 0: Estimador de VI tem viés de baixa e Estimador de MQO tem viés de alta. – Raro.</a:t>
                </a:r>
              </a:p>
              <a:p>
                <a:r>
                  <a:rPr lang="pt-BR" dirty="0"/>
                  <a:t>Problema mais recorrente e mais grave: </a:t>
                </a:r>
                <a:r>
                  <a:rPr lang="pt-BR" dirty="0" err="1"/>
                  <a:t>corr</a:t>
                </a:r>
                <a:r>
                  <a:rPr lang="pt-BR" dirty="0"/>
                  <a:t>(</a:t>
                </a:r>
                <a:r>
                  <a:rPr lang="pt-BR" dirty="0" err="1"/>
                  <a:t>z,x</a:t>
                </a:r>
                <a:r>
                  <a:rPr lang="pt-BR" dirty="0"/>
                  <a:t>) pequena e a direção do viés é igual.</a:t>
                </a:r>
              </a:p>
              <a:p>
                <a:r>
                  <a:rPr lang="pt-BR" dirty="0"/>
                  <a:t>Suponha que </a:t>
                </a:r>
                <a:r>
                  <a:rPr lang="pt-BR" dirty="0" err="1"/>
                  <a:t>corr</a:t>
                </a:r>
                <a:r>
                  <a:rPr lang="pt-BR" dirty="0"/>
                  <a:t>(</a:t>
                </a:r>
                <a:r>
                  <a:rPr lang="pt-BR" dirty="0" err="1"/>
                  <a:t>z,u</a:t>
                </a:r>
                <a:r>
                  <a:rPr lang="pt-BR" dirty="0"/>
                  <a:t>)&gt;0, </a:t>
                </a:r>
                <a:r>
                  <a:rPr lang="pt-BR" dirty="0" err="1"/>
                  <a:t>corr</a:t>
                </a:r>
                <a:r>
                  <a:rPr lang="pt-BR" dirty="0"/>
                  <a:t>(</a:t>
                </a:r>
                <a:r>
                  <a:rPr lang="pt-BR" dirty="0" err="1"/>
                  <a:t>z,x</a:t>
                </a:r>
                <a:r>
                  <a:rPr lang="pt-BR" dirty="0"/>
                  <a:t>) &gt;0 e </a:t>
                </a:r>
                <a:r>
                  <a:rPr lang="pt-BR" dirty="0" err="1"/>
                  <a:t>corr</a:t>
                </a:r>
                <a:r>
                  <a:rPr lang="pt-BR" dirty="0"/>
                  <a:t>(</a:t>
                </a:r>
                <a:r>
                  <a:rPr lang="pt-BR" dirty="0" err="1"/>
                  <a:t>x,u</a:t>
                </a:r>
                <a:r>
                  <a:rPr lang="pt-BR" dirty="0"/>
                  <a:t>) &gt; 0: o viés assintótico do estimador de VI somente será menor 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pt-BR" sz="2000" dirty="0"/>
                  <a:t> &lt;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7FD08B-CB05-488E-84C7-460EEB8D1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25065" cy="4565844"/>
              </a:xfrm>
              <a:blipFill>
                <a:blip r:embed="rId2"/>
                <a:stretch>
                  <a:fillRect l="-957" t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7B10EF-3564-4439-90F3-CF7C8D24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4" y="2397596"/>
            <a:ext cx="3672803" cy="7390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C233BE-80A5-414D-8641-7B63A0499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566" y="2452151"/>
            <a:ext cx="3672803" cy="6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6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C5F3F-202D-496C-8E1F-817F784D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com VI: Instrumentos fracos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3584D-69B1-45DD-B898-BF95E71D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</a:t>
            </a:r>
            <a:r>
              <a:rPr lang="pt-BR" dirty="0" err="1"/>
              <a:t>corr</a:t>
            </a:r>
            <a:r>
              <a:rPr lang="pt-BR" dirty="0"/>
              <a:t>(</a:t>
            </a:r>
            <a:r>
              <a:rPr lang="pt-BR" dirty="0" err="1"/>
              <a:t>z,x</a:t>
            </a:r>
            <a:r>
              <a:rPr lang="pt-BR" dirty="0"/>
              <a:t>) for pequena, a correlação pequena entre z e o termo de erro pode causar um problema maior de viés.,</a:t>
            </a:r>
          </a:p>
          <a:p>
            <a:r>
              <a:rPr lang="pt-BR" dirty="0"/>
              <a:t>Não sabemos as magnitudes das </a:t>
            </a:r>
            <a:r>
              <a:rPr lang="pt-BR" dirty="0" err="1"/>
              <a:t>corr</a:t>
            </a:r>
            <a:r>
              <a:rPr lang="pt-BR" dirty="0"/>
              <a:t>(</a:t>
            </a:r>
            <a:r>
              <a:rPr lang="pt-BR" dirty="0" err="1"/>
              <a:t>z,u</a:t>
            </a:r>
            <a:r>
              <a:rPr lang="pt-BR" dirty="0"/>
              <a:t>) e </a:t>
            </a:r>
            <a:r>
              <a:rPr lang="pt-BR" dirty="0" err="1"/>
              <a:t>corr</a:t>
            </a:r>
            <a:r>
              <a:rPr lang="pt-BR" dirty="0"/>
              <a:t>(</a:t>
            </a:r>
            <a:r>
              <a:rPr lang="pt-BR" dirty="0" err="1"/>
              <a:t>x,u</a:t>
            </a:r>
            <a:r>
              <a:rPr lang="pt-BR" dirty="0"/>
              <a:t>). Nunca teremos certeza de qual o estimador terá viés assintótico maior [a não ser que acreditemos na hipótese </a:t>
            </a:r>
            <a:r>
              <a:rPr lang="pt-BR" dirty="0" err="1"/>
              <a:t>corr</a:t>
            </a:r>
            <a:r>
              <a:rPr lang="pt-BR" dirty="0"/>
              <a:t>(</a:t>
            </a:r>
            <a:r>
              <a:rPr lang="pt-BR" dirty="0" err="1"/>
              <a:t>z,u</a:t>
            </a:r>
            <a:r>
              <a:rPr lang="pt-BR" dirty="0"/>
              <a:t>) = 0].</a:t>
            </a:r>
          </a:p>
          <a:p>
            <a:r>
              <a:rPr lang="pt-BR" dirty="0"/>
              <a:t>O importante é ficar atento, pois o instrumento fraco causa um problema maior ainda se esta </a:t>
            </a:r>
            <a:r>
              <a:rPr lang="pt-BR" dirty="0" err="1"/>
              <a:t>corr</a:t>
            </a:r>
            <a:r>
              <a:rPr lang="pt-BR" dirty="0"/>
              <a:t>(</a:t>
            </a:r>
            <a:r>
              <a:rPr lang="pt-BR" dirty="0" err="1"/>
              <a:t>z,u</a:t>
            </a:r>
            <a:r>
              <a:rPr lang="pt-BR" dirty="0"/>
              <a:t>) for mesmo pequena e diferente de zero.</a:t>
            </a:r>
          </a:p>
          <a:p>
            <a:r>
              <a:rPr lang="pt-BR" dirty="0"/>
              <a:t>Crítica de </a:t>
            </a:r>
            <a:r>
              <a:rPr lang="pt-BR" dirty="0" err="1"/>
              <a:t>Bound</a:t>
            </a:r>
            <a:r>
              <a:rPr lang="pt-BR" dirty="0"/>
              <a:t>, Jaeger e Baker (1995) a </a:t>
            </a:r>
            <a:r>
              <a:rPr lang="pt-BR" dirty="0" err="1"/>
              <a:t>Angrist</a:t>
            </a:r>
            <a:r>
              <a:rPr lang="pt-BR" dirty="0"/>
              <a:t> e Krueger (1991).</a:t>
            </a:r>
          </a:p>
        </p:txBody>
      </p:sp>
    </p:spTree>
    <p:extLst>
      <p:ext uri="{BB962C8B-B14F-4D97-AF65-F5344CB8AC3E}">
        <p14:creationId xmlns:p14="http://schemas.microsoft.com/office/powerpoint/2010/main" val="130662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1EF6B-4673-414A-9290-E3572DB3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75861"/>
            <a:ext cx="7484705" cy="1149423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8382-8E9A-4AA0-BF09-7A06C72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5616"/>
            <a:ext cx="7624665" cy="4861347"/>
          </a:xfrm>
        </p:spPr>
        <p:txBody>
          <a:bodyPr>
            <a:normAutofit/>
          </a:bodyPr>
          <a:lstStyle/>
          <a:p>
            <a:r>
              <a:rPr lang="pt-BR" sz="2400" dirty="0"/>
              <a:t>Variável instrumental binária: igual a um para homens que nasceram no 1º. Trimestre do ano e zero caso contrário.</a:t>
            </a:r>
          </a:p>
          <a:p>
            <a:endParaRPr lang="pt-BR" sz="2400" dirty="0"/>
          </a:p>
          <a:p>
            <a:r>
              <a:rPr lang="pt-BR" sz="2400" dirty="0"/>
              <a:t>Hipótese de identificação: os anos de estudo realmente diferem de forma sistemática na população com base no trimestre de nascimento. (leis de estudo obrigatório)</a:t>
            </a:r>
          </a:p>
          <a:p>
            <a:endParaRPr lang="pt-BR" sz="2400" dirty="0"/>
          </a:p>
          <a:p>
            <a:r>
              <a:rPr lang="pt-BR" sz="2400" dirty="0"/>
              <a:t>Alunos nascidos no início do ano começam a estudar com mais idade. Atingem o tempo de estudo obrigatório (16 anos) com menos escolaridade do que alunos que começaram a estudar com idade menor.</a:t>
            </a:r>
          </a:p>
        </p:txBody>
      </p:sp>
      <p:pic>
        <p:nvPicPr>
          <p:cNvPr id="3074" name="Picture 2" descr="Page [979] of ">
            <a:extLst>
              <a:ext uri="{FF2B5EF4-FFF2-40B4-BE49-F238E27FC236}">
                <a16:creationId xmlns:a16="http://schemas.microsoft.com/office/drawing/2014/main" id="{5DF74F93-6C14-4431-8E7E-2652E35B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05" y="99380"/>
            <a:ext cx="4101906" cy="665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3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6ACB3-E0D7-4A12-86E9-C82DC880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12DFE-8DFA-443A-8A41-C3E04A249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9073" cy="4351338"/>
          </a:xfrm>
        </p:spPr>
        <p:txBody>
          <a:bodyPr>
            <a:normAutofit/>
          </a:bodyPr>
          <a:lstStyle/>
          <a:p>
            <a:r>
              <a:rPr lang="pt-BR" sz="2000" dirty="0"/>
              <a:t>Usam uma amostra grande para tentar compensar a pouca correlação entre anos de estudo e trimestres de nascimento.</a:t>
            </a:r>
          </a:p>
          <a:p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A7E2CA-2FF2-4869-8785-ACFA6C51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46" y="183453"/>
            <a:ext cx="6943530" cy="64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4EB44-1893-4C5C-9DF4-83AF24EA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D63F4-3E82-4C3C-81DD-3C3B638AC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1792" cy="4351338"/>
          </a:xfrm>
        </p:spPr>
        <p:txBody>
          <a:bodyPr/>
          <a:lstStyle/>
          <a:p>
            <a:r>
              <a:rPr lang="pt-BR" dirty="0"/>
              <a:t>A estimativa de VI é estatisticamente diferente de zero.</a:t>
            </a:r>
          </a:p>
          <a:p>
            <a:r>
              <a:rPr lang="pt-BR" dirty="0"/>
              <a:t>Intervalo de confiança mais amplo que o IC do MQO.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37D171-C5C2-4E73-8059-4651FB55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98" y="365125"/>
            <a:ext cx="6351402" cy="58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5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>
          <a:xfrm>
            <a:off x="1569440" y="147506"/>
            <a:ext cx="8229600" cy="1139825"/>
          </a:xfrm>
        </p:spPr>
        <p:txBody>
          <a:bodyPr/>
          <a:lstStyle/>
          <a:p>
            <a:r>
              <a:rPr lang="en-US" b="1" dirty="0"/>
              <a:t>O </a:t>
            </a:r>
            <a:r>
              <a:rPr lang="en-US" b="1" dirty="0" err="1"/>
              <a:t>Problema</a:t>
            </a:r>
            <a:r>
              <a:rPr lang="en-US" b="1" dirty="0"/>
              <a:t> </a:t>
            </a:r>
            <a:r>
              <a:rPr lang="en-US" b="1" dirty="0" err="1"/>
              <a:t>geral</a:t>
            </a:r>
            <a:r>
              <a:rPr lang="en-US" b="1" dirty="0"/>
              <a:t> de </a:t>
            </a:r>
            <a:r>
              <a:rPr lang="en-US" b="1" dirty="0" err="1"/>
              <a:t>endogeneidade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2"/>
              <p:cNvSpPr txBox="1"/>
              <p:nvPr/>
            </p:nvSpPr>
            <p:spPr bwMode="auto">
              <a:xfrm>
                <a:off x="295712" y="1140903"/>
                <a:ext cx="11734102" cy="5134062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r>
                  <a:rPr lang="pt-BR" sz="21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Modelo de regressão linear com dois conjuntos de variáveis explicativas: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1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m:rPr>
                            <m:sty m:val="p"/>
                          </m:rP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1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1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</a:p>
              <a:p>
                <a:endParaRPr lang="pt-BR" sz="2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pt-BR" sz="2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pt-BR" sz="21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2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1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Onde: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)=0,</m:t>
                    </m:r>
                    <m:r>
                      <m:rPr>
                        <m:nor/>
                      </m:rPr>
                      <a:rPr lang="pt-BR" sz="2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1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pt-BR" sz="2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vari</m:t>
                    </m:r>
                    <m:r>
                      <m:rPr>
                        <m:nor/>
                      </m:rP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veis</m:t>
                    </m:r>
                  </m:oMath>
                </a14:m>
                <a:r>
                  <a:rPr lang="pt-BR" sz="2100" b="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)≠0,</m:t>
                    </m:r>
                    <m:r>
                      <m:rPr>
                        <m:nor/>
                      </m:rPr>
                      <a:rPr lang="pt-BR" sz="2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1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pt-BR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pt-BR" sz="2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vari</m:t>
                    </m:r>
                    <m:r>
                      <m:rPr>
                        <m:nor/>
                      </m:rP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veis</m:t>
                    </m:r>
                  </m:oMath>
                </a14:m>
                <a:br>
                  <a:rPr lang="pt-BR" sz="21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2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 </m:t>
                      </m:r>
                      <m:r>
                        <m:rPr>
                          <m:nor/>
                        </m:rPr>
                        <a:rPr lang="pt-BR" sz="2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pt-BR" sz="2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pt-BR" sz="2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geno</m:t>
                      </m:r>
                    </m:oMath>
                  </m:oMathPara>
                </a14:m>
                <a:endParaRPr lang="pt-BR" sz="2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100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Regress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por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MQO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em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estima</m:t>
                      </m:r>
                      <m:r>
                        <m:rPr>
                          <m:nor/>
                        </m:rP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forma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consistente</m:t>
                      </m:r>
                      <m:r>
                        <m:rPr>
                          <m:nor/>
                        </m:rP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1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Precisamos de outra forma de estimação.</a:t>
                </a:r>
                <a:endParaRPr lang="pt-BR" sz="2100" dirty="0"/>
              </a:p>
            </p:txBody>
          </p:sp>
        </mc:Choice>
        <mc:Fallback xmlns="">
          <p:sp>
            <p:nvSpPr>
              <p:cNvPr id="10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712" y="1140903"/>
                <a:ext cx="11734102" cy="5134062"/>
              </a:xfrm>
              <a:prstGeom prst="rect">
                <a:avLst/>
              </a:prstGeom>
              <a:blipFill>
                <a:blip r:embed="rId3"/>
                <a:stretch>
                  <a:fillRect l="-624" t="-713"/>
                </a:stretch>
              </a:blipFill>
              <a:ex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295711" y="147506"/>
            <a:ext cx="609600" cy="609600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33C6E-1FA4-4B12-8780-0C53CA83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71804"/>
            <a:ext cx="5257800" cy="550515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Testar correlação entre os instrumentos e as variáveis endógenas.</a:t>
            </a:r>
          </a:p>
          <a:p>
            <a:r>
              <a:rPr lang="pt-BR" dirty="0"/>
              <a:t>Se a correlação for muito baixa, perderemos muita eficiência ao usarmos VI ao invés de utilizar MQO.</a:t>
            </a:r>
          </a:p>
          <a:p>
            <a:r>
              <a:rPr lang="pt-BR" dirty="0"/>
              <a:t>Quando temos mais de um instrumento sendo utilizado, devemos considerar a correlação conjunta com o </a:t>
            </a:r>
            <a:r>
              <a:rPr lang="pt-BR" dirty="0" err="1"/>
              <a:t>regressor</a:t>
            </a:r>
            <a:r>
              <a:rPr lang="pt-BR" dirty="0"/>
              <a:t> endógeno – teste F ou R</a:t>
            </a:r>
            <a:r>
              <a:rPr lang="pt-BR" baseline="30000" dirty="0"/>
              <a:t>2</a:t>
            </a:r>
            <a:r>
              <a:rPr lang="pt-BR" dirty="0"/>
              <a:t> da regressão do </a:t>
            </a:r>
            <a:r>
              <a:rPr lang="pt-BR" dirty="0" err="1"/>
              <a:t>regressor</a:t>
            </a:r>
            <a:r>
              <a:rPr lang="pt-BR" dirty="0"/>
              <a:t> endógeno em todos instrumentos.</a:t>
            </a:r>
          </a:p>
          <a:p>
            <a:r>
              <a:rPr lang="pt-BR" dirty="0"/>
              <a:t>Baixos F e R</a:t>
            </a:r>
            <a:r>
              <a:rPr lang="pt-BR" baseline="30000" dirty="0"/>
              <a:t>2</a:t>
            </a:r>
            <a:r>
              <a:rPr lang="pt-BR" dirty="0"/>
              <a:t> são indicativos da existência de instrumentos fracos.</a:t>
            </a:r>
          </a:p>
          <a:p>
            <a:r>
              <a:rPr lang="pt-BR" dirty="0"/>
              <a:t>Contudo, como controlarmos por outras variáveis exógenas, também temos que considerá-las para avaliar se o instrumento é ou não fraco – primeiro estágio de 2SLS – teste F dos instrumentos constantes no primeiro estágio.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238C47-C905-46DA-B131-7A6EF5209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69" y="365124"/>
            <a:ext cx="5134107" cy="66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8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3EBEF-2A4D-4561-96CD-6917E385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exemplo prático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BECC60-625E-484B-B129-FBB7BAB54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Estimação do efeito do hábito de fumar sobre o peso de nascimento (</a:t>
                </a:r>
                <a:r>
                  <a:rPr lang="pt-BR" dirty="0" err="1"/>
                  <a:t>wooldridge</a:t>
                </a:r>
                <a:r>
                  <a:rPr lang="pt-BR" dirty="0"/>
                  <a:t>, exemplo 15.3). Banco de dados: </a:t>
                </a:r>
                <a:r>
                  <a:rPr lang="pt-BR" dirty="0" err="1"/>
                  <a:t>bwght</a:t>
                </a:r>
                <a:endParaRPr lang="pt-BR" dirty="0"/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𝑏𝑤𝑔h𝑡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𝑝𝑎𝑐𝑘𝑠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Variável instrumental para maços: preço médio do cigarro no estado de residência (</a:t>
                </a:r>
                <a:r>
                  <a:rPr lang="pt-BR" dirty="0" err="1"/>
                  <a:t>cigsprice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BECC60-625E-484B-B129-FBB7BAB54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7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44806B-1C3D-42A9-8AB7-BBF598A1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20" y="511733"/>
            <a:ext cx="12192000" cy="598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de </a:t>
            </a:r>
            <a:r>
              <a:rPr lang="en-US" dirty="0" err="1"/>
              <a:t>endogeneidade</a:t>
            </a:r>
            <a:r>
              <a:rPr lang="en-US" dirty="0"/>
              <a:t> (Hausman)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                  </a:t>
            </a:r>
            <a:r>
              <a:rPr lang="en-US" dirty="0" err="1"/>
              <a:t>Exógeno</a:t>
            </a:r>
            <a:r>
              <a:rPr lang="en-US" dirty="0"/>
              <a:t>                                 </a:t>
            </a:r>
            <a:r>
              <a:rPr lang="en-US" dirty="0" err="1"/>
              <a:t>Endógeno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MQO            </a:t>
            </a:r>
            <a:r>
              <a:rPr lang="en-US" dirty="0" err="1"/>
              <a:t>Consistente</a:t>
            </a:r>
            <a:r>
              <a:rPr lang="en-US" dirty="0"/>
              <a:t>, </a:t>
            </a:r>
            <a:r>
              <a:rPr lang="en-US" dirty="0" err="1"/>
              <a:t>Eficiente</a:t>
            </a:r>
            <a:r>
              <a:rPr lang="en-US" dirty="0"/>
              <a:t>               </a:t>
            </a:r>
            <a:r>
              <a:rPr lang="en-US" dirty="0" err="1"/>
              <a:t>Inconsistente</a:t>
            </a:r>
            <a:br>
              <a:rPr lang="en-US" dirty="0"/>
            </a:br>
            <a:r>
              <a:rPr lang="en-US" dirty="0"/>
              <a:t>      </a:t>
            </a:r>
            <a:br>
              <a:rPr lang="en-US" dirty="0"/>
            </a:br>
            <a:r>
              <a:rPr lang="en-US" dirty="0"/>
              <a:t>MQ2E           </a:t>
            </a:r>
            <a:r>
              <a:rPr lang="en-US" dirty="0" err="1"/>
              <a:t>Consistente</a:t>
            </a:r>
            <a:r>
              <a:rPr lang="en-US" dirty="0"/>
              <a:t>, </a:t>
            </a:r>
            <a:r>
              <a:rPr lang="en-US" dirty="0" err="1"/>
              <a:t>Ineficiente</a:t>
            </a:r>
            <a:r>
              <a:rPr lang="en-US" dirty="0"/>
              <a:t>           </a:t>
            </a:r>
            <a:r>
              <a:rPr lang="en-US" dirty="0" err="1"/>
              <a:t>Consistente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O teste se </a:t>
            </a:r>
            <a:r>
              <a:rPr lang="en-US" dirty="0" err="1"/>
              <a:t>baseia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d</a:t>
            </a:r>
            <a:r>
              <a:rPr lang="en-US" dirty="0"/>
              <a:t>  =  </a:t>
            </a:r>
            <a:r>
              <a:rPr lang="en-US" b="1" dirty="0"/>
              <a:t>b</a:t>
            </a:r>
            <a:r>
              <a:rPr lang="en-US" baseline="-25000" dirty="0"/>
              <a:t>MQ2E</a:t>
            </a:r>
            <a:r>
              <a:rPr lang="en-US" dirty="0"/>
              <a:t> -  </a:t>
            </a:r>
            <a:r>
              <a:rPr lang="en-US" b="1" dirty="0" err="1"/>
              <a:t>b</a:t>
            </a:r>
            <a:r>
              <a:rPr lang="en-US" baseline="-25000" dirty="0" err="1"/>
              <a:t>MQO</a:t>
            </a:r>
            <a:endParaRPr lang="en-US" baseline="-25000" dirty="0"/>
          </a:p>
          <a:p>
            <a:r>
              <a:rPr lang="en-US" dirty="0" err="1"/>
              <a:t>Estatística</a:t>
            </a:r>
            <a:r>
              <a:rPr lang="en-US" dirty="0"/>
              <a:t> de Wald: </a:t>
            </a:r>
            <a:r>
              <a:rPr lang="en-US" b="1" dirty="0"/>
              <a:t>d</a:t>
            </a:r>
            <a:r>
              <a:rPr lang="en-US" dirty="0"/>
              <a:t>’[Var(</a:t>
            </a:r>
            <a:r>
              <a:rPr lang="en-US" b="1" dirty="0"/>
              <a:t>d</a:t>
            </a:r>
            <a:r>
              <a:rPr lang="en-US" dirty="0"/>
              <a:t>)]</a:t>
            </a:r>
            <a:r>
              <a:rPr lang="en-US" baseline="30000" dirty="0"/>
              <a:t>-1</a:t>
            </a:r>
            <a:r>
              <a:rPr lang="en-US" b="1" dirty="0"/>
              <a:t>d</a:t>
            </a:r>
            <a:endParaRPr lang="en-US" b="1" baseline="-25000" dirty="0"/>
          </a:p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variância</a:t>
            </a:r>
            <a:r>
              <a:rPr lang="en-US" dirty="0"/>
              <a:t> (Hausman):  </a:t>
            </a:r>
            <a:r>
              <a:rPr lang="en-US" b="1" dirty="0"/>
              <a:t>V</a:t>
            </a:r>
            <a:r>
              <a:rPr lang="en-US" baseline="-25000" dirty="0"/>
              <a:t>MQ2E</a:t>
            </a:r>
            <a:r>
              <a:rPr lang="en-US" dirty="0"/>
              <a:t>  -  </a:t>
            </a:r>
            <a:r>
              <a:rPr lang="en-US" b="1" dirty="0"/>
              <a:t>V</a:t>
            </a:r>
            <a:r>
              <a:rPr lang="en-US" baseline="-25000" dirty="0"/>
              <a:t>MQO</a:t>
            </a:r>
            <a:r>
              <a:rPr lang="en-US" dirty="0"/>
              <a:t>  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6510556" y="1690688"/>
            <a:ext cx="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514600" y="24384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514600" y="32766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 err="1"/>
              <a:t>endogeneidade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IV/MQ2E é </a:t>
                </a:r>
                <a:r>
                  <a:rPr lang="pt-BR" b="1" dirty="0"/>
                  <a:t>menos eficiente </a:t>
                </a:r>
                <a:r>
                  <a:rPr lang="pt-BR" dirty="0"/>
                  <a:t>que o MQO quando as variáveis explicativas são exógenas.</a:t>
                </a:r>
              </a:p>
              <a:p>
                <a:r>
                  <a:rPr lang="pt-BR" dirty="0"/>
                  <a:t>Fazer um teste de </a:t>
                </a:r>
                <a:r>
                  <a:rPr lang="pt-BR" dirty="0" err="1"/>
                  <a:t>endogeneidade</a:t>
                </a:r>
                <a:r>
                  <a:rPr lang="pt-BR" dirty="0"/>
                  <a:t> para checar se IV/MQ2E é realmente necessário.</a:t>
                </a:r>
              </a:p>
              <a:p>
                <a:r>
                  <a:rPr lang="pt-BR" dirty="0"/>
                  <a:t>Suponha que temos z1 a z4 exógenas, mas apenas z1 e z2 na equação abaixo: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9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 err="1"/>
              <a:t>endogeneidade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y2 for exógeno devemos usar MQO.</a:t>
            </a:r>
          </a:p>
          <a:p>
            <a:endParaRPr lang="pt-BR" dirty="0"/>
          </a:p>
          <a:p>
            <a:r>
              <a:rPr lang="pt-BR" dirty="0" err="1"/>
              <a:t>Hausman</a:t>
            </a:r>
            <a:r>
              <a:rPr lang="pt-BR" dirty="0"/>
              <a:t> (1978): comparação direta entre as estimativas de MQO e VI/MQ2E.</a:t>
            </a:r>
          </a:p>
          <a:p>
            <a:endParaRPr lang="pt-BR" dirty="0"/>
          </a:p>
          <a:p>
            <a:r>
              <a:rPr lang="pt-BR" dirty="0"/>
              <a:t>Se as duas estimativas diferirem de forma significativa, y2 deve ser endógeno.</a:t>
            </a:r>
          </a:p>
        </p:txBody>
      </p:sp>
    </p:spTree>
    <p:extLst>
      <p:ext uri="{BB962C8B-B14F-4D97-AF65-F5344CB8AC3E}">
        <p14:creationId xmlns:p14="http://schemas.microsoft.com/office/powerpoint/2010/main" val="235411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 err="1"/>
              <a:t>endogeneidade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Cada variável z é não correlacionada com u1.</a:t>
                </a:r>
              </a:p>
              <a:p>
                <a:r>
                  <a:rPr lang="pt-BR" dirty="0"/>
                  <a:t>Se y2 é exógeno (não correlacionado com u1), v2 não será correlacionado com u1.</a:t>
                </a:r>
              </a:p>
              <a:p>
                <a:r>
                  <a:rPr lang="pt-BR" dirty="0"/>
                  <a:t>Escrevemos: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não correlacionado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r="-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028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 err="1"/>
              <a:t>endogeneidade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Escrevemos: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não correlacionado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são não correlacionados,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=0, 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exógeno.</a:t>
                </a:r>
              </a:p>
              <a:p>
                <a:r>
                  <a:rPr lang="pt-BR" dirty="0"/>
                  <a:t>Como testar isto? 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pt-BR" dirty="0"/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=0</a:t>
                </a:r>
              </a:p>
              <a:p>
                <a:r>
                  <a:rPr lang="pt-BR" dirty="0"/>
                  <a:t>Se rejeitamos esta hipótese – </a:t>
                </a:r>
                <a:r>
                  <a:rPr lang="pt-BR" dirty="0" err="1"/>
                  <a:t>regressor</a:t>
                </a:r>
                <a:r>
                  <a:rPr lang="pt-BR" dirty="0"/>
                  <a:t> y2 é endógeno.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558" b="-3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97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 err="1"/>
              <a:t>endogeneidade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Roda a forma reduzida de y2 – salva resíduos.</a:t>
                </a:r>
              </a:p>
              <a:p>
                <a:r>
                  <a:rPr lang="pt-BR" dirty="0"/>
                  <a:t>Rode: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𝑒𝑟𝑟𝑜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Se o coeficiente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for estatisticamente significativo diferente de zero, o y2 é endógeno.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 bwMode="auto">
          <a:xfrm flipV="1">
            <a:off x="8153400" y="2286000"/>
            <a:ext cx="5334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96446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Retorno à educação: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𝑒𝑑𝑢𝑐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𝑒𝑥𝑝𝑒𝑟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𝑒𝑥𝑝𝑒𝑟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Banco de dados: </a:t>
                </a:r>
                <a:r>
                  <a:rPr lang="pt-BR" dirty="0" err="1"/>
                  <a:t>mroz.dta</a:t>
                </a:r>
                <a:endParaRPr lang="pt-BR" dirty="0"/>
              </a:p>
              <a:p>
                <a:r>
                  <a:rPr lang="pt-BR" dirty="0"/>
                  <a:t>Instrumentos: </a:t>
                </a:r>
                <a:r>
                  <a:rPr lang="pt-BR" dirty="0" err="1"/>
                  <a:t>educmother</a:t>
                </a:r>
                <a:r>
                  <a:rPr lang="pt-BR" dirty="0"/>
                  <a:t>, </a:t>
                </a:r>
                <a:r>
                  <a:rPr lang="pt-BR" dirty="0" err="1"/>
                  <a:t>educfather</a:t>
                </a:r>
                <a:endParaRPr lang="pt-BR" dirty="0"/>
              </a:p>
              <a:p>
                <a:r>
                  <a:rPr lang="pt-BR" dirty="0"/>
                  <a:t>Qual a forma reduzida de </a:t>
                </a:r>
                <a:r>
                  <a:rPr lang="pt-BR" dirty="0" err="1"/>
                  <a:t>educ</a:t>
                </a:r>
                <a:r>
                  <a:rPr lang="pt-BR" dirty="0"/>
                  <a:t>?</a:t>
                </a:r>
              </a:p>
              <a:p>
                <a:pPr marL="0" indent="0">
                  <a:buNone/>
                </a:pPr>
                <a:endParaRPr lang="pt-BR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𝑒𝑑𝑢𝑐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𝑒𝑥𝑝𝑒𝑟</m:t>
                    </m:r>
                  </m:oMath>
                </a14:m>
                <a:r>
                  <a:rPr lang="pt-BR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/>
                          </a:rPr>
                          <m:t>𝑒𝑥𝑝𝑒𝑟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𝑒𝑑𝑢𝑐𝑚𝑜𝑡h𝑒𝑟</m:t>
                    </m:r>
                  </m:oMath>
                </a14:m>
                <a:r>
                  <a:rPr lang="pt-BR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𝑒𝑑𝑢𝑐𝑓𝑎𝑡h𝑒𝑟</m:t>
                    </m:r>
                    <m:r>
                      <a:rPr lang="pt-BR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93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>
          <a:xfrm>
            <a:off x="1569440" y="147506"/>
            <a:ext cx="8229600" cy="1139825"/>
          </a:xfrm>
        </p:spPr>
        <p:txBody>
          <a:bodyPr/>
          <a:lstStyle/>
          <a:p>
            <a:r>
              <a:rPr lang="en-US" b="1" dirty="0"/>
              <a:t>O </a:t>
            </a:r>
            <a:r>
              <a:rPr lang="en-US" b="1" dirty="0" err="1"/>
              <a:t>Problema</a:t>
            </a:r>
            <a:r>
              <a:rPr lang="en-US" b="1" dirty="0"/>
              <a:t> </a:t>
            </a:r>
            <a:r>
              <a:rPr lang="en-US" b="1" dirty="0" err="1"/>
              <a:t>geral</a:t>
            </a:r>
            <a:r>
              <a:rPr lang="en-US" b="1" dirty="0"/>
              <a:t> de </a:t>
            </a:r>
            <a:r>
              <a:rPr lang="en-US" b="1" dirty="0" err="1"/>
              <a:t>endogeneidade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Object 2"/>
              <p:cNvSpPr txBox="1"/>
              <p:nvPr/>
            </p:nvSpPr>
            <p:spPr bwMode="auto">
              <a:xfrm>
                <a:off x="295712" y="1140903"/>
                <a:ext cx="11734102" cy="5134062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endParaRPr lang="pt-BR" sz="2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pt-BR" sz="2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1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Precisamos de outra forma de estimação.</a:t>
                </a:r>
                <a:br>
                  <a:rPr lang="pt-BR" sz="21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Estrutura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adicional</m:t>
                      </m:r>
                      <m:r>
                        <m:rPr>
                          <m:nor/>
                        </m:rP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br>
                  <a:rPr lang="pt-BR" sz="21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ZΠ</m:t>
                      </m:r>
                      <m: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Onde</m:t>
                      </m:r>
                      <m:r>
                        <m:rPr>
                          <m:nor/>
                        </m:rP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pt-BR" sz="21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Um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estimador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</m:t>
                      </m:r>
                      <m:r>
                        <a:rPr lang="pt-BR" sz="2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vel</m:t>
                      </m:r>
                      <m:r>
                        <a:rPr lang="pt-BR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instrumental</m:t>
                      </m:r>
                      <m:r>
                        <a:rPr lang="pt-BR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pt-BR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baseado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em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pt-BR" sz="2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100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1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1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Este estimador pode estimar de forma consistente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os</m:t>
                    </m:r>
                    <m: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par</m:t>
                    </m:r>
                    <m: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metros</m:t>
                    </m:r>
                    <m:r>
                      <a:rPr lang="pt-BR" sz="21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pt-BR" sz="2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pt-BR" sz="21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100" dirty="0"/>
              </a:p>
            </p:txBody>
          </p:sp>
        </mc:Choice>
        <mc:Fallback>
          <p:sp>
            <p:nvSpPr>
              <p:cNvPr id="10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712" y="1140903"/>
                <a:ext cx="11734102" cy="5134062"/>
              </a:xfrm>
              <a:prstGeom prst="rect">
                <a:avLst/>
              </a:prstGeom>
              <a:blipFill>
                <a:blip r:embed="rId3"/>
                <a:stretch>
                  <a:fillRect l="-624"/>
                </a:stretch>
              </a:blipFill>
              <a:ex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295711" y="147506"/>
            <a:ext cx="609600" cy="609600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83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Estimar a forma reduzida por MQO – ATENÇÃO!!! Apenas para as mulheres que estão trabalhando (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inlf</a:t>
            </a:r>
            <a:r>
              <a:rPr lang="pt-BR" dirty="0"/>
              <a:t> ==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reg</a:t>
            </a:r>
            <a:r>
              <a:rPr lang="en-US" sz="2400" dirty="0"/>
              <a:t> </a:t>
            </a:r>
            <a:r>
              <a:rPr lang="en-US" sz="2400" dirty="0" err="1"/>
              <a:t>educ</a:t>
            </a:r>
            <a:r>
              <a:rPr lang="en-US" sz="2400" dirty="0"/>
              <a:t> </a:t>
            </a:r>
            <a:r>
              <a:rPr lang="en-US" sz="2400" dirty="0" err="1"/>
              <a:t>exper</a:t>
            </a:r>
            <a:r>
              <a:rPr lang="en-US" sz="2400" dirty="0"/>
              <a:t> </a:t>
            </a:r>
            <a:r>
              <a:rPr lang="en-US" sz="2400" dirty="0" err="1"/>
              <a:t>expersq</a:t>
            </a:r>
            <a:r>
              <a:rPr lang="en-US" sz="2400" dirty="0"/>
              <a:t> </a:t>
            </a:r>
            <a:r>
              <a:rPr lang="en-US" sz="2400" dirty="0" err="1"/>
              <a:t>motheduc</a:t>
            </a:r>
            <a:r>
              <a:rPr lang="en-US" sz="2400" dirty="0"/>
              <a:t> </a:t>
            </a:r>
            <a:r>
              <a:rPr lang="en-US" sz="2400" dirty="0" err="1"/>
              <a:t>fatheduc</a:t>
            </a:r>
            <a:r>
              <a:rPr lang="en-US" sz="2400" dirty="0"/>
              <a:t> if </a:t>
            </a:r>
            <a:r>
              <a:rPr lang="pt-BR" sz="2400" dirty="0" err="1"/>
              <a:t>inlf</a:t>
            </a:r>
            <a:r>
              <a:rPr lang="pt-BR" sz="2400" dirty="0"/>
              <a:t> == 1</a:t>
            </a:r>
          </a:p>
          <a:p>
            <a:endParaRPr lang="pt-BR" dirty="0"/>
          </a:p>
          <a:p>
            <a:r>
              <a:rPr lang="pt-BR" dirty="0"/>
              <a:t>Salve os resíduos</a:t>
            </a:r>
          </a:p>
          <a:p>
            <a:pPr marL="0" indent="0">
              <a:buNone/>
            </a:pPr>
            <a:r>
              <a:rPr lang="en-US" sz="2400" dirty="0"/>
              <a:t>predict residual if </a:t>
            </a:r>
            <a:r>
              <a:rPr lang="en-US" sz="2400" dirty="0" err="1"/>
              <a:t>inlf</a:t>
            </a:r>
            <a:r>
              <a:rPr lang="en-US" sz="2400" dirty="0"/>
              <a:t> == 1, res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72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Agora rode esta regressão: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𝑒𝑟𝑟𝑜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Existe evidência de </a:t>
                </a:r>
                <a:r>
                  <a:rPr lang="pt-BR" dirty="0" err="1"/>
                  <a:t>endogeneidade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19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1"/>
            <a:ext cx="76962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47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3829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0" y="1981201"/>
            <a:ext cx="8366614" cy="402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46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 para comandos do </a:t>
            </a:r>
            <a:r>
              <a:rPr lang="pt-BR" dirty="0" err="1"/>
              <a:t>stata</a:t>
            </a:r>
            <a:r>
              <a:rPr lang="pt-BR" dirty="0"/>
              <a:t>...</a:t>
            </a:r>
          </a:p>
        </p:txBody>
      </p:sp>
      <p:pic>
        <p:nvPicPr>
          <p:cNvPr id="3840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12" y="1905000"/>
            <a:ext cx="1025818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 bwMode="auto">
          <a:xfrm>
            <a:off x="1676400" y="1828800"/>
            <a:ext cx="1752600" cy="381000"/>
          </a:xfrm>
          <a:prstGeom prst="ellipse">
            <a:avLst/>
          </a:pr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23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Pós estimação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828801"/>
            <a:ext cx="3657600" cy="4302125"/>
          </a:xfrm>
        </p:spPr>
        <p:txBody>
          <a:bodyPr/>
          <a:lstStyle/>
          <a:p>
            <a:r>
              <a:rPr lang="pt-BR" dirty="0"/>
              <a:t>Mas só funciona com o comando anterior.</a:t>
            </a:r>
          </a:p>
          <a:p>
            <a:r>
              <a:rPr lang="pt-BR" dirty="0"/>
              <a:t>Testes de </a:t>
            </a:r>
            <a:r>
              <a:rPr lang="pt-BR" dirty="0" err="1"/>
              <a:t>endogeneidade</a:t>
            </a:r>
            <a:endParaRPr lang="pt-BR" dirty="0"/>
          </a:p>
        </p:txBody>
      </p:sp>
      <p:pic>
        <p:nvPicPr>
          <p:cNvPr id="385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752601"/>
            <a:ext cx="4698947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149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828801"/>
            <a:ext cx="3657600" cy="4302125"/>
          </a:xfrm>
        </p:spPr>
        <p:txBody>
          <a:bodyPr/>
          <a:lstStyle/>
          <a:p>
            <a:r>
              <a:rPr lang="pt-BR" dirty="0"/>
              <a:t>Teste de </a:t>
            </a:r>
            <a:r>
              <a:rPr lang="pt-BR" dirty="0" err="1"/>
              <a:t>sobreidentificação</a:t>
            </a:r>
            <a:endParaRPr lang="pt-BR" dirty="0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4660614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638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restrições </a:t>
            </a:r>
            <a:r>
              <a:rPr lang="pt-BR" dirty="0" err="1"/>
              <a:t>sobreidentificadoras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Se temos mais instrumentos do que necessitamos, podemos testar se alguns estão não correlacionadas com o erro estrutural.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Dois instrumentos possíveis: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>
            <a:extLst>
              <a:ext uri="{FF2B5EF4-FFF2-40B4-BE49-F238E27FC236}">
                <a16:creationId xmlns:a16="http://schemas.microsoft.com/office/drawing/2014/main" id="{1997799A-3BAA-4C9A-BE01-D85FE5678E1F}"/>
              </a:ext>
            </a:extLst>
          </p:cNvPr>
          <p:cNvSpPr/>
          <p:nvPr/>
        </p:nvSpPr>
        <p:spPr bwMode="auto">
          <a:xfrm>
            <a:off x="5334000" y="3086100"/>
            <a:ext cx="5334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Times New Roman" pitchFamily="18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E0DE2AE-15DF-477E-A49E-A66D47662102}"/>
              </a:ext>
            </a:extLst>
          </p:cNvPr>
          <p:cNvCxnSpPr/>
          <p:nvPr/>
        </p:nvCxnSpPr>
        <p:spPr bwMode="auto">
          <a:xfrm>
            <a:off x="5505450" y="4001294"/>
            <a:ext cx="723900" cy="609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1843AA-F33F-4EFB-8268-62B54FC31E0F}"/>
              </a:ext>
            </a:extLst>
          </p:cNvPr>
          <p:cNvSpPr txBox="1"/>
          <p:nvPr/>
        </p:nvSpPr>
        <p:spPr>
          <a:xfrm>
            <a:off x="6338656" y="4768334"/>
            <a:ext cx="21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Regressor</a:t>
            </a:r>
            <a:r>
              <a:rPr lang="pt-BR" dirty="0"/>
              <a:t> endógeno</a:t>
            </a:r>
          </a:p>
        </p:txBody>
      </p:sp>
    </p:spTree>
    <p:extLst>
      <p:ext uri="{BB962C8B-B14F-4D97-AF65-F5344CB8AC3E}">
        <p14:creationId xmlns:p14="http://schemas.microsoft.com/office/powerpoint/2010/main" val="377889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0BA58-5235-41D3-A769-A810BA58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restrições </a:t>
            </a:r>
            <a:r>
              <a:rPr lang="pt-BR" dirty="0" err="1"/>
              <a:t>sobreidentificadoras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40CCF5-82C6-4D83-90EB-ED65364F5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Como temos dois instrumentos para y2, estimamos por VI separadamente usando uma vez cada instrumento:</a:t>
                </a:r>
              </a:p>
              <a:p>
                <a:r>
                  <a:rPr lang="pt-BR" dirty="0"/>
                  <a:t>Usando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como instrumento: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Usando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 como instrumento: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40CCF5-82C6-4D83-90EB-ED65364F5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614A059-DEF0-42D8-8C77-6F500B918EF9}"/>
              </a:ext>
            </a:extLst>
          </p:cNvPr>
          <p:cNvCxnSpPr/>
          <p:nvPr/>
        </p:nvCxnSpPr>
        <p:spPr bwMode="auto">
          <a:xfrm>
            <a:off x="7086600" y="4038600"/>
            <a:ext cx="990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5BED38-47BB-409B-BE11-8930F9FC2B1D}"/>
                  </a:ext>
                </a:extLst>
              </p:cNvPr>
              <p:cNvSpPr txBox="1"/>
              <p:nvPr/>
            </p:nvSpPr>
            <p:spPr>
              <a:xfrm>
                <a:off x="7772400" y="3751673"/>
                <a:ext cx="1066800" cy="385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5BED38-47BB-409B-BE11-8930F9FC2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751673"/>
                <a:ext cx="1066800" cy="385555"/>
              </a:xfrm>
              <a:prstGeom prst="rect">
                <a:avLst/>
              </a:prstGeom>
              <a:blipFill>
                <a:blip r:embed="rId3"/>
                <a:stretch>
                  <a:fillRect t="-1563" r="-28000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D8534C6-0849-4B75-8149-2C5FB131AF85}"/>
              </a:ext>
            </a:extLst>
          </p:cNvPr>
          <p:cNvCxnSpPr/>
          <p:nvPr/>
        </p:nvCxnSpPr>
        <p:spPr bwMode="auto">
          <a:xfrm>
            <a:off x="7171308" y="5029200"/>
            <a:ext cx="990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8519A75-A172-4140-A878-EF16CAFAFECA}"/>
                  </a:ext>
                </a:extLst>
              </p:cNvPr>
              <p:cNvSpPr txBox="1"/>
              <p:nvPr/>
            </p:nvSpPr>
            <p:spPr>
              <a:xfrm>
                <a:off x="7924800" y="4748521"/>
                <a:ext cx="1066800" cy="38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8519A75-A172-4140-A878-EF16CAFA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748521"/>
                <a:ext cx="1066800" cy="385105"/>
              </a:xfrm>
              <a:prstGeom prst="rect">
                <a:avLst/>
              </a:prstGeom>
              <a:blipFill>
                <a:blip r:embed="rId4"/>
                <a:stretch>
                  <a:fillRect t="-3175" r="-28000" b="-126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52FE460E-1950-42EB-AD10-260C024DA7E4}"/>
              </a:ext>
            </a:extLst>
          </p:cNvPr>
          <p:cNvSpPr/>
          <p:nvPr/>
        </p:nvSpPr>
        <p:spPr bwMode="auto">
          <a:xfrm>
            <a:off x="7924800" y="3429001"/>
            <a:ext cx="1295400" cy="220979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Times New Roman" pitchFamily="18" charset="0"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C74EC0F-5449-41A3-B53D-07EF937A4968}"/>
              </a:ext>
            </a:extLst>
          </p:cNvPr>
          <p:cNvSpPr/>
          <p:nvPr/>
        </p:nvSpPr>
        <p:spPr bwMode="auto">
          <a:xfrm>
            <a:off x="9220200" y="4152898"/>
            <a:ext cx="304800" cy="381000"/>
          </a:xfrm>
          <a:prstGeom prst="righ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Times New Roman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09E67E-34DF-4B6F-8AB2-99D92D087FED}"/>
              </a:ext>
            </a:extLst>
          </p:cNvPr>
          <p:cNvSpPr txBox="1"/>
          <p:nvPr/>
        </p:nvSpPr>
        <p:spPr>
          <a:xfrm>
            <a:off x="9525000" y="397986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Estimadores de VI</a:t>
            </a:r>
          </a:p>
        </p:txBody>
      </p:sp>
    </p:spTree>
    <p:extLst>
      <p:ext uri="{BB962C8B-B14F-4D97-AF65-F5344CB8AC3E}">
        <p14:creationId xmlns:p14="http://schemas.microsoft.com/office/powerpoint/2010/main" val="638763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F290A-2E5F-4977-B153-39E36435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restrições </a:t>
            </a:r>
            <a:r>
              <a:rPr lang="pt-BR" dirty="0" err="1"/>
              <a:t>sobreidentificadoras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B4AF3A-FC90-470B-8264-410FED3B5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Hausman (1978):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 err="1"/>
                  <a:t>Hipótes</a:t>
                </a:r>
                <a:r>
                  <a:rPr lang="pt-BR" dirty="0"/>
                  <a:t>e nula: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Se rejeito a hipótese nula,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e/ou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 falham no critério de </a:t>
                </a:r>
                <a:r>
                  <a:rPr lang="pt-BR" dirty="0" err="1"/>
                  <a:t>exogeneidade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B4AF3A-FC90-470B-8264-410FED3B5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71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C1A7B-271A-4925-BBE7-80E47CB6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err="1"/>
              <a:t>sobreidentificação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12001-EF53-4E3C-B205-B5B86079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restrições </a:t>
            </a:r>
            <a:r>
              <a:rPr lang="pt-BR" dirty="0" err="1"/>
              <a:t>sobreidentificadoras</a:t>
            </a:r>
            <a:r>
              <a:rPr lang="pt-BR" dirty="0"/>
              <a:t>: </a:t>
            </a:r>
            <a:r>
              <a:rPr lang="pt-BR" dirty="0" err="1"/>
              <a:t>idéia</a:t>
            </a:r>
            <a:r>
              <a:rPr lang="pt-BR" dirty="0"/>
              <a:t> geral é que temos mais instrumentos do que necessitamos para estimar de forma consistente o efeito do </a:t>
            </a:r>
            <a:r>
              <a:rPr lang="pt-BR" dirty="0" err="1"/>
              <a:t>regressor</a:t>
            </a:r>
            <a:r>
              <a:rPr lang="pt-BR" dirty="0"/>
              <a:t> ou </a:t>
            </a:r>
            <a:r>
              <a:rPr lang="pt-BR" dirty="0" err="1"/>
              <a:t>regressores</a:t>
            </a:r>
            <a:r>
              <a:rPr lang="pt-BR" dirty="0"/>
              <a:t> endógenos.</a:t>
            </a:r>
          </a:p>
          <a:p>
            <a:r>
              <a:rPr lang="pt-BR" dirty="0"/>
              <a:t>Podemos testar uma restrição </a:t>
            </a:r>
            <a:r>
              <a:rPr lang="pt-BR" dirty="0" err="1"/>
              <a:t>sobreidentificadora</a:t>
            </a:r>
            <a:r>
              <a:rPr lang="pt-BR" dirty="0"/>
              <a:t>.</a:t>
            </a:r>
          </a:p>
          <a:p>
            <a:r>
              <a:rPr lang="pt-BR" dirty="0"/>
              <a:t>Se temos 3 instrumentos para um </a:t>
            </a:r>
            <a:r>
              <a:rPr lang="pt-BR" dirty="0" err="1"/>
              <a:t>regressor</a:t>
            </a:r>
            <a:r>
              <a:rPr lang="pt-BR" dirty="0"/>
              <a:t> endógeno: q = 3-1 = 2 restrições </a:t>
            </a:r>
            <a:r>
              <a:rPr lang="pt-BR" dirty="0" err="1"/>
              <a:t>sobreidentificadoras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86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749" y="147011"/>
            <a:ext cx="10515600" cy="1325563"/>
          </a:xfrm>
        </p:spPr>
        <p:txBody>
          <a:bodyPr/>
          <a:lstStyle/>
          <a:p>
            <a:pPr eaLnBrk="1" hangingPunct="1"/>
            <a:r>
              <a:rPr lang="en-US" b="1" dirty="0" err="1"/>
              <a:t>Variáveis</a:t>
            </a:r>
            <a:r>
              <a:rPr lang="en-US" b="1" dirty="0"/>
              <a:t> </a:t>
            </a:r>
            <a:r>
              <a:rPr lang="en-US" b="1" dirty="0" err="1"/>
              <a:t>instrumentais</a:t>
            </a:r>
            <a:endParaRPr lang="en-US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749" y="1644242"/>
            <a:ext cx="11619452" cy="506674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 </a:t>
            </a:r>
            <a:r>
              <a:rPr lang="en-US" b="1" dirty="0"/>
              <a:t>y</a:t>
            </a:r>
            <a:r>
              <a:rPr lang="en-US" dirty="0"/>
              <a:t>   =   </a:t>
            </a:r>
            <a:r>
              <a:rPr lang="en-US" b="1" dirty="0"/>
              <a:t>X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dirty="0"/>
              <a:t>  +  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, K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r>
              <a:rPr lang="en-US" dirty="0" err="1"/>
              <a:t>Existem</a:t>
            </a:r>
            <a:r>
              <a:rPr lang="en-US" dirty="0"/>
              <a:t> um conjunto de M = K </a:t>
            </a:r>
            <a:r>
              <a:rPr lang="en-US" dirty="0" err="1"/>
              <a:t>variáveis</a:t>
            </a:r>
            <a:r>
              <a:rPr lang="en-US" dirty="0"/>
              <a:t>, </a:t>
            </a:r>
            <a:r>
              <a:rPr lang="en-US" b="1" dirty="0"/>
              <a:t>Z </a:t>
            </a:r>
            <a:r>
              <a:rPr lang="en-US" dirty="0" err="1"/>
              <a:t>tal</a:t>
            </a:r>
            <a:r>
              <a:rPr lang="en-US" dirty="0"/>
              <a:t> que: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           </a:t>
            </a:r>
            <a:r>
              <a:rPr lang="en-US" b="1" dirty="0" err="1">
                <a:solidFill>
                  <a:srgbClr val="FF0000"/>
                </a:solidFill>
              </a:rPr>
              <a:t>plim</a:t>
            </a:r>
            <a:r>
              <a:rPr lang="en-US" b="1" dirty="0">
                <a:solidFill>
                  <a:srgbClr val="FF0000"/>
                </a:solidFill>
              </a:rPr>
              <a:t>(Z’X/n)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b="1" dirty="0">
                <a:solidFill>
                  <a:srgbClr val="FF0000"/>
                </a:solidFill>
              </a:rPr>
              <a:t> 0  mas  </a:t>
            </a:r>
            <a:r>
              <a:rPr lang="en-US" b="1" dirty="0" err="1">
                <a:solidFill>
                  <a:srgbClr val="FF0000"/>
                </a:solidFill>
              </a:rPr>
              <a:t>plim</a:t>
            </a:r>
            <a:r>
              <a:rPr lang="en-US" b="1" dirty="0">
                <a:solidFill>
                  <a:srgbClr val="FF0000"/>
                </a:solidFill>
              </a:rPr>
              <a:t>(Z’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b="1" dirty="0">
                <a:solidFill>
                  <a:srgbClr val="FF0000"/>
                </a:solidFill>
              </a:rPr>
              <a:t>/n) =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Denominamos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instrumentais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Hipóteses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plim</a:t>
            </a:r>
            <a:r>
              <a:rPr lang="en-US" b="1" dirty="0"/>
              <a:t>(Z’Z/n) </a:t>
            </a:r>
            <a:r>
              <a:rPr lang="en-US" b="1" dirty="0">
                <a:sym typeface="Symbol" pitchFamily="18" charset="2"/>
              </a:rPr>
              <a:t>= </a:t>
            </a:r>
            <a:r>
              <a:rPr lang="en-US" b="1" dirty="0" err="1">
                <a:sym typeface="Symbol" pitchFamily="18" charset="2"/>
              </a:rPr>
              <a:t>Q</a:t>
            </a:r>
            <a:r>
              <a:rPr lang="en-US" b="1" baseline="-25000" dirty="0" err="1">
                <a:sym typeface="Symbol" pitchFamily="18" charset="2"/>
              </a:rPr>
              <a:t>zz</a:t>
            </a:r>
            <a:r>
              <a:rPr lang="en-US" b="1" baseline="-25000" dirty="0">
                <a:sym typeface="Symbol" pitchFamily="18" charset="2"/>
              </a:rPr>
              <a:t> </a:t>
            </a:r>
            <a:r>
              <a:rPr lang="en-US" b="1" dirty="0"/>
              <a:t>(dado é </a:t>
            </a:r>
            <a:r>
              <a:rPr lang="en-US" b="1" dirty="0" err="1"/>
              <a:t>bem</a:t>
            </a:r>
            <a:r>
              <a:rPr lang="en-US" b="1" dirty="0"/>
              <a:t> </a:t>
            </a:r>
            <a:r>
              <a:rPr lang="en-US" b="1" dirty="0" err="1"/>
              <a:t>comportado</a:t>
            </a:r>
            <a:r>
              <a:rPr lang="en-US" b="1" dirty="0"/>
              <a:t>)</a:t>
            </a:r>
            <a:endParaRPr lang="en-US" b="1" baseline="-25000" dirty="0"/>
          </a:p>
          <a:p>
            <a:pPr lvl="1"/>
            <a:r>
              <a:rPr lang="en-US" b="1" dirty="0" err="1"/>
              <a:t>plim</a:t>
            </a:r>
            <a:r>
              <a:rPr lang="en-US" b="1" dirty="0"/>
              <a:t>(Z’X/n) </a:t>
            </a:r>
            <a:r>
              <a:rPr lang="en-US" b="1" dirty="0">
                <a:sym typeface="Symbol" pitchFamily="18" charset="2"/>
              </a:rPr>
              <a:t>= </a:t>
            </a:r>
            <a:r>
              <a:rPr lang="en-US" b="1" dirty="0" err="1">
                <a:sym typeface="Symbol" pitchFamily="18" charset="2"/>
              </a:rPr>
              <a:t>Q</a:t>
            </a:r>
            <a:r>
              <a:rPr lang="en-US" b="1" baseline="-25000" dirty="0" err="1">
                <a:sym typeface="Symbol" pitchFamily="18" charset="2"/>
              </a:rPr>
              <a:t>zx</a:t>
            </a:r>
            <a:r>
              <a:rPr lang="en-US" b="1" baseline="-25000" dirty="0">
                <a:sym typeface="Symbol" pitchFamily="18" charset="2"/>
              </a:rPr>
              <a:t> </a:t>
            </a:r>
            <a:r>
              <a:rPr lang="en-US" b="1" dirty="0"/>
              <a:t>(</a:t>
            </a:r>
            <a:r>
              <a:rPr lang="en-US" b="1" dirty="0" err="1"/>
              <a:t>relevância</a:t>
            </a:r>
            <a:r>
              <a:rPr lang="en-US" b="1" dirty="0"/>
              <a:t>)</a:t>
            </a:r>
            <a:endParaRPr lang="en-US" b="1" baseline="-25000" dirty="0"/>
          </a:p>
          <a:p>
            <a:pPr lvl="1"/>
            <a:r>
              <a:rPr lang="en-US" b="1" dirty="0" err="1"/>
              <a:t>plim</a:t>
            </a:r>
            <a:r>
              <a:rPr lang="en-US" b="1" dirty="0"/>
              <a:t>(Z’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b="1" dirty="0"/>
              <a:t>/n) = 0 (</a:t>
            </a:r>
            <a:r>
              <a:rPr lang="en-US" b="1" dirty="0" err="1"/>
              <a:t>exogeneidade</a:t>
            </a:r>
            <a:r>
              <a:rPr lang="en-US" b="1" dirty="0"/>
              <a:t>)</a:t>
            </a:r>
          </a:p>
          <a:p>
            <a:pPr lvl="1"/>
            <a:endParaRPr lang="en-US" b="1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2F5E0-235D-40B4-B5C7-58B5EBFD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há mais de uma restrição </a:t>
            </a:r>
            <a:r>
              <a:rPr lang="pt-BR" dirty="0" err="1"/>
              <a:t>sobreidentificadora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67C67-73E3-4C0D-96A1-77C7D8B4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828800"/>
            <a:ext cx="11299372" cy="4724400"/>
          </a:xfrm>
        </p:spPr>
        <p:txBody>
          <a:bodyPr/>
          <a:lstStyle/>
          <a:p>
            <a:r>
              <a:rPr lang="pt-BR" dirty="0"/>
              <a:t>Se todos instrumentos forem exógenos, os resíduos do MQ2E devem ser não correlacionados com os instrumentos.</a:t>
            </a:r>
          </a:p>
          <a:p>
            <a:endParaRPr lang="pt-BR" dirty="0"/>
          </a:p>
          <a:p>
            <a:r>
              <a:rPr lang="pt-BR" dirty="0"/>
              <a:t>Teste: testa a correlação entre resíduos e q funções lineares dos instrumentos.</a:t>
            </a:r>
          </a:p>
          <a:p>
            <a:endParaRPr lang="pt-BR" dirty="0"/>
          </a:p>
          <a:p>
            <a:r>
              <a:rPr lang="pt-BR" dirty="0"/>
              <a:t>A hipótese nula é que os instrumentos são exógenos!</a:t>
            </a:r>
          </a:p>
          <a:p>
            <a:endParaRPr lang="pt-BR" dirty="0"/>
          </a:p>
          <a:p>
            <a:r>
              <a:rPr lang="pt-BR" dirty="0"/>
              <a:t>Se rejeito a hipótese nula: alguns instrumentos não são exógenos!!!</a:t>
            </a:r>
          </a:p>
        </p:txBody>
      </p:sp>
    </p:spTree>
    <p:extLst>
      <p:ext uri="{BB962C8B-B14F-4D97-AF65-F5344CB8AC3E}">
        <p14:creationId xmlns:p14="http://schemas.microsoft.com/office/powerpoint/2010/main" val="2757717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8555A-5180-4990-8518-4D46FD60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85591-802E-4E1E-B186-22876DA1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93C33D-51BC-43E7-A97A-B1C389EE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8" y="1290162"/>
            <a:ext cx="12115800" cy="5030635"/>
          </a:xfrm>
          <a:prstGeom prst="rect">
            <a:avLst/>
          </a:prstGeom>
          <a:solidFill>
            <a:srgbClr val="CCECFF"/>
          </a:solidFill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099A6909-B718-403D-AC3F-8FD128EE17C7}"/>
              </a:ext>
            </a:extLst>
          </p:cNvPr>
          <p:cNvSpPr/>
          <p:nvPr/>
        </p:nvSpPr>
        <p:spPr bwMode="auto">
          <a:xfrm rot="4110872">
            <a:off x="5226108" y="5678129"/>
            <a:ext cx="304800" cy="593015"/>
          </a:xfrm>
          <a:prstGeom prst="down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Times New Roman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BA2E6C-3573-485F-8849-53F94013F3AA}"/>
              </a:ext>
            </a:extLst>
          </p:cNvPr>
          <p:cNvSpPr txBox="1"/>
          <p:nvPr/>
        </p:nvSpPr>
        <p:spPr>
          <a:xfrm>
            <a:off x="5943600" y="5674466"/>
            <a:ext cx="288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rejeito a hipótese nula. Instrumentos são exógenos</a:t>
            </a:r>
          </a:p>
        </p:txBody>
      </p:sp>
    </p:spTree>
    <p:extLst>
      <p:ext uri="{BB962C8B-B14F-4D97-AF65-F5344CB8AC3E}">
        <p14:creationId xmlns:p14="http://schemas.microsoft.com/office/powerpoint/2010/main" val="329214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ED3D-44FD-4D58-97D7-6DA6134E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Variáveis instrumentais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82A16-CF61-4400-843B-12796175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1825625"/>
            <a:ext cx="11076963" cy="4667250"/>
          </a:xfrm>
        </p:spPr>
        <p:txBody>
          <a:bodyPr>
            <a:normAutofit/>
          </a:bodyPr>
          <a:lstStyle/>
          <a:p>
            <a:r>
              <a:rPr lang="en-US" dirty="0"/>
              <a:t>Uma alternative para o </a:t>
            </a:r>
            <a:r>
              <a:rPr lang="en-US" dirty="0" err="1"/>
              <a:t>estimador</a:t>
            </a:r>
            <a:r>
              <a:rPr lang="en-US" dirty="0"/>
              <a:t> de MQO é o </a:t>
            </a:r>
            <a:r>
              <a:rPr lang="en-US" dirty="0" err="1"/>
              <a:t>estimador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instrumentais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b="1" dirty="0"/>
              <a:t>            </a:t>
            </a:r>
            <a:r>
              <a:rPr lang="en-US" b="1" dirty="0" err="1"/>
              <a:t>b</a:t>
            </a:r>
            <a:r>
              <a:rPr lang="en-US" baseline="-25000" dirty="0" err="1"/>
              <a:t>IV</a:t>
            </a:r>
            <a:r>
              <a:rPr lang="en-US" dirty="0"/>
              <a:t>  =  (</a:t>
            </a:r>
            <a:r>
              <a:rPr lang="en-US" b="1" dirty="0"/>
              <a:t>Z’X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b="1" dirty="0"/>
              <a:t>Z’y</a:t>
            </a:r>
          </a:p>
          <a:p>
            <a:endParaRPr lang="en-US" dirty="0"/>
          </a:p>
          <a:p>
            <a:r>
              <a:rPr lang="en-US" dirty="0" err="1"/>
              <a:t>Escolhido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estimador</a:t>
            </a:r>
            <a:r>
              <a:rPr lang="en-US" dirty="0"/>
              <a:t>, </a:t>
            </a:r>
            <a:r>
              <a:rPr lang="en-US" dirty="0" err="1"/>
              <a:t>devemos</a:t>
            </a:r>
            <a:r>
              <a:rPr lang="en-US" dirty="0"/>
              <a:t> responder 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perguntas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Porque</a:t>
            </a:r>
            <a:r>
              <a:rPr lang="en-US" sz="2800" dirty="0"/>
              <a:t> </a:t>
            </a:r>
            <a:r>
              <a:rPr lang="en-US" sz="2800" dirty="0" err="1"/>
              <a:t>usá</a:t>
            </a:r>
            <a:r>
              <a:rPr lang="en-US" sz="2800" dirty="0"/>
              <a:t>-lo?</a:t>
            </a:r>
          </a:p>
          <a:p>
            <a:pPr lvl="1"/>
            <a:r>
              <a:rPr lang="en-US" sz="2800" dirty="0" err="1"/>
              <a:t>Quais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as </a:t>
            </a:r>
            <a:r>
              <a:rPr lang="en-US" sz="2800" dirty="0" err="1"/>
              <a:t>suas</a:t>
            </a:r>
            <a:r>
              <a:rPr lang="en-US" sz="2800" dirty="0"/>
              <a:t> </a:t>
            </a:r>
            <a:r>
              <a:rPr lang="en-US" sz="2800" dirty="0" err="1"/>
              <a:t>propriedades</a:t>
            </a:r>
            <a:r>
              <a:rPr lang="en-US" sz="2800" dirty="0"/>
              <a:t> </a:t>
            </a:r>
            <a:r>
              <a:rPr lang="en-US" sz="2800" dirty="0" err="1"/>
              <a:t>comparativamente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EMQ?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97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Estimador</a:t>
            </a:r>
            <a:r>
              <a:rPr lang="en-US" b="1" dirty="0"/>
              <a:t> de </a:t>
            </a:r>
            <a:r>
              <a:rPr lang="en-US" b="1" dirty="0" err="1"/>
              <a:t>variáveis</a:t>
            </a:r>
            <a:r>
              <a:rPr lang="en-US" b="1" dirty="0"/>
              <a:t> </a:t>
            </a:r>
            <a:r>
              <a:rPr lang="en-US" b="1" dirty="0" err="1"/>
              <a:t>instrumentais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15" y="1793876"/>
            <a:ext cx="11501306" cy="479148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err="1"/>
              <a:t>Consistente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err="1"/>
              <a:t>b</a:t>
            </a:r>
            <a:r>
              <a:rPr lang="en-US" baseline="-25000" dirty="0" err="1"/>
              <a:t>IV</a:t>
            </a:r>
            <a:r>
              <a:rPr lang="en-US" dirty="0"/>
              <a:t> = (</a:t>
            </a:r>
            <a:r>
              <a:rPr lang="en-US" b="1" dirty="0"/>
              <a:t>Z’X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b="1" dirty="0"/>
              <a:t>Z’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dirty="0"/>
              <a:t> = (</a:t>
            </a:r>
            <a:r>
              <a:rPr lang="en-US" b="1" dirty="0"/>
              <a:t>Z’X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b="1" dirty="0"/>
              <a:t>Z’[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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+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</a:t>
            </a:r>
            <a:r>
              <a:rPr lang="en-US" b="1" dirty="0">
                <a:sym typeface="Symbol" pitchFamily="18" charset="2"/>
              </a:rPr>
              <a:t>]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 err="1"/>
              <a:t>b</a:t>
            </a:r>
            <a:r>
              <a:rPr lang="en-US" baseline="-25000" dirty="0" err="1"/>
              <a:t>IV</a:t>
            </a:r>
            <a:r>
              <a:rPr lang="en-US" dirty="0"/>
              <a:t> = (</a:t>
            </a:r>
            <a:r>
              <a:rPr lang="en-US" b="1" dirty="0"/>
              <a:t>Z’X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b="1" dirty="0"/>
              <a:t>Z’X</a:t>
            </a:r>
            <a:r>
              <a:rPr lang="en-US" b="1" dirty="0">
                <a:sym typeface="Symbol" pitchFamily="18" charset="2"/>
              </a:rPr>
              <a:t> + </a:t>
            </a:r>
            <a:r>
              <a:rPr lang="en-US" dirty="0"/>
              <a:t>(</a:t>
            </a:r>
            <a:r>
              <a:rPr lang="en-US" b="1" dirty="0"/>
              <a:t>Z’X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b="1" dirty="0"/>
              <a:t>Z’</a:t>
            </a:r>
            <a:r>
              <a:rPr lang="en-US" b="1" dirty="0">
                <a:sym typeface="Symbol" pitchFamily="18" charset="2"/>
              </a:rPr>
              <a:t> 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  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Z’X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/n)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-1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Z’X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/n)</a:t>
            </a:r>
            <a:r>
              <a:rPr lang="el-GR" b="1" dirty="0"/>
              <a:t>β</a:t>
            </a:r>
            <a:r>
              <a:rPr lang="en-US" dirty="0"/>
              <a:t>+ (</a:t>
            </a:r>
            <a:r>
              <a:rPr lang="en-US" b="1" dirty="0"/>
              <a:t>Z’X</a:t>
            </a:r>
            <a:r>
              <a:rPr lang="en-US" dirty="0"/>
              <a:t>/n)</a:t>
            </a:r>
            <a:r>
              <a:rPr lang="en-US" baseline="30000" dirty="0"/>
              <a:t>-1</a:t>
            </a:r>
            <a:r>
              <a:rPr lang="en-US" b="1" dirty="0"/>
              <a:t>Z’</a:t>
            </a:r>
            <a:r>
              <a:rPr lang="el-GR" b="1" dirty="0"/>
              <a:t>ε</a:t>
            </a:r>
            <a:r>
              <a:rPr lang="en-US" dirty="0"/>
              <a:t>/n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   = </a:t>
            </a:r>
            <a:r>
              <a:rPr lang="el-GR" b="1" dirty="0"/>
              <a:t>β</a:t>
            </a:r>
            <a:r>
              <a:rPr lang="en-US" dirty="0"/>
              <a:t>+ (</a:t>
            </a:r>
            <a:r>
              <a:rPr lang="en-US" b="1" dirty="0"/>
              <a:t>Z’X</a:t>
            </a:r>
            <a:r>
              <a:rPr lang="en-US" dirty="0"/>
              <a:t>/n)</a:t>
            </a:r>
            <a:r>
              <a:rPr lang="en-US" baseline="30000" dirty="0"/>
              <a:t>-1</a:t>
            </a:r>
            <a:r>
              <a:rPr lang="en-US" b="1" dirty="0"/>
              <a:t>Z’</a:t>
            </a:r>
            <a:r>
              <a:rPr lang="el-GR" b="1" dirty="0"/>
              <a:t>ε</a:t>
            </a:r>
            <a:r>
              <a:rPr lang="en-US" dirty="0"/>
              <a:t>/n</a:t>
            </a:r>
          </a:p>
          <a:p>
            <a:pPr>
              <a:buNone/>
            </a:pPr>
            <a:r>
              <a:rPr lang="en-US" dirty="0"/>
              <a:t>Se </a:t>
            </a:r>
            <a:r>
              <a:rPr lang="en-US" dirty="0" err="1"/>
              <a:t>tomar</a:t>
            </a:r>
            <a:r>
              <a:rPr lang="en-US" dirty="0"/>
              <a:t> o </a:t>
            </a:r>
            <a:r>
              <a:rPr lang="en-US" dirty="0" err="1"/>
              <a:t>plim</a:t>
            </a:r>
            <a:r>
              <a:rPr lang="en-US" dirty="0"/>
              <a:t> de </a:t>
            </a:r>
            <a:r>
              <a:rPr lang="en-US" b="1" dirty="0" err="1"/>
              <a:t>b</a:t>
            </a:r>
            <a:r>
              <a:rPr lang="en-US" baseline="-25000" dirty="0" err="1"/>
              <a:t>IV</a:t>
            </a:r>
            <a:r>
              <a:rPr lang="en-US" baseline="-25000" dirty="0"/>
              <a:t>             </a:t>
            </a:r>
            <a:r>
              <a:rPr lang="en-US" dirty="0" err="1"/>
              <a:t>plim</a:t>
            </a:r>
            <a:r>
              <a:rPr lang="en-US" dirty="0"/>
              <a:t> </a:t>
            </a:r>
            <a:r>
              <a:rPr lang="en-US" b="1" dirty="0" err="1"/>
              <a:t>b</a:t>
            </a:r>
            <a:r>
              <a:rPr lang="en-US" baseline="-25000" dirty="0" err="1"/>
              <a:t>IV</a:t>
            </a:r>
            <a:r>
              <a:rPr lang="en-US" dirty="0"/>
              <a:t> = </a:t>
            </a:r>
            <a:r>
              <a:rPr lang="el-GR" b="1" dirty="0"/>
              <a:t>β</a:t>
            </a:r>
            <a:r>
              <a:rPr lang="en-US" dirty="0"/>
              <a:t>+ </a:t>
            </a:r>
            <a:r>
              <a:rPr lang="en-US" dirty="0" err="1"/>
              <a:t>plim</a:t>
            </a:r>
            <a:r>
              <a:rPr lang="en-US" dirty="0"/>
              <a:t>[(</a:t>
            </a:r>
            <a:r>
              <a:rPr lang="en-US" b="1" dirty="0"/>
              <a:t>Z’X</a:t>
            </a:r>
            <a:r>
              <a:rPr lang="en-US" dirty="0"/>
              <a:t>/n)</a:t>
            </a:r>
            <a:r>
              <a:rPr lang="en-US" baseline="30000" dirty="0"/>
              <a:t>-1</a:t>
            </a:r>
            <a:r>
              <a:rPr lang="en-US" dirty="0"/>
              <a:t>]</a:t>
            </a:r>
            <a:r>
              <a:rPr lang="en-US" dirty="0" err="1"/>
              <a:t>plim</a:t>
            </a:r>
            <a:r>
              <a:rPr lang="en-US" dirty="0"/>
              <a:t>[</a:t>
            </a:r>
            <a:r>
              <a:rPr lang="en-US" b="1" dirty="0"/>
              <a:t>Z’</a:t>
            </a:r>
            <a:r>
              <a:rPr lang="el-GR" b="1" dirty="0"/>
              <a:t>ε</a:t>
            </a:r>
            <a:r>
              <a:rPr lang="en-US" dirty="0"/>
              <a:t>/n]=</a:t>
            </a:r>
            <a:r>
              <a:rPr lang="el-GR" b="1" dirty="0"/>
              <a:t> β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O </a:t>
            </a:r>
            <a:r>
              <a:rPr lang="en-US" dirty="0" err="1"/>
              <a:t>estimador</a:t>
            </a:r>
            <a:r>
              <a:rPr lang="en-US" dirty="0"/>
              <a:t> é </a:t>
            </a:r>
            <a:r>
              <a:rPr lang="en-US" dirty="0" err="1"/>
              <a:t>consistente</a:t>
            </a:r>
            <a:r>
              <a:rPr lang="en-US" dirty="0"/>
              <a:t> e </a:t>
            </a:r>
            <a:r>
              <a:rPr lang="en-US" dirty="0" err="1"/>
              <a:t>assintoticamente</a:t>
            </a:r>
            <a:r>
              <a:rPr lang="en-US" dirty="0"/>
              <a:t> normal (</a:t>
            </a:r>
            <a:r>
              <a:rPr lang="en-US" dirty="0" err="1"/>
              <a:t>propriedade</a:t>
            </a:r>
            <a:r>
              <a:rPr lang="en-US" dirty="0"/>
              <a:t> similar </a:t>
            </a:r>
            <a:r>
              <a:rPr lang="en-US" dirty="0" err="1"/>
              <a:t>ao</a:t>
            </a:r>
            <a:r>
              <a:rPr lang="en-US" dirty="0"/>
              <a:t> EMQO)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FD99665C-861A-4AB8-BE71-916B31622DCC}"/>
              </a:ext>
            </a:extLst>
          </p:cNvPr>
          <p:cNvSpPr/>
          <p:nvPr/>
        </p:nvSpPr>
        <p:spPr>
          <a:xfrm>
            <a:off x="3674378" y="4437776"/>
            <a:ext cx="587229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Comparação</a:t>
            </a:r>
            <a:r>
              <a:rPr lang="en-US" b="1" dirty="0"/>
              <a:t> entre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estimadores</a:t>
            </a:r>
            <a:r>
              <a:rPr lang="en-US" b="1" dirty="0"/>
              <a:t> MQO e IV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958" y="1558984"/>
            <a:ext cx="11518083" cy="452303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err="1"/>
              <a:t>Vimos</a:t>
            </a:r>
            <a:r>
              <a:rPr lang="en-US" dirty="0"/>
              <a:t> que o </a:t>
            </a:r>
            <a:r>
              <a:rPr lang="en-US" dirty="0" err="1"/>
              <a:t>estimador</a:t>
            </a:r>
            <a:r>
              <a:rPr lang="en-US" dirty="0"/>
              <a:t> de MQO é </a:t>
            </a:r>
            <a:r>
              <a:rPr lang="en-US" dirty="0" err="1"/>
              <a:t>igual</a:t>
            </a:r>
            <a:r>
              <a:rPr lang="en-US" dirty="0"/>
              <a:t> a: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(</a:t>
            </a:r>
            <a:r>
              <a:rPr lang="en-US" b="1" dirty="0"/>
              <a:t>X</a:t>
            </a:r>
            <a:r>
              <a:rPr lang="en-US" b="1" dirty="0">
                <a:sym typeface="Symbol" pitchFamily="18" charset="2"/>
              </a:rPr>
              <a:t></a:t>
            </a:r>
            <a:r>
              <a:rPr lang="en-US" b="1" dirty="0"/>
              <a:t>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b="1" dirty="0"/>
              <a:t>X</a:t>
            </a:r>
            <a:r>
              <a:rPr lang="en-US" b="1" dirty="0">
                <a:sym typeface="Symbol" pitchFamily="18" charset="2"/>
              </a:rPr>
              <a:t></a:t>
            </a:r>
            <a:r>
              <a:rPr lang="en-US" b="1" dirty="0"/>
              <a:t>y</a:t>
            </a:r>
            <a:r>
              <a:rPr lang="en-US" dirty="0"/>
              <a:t>  =  (</a:t>
            </a:r>
            <a:r>
              <a:rPr lang="en-US" b="1" dirty="0"/>
              <a:t>X</a:t>
            </a:r>
            <a:r>
              <a:rPr lang="en-US" b="1" dirty="0">
                <a:sym typeface="Symbol" pitchFamily="18" charset="2"/>
              </a:rPr>
              <a:t></a:t>
            </a:r>
            <a:r>
              <a:rPr lang="en-US" b="1" dirty="0"/>
              <a:t>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baseline="-25000" dirty="0"/>
              <a:t>i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                    =  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b="1" dirty="0"/>
              <a:t> </a:t>
            </a:r>
            <a:r>
              <a:rPr lang="en-US" dirty="0"/>
              <a:t> + (</a:t>
            </a:r>
            <a:r>
              <a:rPr lang="en-US" b="1" dirty="0"/>
              <a:t>X</a:t>
            </a:r>
            <a:r>
              <a:rPr lang="en-US" b="1" dirty="0">
                <a:sym typeface="Symbol" pitchFamily="18" charset="2"/>
              </a:rPr>
              <a:t></a:t>
            </a:r>
            <a:r>
              <a:rPr lang="en-US" b="1" dirty="0"/>
              <a:t>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baseline="-25000" dirty="0"/>
              <a:t>i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l-GR" dirty="0"/>
              <a:t>ε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Se </a:t>
            </a:r>
            <a:r>
              <a:rPr lang="en-US" dirty="0" err="1"/>
              <a:t>plim</a:t>
            </a:r>
            <a:r>
              <a:rPr lang="en-US" dirty="0"/>
              <a:t>(</a:t>
            </a:r>
            <a:r>
              <a:rPr lang="en-US" b="1" dirty="0"/>
              <a:t>X’X</a:t>
            </a:r>
            <a:r>
              <a:rPr lang="en-US" dirty="0"/>
              <a:t>/n) = </a:t>
            </a:r>
            <a:r>
              <a:rPr lang="en-US" b="1" dirty="0"/>
              <a:t>Q  (</a:t>
            </a:r>
            <a:r>
              <a:rPr lang="en-US" b="1" dirty="0" err="1"/>
              <a:t>diferente</a:t>
            </a:r>
            <a:r>
              <a:rPr lang="en-US" b="1" dirty="0"/>
              <a:t> de zero)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dirty="0" err="1"/>
              <a:t>plim</a:t>
            </a:r>
            <a:r>
              <a:rPr lang="en-US" dirty="0"/>
              <a:t>(</a:t>
            </a:r>
            <a:r>
              <a:rPr lang="en-US" b="1" dirty="0"/>
              <a:t>X’</a:t>
            </a:r>
            <a:r>
              <a:rPr lang="el-GR" b="1" dirty="0"/>
              <a:t>ε</a:t>
            </a:r>
            <a:r>
              <a:rPr lang="en-US" dirty="0"/>
              <a:t>/n)  = </a:t>
            </a:r>
            <a:r>
              <a:rPr lang="en-US" b="1" dirty="0"/>
              <a:t>0</a:t>
            </a:r>
            <a:r>
              <a:rPr lang="en-US" dirty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Podemos </a:t>
            </a:r>
            <a:r>
              <a:rPr lang="en-US" dirty="0" err="1"/>
              <a:t>dizer</a:t>
            </a:r>
            <a:r>
              <a:rPr lang="en-US" dirty="0"/>
              <a:t> que sob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hipóteses</a:t>
            </a:r>
            <a:r>
              <a:rPr lang="en-US" dirty="0"/>
              <a:t>, o EMQO é um </a:t>
            </a:r>
            <a:r>
              <a:rPr lang="en-US" dirty="0" err="1"/>
              <a:t>estimador</a:t>
            </a:r>
            <a:r>
              <a:rPr lang="en-US" dirty="0"/>
              <a:t> de IV,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o </a:t>
            </a:r>
            <a:r>
              <a:rPr lang="en-US" dirty="0" err="1"/>
              <a:t>próprio</a:t>
            </a:r>
            <a:r>
              <a:rPr lang="en-US" dirty="0"/>
              <a:t> conjunto de </a:t>
            </a:r>
            <a:r>
              <a:rPr lang="en-US" dirty="0" err="1"/>
              <a:t>instrumentos</a:t>
            </a:r>
            <a:r>
              <a:rPr lang="en-US" dirty="0"/>
              <a:t>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28600" y="147506"/>
            <a:ext cx="609600" cy="609600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Estimação</a:t>
            </a:r>
            <a:r>
              <a:rPr lang="en-US" dirty="0"/>
              <a:t> de IV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059" y="1825625"/>
            <a:ext cx="11576807" cy="4351338"/>
          </a:xfrm>
        </p:spPr>
        <p:txBody>
          <a:bodyPr/>
          <a:lstStyle/>
          <a:p>
            <a:pPr marL="711200" indent="-711200">
              <a:buNone/>
            </a:pPr>
            <a:r>
              <a:rPr lang="en-US" b="1" dirty="0" err="1"/>
              <a:t>Porque</a:t>
            </a:r>
            <a:r>
              <a:rPr lang="en-US" b="1" dirty="0"/>
              <a:t> </a:t>
            </a:r>
            <a:r>
              <a:rPr lang="en-US" b="1" dirty="0" err="1"/>
              <a:t>usar</a:t>
            </a:r>
            <a:r>
              <a:rPr lang="en-US" b="1" dirty="0"/>
              <a:t> o </a:t>
            </a:r>
            <a:r>
              <a:rPr lang="en-US" b="1" dirty="0" err="1"/>
              <a:t>estimador</a:t>
            </a:r>
            <a:r>
              <a:rPr lang="en-US" b="1" dirty="0"/>
              <a:t> de IV</a:t>
            </a:r>
            <a:r>
              <a:rPr lang="en-US" dirty="0"/>
              <a:t>?  </a:t>
            </a:r>
            <a:r>
              <a:rPr lang="en-US" dirty="0" err="1"/>
              <a:t>Suponha</a:t>
            </a:r>
            <a:r>
              <a:rPr lang="en-US" dirty="0"/>
              <a:t> que </a:t>
            </a:r>
            <a:r>
              <a:rPr lang="en-US" b="1" dirty="0"/>
              <a:t>X</a:t>
            </a:r>
            <a:r>
              <a:rPr lang="en-US" dirty="0"/>
              <a:t> e 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i="1" dirty="0" err="1"/>
              <a:t>correlacionados</a:t>
            </a:r>
            <a:r>
              <a:rPr lang="en-US" dirty="0"/>
              <a:t>.  O EMQO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viesado</a:t>
            </a:r>
            <a:r>
              <a:rPr lang="en-US" dirty="0"/>
              <a:t> e </a:t>
            </a:r>
            <a:r>
              <a:rPr lang="en-US" dirty="0" err="1"/>
              <a:t>inconsistente</a:t>
            </a:r>
            <a:r>
              <a:rPr lang="en-US" dirty="0"/>
              <a:t>.</a:t>
            </a:r>
          </a:p>
          <a:p>
            <a:pPr marL="711200" indent="-711200">
              <a:buNone/>
            </a:pPr>
            <a:r>
              <a:rPr lang="en-US" dirty="0" err="1"/>
              <a:t>Lembrando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 o EMQO:  </a:t>
            </a:r>
          </a:p>
          <a:p>
            <a:pPr marL="711200" indent="-711200">
              <a:buNone/>
            </a:pPr>
            <a:r>
              <a:rPr lang="en-US" dirty="0"/>
              <a:t>      </a:t>
            </a:r>
            <a:r>
              <a:rPr lang="en-US" b="1" dirty="0"/>
              <a:t>b</a:t>
            </a:r>
            <a:r>
              <a:rPr lang="en-US" dirty="0"/>
              <a:t>  =  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dirty="0"/>
              <a:t>  +  (</a:t>
            </a:r>
            <a:r>
              <a:rPr lang="en-US" b="1" dirty="0"/>
              <a:t>X’X</a:t>
            </a:r>
            <a:r>
              <a:rPr lang="en-US" dirty="0"/>
              <a:t>/n)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b="1" dirty="0"/>
              <a:t>X’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/n).  </a:t>
            </a:r>
          </a:p>
          <a:p>
            <a:pPr marL="711200" indent="-711200">
              <a:buNone/>
            </a:pPr>
            <a:r>
              <a:rPr lang="en-US" dirty="0" err="1"/>
              <a:t>Plim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>
                <a:sym typeface="Symbol" pitchFamily="18" charset="2"/>
              </a:rPr>
              <a:t> </a:t>
            </a:r>
            <a:r>
              <a:rPr lang="en-US" dirty="0" err="1"/>
              <a:t>s.s.s</a:t>
            </a:r>
            <a:r>
              <a:rPr lang="en-US" dirty="0"/>
              <a:t> </a:t>
            </a:r>
            <a:r>
              <a:rPr lang="en-US" dirty="0" err="1"/>
              <a:t>plim</a:t>
            </a:r>
            <a:r>
              <a:rPr lang="en-US" dirty="0"/>
              <a:t>(</a:t>
            </a:r>
            <a:r>
              <a:rPr lang="en-US" b="1" dirty="0"/>
              <a:t>X’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/n) = </a:t>
            </a:r>
            <a:r>
              <a:rPr lang="en-US" b="1" dirty="0"/>
              <a:t>0.</a:t>
            </a:r>
            <a:r>
              <a:rPr lang="en-US" dirty="0"/>
              <a:t>  Se </a:t>
            </a:r>
            <a:r>
              <a:rPr lang="en-US" dirty="0" err="1"/>
              <a:t>plim</a:t>
            </a:r>
            <a:r>
              <a:rPr lang="en-US" dirty="0"/>
              <a:t>(</a:t>
            </a:r>
            <a:r>
              <a:rPr lang="en-US" b="1" dirty="0"/>
              <a:t>X’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/n)  é </a:t>
            </a:r>
            <a:r>
              <a:rPr lang="en-US" dirty="0" err="1"/>
              <a:t>diferente</a:t>
            </a:r>
            <a:r>
              <a:rPr lang="en-US" dirty="0"/>
              <a:t> de zero, o </a:t>
            </a:r>
            <a:r>
              <a:rPr lang="en-US" dirty="0" err="1"/>
              <a:t>estimador</a:t>
            </a:r>
            <a:r>
              <a:rPr lang="en-US" dirty="0"/>
              <a:t> é </a:t>
            </a:r>
            <a:r>
              <a:rPr lang="en-US" dirty="0" err="1"/>
              <a:t>inconsistente</a:t>
            </a:r>
            <a:r>
              <a:rPr lang="en-US" dirty="0"/>
              <a:t> [</a:t>
            </a:r>
            <a:r>
              <a:rPr lang="en-US" dirty="0" err="1"/>
              <a:t>plim</a:t>
            </a:r>
            <a:r>
              <a:rPr lang="en-US" dirty="0"/>
              <a:t>(</a:t>
            </a:r>
            <a:r>
              <a:rPr lang="en-US" b="1" dirty="0"/>
              <a:t>X’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/n) = </a:t>
            </a:r>
            <a:r>
              <a:rPr lang="el-GR" dirty="0"/>
              <a:t>η</a:t>
            </a:r>
            <a:r>
              <a:rPr lang="pt-BR" dirty="0"/>
              <a:t>]</a:t>
            </a:r>
            <a:r>
              <a:rPr lang="en-US" dirty="0"/>
              <a:t>. </a:t>
            </a:r>
          </a:p>
          <a:p>
            <a:pPr marL="711200" indent="-711200">
              <a:buNone/>
            </a:pPr>
            <a:endParaRPr lang="en-US" dirty="0"/>
          </a:p>
          <a:p>
            <a:pPr marL="711200" indent="-711200">
              <a:buNone/>
            </a:pPr>
            <a:r>
              <a:rPr lang="en-US" dirty="0" err="1"/>
              <a:t>plim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 = </a:t>
            </a:r>
            <a:r>
              <a:rPr lang="en-US" dirty="0" err="1"/>
              <a:t>plim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dirty="0"/>
              <a:t>  + </a:t>
            </a:r>
            <a:r>
              <a:rPr lang="en-US" dirty="0" err="1"/>
              <a:t>plim</a:t>
            </a:r>
            <a:r>
              <a:rPr lang="en-US" dirty="0"/>
              <a:t> (</a:t>
            </a:r>
            <a:r>
              <a:rPr lang="en-US" b="1" dirty="0"/>
              <a:t>X’X</a:t>
            </a:r>
            <a:r>
              <a:rPr lang="en-US" dirty="0"/>
              <a:t>/n)</a:t>
            </a:r>
            <a:r>
              <a:rPr lang="en-US" baseline="30000" dirty="0"/>
              <a:t>-1</a:t>
            </a:r>
            <a:r>
              <a:rPr lang="en-US" dirty="0"/>
              <a:t>plim (</a:t>
            </a:r>
            <a:r>
              <a:rPr lang="en-US" b="1" dirty="0"/>
              <a:t>X’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/n)</a:t>
            </a:r>
          </a:p>
          <a:p>
            <a:pPr marL="711200" indent="-711200">
              <a:buNone/>
            </a:pPr>
            <a:r>
              <a:rPr lang="en-US" dirty="0" err="1"/>
              <a:t>plim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 =  </a:t>
            </a:r>
            <a:r>
              <a:rPr lang="en-US" b="1" dirty="0">
                <a:sym typeface="Symbol" pitchFamily="18" charset="2"/>
              </a:rPr>
              <a:t> +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b="1" baseline="30000" dirty="0">
                <a:solidFill>
                  <a:srgbClr val="FF0000"/>
                </a:solidFill>
              </a:rPr>
              <a:t>-1</a:t>
            </a:r>
            <a:r>
              <a:rPr lang="el-GR" b="1" dirty="0">
                <a:solidFill>
                  <a:srgbClr val="FF0000"/>
                </a:solidFill>
              </a:rPr>
              <a:t> η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262" y="557169"/>
            <a:ext cx="8229600" cy="530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err="1"/>
              <a:t>Minímos</a:t>
            </a:r>
            <a:r>
              <a:rPr lang="en-US" b="1" dirty="0"/>
              <a:t> </a:t>
            </a:r>
            <a:r>
              <a:rPr lang="en-US" b="1" dirty="0" err="1"/>
              <a:t>Quadrados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dois</a:t>
            </a:r>
            <a:r>
              <a:rPr lang="en-US" b="1" dirty="0"/>
              <a:t> </a:t>
            </a:r>
            <a:r>
              <a:rPr lang="en-US" b="1" dirty="0" err="1"/>
              <a:t>estágios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505" y="1981201"/>
            <a:ext cx="11467750" cy="4444766"/>
          </a:xfrm>
        </p:spPr>
        <p:txBody>
          <a:bodyPr/>
          <a:lstStyle/>
          <a:p>
            <a:pPr marL="533400" indent="-533400">
              <a:buNone/>
            </a:pPr>
            <a:r>
              <a:rPr lang="en-US" sz="2400" dirty="0"/>
              <a:t>Como </a:t>
            </a:r>
            <a:r>
              <a:rPr lang="en-US" sz="2400" dirty="0" err="1"/>
              <a:t>usar</a:t>
            </a:r>
            <a:r>
              <a:rPr lang="en-US" sz="2400" dirty="0"/>
              <a:t> um “</a:t>
            </a:r>
            <a:r>
              <a:rPr lang="en-US" sz="2400" dirty="0" err="1"/>
              <a:t>excesso</a:t>
            </a:r>
            <a:r>
              <a:rPr lang="en-US" sz="2400" dirty="0"/>
              <a:t>” de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instrumentais</a:t>
            </a:r>
            <a:endParaRPr lang="en-US" sz="2400" dirty="0"/>
          </a:p>
          <a:p>
            <a:pPr marL="533400" indent="-533400">
              <a:buNone/>
            </a:pPr>
            <a:endParaRPr lang="en-US" sz="2400" dirty="0"/>
          </a:p>
          <a:p>
            <a:pPr marL="533400" indent="-533400">
              <a:buNone/>
            </a:pPr>
            <a:r>
              <a:rPr lang="en-US" sz="2400" dirty="0"/>
              <a:t>(1) 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tem</a:t>
            </a:r>
            <a:r>
              <a:rPr lang="en-US" sz="2400" dirty="0"/>
              <a:t> K </a:t>
            </a:r>
            <a:r>
              <a:rPr lang="en-US" sz="2400" dirty="0" err="1"/>
              <a:t>variáveis</a:t>
            </a:r>
            <a:r>
              <a:rPr lang="en-US" sz="2400" dirty="0"/>
              <a:t>.  </a:t>
            </a:r>
            <a:r>
              <a:rPr lang="en-US" sz="2400" dirty="0" err="1"/>
              <a:t>Algumas</a:t>
            </a:r>
            <a:r>
              <a:rPr lang="en-US" sz="2400" dirty="0"/>
              <a:t> (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menos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) das K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correlacionadas</a:t>
            </a:r>
            <a:r>
              <a:rPr lang="en-US" sz="2400" dirty="0"/>
              <a:t> com </a:t>
            </a:r>
            <a:r>
              <a:rPr lang="el-GR" sz="2400" b="1" dirty="0"/>
              <a:t>ε</a:t>
            </a:r>
            <a:r>
              <a:rPr lang="en-US" sz="2400" dirty="0"/>
              <a:t>.</a:t>
            </a:r>
          </a:p>
          <a:p>
            <a:pPr marL="533400" indent="-533400">
              <a:buNone/>
            </a:pPr>
            <a:r>
              <a:rPr lang="en-US" sz="2400" dirty="0"/>
              <a:t>(2)  </a:t>
            </a:r>
            <a:r>
              <a:rPr lang="en-US" sz="2400" b="1" dirty="0"/>
              <a:t>Z</a:t>
            </a:r>
            <a:r>
              <a:rPr lang="en-US" sz="2400" dirty="0"/>
              <a:t> </a:t>
            </a:r>
            <a:r>
              <a:rPr lang="en-US" sz="2400" dirty="0" err="1"/>
              <a:t>tem</a:t>
            </a:r>
            <a:r>
              <a:rPr lang="en-US" sz="2400" dirty="0"/>
              <a:t> M &gt; K </a:t>
            </a:r>
            <a:r>
              <a:rPr lang="en-US" sz="2400" dirty="0" err="1"/>
              <a:t>variáveis</a:t>
            </a:r>
            <a:r>
              <a:rPr lang="en-US" sz="2400" dirty="0"/>
              <a:t>.  </a:t>
            </a:r>
            <a:r>
              <a:rPr lang="en-US" sz="2400" dirty="0" err="1"/>
              <a:t>Algumas</a:t>
            </a:r>
            <a:r>
              <a:rPr lang="en-US" sz="2400" dirty="0"/>
              <a:t> das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b="1" dirty="0"/>
              <a:t>Z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estão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b="1" dirty="0"/>
              <a:t>X</a:t>
            </a:r>
            <a:r>
              <a:rPr lang="en-US" sz="2400" dirty="0"/>
              <a:t>, </a:t>
            </a:r>
            <a:r>
              <a:rPr lang="en-US" sz="2400" dirty="0" err="1"/>
              <a:t>outras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.  </a:t>
            </a:r>
            <a:r>
              <a:rPr lang="en-US" sz="2400" dirty="0" err="1"/>
              <a:t>Nenhuma</a:t>
            </a:r>
            <a:r>
              <a:rPr lang="en-US" sz="2400" dirty="0"/>
              <a:t> das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b="1" dirty="0"/>
              <a:t>Z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correlacionadas</a:t>
            </a:r>
            <a:r>
              <a:rPr lang="en-US" sz="2400" dirty="0"/>
              <a:t> com </a:t>
            </a:r>
            <a:r>
              <a:rPr lang="el-GR" sz="2400" b="1" dirty="0"/>
              <a:t>ε</a:t>
            </a:r>
            <a:r>
              <a:rPr lang="en-US" sz="2400" b="1" dirty="0"/>
              <a:t>.</a:t>
            </a:r>
          </a:p>
          <a:p>
            <a:pPr marL="533400" indent="-533400">
              <a:buNone/>
            </a:pPr>
            <a:r>
              <a:rPr lang="en-US" sz="2400" dirty="0"/>
              <a:t>(3)  Qual das K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devemos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para </a:t>
            </a:r>
            <a:r>
              <a:rPr lang="en-US" sz="2400" dirty="0" err="1"/>
              <a:t>computar</a:t>
            </a:r>
            <a:r>
              <a:rPr lang="en-US" sz="2400" dirty="0"/>
              <a:t> </a:t>
            </a:r>
            <a:r>
              <a:rPr lang="en-US" sz="2400" b="1" dirty="0"/>
              <a:t>Z’X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b="1" dirty="0" err="1"/>
              <a:t>Z’y</a:t>
            </a:r>
            <a:r>
              <a:rPr lang="en-US" sz="2400" dirty="0"/>
              <a:t>?</a:t>
            </a:r>
            <a:endParaRPr lang="el-G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2512</Words>
  <Application>Microsoft Office PowerPoint</Application>
  <PresentationFormat>Widescreen</PresentationFormat>
  <Paragraphs>267</Paragraphs>
  <Slides>41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Tema do Office</vt:lpstr>
      <vt:lpstr>Variáveis instrumentais</vt:lpstr>
      <vt:lpstr>O Problema geral de endogeneidade</vt:lpstr>
      <vt:lpstr>O Problema geral de endogeneidade</vt:lpstr>
      <vt:lpstr>Variáveis instrumentais</vt:lpstr>
      <vt:lpstr>Variáveis instrumentais</vt:lpstr>
      <vt:lpstr>Estimador de variáveis instrumentais</vt:lpstr>
      <vt:lpstr>Comparação entre os estimadores MQO e IV</vt:lpstr>
      <vt:lpstr>Estimação de IV</vt:lpstr>
      <vt:lpstr>Minímos Quadrados em dois estágios</vt:lpstr>
      <vt:lpstr>Estimador de MQ2E</vt:lpstr>
      <vt:lpstr>Estimador de MQ2E</vt:lpstr>
      <vt:lpstr>Problemas com VI: Instrumentos fracos</vt:lpstr>
      <vt:lpstr>Problemas com VI: Instrumentos fracos</vt:lpstr>
      <vt:lpstr>Problemas com VI: Instrumentos fracos</vt:lpstr>
      <vt:lpstr>Problemas com VI: Instrumentos fracos</vt:lpstr>
      <vt:lpstr>Problemas com VI: Instrumentos fracos</vt:lpstr>
      <vt:lpstr>Exemplo:</vt:lpstr>
      <vt:lpstr>Apresentação do PowerPoint</vt:lpstr>
      <vt:lpstr>Apresentação do PowerPoint</vt:lpstr>
      <vt:lpstr>Apresentação do PowerPoint</vt:lpstr>
      <vt:lpstr>Um exemplo prático</vt:lpstr>
      <vt:lpstr>Apresentação do PowerPoint</vt:lpstr>
      <vt:lpstr>Teste de endogeneidade (Hausman)</vt:lpstr>
      <vt:lpstr>Teste de endogeneidade</vt:lpstr>
      <vt:lpstr>Teste de endogeneidade</vt:lpstr>
      <vt:lpstr>Teste de endogeneidade</vt:lpstr>
      <vt:lpstr>Teste de endogeneidade</vt:lpstr>
      <vt:lpstr>Teste de endogeneidade</vt:lpstr>
      <vt:lpstr>Exemplo</vt:lpstr>
      <vt:lpstr>Exemplo</vt:lpstr>
      <vt:lpstr>Exemplo</vt:lpstr>
      <vt:lpstr>Exemplo</vt:lpstr>
      <vt:lpstr>Atenção para comandos do stata...</vt:lpstr>
      <vt:lpstr>Pós estimação</vt:lpstr>
      <vt:lpstr>Testes</vt:lpstr>
      <vt:lpstr>Teste de restrições sobreidentificadoras</vt:lpstr>
      <vt:lpstr>Teste de restrições sobreidentificadoras</vt:lpstr>
      <vt:lpstr>Testes de restrições sobreidentificadoras</vt:lpstr>
      <vt:lpstr>Testes de sobreidentificação</vt:lpstr>
      <vt:lpstr>Quando há mais de uma restrição sobreidentificadora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xxx</dc:creator>
  <cp:lastModifiedBy>Dani</cp:lastModifiedBy>
  <cp:revision>47</cp:revision>
  <dcterms:created xsi:type="dcterms:W3CDTF">2020-10-21T10:29:57Z</dcterms:created>
  <dcterms:modified xsi:type="dcterms:W3CDTF">2022-05-30T00:49:09Z</dcterms:modified>
</cp:coreProperties>
</file>