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sldIdLst>
    <p:sldId id="272" r:id="rId2"/>
    <p:sldId id="257" r:id="rId3"/>
    <p:sldId id="258" r:id="rId4"/>
    <p:sldId id="273" r:id="rId5"/>
    <p:sldId id="274" r:id="rId6"/>
    <p:sldId id="259" r:id="rId7"/>
    <p:sldId id="260" r:id="rId8"/>
    <p:sldId id="261" r:id="rId9"/>
    <p:sldId id="262" r:id="rId10"/>
    <p:sldId id="26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91" r:id="rId27"/>
    <p:sldId id="292" r:id="rId28"/>
    <p:sldId id="293" r:id="rId29"/>
    <p:sldId id="294" r:id="rId30"/>
    <p:sldId id="295" r:id="rId31"/>
    <p:sldId id="28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4" d="100"/>
          <a:sy n="104" d="100"/>
        </p:scale>
        <p:origin x="14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83130C5-B199-4A13-8E2B-B263EC644C3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6148" name="Group 4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5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5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5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5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5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5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5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5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5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5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6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6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6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6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6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6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6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6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6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6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7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71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72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73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74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75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76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77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78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79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80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81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82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83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84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85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86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87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88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89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90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91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92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93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94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95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96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97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98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99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6200" name="Line 56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20" name="Group 76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07" name="Line 63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08" name="Line 64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10" name="Arc 6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19" name="Group 75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12" name="Line 68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13" name="Arc 69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215" name="Rectangle 7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216" name="Rectangle 7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6217" name="Rectangle 7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75142B4-7246-496E-B53F-06B084A9B22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5CDEB-1100-44B6-A3AE-B53B1269C0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F6C31-20D1-46FB-9DFA-5C4C69EE8D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57A03-C2FF-479B-A145-9E41BB8AE14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541F4-3D34-4E7B-88A8-F3E57DAFC31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04230-4DCE-41E4-ADCF-F662DE50BCD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4AEEE-7D93-4296-B016-915C6F4AF19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7E582-2E0C-4777-BF31-52BDB69B5B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AB18E-35EA-46B4-8188-0F7ED70672C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0FB59-ECA1-4DDC-984B-97AD6DE3FD1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19536-AFBC-4E9E-8663-7259D14B18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86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DE28F81B-EE56-4EAE-BB2A-0FCBBF667EE0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Regressão com uma variável dependente Binária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5142B4-7246-496E-B53F-06B084A9B22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15 parte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9347-195B-48D3-8AE0-723DD3C214F7}" type="slidenum">
              <a:rPr lang="en-US"/>
              <a:pPr/>
              <a:t>10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Interpretação</a:t>
            </a:r>
            <a:endParaRPr lang="en-US" dirty="0"/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Claramente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coeficientes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comparar</a:t>
            </a:r>
            <a:r>
              <a:rPr lang="en-US" dirty="0"/>
              <a:t> o </a:t>
            </a:r>
            <a:r>
              <a:rPr lang="en-US" dirty="0" err="1"/>
              <a:t>sinal</a:t>
            </a:r>
            <a:r>
              <a:rPr lang="en-US" dirty="0"/>
              <a:t> e a </a:t>
            </a:r>
            <a:r>
              <a:rPr lang="en-US" dirty="0" err="1"/>
              <a:t>significância</a:t>
            </a:r>
            <a:r>
              <a:rPr lang="en-US" dirty="0"/>
              <a:t> (</a:t>
            </a:r>
            <a:r>
              <a:rPr lang="en-US" dirty="0" err="1"/>
              <a:t>estatística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) dos </a:t>
            </a:r>
            <a:r>
              <a:rPr lang="en-US" dirty="0" err="1"/>
              <a:t>coeficientes</a:t>
            </a:r>
            <a:endParaRPr lang="en-US" dirty="0"/>
          </a:p>
          <a:p>
            <a:r>
              <a:rPr lang="en-US" dirty="0"/>
              <a:t> Para </a:t>
            </a:r>
            <a:r>
              <a:rPr lang="en-US" dirty="0" err="1"/>
              <a:t>comparar</a:t>
            </a:r>
            <a:r>
              <a:rPr lang="en-US" dirty="0"/>
              <a:t> a magnitude dos </a:t>
            </a:r>
            <a:r>
              <a:rPr lang="en-US" dirty="0" err="1"/>
              <a:t>efeitos</a:t>
            </a:r>
            <a:r>
              <a:rPr lang="en-US" dirty="0"/>
              <a:t>, </a:t>
            </a:r>
            <a:r>
              <a:rPr lang="en-US" dirty="0" err="1"/>
              <a:t>teremos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as </a:t>
            </a:r>
            <a:r>
              <a:rPr lang="en-US" dirty="0" err="1"/>
              <a:t>derivadas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média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616F-82A9-4A6E-856C-9D3B3C111FE2}" type="slidenum">
              <a:rPr lang="en-US"/>
              <a:pPr/>
              <a:t>11</a:t>
            </a:fld>
            <a:endParaRPr lang="en-US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discretas</a:t>
            </a:r>
            <a:br>
              <a:rPr lang="en-US" dirty="0"/>
            </a:br>
            <a:endParaRPr lang="en-US" dirty="0"/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11560" y="2420888"/>
            <a:ext cx="7704856" cy="26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Considere</a:t>
            </a:r>
            <a:r>
              <a:rPr lang="en-US" sz="3200" i="1" dirty="0">
                <a:solidFill>
                  <a:schemeClr val="tx1"/>
                </a:solidFill>
              </a:rPr>
              <a:t> y* </a:t>
            </a:r>
            <a:r>
              <a:rPr lang="en-US" sz="3200" i="1" dirty="0" err="1">
                <a:solidFill>
                  <a:schemeClr val="tx1"/>
                </a:solidFill>
              </a:rPr>
              <a:t>como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uma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variável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contínua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não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observada</a:t>
            </a:r>
            <a:r>
              <a:rPr lang="en-US" sz="3200" i="1" dirty="0">
                <a:solidFill>
                  <a:schemeClr val="tx1"/>
                </a:solidFill>
              </a:rPr>
              <a:t> - </a:t>
            </a:r>
            <a:r>
              <a:rPr lang="en-US" sz="3200" i="1" dirty="0" err="1">
                <a:solidFill>
                  <a:schemeClr val="tx1"/>
                </a:solidFill>
              </a:rPr>
              <a:t>variável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latente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 i="1" dirty="0">
                <a:solidFill>
                  <a:schemeClr val="tx1"/>
                </a:solidFill>
              </a:rPr>
              <a:t>y* = </a:t>
            </a:r>
            <a:r>
              <a:rPr lang="en-US" sz="3200" i="1" dirty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US" sz="3200" i="1" baseline="-25000" dirty="0">
                <a:solidFill>
                  <a:schemeClr val="tx1"/>
                </a:solidFill>
              </a:rPr>
              <a:t>0</a:t>
            </a:r>
            <a:r>
              <a:rPr lang="en-US" sz="3200" i="1" dirty="0">
                <a:solidFill>
                  <a:schemeClr val="tx1"/>
                </a:solidFill>
              </a:rPr>
              <a:t> + </a:t>
            </a:r>
            <a:r>
              <a:rPr lang="en-US" sz="3200" b="1" i="1" dirty="0" err="1">
                <a:solidFill>
                  <a:schemeClr val="tx1"/>
                </a:solidFill>
              </a:rPr>
              <a:t>x</a:t>
            </a:r>
            <a:r>
              <a:rPr lang="en-US" sz="3200" b="1" i="1" dirty="0" err="1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US" sz="3200" i="1" dirty="0">
                <a:solidFill>
                  <a:schemeClr val="tx1"/>
                </a:solidFill>
              </a:rPr>
              <a:t> + u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3200" dirty="0" err="1">
                <a:solidFill>
                  <a:schemeClr val="tx1"/>
                </a:solidFill>
              </a:rPr>
              <a:t>Observamos</a:t>
            </a:r>
            <a:r>
              <a:rPr lang="en-US" sz="3200" dirty="0">
                <a:solidFill>
                  <a:schemeClr val="tx1"/>
                </a:solidFill>
              </a:rPr>
              <a:t> a </a:t>
            </a:r>
            <a:r>
              <a:rPr lang="en-US" sz="3200" dirty="0" err="1">
                <a:solidFill>
                  <a:schemeClr val="tx1"/>
                </a:solidFill>
              </a:rPr>
              <a:t>escolha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discreta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feita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pelo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indivíduo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4449" y="5013176"/>
            <a:ext cx="2509639" cy="135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235-5116-4C02-8CFF-9FC7F1AA6886}" type="slidenum">
              <a:rPr lang="en-US"/>
              <a:pPr/>
              <a:t>12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Logit</a:t>
            </a:r>
            <a:r>
              <a:rPr lang="en-US" dirty="0"/>
              <a:t>/</a:t>
            </a:r>
            <a:r>
              <a:rPr lang="en-US" dirty="0" err="1"/>
              <a:t>Probit</a:t>
            </a:r>
            <a:r>
              <a:rPr lang="en-US" dirty="0"/>
              <a:t> </a:t>
            </a:r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P(</a:t>
            </a:r>
            <a:r>
              <a:rPr lang="en-US" i="1" dirty="0"/>
              <a:t>y = 1|</a:t>
            </a:r>
            <a:r>
              <a:rPr lang="en-US" b="1" i="1" dirty="0"/>
              <a:t>x</a:t>
            </a:r>
            <a:r>
              <a:rPr lang="en-US" dirty="0"/>
              <a:t>) = P(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0</a:t>
            </a:r>
            <a:r>
              <a:rPr lang="en-US" i="1" dirty="0"/>
              <a:t> + </a:t>
            </a:r>
            <a:r>
              <a:rPr lang="en-US" b="1" i="1" dirty="0" err="1"/>
              <a:t>x</a:t>
            </a:r>
            <a:r>
              <a:rPr lang="en-US" b="1" i="1" dirty="0" err="1">
                <a:latin typeface="Symbol" pitchFamily="18" charset="2"/>
              </a:rPr>
              <a:t>b</a:t>
            </a:r>
            <a:r>
              <a:rPr lang="en-US" dirty="0"/>
              <a:t> + u &gt; 0 |</a:t>
            </a:r>
            <a:r>
              <a:rPr lang="en-US" b="1" i="1" dirty="0"/>
              <a:t>x </a:t>
            </a:r>
            <a:r>
              <a:rPr lang="en-US" dirty="0"/>
              <a:t>)=</a:t>
            </a:r>
          </a:p>
          <a:p>
            <a:pPr>
              <a:buNone/>
            </a:pPr>
            <a:r>
              <a:rPr lang="en-US" dirty="0"/>
              <a:t>    P(u &gt; - (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0</a:t>
            </a:r>
            <a:r>
              <a:rPr lang="en-US" i="1" dirty="0"/>
              <a:t> + </a:t>
            </a:r>
            <a:r>
              <a:rPr lang="en-US" b="1" i="1" dirty="0" err="1"/>
              <a:t>x</a:t>
            </a:r>
            <a:r>
              <a:rPr lang="en-US" b="1" i="1" dirty="0" err="1">
                <a:latin typeface="Symbol" pitchFamily="18" charset="2"/>
              </a:rPr>
              <a:t>b</a:t>
            </a:r>
            <a:r>
              <a:rPr lang="en-US" dirty="0"/>
              <a:t> ) |</a:t>
            </a:r>
            <a:r>
              <a:rPr lang="en-US" b="1" i="1" dirty="0"/>
              <a:t>x </a:t>
            </a:r>
            <a:r>
              <a:rPr lang="en-US" dirty="0"/>
              <a:t>) =</a:t>
            </a:r>
          </a:p>
          <a:p>
            <a:pPr>
              <a:buNone/>
            </a:pPr>
            <a:r>
              <a:rPr lang="en-US" dirty="0"/>
              <a:t>  = 1 - P(u &lt;= - (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0</a:t>
            </a:r>
            <a:r>
              <a:rPr lang="en-US" i="1" dirty="0"/>
              <a:t> + </a:t>
            </a:r>
            <a:r>
              <a:rPr lang="en-US" b="1" i="1" dirty="0" err="1"/>
              <a:t>x</a:t>
            </a:r>
            <a:r>
              <a:rPr lang="en-US" b="1" i="1" dirty="0" err="1">
                <a:latin typeface="Symbol" pitchFamily="18" charset="2"/>
              </a:rPr>
              <a:t>b</a:t>
            </a:r>
            <a:r>
              <a:rPr lang="en-US" dirty="0"/>
              <a:t> ) |</a:t>
            </a:r>
            <a:r>
              <a:rPr lang="en-US" b="1" i="1" dirty="0"/>
              <a:t>x </a:t>
            </a:r>
            <a:r>
              <a:rPr lang="en-US" dirty="0"/>
              <a:t>) =</a:t>
            </a:r>
          </a:p>
          <a:p>
            <a:pPr>
              <a:buNone/>
            </a:pPr>
            <a:r>
              <a:rPr lang="en-US" dirty="0"/>
              <a:t>  = G(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0</a:t>
            </a:r>
            <a:r>
              <a:rPr lang="en-US" i="1" dirty="0"/>
              <a:t> + </a:t>
            </a:r>
            <a:r>
              <a:rPr lang="en-US" b="1" i="1" dirty="0" err="1"/>
              <a:t>x</a:t>
            </a:r>
            <a:r>
              <a:rPr lang="en-US" b="1" i="1" dirty="0" err="1">
                <a:latin typeface="Symbol" pitchFamily="18" charset="2"/>
              </a:rPr>
              <a:t>b</a:t>
            </a:r>
            <a:r>
              <a:rPr lang="en-US" dirty="0"/>
              <a:t> ) </a:t>
            </a:r>
          </a:p>
          <a:p>
            <a:pPr>
              <a:buNone/>
            </a:pPr>
            <a:r>
              <a:rPr lang="en-US" dirty="0"/>
              <a:t>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6B47-C318-4B13-B52D-A8FAB2C62A74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0648"/>
            <a:ext cx="8066856" cy="1224136"/>
          </a:xfrm>
        </p:spPr>
        <p:txBody>
          <a:bodyPr/>
          <a:lstStyle/>
          <a:p>
            <a:r>
              <a:rPr lang="en-US" dirty="0" err="1"/>
              <a:t>Interpretação</a:t>
            </a:r>
            <a:r>
              <a:rPr lang="en-US" dirty="0"/>
              <a:t> dos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Logit</a:t>
            </a:r>
            <a:r>
              <a:rPr lang="en-US" dirty="0"/>
              <a:t>/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10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Na </a:t>
            </a:r>
            <a:r>
              <a:rPr lang="en-US" dirty="0" err="1"/>
              <a:t>maior</a:t>
            </a:r>
            <a:r>
              <a:rPr lang="en-US" dirty="0"/>
              <a:t> parte dos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saber o </a:t>
            </a:r>
            <a:r>
              <a:rPr lang="en-US" dirty="0" err="1"/>
              <a:t>efeito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explicativa</a:t>
            </a:r>
            <a:r>
              <a:rPr lang="en-US" dirty="0"/>
              <a:t> </a:t>
            </a:r>
            <a:r>
              <a:rPr lang="en-US" i="1" dirty="0" err="1"/>
              <a:t>x</a:t>
            </a:r>
            <a:r>
              <a:rPr lang="en-US" sz="2400" i="1" dirty="0" err="1"/>
              <a:t>j</a:t>
            </a:r>
            <a:r>
              <a:rPr lang="en-US" sz="2400" i="1" dirty="0"/>
              <a:t> </a:t>
            </a:r>
            <a:r>
              <a:rPr lang="en-US" dirty="0" err="1"/>
              <a:t>sobre</a:t>
            </a:r>
            <a:r>
              <a:rPr lang="en-US" dirty="0"/>
              <a:t> a P(y=1/X).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explicativas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contínuas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861048"/>
            <a:ext cx="32099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6B47-C318-4B13-B52D-A8FAB2C62A74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0648"/>
            <a:ext cx="8066856" cy="1224136"/>
          </a:xfrm>
        </p:spPr>
        <p:txBody>
          <a:bodyPr/>
          <a:lstStyle/>
          <a:p>
            <a:r>
              <a:rPr lang="en-US" dirty="0" err="1"/>
              <a:t>Interpretação</a:t>
            </a:r>
            <a:r>
              <a:rPr lang="en-US" dirty="0"/>
              <a:t> dos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Logit</a:t>
            </a:r>
            <a:r>
              <a:rPr lang="en-US" dirty="0"/>
              <a:t>/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10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Como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densidade</a:t>
            </a:r>
            <a:r>
              <a:rPr lang="en-US" dirty="0"/>
              <a:t> de </a:t>
            </a:r>
            <a:r>
              <a:rPr lang="en-US" dirty="0" err="1"/>
              <a:t>probabilidade</a:t>
            </a:r>
            <a:r>
              <a:rPr lang="en-US" dirty="0"/>
              <a:t> é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, o </a:t>
            </a:r>
            <a:r>
              <a:rPr lang="en-US" dirty="0" err="1"/>
              <a:t>efeito</a:t>
            </a:r>
            <a:r>
              <a:rPr lang="en-US" dirty="0"/>
              <a:t> </a:t>
            </a:r>
            <a:r>
              <a:rPr lang="en-US" dirty="0" err="1"/>
              <a:t>parcial</a:t>
            </a:r>
            <a:r>
              <a:rPr lang="en-US" dirty="0"/>
              <a:t> de </a:t>
            </a:r>
            <a:r>
              <a:rPr lang="en-US" i="1" dirty="0" err="1"/>
              <a:t>x</a:t>
            </a:r>
            <a:r>
              <a:rPr lang="en-US" sz="2400" i="1" dirty="0" err="1"/>
              <a:t>j</a:t>
            </a:r>
            <a:r>
              <a:rPr lang="en-US" sz="2400" i="1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terá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sinal</a:t>
            </a:r>
            <a:r>
              <a:rPr lang="en-US" dirty="0"/>
              <a:t> do </a:t>
            </a:r>
            <a:r>
              <a:rPr lang="en-US" dirty="0" err="1"/>
              <a:t>coeficiente</a:t>
            </a:r>
            <a:r>
              <a:rPr lang="en-US" dirty="0"/>
              <a:t> </a:t>
            </a:r>
            <a:r>
              <a:rPr lang="en-US" dirty="0" err="1"/>
              <a:t>estimado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O </a:t>
            </a:r>
            <a:r>
              <a:rPr lang="en-US" dirty="0" err="1"/>
              <a:t>efeito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g(x</a:t>
            </a:r>
            <a:r>
              <a:rPr lang="el-GR" dirty="0"/>
              <a:t>β</a:t>
            </a:r>
            <a:r>
              <a:rPr lang="pt-BR" dirty="0"/>
              <a:t>), para diferentes valores de x, o efeito parcial será diferente.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Probabilidade (pua = 1) de um aluno ir para escola privada depende do seu teste de proficiência (</a:t>
            </a:r>
            <a:r>
              <a:rPr lang="pt-BR" dirty="0" err="1"/>
              <a:t>sraven</a:t>
            </a:r>
            <a:r>
              <a:rPr lang="pt-BR" dirty="0"/>
              <a:t>):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7A03-C2FF-479B-A145-9E41BB8AE14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573016"/>
            <a:ext cx="594066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81128"/>
            <a:ext cx="2880320" cy="168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4123" y="4365104"/>
            <a:ext cx="5934381" cy="1601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modelo é </a:t>
            </a:r>
            <a:r>
              <a:rPr lang="pt-BR" dirty="0" err="1"/>
              <a:t>probit</a:t>
            </a:r>
            <a:r>
              <a:rPr lang="pt-BR" dirty="0"/>
              <a:t>!</a:t>
            </a:r>
          </a:p>
          <a:p>
            <a:endParaRPr lang="pt-BR" dirty="0"/>
          </a:p>
          <a:p>
            <a:r>
              <a:rPr lang="pt-BR" dirty="0"/>
              <a:t>O efeito marginal depende do nível de proficiência (</a:t>
            </a:r>
            <a:r>
              <a:rPr lang="pt-BR" dirty="0" err="1"/>
              <a:t>sraven</a:t>
            </a:r>
            <a:r>
              <a:rPr lang="pt-BR" dirty="0"/>
              <a:t>).</a:t>
            </a:r>
          </a:p>
          <a:p>
            <a:r>
              <a:rPr lang="pt-BR" dirty="0"/>
              <a:t>O valor médio de </a:t>
            </a:r>
            <a:r>
              <a:rPr lang="pt-BR" dirty="0" err="1"/>
              <a:t>sraven</a:t>
            </a:r>
            <a:r>
              <a:rPr lang="pt-BR" dirty="0"/>
              <a:t> é 31. O efeito marginal pode ser avaliado na média.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7A03-C2FF-479B-A145-9E41BB8AE14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00808"/>
            <a:ext cx="2952328" cy="93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O aumento de </a:t>
            </a:r>
            <a:r>
              <a:rPr lang="pt-BR" dirty="0" err="1"/>
              <a:t>sraven</a:t>
            </a:r>
            <a:r>
              <a:rPr lang="pt-BR" dirty="0"/>
              <a:t> em uma unidade aumenta a probabilidade de ir para uma escola privada em aproximadamente dois pontos percentuais.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7A03-C2FF-479B-A145-9E41BB8AE14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7558" y="4221088"/>
            <a:ext cx="558984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Para níveis mais baixos de proficiência, o efeito marginal é menor: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7A03-C2FF-479B-A145-9E41BB8AE14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212976"/>
            <a:ext cx="5126908" cy="224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Considere o mesmo exemplo anterior, contudo agora estimando o modelo </a:t>
            </a:r>
            <a:r>
              <a:rPr lang="pt-BR" dirty="0" err="1"/>
              <a:t>logit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Calcule e interprete o efeito marginal para os mesmos valores feitos para o </a:t>
            </a:r>
            <a:r>
              <a:rPr lang="pt-BR" dirty="0" err="1"/>
              <a:t>probit</a:t>
            </a:r>
            <a:r>
              <a:rPr lang="pt-BR" dirty="0"/>
              <a:t>. Compare os resultados.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7A03-C2FF-479B-A145-9E41BB8AE14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2996952"/>
            <a:ext cx="508988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996952"/>
            <a:ext cx="275264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616F-82A9-4A6E-856C-9D3B3C111FE2}" type="slidenum">
              <a:rPr lang="en-US"/>
              <a:pPr/>
              <a:t>2</a:t>
            </a:fld>
            <a:endParaRPr lang="en-US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discretas</a:t>
            </a:r>
            <a:br>
              <a:rPr lang="en-US" dirty="0"/>
            </a:br>
            <a:endParaRPr lang="en-US" dirty="0"/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90600" y="3309938"/>
            <a:ext cx="732581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3200" i="1" dirty="0">
                <a:solidFill>
                  <a:schemeClr val="tx1"/>
                </a:solidFill>
              </a:rPr>
              <a:t> P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i="1" dirty="0">
                <a:solidFill>
                  <a:schemeClr val="tx1"/>
                </a:solidFill>
              </a:rPr>
              <a:t>y = 1|</a:t>
            </a:r>
            <a:r>
              <a:rPr lang="en-US" sz="3200" b="1" i="1" dirty="0">
                <a:solidFill>
                  <a:schemeClr val="tx1"/>
                </a:solidFill>
              </a:rPr>
              <a:t>x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  <a:r>
              <a:rPr lang="en-US" sz="3200" i="1" dirty="0">
                <a:solidFill>
                  <a:schemeClr val="tx1"/>
                </a:solidFill>
              </a:rPr>
              <a:t> = G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i="1" dirty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US" sz="3200" i="1" baseline="-25000" dirty="0">
                <a:solidFill>
                  <a:schemeClr val="tx1"/>
                </a:solidFill>
              </a:rPr>
              <a:t>0</a:t>
            </a:r>
            <a:r>
              <a:rPr lang="en-US" sz="3200" i="1" dirty="0">
                <a:solidFill>
                  <a:schemeClr val="tx1"/>
                </a:solidFill>
              </a:rPr>
              <a:t> + </a:t>
            </a:r>
            <a:r>
              <a:rPr lang="en-US" sz="3200" b="1" i="1" dirty="0" err="1">
                <a:solidFill>
                  <a:schemeClr val="tx1"/>
                </a:solidFill>
              </a:rPr>
              <a:t>x</a:t>
            </a:r>
            <a:r>
              <a:rPr lang="en-US" sz="3200" b="1" i="1" dirty="0" err="1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3200" i="1" dirty="0">
                <a:solidFill>
                  <a:schemeClr val="tx1"/>
                </a:solidFill>
              </a:rPr>
              <a:t> y* = </a:t>
            </a:r>
            <a:r>
              <a:rPr lang="en-US" sz="3200" i="1" dirty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US" sz="3200" i="1" baseline="-25000" dirty="0">
                <a:solidFill>
                  <a:schemeClr val="tx1"/>
                </a:solidFill>
              </a:rPr>
              <a:t>0</a:t>
            </a:r>
            <a:r>
              <a:rPr lang="en-US" sz="3200" i="1" dirty="0">
                <a:solidFill>
                  <a:schemeClr val="tx1"/>
                </a:solidFill>
              </a:rPr>
              <a:t> + </a:t>
            </a:r>
            <a:r>
              <a:rPr lang="en-US" sz="3200" b="1" i="1" dirty="0" err="1">
                <a:solidFill>
                  <a:schemeClr val="tx1"/>
                </a:solidFill>
              </a:rPr>
              <a:t>x</a:t>
            </a:r>
            <a:r>
              <a:rPr lang="en-US" sz="3200" b="1" i="1" dirty="0" err="1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US" sz="3200" i="1" dirty="0">
                <a:solidFill>
                  <a:schemeClr val="tx1"/>
                </a:solidFill>
              </a:rPr>
              <a:t> + u  - </a:t>
            </a:r>
            <a:r>
              <a:rPr lang="en-US" sz="3200" i="1" dirty="0" err="1">
                <a:solidFill>
                  <a:schemeClr val="tx1"/>
                </a:solidFill>
              </a:rPr>
              <a:t>variável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latente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6B47-C318-4B13-B52D-A8FAB2C62A74}" type="slidenum">
              <a:rPr lang="en-US"/>
              <a:pPr/>
              <a:t>20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0648"/>
            <a:ext cx="8066856" cy="1224136"/>
          </a:xfrm>
        </p:spPr>
        <p:txBody>
          <a:bodyPr/>
          <a:lstStyle/>
          <a:p>
            <a:r>
              <a:rPr lang="en-US" dirty="0" err="1"/>
              <a:t>Interpretação</a:t>
            </a:r>
            <a:r>
              <a:rPr lang="en-US" dirty="0"/>
              <a:t> dos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Logit</a:t>
            </a:r>
            <a:r>
              <a:rPr lang="en-US" dirty="0"/>
              <a:t>/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10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7999040" cy="44763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explicativas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discretas</a:t>
            </a:r>
            <a:r>
              <a:rPr lang="en-US" dirty="0"/>
              <a:t>: (ex: x</a:t>
            </a:r>
            <a:r>
              <a:rPr lang="en-US" sz="1600" dirty="0"/>
              <a:t>2</a:t>
            </a:r>
            <a:r>
              <a:rPr lang="en-US" dirty="0"/>
              <a:t> é </a:t>
            </a:r>
            <a:r>
              <a:rPr lang="en-US" dirty="0" err="1"/>
              <a:t>discreta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coeficientes</a:t>
            </a:r>
            <a:r>
              <a:rPr lang="en-US" dirty="0"/>
              <a:t> </a:t>
            </a:r>
            <a:r>
              <a:rPr lang="en-US" dirty="0" err="1"/>
              <a:t>estimados</a:t>
            </a:r>
            <a:r>
              <a:rPr lang="en-US" dirty="0"/>
              <a:t> e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explicativas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sinal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a </a:t>
            </a:r>
            <a:r>
              <a:rPr lang="en-US" dirty="0" err="1"/>
              <a:t>direção</a:t>
            </a:r>
            <a:r>
              <a:rPr lang="en-US" dirty="0"/>
              <a:t> do </a:t>
            </a:r>
            <a:r>
              <a:rPr lang="en-US" dirty="0" err="1"/>
              <a:t>efeito</a:t>
            </a:r>
            <a:r>
              <a:rPr lang="en-US" dirty="0"/>
              <a:t>, </a:t>
            </a:r>
            <a:r>
              <a:rPr lang="en-US" dirty="0" err="1"/>
              <a:t>contudo</a:t>
            </a:r>
            <a:r>
              <a:rPr lang="en-US" dirty="0"/>
              <a:t> a magnitude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calculada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6731534" cy="71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616F-82A9-4A6E-856C-9D3B3C111FE2}" type="slidenum">
              <a:rPr lang="en-US"/>
              <a:pPr/>
              <a:t>21</a:t>
            </a:fld>
            <a:endParaRPr lang="en-US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755576" y="548680"/>
            <a:ext cx="7772400" cy="92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11560" y="2132856"/>
            <a:ext cx="7704856" cy="292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Exemplo</a:t>
            </a:r>
            <a:r>
              <a:rPr lang="en-US" sz="3200" i="1" dirty="0">
                <a:solidFill>
                  <a:schemeClr val="tx1"/>
                </a:solidFill>
              </a:rPr>
              <a:t>: se </a:t>
            </a:r>
            <a:r>
              <a:rPr lang="en-US" sz="3200" i="1" dirty="0" err="1">
                <a:solidFill>
                  <a:schemeClr val="tx1"/>
                </a:solidFill>
              </a:rPr>
              <a:t>vai</a:t>
            </a:r>
            <a:r>
              <a:rPr lang="en-US" sz="3200" i="1" dirty="0">
                <a:solidFill>
                  <a:schemeClr val="tx1"/>
                </a:solidFill>
              </a:rPr>
              <a:t> de </a:t>
            </a:r>
            <a:r>
              <a:rPr lang="en-US" sz="3200" i="1" dirty="0" err="1">
                <a:solidFill>
                  <a:schemeClr val="tx1"/>
                </a:solidFill>
              </a:rPr>
              <a:t>carro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ou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não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para</a:t>
            </a:r>
            <a:r>
              <a:rPr lang="en-US" sz="3200" i="1" dirty="0">
                <a:solidFill>
                  <a:schemeClr val="tx1"/>
                </a:solidFill>
              </a:rPr>
              <a:t> o </a:t>
            </a:r>
            <a:r>
              <a:rPr lang="en-US" sz="3200" i="1" dirty="0" err="1">
                <a:solidFill>
                  <a:schemeClr val="tx1"/>
                </a:solidFill>
              </a:rPr>
              <a:t>trabalho</a:t>
            </a:r>
            <a:r>
              <a:rPr lang="en-US" sz="3200" i="1" dirty="0">
                <a:solidFill>
                  <a:schemeClr val="tx1"/>
                </a:solidFill>
              </a:rPr>
              <a:t> (VD = auto)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US" sz="3200" i="1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US" sz="3200" i="1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US" sz="3200" i="1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Variável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i="1" dirty="0" err="1">
                <a:solidFill>
                  <a:schemeClr val="tx1"/>
                </a:solidFill>
              </a:rPr>
              <a:t>independente</a:t>
            </a:r>
            <a:r>
              <a:rPr lang="en-US" sz="3200" i="1" dirty="0">
                <a:solidFill>
                  <a:schemeClr val="tx1"/>
                </a:solidFill>
              </a:rPr>
              <a:t>: </a:t>
            </a:r>
            <a:r>
              <a:rPr lang="en-US" sz="3200" i="1" dirty="0" err="1">
                <a:solidFill>
                  <a:schemeClr val="tx1"/>
                </a:solidFill>
              </a:rPr>
              <a:t>diferença</a:t>
            </a:r>
            <a:r>
              <a:rPr lang="en-US" sz="3200" i="1" dirty="0">
                <a:solidFill>
                  <a:schemeClr val="tx1"/>
                </a:solidFill>
              </a:rPr>
              <a:t> entre o tempo de </a:t>
            </a:r>
            <a:r>
              <a:rPr lang="en-US" sz="3200" i="1" dirty="0" err="1">
                <a:solidFill>
                  <a:schemeClr val="tx1"/>
                </a:solidFill>
              </a:rPr>
              <a:t>deslocamento</a:t>
            </a:r>
            <a:r>
              <a:rPr lang="en-US" sz="3200" i="1" dirty="0">
                <a:solidFill>
                  <a:schemeClr val="tx1"/>
                </a:solidFill>
              </a:rPr>
              <a:t> de </a:t>
            </a:r>
            <a:r>
              <a:rPr lang="en-US" sz="3200" i="1" dirty="0" err="1">
                <a:solidFill>
                  <a:schemeClr val="tx1"/>
                </a:solidFill>
              </a:rPr>
              <a:t>carro</a:t>
            </a:r>
            <a:r>
              <a:rPr lang="en-US" sz="3200" i="1" dirty="0">
                <a:solidFill>
                  <a:schemeClr val="tx1"/>
                </a:solidFill>
              </a:rPr>
              <a:t> e de </a:t>
            </a:r>
            <a:r>
              <a:rPr lang="en-US" sz="3200" i="1" dirty="0" err="1">
                <a:solidFill>
                  <a:schemeClr val="tx1"/>
                </a:solidFill>
              </a:rPr>
              <a:t>ônibus</a:t>
            </a:r>
            <a:r>
              <a:rPr lang="en-US" sz="3200" i="1" dirty="0">
                <a:solidFill>
                  <a:schemeClr val="tx1"/>
                </a:solidFill>
              </a:rPr>
              <a:t>. (</a:t>
            </a:r>
            <a:r>
              <a:rPr lang="en-US" sz="3200" dirty="0" err="1">
                <a:solidFill>
                  <a:schemeClr val="tx1"/>
                </a:solidFill>
              </a:rPr>
              <a:t>dtime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n-US" sz="3200" dirty="0" err="1">
                <a:solidFill>
                  <a:schemeClr val="tx1"/>
                </a:solidFill>
              </a:rPr>
              <a:t>bustime</a:t>
            </a:r>
            <a:r>
              <a:rPr lang="en-US" sz="3200" dirty="0">
                <a:solidFill>
                  <a:schemeClr val="tx1"/>
                </a:solidFill>
              </a:rPr>
              <a:t> – </a:t>
            </a:r>
            <a:r>
              <a:rPr lang="en-US" sz="3200" dirty="0" err="1">
                <a:solidFill>
                  <a:schemeClr val="tx1"/>
                </a:solidFill>
              </a:rPr>
              <a:t>autotime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356992"/>
            <a:ext cx="2509639" cy="135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7063" y="260648"/>
            <a:ext cx="502693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B18E-35EA-46B4-8188-0F7ED70672C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576" y="548680"/>
            <a:ext cx="7772400" cy="92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Probit</a:t>
            </a:r>
            <a:endParaRPr lang="en-US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1043608" y="1772816"/>
          <a:ext cx="6367462" cy="27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ção" r:id="rId3" imgW="2552400" imgH="1091880" progId="Equation.3">
                  <p:embed/>
                </p:oleObj>
              </mc:Choice>
              <mc:Fallback>
                <p:oleObj name="Equação" r:id="rId3" imgW="2552400" imgH="1091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72816"/>
                        <a:ext cx="6367462" cy="272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ector de seta reta 6"/>
          <p:cNvCxnSpPr/>
          <p:nvPr/>
        </p:nvCxnSpPr>
        <p:spPr bwMode="auto">
          <a:xfrm>
            <a:off x="4788024" y="2492896"/>
            <a:ext cx="1584176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>
            <a:off x="3491880" y="4869160"/>
            <a:ext cx="1584176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CaixaDeTexto 8"/>
          <p:cNvSpPr txBox="1"/>
          <p:nvPr/>
        </p:nvSpPr>
        <p:spPr>
          <a:xfrm>
            <a:off x="5857523" y="2924944"/>
            <a:ext cx="3286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probabilidade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220072" y="4725144"/>
            <a:ext cx="3699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Efeito marginal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B18E-35EA-46B4-8188-0F7ED70672C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344" y="908720"/>
            <a:ext cx="841324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235-5116-4C02-8CFF-9FC7F1AA6886}" type="slidenum">
              <a:rPr lang="en-US"/>
              <a:pPr/>
              <a:t>24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 </a:t>
            </a:r>
            <a:r>
              <a:rPr lang="en-US" dirty="0" err="1"/>
              <a:t>gretl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28800"/>
            <a:ext cx="791634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043608" y="3501008"/>
          <a:ext cx="63674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ção" r:id="rId4" imgW="2552400" imgH="393480" progId="Equation.3">
                  <p:embed/>
                </p:oleObj>
              </mc:Choice>
              <mc:Fallback>
                <p:oleObj name="Equação" r:id="rId4" imgW="25524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1008"/>
                        <a:ext cx="6367463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de seta reta 8"/>
          <p:cNvCxnSpPr/>
          <p:nvPr/>
        </p:nvCxnSpPr>
        <p:spPr bwMode="auto">
          <a:xfrm>
            <a:off x="755576" y="2636912"/>
            <a:ext cx="216024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Chave esquerda 10"/>
          <p:cNvSpPr/>
          <p:nvPr/>
        </p:nvSpPr>
        <p:spPr bwMode="auto">
          <a:xfrm>
            <a:off x="899592" y="2204864"/>
            <a:ext cx="72008" cy="57606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4797152"/>
            <a:ext cx="3145207" cy="154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Conector de seta reta 13"/>
          <p:cNvCxnSpPr/>
          <p:nvPr/>
        </p:nvCxnSpPr>
        <p:spPr bwMode="auto">
          <a:xfrm flipH="1" flipV="1">
            <a:off x="7884368" y="1988840"/>
            <a:ext cx="432048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CaixaDeTexto 14"/>
          <p:cNvSpPr txBox="1"/>
          <p:nvPr/>
        </p:nvSpPr>
        <p:spPr>
          <a:xfrm>
            <a:off x="6372200" y="1412776"/>
            <a:ext cx="20168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/>
              <a:t>probabilidade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</a:t>
            </a:r>
            <a:r>
              <a:rPr lang="pt-BR" dirty="0" err="1"/>
              <a:t>logit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7A03-C2FF-479B-A145-9E41BB8AE14D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83568" y="1772816"/>
          <a:ext cx="7064375" cy="392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ção" r:id="rId3" imgW="2831760" imgH="1574640" progId="Equation.3">
                  <p:embed/>
                </p:oleObj>
              </mc:Choice>
              <mc:Fallback>
                <p:oleObj name="Equação" r:id="rId3" imgW="2831760" imgH="1574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72816"/>
                        <a:ext cx="7064375" cy="392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</a:t>
            </a:r>
            <a:r>
              <a:rPr lang="pt-BR" dirty="0" err="1"/>
              <a:t>logit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O </a:t>
            </a:r>
            <a:r>
              <a:rPr lang="pt-BR" dirty="0" err="1"/>
              <a:t>log</a:t>
            </a:r>
            <a:r>
              <a:rPr lang="pt-BR" dirty="0"/>
              <a:t> da razão de chances é linear no X e nos parâmetros.</a:t>
            </a:r>
          </a:p>
          <a:p>
            <a:r>
              <a:rPr lang="pt-BR" dirty="0"/>
              <a:t>A razão de chances dá a probabilidade de que uma pessoa vá de automóvel contra a probabilidade de não ir de auto.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7A03-C2FF-479B-A145-9E41BB8AE14D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563888" y="4797152"/>
          <a:ext cx="2762548" cy="187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ção" r:id="rId3" imgW="1346040" imgH="914400" progId="Equation.3">
                  <p:embed/>
                </p:oleObj>
              </mc:Choice>
              <mc:Fallback>
                <p:oleObj name="Equação" r:id="rId3" imgW="134604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797152"/>
                        <a:ext cx="2762548" cy="1875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Logit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7A03-C2FF-479B-A145-9E41BB8AE14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96" y="1690688"/>
            <a:ext cx="7124564" cy="454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da razão de chances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7A03-C2FF-479B-A145-9E41BB8AE14D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25601" name="Object 2"/>
          <p:cNvGraphicFramePr>
            <a:graphicFrameLocks noChangeAspect="1"/>
          </p:cNvGraphicFramePr>
          <p:nvPr/>
        </p:nvGraphicFramePr>
        <p:xfrm>
          <a:off x="869950" y="1703388"/>
          <a:ext cx="383063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ção" r:id="rId3" imgW="1866600" imgH="1193760" progId="Equation.3">
                  <p:embed/>
                </p:oleObj>
              </mc:Choice>
              <mc:Fallback>
                <p:oleObj name="Equação" r:id="rId3" imgW="1866600" imgH="1193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703388"/>
                        <a:ext cx="3830638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4365104"/>
            <a:ext cx="7999040" cy="1654696"/>
          </a:xfrm>
        </p:spPr>
        <p:txBody>
          <a:bodyPr/>
          <a:lstStyle/>
          <a:p>
            <a:r>
              <a:rPr lang="pt-BR" sz="2400" dirty="0"/>
              <a:t> Se tomarmos o antilogaritmo do </a:t>
            </a:r>
            <a:r>
              <a:rPr lang="pt-BR" sz="2400" dirty="0" err="1"/>
              <a:t>j-ésimo</a:t>
            </a:r>
            <a:r>
              <a:rPr lang="pt-BR" sz="2400" dirty="0"/>
              <a:t> coeficiente angular, subtraímos 1 dele e multiplicamos o resultado por 100,obtemos a variação percentual das chances em favor de um aumento de 1 unidade do </a:t>
            </a:r>
            <a:r>
              <a:rPr lang="pt-BR" sz="2400" dirty="0" err="1"/>
              <a:t>j-ésimo</a:t>
            </a:r>
            <a:r>
              <a:rPr lang="pt-BR" sz="2400" dirty="0"/>
              <a:t> </a:t>
            </a:r>
            <a:r>
              <a:rPr lang="pt-BR" sz="2400" dirty="0" err="1"/>
              <a:t>regressor</a:t>
            </a:r>
            <a:r>
              <a:rPr lang="pt-BR" sz="2400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da razão de chances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7A03-C2FF-479B-A145-9E41BB8AE14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4463008"/>
          </a:xfrm>
        </p:spPr>
        <p:txBody>
          <a:bodyPr/>
          <a:lstStyle/>
          <a:p>
            <a:r>
              <a:rPr lang="pt-BR" sz="2800" dirty="0"/>
              <a:t> O coeficiente para </a:t>
            </a:r>
            <a:r>
              <a:rPr lang="pt-BR" sz="2800" dirty="0" err="1"/>
              <a:t>dtime</a:t>
            </a:r>
            <a:r>
              <a:rPr lang="pt-BR" sz="2800" dirty="0"/>
              <a:t> é igual a 0,0531098. </a:t>
            </a:r>
          </a:p>
          <a:p>
            <a:endParaRPr lang="pt-BR" sz="2800" dirty="0"/>
          </a:p>
          <a:p>
            <a:r>
              <a:rPr lang="pt-BR" sz="2800" dirty="0"/>
              <a:t>A razão de chances para o incremento de uma unidade do </a:t>
            </a:r>
            <a:r>
              <a:rPr lang="pt-BR" sz="2800" dirty="0" err="1"/>
              <a:t>dtime</a:t>
            </a:r>
            <a:r>
              <a:rPr lang="pt-BR" sz="2800" dirty="0"/>
              <a:t> é igual a </a:t>
            </a:r>
            <a:r>
              <a:rPr lang="pt-BR" sz="2800" dirty="0" err="1"/>
              <a:t>exp</a:t>
            </a:r>
            <a:r>
              <a:rPr lang="pt-BR" sz="2800" dirty="0"/>
              <a:t> (0,0531098) = 1,054545</a:t>
            </a:r>
          </a:p>
          <a:p>
            <a:endParaRPr lang="pt-BR" sz="2800" dirty="0"/>
          </a:p>
          <a:p>
            <a:r>
              <a:rPr lang="pt-BR" sz="2800" dirty="0"/>
              <a:t>Ou seja, há aumento de 5,5% na probabilidade de andar de carro quando o </a:t>
            </a:r>
            <a:r>
              <a:rPr lang="pt-BR" sz="2800" dirty="0" err="1"/>
              <a:t>dtime</a:t>
            </a:r>
            <a:r>
              <a:rPr lang="pt-BR" sz="2800" dirty="0"/>
              <a:t> aumenta em 1 unidade.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235-5116-4C02-8CFF-9FC7F1AA6886}" type="slidenum">
              <a:rPr lang="en-US"/>
              <a:pPr/>
              <a:t>3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dependentes</a:t>
            </a:r>
            <a:r>
              <a:rPr lang="en-US" dirty="0"/>
              <a:t> </a:t>
            </a:r>
            <a:r>
              <a:rPr lang="en-US" dirty="0" err="1"/>
              <a:t>Binárias</a:t>
            </a:r>
            <a:endParaRPr lang="en-US" dirty="0"/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probabilidade</a:t>
            </a:r>
            <a:r>
              <a:rPr lang="en-US" dirty="0"/>
              <a:t> linear era </a:t>
            </a:r>
            <a:r>
              <a:rPr lang="en-US" dirty="0" err="1"/>
              <a:t>escrito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seguinte</a:t>
            </a:r>
            <a:r>
              <a:rPr lang="en-US" dirty="0"/>
              <a:t> forma: P(</a:t>
            </a:r>
            <a:r>
              <a:rPr lang="en-US" i="1" dirty="0"/>
              <a:t>y = 1|</a:t>
            </a:r>
            <a:r>
              <a:rPr lang="en-US" b="1" i="1" dirty="0"/>
              <a:t>x</a:t>
            </a:r>
            <a:r>
              <a:rPr lang="en-US" dirty="0"/>
              <a:t>) =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0</a:t>
            </a:r>
            <a:r>
              <a:rPr lang="en-US" i="1" dirty="0"/>
              <a:t> + </a:t>
            </a:r>
            <a:r>
              <a:rPr lang="en-US" b="1" i="1" dirty="0" err="1"/>
              <a:t>x</a:t>
            </a:r>
            <a:r>
              <a:rPr lang="en-US" b="1" i="1" dirty="0" err="1">
                <a:latin typeface="Symbol" pitchFamily="18" charset="2"/>
              </a:rPr>
              <a:t>b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7FF3-91CA-47EA-B41C-2F81C40D6236}" type="slidenum">
              <a:rPr lang="en-US"/>
              <a:pPr/>
              <a:t>30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34366" cy="1143000"/>
          </a:xfrm>
        </p:spPr>
        <p:txBody>
          <a:bodyPr/>
          <a:lstStyle/>
          <a:p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razão</a:t>
            </a:r>
            <a:r>
              <a:rPr lang="en-US" dirty="0"/>
              <a:t> de </a:t>
            </a:r>
            <a:r>
              <a:rPr lang="en-US" dirty="0" err="1"/>
              <a:t>verossimilhança</a:t>
            </a:r>
            <a:endParaRPr lang="en-US" dirty="0"/>
          </a:p>
        </p:txBody>
      </p:sp>
      <p:sp>
        <p:nvSpPr>
          <p:cNvPr id="109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495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Enquanto</a:t>
            </a:r>
            <a:r>
              <a:rPr lang="en-US" dirty="0"/>
              <a:t> no MPL </a:t>
            </a:r>
            <a:r>
              <a:rPr lang="en-US" dirty="0" err="1"/>
              <a:t>usamos</a:t>
            </a:r>
            <a:r>
              <a:rPr lang="en-US" dirty="0"/>
              <a:t> a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i="1" dirty="0"/>
              <a:t>LM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restrições</a:t>
            </a:r>
            <a:r>
              <a:rPr lang="en-US" dirty="0"/>
              <a:t> de </a:t>
            </a:r>
            <a:r>
              <a:rPr lang="en-US" dirty="0" err="1"/>
              <a:t>exclusão</a:t>
            </a:r>
            <a:r>
              <a:rPr lang="en-US" dirty="0"/>
              <a:t>, agora </a:t>
            </a:r>
            <a:r>
              <a:rPr lang="en-US" dirty="0" err="1"/>
              <a:t>usamos</a:t>
            </a:r>
            <a:r>
              <a:rPr lang="en-US" dirty="0"/>
              <a:t> um novo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.</a:t>
            </a:r>
          </a:p>
          <a:p>
            <a:r>
              <a:rPr lang="en-US" dirty="0"/>
              <a:t> EMV </a:t>
            </a:r>
            <a:r>
              <a:rPr lang="en-US" dirty="0" err="1"/>
              <a:t>produz</a:t>
            </a:r>
            <a:r>
              <a:rPr lang="en-US" dirty="0"/>
              <a:t> o log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verossimilhança</a:t>
            </a:r>
            <a:r>
              <a:rPr lang="en-US" dirty="0"/>
              <a:t> </a:t>
            </a:r>
            <a:r>
              <a:rPr lang="en-US" dirty="0">
                <a:latin typeface="Amazone BT" pitchFamily="66" charset="0"/>
              </a:rPr>
              <a:t>L</a:t>
            </a:r>
          </a:p>
          <a:p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forma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teste</a:t>
            </a:r>
            <a:r>
              <a:rPr lang="en-US" dirty="0"/>
              <a:t> F, </a:t>
            </a:r>
            <a:r>
              <a:rPr lang="en-US" dirty="0" err="1"/>
              <a:t>estimamos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restrito</a:t>
            </a:r>
            <a:r>
              <a:rPr lang="en-US" dirty="0"/>
              <a:t> e </a:t>
            </a:r>
            <a:r>
              <a:rPr lang="en-US" dirty="0" err="1"/>
              <a:t>irrestrito</a:t>
            </a:r>
            <a:r>
              <a:rPr lang="en-US" dirty="0"/>
              <a:t>, e </a:t>
            </a:r>
            <a:r>
              <a:rPr lang="en-US" dirty="0" err="1"/>
              <a:t>construímos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:</a:t>
            </a:r>
          </a:p>
          <a:p>
            <a:r>
              <a:rPr lang="en-US" dirty="0"/>
              <a:t> LR = 2(</a:t>
            </a:r>
            <a:r>
              <a:rPr lang="en-US" dirty="0" err="1">
                <a:latin typeface="Amazone BT" pitchFamily="66" charset="0"/>
              </a:rPr>
              <a:t>L</a:t>
            </a:r>
            <a:r>
              <a:rPr lang="en-US" baseline="-25000" dirty="0" err="1"/>
              <a:t>ir</a:t>
            </a:r>
            <a:r>
              <a:rPr lang="en-US" dirty="0"/>
              <a:t> – </a:t>
            </a:r>
            <a:r>
              <a:rPr lang="en-US" dirty="0" err="1">
                <a:latin typeface="Amazone BT" pitchFamily="66" charset="0"/>
              </a:rPr>
              <a:t>L</a:t>
            </a:r>
            <a:r>
              <a:rPr lang="en-US" baseline="-25000" dirty="0" err="1"/>
              <a:t>r</a:t>
            </a:r>
            <a:r>
              <a:rPr lang="en-US" dirty="0"/>
              <a:t>) ~ </a:t>
            </a:r>
            <a:r>
              <a:rPr lang="en-US" dirty="0">
                <a:latin typeface="Symbol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i="1" baseline="-25000" dirty="0"/>
              <a:t>q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e inferência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352928" cy="4968552"/>
          </a:xfrm>
        </p:spPr>
        <p:txBody>
          <a:bodyPr/>
          <a:lstStyle/>
          <a:p>
            <a:r>
              <a:rPr lang="pt-BR" sz="2600" dirty="0"/>
              <a:t> Método usado é o de Máxima </a:t>
            </a:r>
            <a:r>
              <a:rPr lang="pt-BR" sz="2600" dirty="0" err="1"/>
              <a:t>verossimilhaça</a:t>
            </a:r>
            <a:r>
              <a:rPr lang="pt-BR" sz="2600" dirty="0"/>
              <a:t> – método para grandes amostra e que produz resultados assintóticos.</a:t>
            </a:r>
          </a:p>
          <a:p>
            <a:r>
              <a:rPr lang="pt-BR" sz="2600" dirty="0"/>
              <a:t>Estatística z – tem distribuição normal assintótica.</a:t>
            </a:r>
          </a:p>
          <a:p>
            <a:r>
              <a:rPr lang="pt-BR" sz="2600" dirty="0"/>
              <a:t>A medida usual de ajustamento (R2) não é boa para um </a:t>
            </a:r>
            <a:r>
              <a:rPr lang="pt-BR" sz="2600" dirty="0" err="1"/>
              <a:t>regressor</a:t>
            </a:r>
            <a:r>
              <a:rPr lang="pt-BR" sz="2600" dirty="0"/>
              <a:t> binário.</a:t>
            </a:r>
          </a:p>
          <a:p>
            <a:r>
              <a:rPr lang="pt-BR" sz="2600" dirty="0"/>
              <a:t>O </a:t>
            </a:r>
            <a:r>
              <a:rPr lang="pt-BR" sz="2600" dirty="0" err="1"/>
              <a:t>gretl</a:t>
            </a:r>
            <a:r>
              <a:rPr lang="pt-BR" sz="2600" dirty="0"/>
              <a:t> apresenta o R2 de McFadden, também varia de 0 a 1.</a:t>
            </a:r>
          </a:p>
          <a:p>
            <a:r>
              <a:rPr lang="pt-BR" sz="2600" dirty="0"/>
              <a:t>Outra medida:  </a:t>
            </a:r>
            <a:r>
              <a:rPr lang="pt-BR" sz="2600" i="1" dirty="0" err="1"/>
              <a:t>count</a:t>
            </a:r>
            <a:r>
              <a:rPr lang="pt-BR" sz="2600" i="1" dirty="0"/>
              <a:t> R2 = % de previsões corretas</a:t>
            </a:r>
          </a:p>
          <a:p>
            <a:pPr lvl="1"/>
            <a:r>
              <a:rPr lang="pt-BR" sz="2200" i="1" dirty="0"/>
              <a:t>Se a probabilidade predita for maior que 0,5 -  assume 1</a:t>
            </a:r>
          </a:p>
          <a:p>
            <a:pPr lvl="1"/>
            <a:r>
              <a:rPr lang="pt-BR" sz="2200" i="1" dirty="0"/>
              <a:t>Se a probabilidade predita for menor que 0,5 -  assume 0</a:t>
            </a:r>
          </a:p>
          <a:p>
            <a:endParaRPr lang="pt-BR" sz="2600" i="1" dirty="0"/>
          </a:p>
          <a:p>
            <a:pPr lvl="1"/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7A03-C2FF-479B-A145-9E41BB8AE14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Probabilidade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Variável dependente é binária ao invés de contínua.</a:t>
            </a:r>
          </a:p>
          <a:p>
            <a:r>
              <a:rPr lang="pt-BR" dirty="0"/>
              <a:t>Como a variável dependente é binária, a função de regressão é a probabilidade da variável dependente ser igual a 1, dado X.</a:t>
            </a:r>
          </a:p>
          <a:p>
            <a:r>
              <a:rPr lang="pt-BR" dirty="0"/>
              <a:t> Coeficiente: mede a variação na probabilidade de que y=1.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7A03-C2FF-479B-A145-9E41BB8AE14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235-5116-4C02-8CFF-9FC7F1AA6886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dependentes</a:t>
            </a:r>
            <a:r>
              <a:rPr lang="en-US" dirty="0"/>
              <a:t> </a:t>
            </a:r>
            <a:r>
              <a:rPr lang="en-US" dirty="0" err="1"/>
              <a:t>Binárias</a:t>
            </a:r>
            <a:endParaRPr lang="en-US" dirty="0"/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: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preditos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no </a:t>
            </a:r>
            <a:r>
              <a:rPr lang="en-US" dirty="0" err="1"/>
              <a:t>limite</a:t>
            </a:r>
            <a:r>
              <a:rPr lang="en-US" dirty="0"/>
              <a:t> 0 e 1</a:t>
            </a:r>
          </a:p>
          <a:p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alternativa</a:t>
            </a:r>
            <a:r>
              <a:rPr lang="en-US" dirty="0"/>
              <a:t> é </a:t>
            </a:r>
            <a:r>
              <a:rPr lang="en-US" dirty="0" err="1"/>
              <a:t>modelar</a:t>
            </a:r>
            <a:r>
              <a:rPr lang="en-US" dirty="0"/>
              <a:t> a </a:t>
            </a:r>
            <a:r>
              <a:rPr lang="en-US" dirty="0" err="1"/>
              <a:t>probabilidade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0</a:t>
            </a:r>
            <a:r>
              <a:rPr lang="en-US" i="1" dirty="0"/>
              <a:t> + </a:t>
            </a:r>
            <a:r>
              <a:rPr lang="en-US" b="1" i="1" dirty="0" err="1"/>
              <a:t>x</a:t>
            </a:r>
            <a:r>
              <a:rPr lang="en-US" b="1" i="1" dirty="0" err="1">
                <a:latin typeface="Symbol" pitchFamily="18" charset="2"/>
              </a:rPr>
              <a:t>b</a:t>
            </a:r>
            <a:r>
              <a:rPr lang="en-US" dirty="0"/>
              <a:t>), </a:t>
            </a:r>
            <a:r>
              <a:rPr lang="en-US" dirty="0" err="1"/>
              <a:t>onde</a:t>
            </a:r>
            <a:r>
              <a:rPr lang="en-US" dirty="0"/>
              <a:t> 0&lt;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)&lt;1</a:t>
            </a:r>
          </a:p>
          <a:p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é </a:t>
            </a:r>
            <a:r>
              <a:rPr lang="en-US" dirty="0" err="1"/>
              <a:t>que</a:t>
            </a:r>
            <a:r>
              <a:rPr lang="en-US" dirty="0"/>
              <a:t> G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/>
              <a:t>acumulada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6B47-C318-4B13-B52D-A8FAB2C62A74}" type="slidenum">
              <a:rPr lang="en-US"/>
              <a:pPr/>
              <a:t>6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10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 é a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/>
              <a:t>acumulada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normal </a:t>
            </a:r>
            <a:r>
              <a:rPr lang="en-US" dirty="0" err="1"/>
              <a:t>padrão</a:t>
            </a:r>
            <a:r>
              <a:rPr lang="en-US" dirty="0"/>
              <a:t>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 </a:t>
            </a:r>
            <a:r>
              <a:rPr lang="en-US" dirty="0">
                <a:cs typeface="Times New Roman" pitchFamily="18" charset="0"/>
              </a:rPr>
              <a:t>≡ ∫</a:t>
            </a:r>
            <a:r>
              <a:rPr lang="en-US" i="1" dirty="0">
                <a:latin typeface="Symbol" pitchFamily="18" charset="2"/>
                <a:cs typeface="Times New Roman" pitchFamily="18" charset="0"/>
              </a:rPr>
              <a:t>f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v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dirty="0" err="1">
                <a:cs typeface="Times New Roman" pitchFamily="18" charset="0"/>
              </a:rPr>
              <a:t>d</a:t>
            </a:r>
            <a:r>
              <a:rPr lang="en-US" i="1" dirty="0" err="1">
                <a:cs typeface="Times New Roman" pitchFamily="18" charset="0"/>
              </a:rPr>
              <a:t>v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onde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latin typeface="Symbol" pitchFamily="18" charset="2"/>
                <a:cs typeface="Times New Roman" pitchFamily="18" charset="0"/>
              </a:rPr>
              <a:t>f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z</a:t>
            </a:r>
            <a:r>
              <a:rPr lang="en-US" dirty="0">
                <a:cs typeface="Times New Roman" pitchFamily="18" charset="0"/>
              </a:rPr>
              <a:t>) é a normal </a:t>
            </a:r>
            <a:r>
              <a:rPr lang="en-US" dirty="0" err="1">
                <a:cs typeface="Times New Roman" pitchFamily="18" charset="0"/>
              </a:rPr>
              <a:t>padrão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i="1" dirty="0">
                <a:latin typeface="Symbol" pitchFamily="18" charset="2"/>
                <a:cs typeface="Times New Roman" pitchFamily="18" charset="0"/>
              </a:rPr>
              <a:t>f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z</a:t>
            </a:r>
            <a:r>
              <a:rPr lang="en-US" dirty="0">
                <a:cs typeface="Times New Roman" pitchFamily="18" charset="0"/>
              </a:rPr>
              <a:t>) = (2</a:t>
            </a:r>
            <a:r>
              <a:rPr lang="en-US" i="1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baseline="30000" dirty="0">
                <a:cs typeface="Times New Roman" pitchFamily="18" charset="0"/>
              </a:rPr>
              <a:t>-1/2</a:t>
            </a:r>
            <a:r>
              <a:rPr lang="en-US" dirty="0">
                <a:cs typeface="Times New Roman" pitchFamily="18" charset="0"/>
              </a:rPr>
              <a:t>exp(-</a:t>
            </a:r>
            <a:r>
              <a:rPr lang="en-US" i="1" dirty="0">
                <a:cs typeface="Times New Roman" pitchFamily="18" charset="0"/>
              </a:rPr>
              <a:t>z</a:t>
            </a:r>
            <a:r>
              <a:rPr lang="en-US" baseline="30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/2)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 Este </a:t>
            </a:r>
            <a:r>
              <a:rPr lang="en-US" dirty="0" err="1">
                <a:cs typeface="Times New Roman" pitchFamily="18" charset="0"/>
              </a:rPr>
              <a:t>caso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refere</a:t>
            </a:r>
            <a:r>
              <a:rPr lang="en-US" dirty="0">
                <a:cs typeface="Times New Roman" pitchFamily="18" charset="0"/>
              </a:rPr>
              <a:t>-se </a:t>
            </a:r>
            <a:r>
              <a:rPr lang="en-US" dirty="0" err="1">
                <a:cs typeface="Times New Roman" pitchFamily="18" charset="0"/>
              </a:rPr>
              <a:t>ao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modelo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probit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 Como é um </a:t>
            </a:r>
            <a:r>
              <a:rPr lang="en-US" dirty="0" err="1">
                <a:cs typeface="Times New Roman" pitchFamily="18" charset="0"/>
              </a:rPr>
              <a:t>modelo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não</a:t>
            </a:r>
            <a:r>
              <a:rPr lang="en-US" dirty="0">
                <a:cs typeface="Times New Roman" pitchFamily="18" charset="0"/>
              </a:rPr>
              <a:t> linear, </a:t>
            </a:r>
            <a:r>
              <a:rPr lang="en-US" dirty="0" err="1">
                <a:cs typeface="Times New Roman" pitchFamily="18" charset="0"/>
              </a:rPr>
              <a:t>não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pode</a:t>
            </a:r>
            <a:r>
              <a:rPr lang="en-US" dirty="0">
                <a:cs typeface="Times New Roman" pitchFamily="18" charset="0"/>
              </a:rPr>
              <a:t> ser </a:t>
            </a:r>
            <a:r>
              <a:rPr lang="en-US" dirty="0" err="1">
                <a:cs typeface="Times New Roman" pitchFamily="18" charset="0"/>
              </a:rPr>
              <a:t>estimado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pelos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métodos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usuais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Estimação</a:t>
            </a:r>
            <a:r>
              <a:rPr lang="en-US" dirty="0"/>
              <a:t> de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Verossimilhança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1BFC-DDD4-4253-B193-FFC209F0006D}" type="slidenum">
              <a:rPr lang="en-US"/>
              <a:pPr/>
              <a:t>7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Logit</a:t>
            </a:r>
            <a:endParaRPr lang="en-US" dirty="0"/>
          </a:p>
        </p:txBody>
      </p:sp>
      <p:sp>
        <p:nvSpPr>
          <p:cNvPr id="105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G(z)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logística</a:t>
            </a:r>
            <a:r>
              <a:rPr lang="en-US" dirty="0"/>
              <a:t>,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aleatória</a:t>
            </a:r>
            <a:r>
              <a:rPr lang="en-US" dirty="0"/>
              <a:t> </a:t>
            </a:r>
            <a:r>
              <a:rPr lang="en-US" dirty="0" err="1"/>
              <a:t>logística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 = exp(</a:t>
            </a:r>
            <a:r>
              <a:rPr lang="en-US" i="1" dirty="0"/>
              <a:t>z</a:t>
            </a:r>
            <a:r>
              <a:rPr lang="en-US" dirty="0"/>
              <a:t>)/[1 + exp(</a:t>
            </a:r>
            <a:r>
              <a:rPr lang="en-US" i="1" dirty="0"/>
              <a:t>z</a:t>
            </a:r>
            <a:r>
              <a:rPr lang="en-US" dirty="0"/>
              <a:t>)] =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Este </a:t>
            </a:r>
            <a:r>
              <a:rPr lang="en-US" dirty="0" err="1"/>
              <a:t>caso</a:t>
            </a:r>
            <a:r>
              <a:rPr lang="en-US" dirty="0"/>
              <a:t> é </a:t>
            </a:r>
            <a:r>
              <a:rPr lang="en-US" dirty="0" err="1"/>
              <a:t>referido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logit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logística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crescem</a:t>
            </a:r>
            <a:r>
              <a:rPr lang="en-US" dirty="0"/>
              <a:t> com z, e </a:t>
            </a:r>
            <a:r>
              <a:rPr lang="en-US" dirty="0" err="1"/>
              <a:t>rapidamente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torno</a:t>
            </a:r>
            <a:r>
              <a:rPr lang="en-US" dirty="0"/>
              <a:t> de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C982-0286-46E4-B4AB-EFA1F5A97587}" type="slidenum">
              <a:rPr lang="en-US"/>
              <a:pPr/>
              <a:t>8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Probits</a:t>
            </a:r>
            <a:r>
              <a:rPr lang="en-US" dirty="0"/>
              <a:t> e </a:t>
            </a:r>
            <a:r>
              <a:rPr lang="en-US" dirty="0" err="1"/>
              <a:t>Logits</a:t>
            </a:r>
            <a:endParaRPr lang="en-US" dirty="0"/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Probit</a:t>
            </a:r>
            <a:r>
              <a:rPr lang="en-US" dirty="0"/>
              <a:t> e </a:t>
            </a:r>
            <a:r>
              <a:rPr lang="en-US" dirty="0" err="1"/>
              <a:t>logit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lineares</a:t>
            </a:r>
            <a:r>
              <a:rPr lang="en-US" dirty="0"/>
              <a:t> – EMV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razão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preferir</a:t>
            </a:r>
            <a:r>
              <a:rPr lang="en-US" dirty="0"/>
              <a:t> um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outro</a:t>
            </a:r>
            <a:r>
              <a:rPr lang="en-US" dirty="0"/>
              <a:t> </a:t>
            </a:r>
            <a:r>
              <a:rPr lang="en-US" dirty="0" err="1"/>
              <a:t>modelo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Tradicionalmente</a:t>
            </a:r>
            <a:r>
              <a:rPr lang="en-US" dirty="0"/>
              <a:t>, as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usam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o </a:t>
            </a:r>
            <a:r>
              <a:rPr lang="en-US" dirty="0" err="1"/>
              <a:t>logit</a:t>
            </a:r>
            <a:r>
              <a:rPr lang="en-US" dirty="0"/>
              <a:t>,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logística</a:t>
            </a:r>
            <a:r>
              <a:rPr lang="en-US" dirty="0"/>
              <a:t>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computada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Atualmente</a:t>
            </a:r>
            <a:r>
              <a:rPr lang="en-US" dirty="0"/>
              <a:t>, </a:t>
            </a:r>
            <a:r>
              <a:rPr lang="en-US" dirty="0" err="1"/>
              <a:t>probit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é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computado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pacotes</a:t>
            </a:r>
            <a:r>
              <a:rPr lang="en-US" dirty="0"/>
              <a:t> </a:t>
            </a:r>
            <a:r>
              <a:rPr lang="en-US" dirty="0" err="1"/>
              <a:t>econométricos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11D-6D9D-4B2F-9966-51F053D436A4}" type="slidenum">
              <a:rPr lang="en-US"/>
              <a:pPr/>
              <a:t>9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Interpretação</a:t>
            </a:r>
            <a:r>
              <a:rPr lang="en-US" dirty="0"/>
              <a:t> do </a:t>
            </a:r>
            <a:r>
              <a:rPr lang="en-US" dirty="0" err="1"/>
              <a:t>logit</a:t>
            </a:r>
            <a:r>
              <a:rPr lang="en-US" dirty="0"/>
              <a:t> e do </a:t>
            </a:r>
            <a:r>
              <a:rPr lang="en-US" dirty="0" err="1"/>
              <a:t>probit</a:t>
            </a:r>
            <a:r>
              <a:rPr lang="en-US" dirty="0"/>
              <a:t> (</a:t>
            </a:r>
            <a:r>
              <a:rPr lang="en-US" dirty="0" err="1"/>
              <a:t>em</a:t>
            </a:r>
            <a:r>
              <a:rPr lang="en-US" dirty="0"/>
              <a:t> particular </a:t>
            </a:r>
            <a:r>
              <a:rPr lang="en-US" dirty="0" err="1"/>
              <a:t>vs</a:t>
            </a:r>
            <a:r>
              <a:rPr lang="en-US" dirty="0"/>
              <a:t> MPL)</a:t>
            </a:r>
          </a:p>
        </p:txBody>
      </p:sp>
      <p:sp>
        <p:nvSpPr>
          <p:cNvPr id="107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2672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preocupados</a:t>
            </a:r>
            <a:r>
              <a:rPr lang="en-US" dirty="0"/>
              <a:t> com o </a:t>
            </a:r>
            <a:r>
              <a:rPr lang="en-US" dirty="0" err="1"/>
              <a:t>efeito</a:t>
            </a:r>
            <a:r>
              <a:rPr lang="en-US" dirty="0"/>
              <a:t> de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P(</a:t>
            </a:r>
            <a:r>
              <a:rPr lang="en-US" i="1" dirty="0"/>
              <a:t>y = </a:t>
            </a:r>
            <a:r>
              <a:rPr lang="en-US" dirty="0"/>
              <a:t>1</a:t>
            </a:r>
            <a:r>
              <a:rPr lang="en-US" i="1" dirty="0"/>
              <a:t>|</a:t>
            </a:r>
            <a:r>
              <a:rPr lang="en-US" b="1" i="1" dirty="0"/>
              <a:t>x</a:t>
            </a:r>
            <a:r>
              <a:rPr lang="en-US" dirty="0"/>
              <a:t>), </a:t>
            </a:r>
            <a:r>
              <a:rPr lang="en-US" dirty="0">
                <a:cs typeface="Times New Roman" pitchFamily="18" charset="0"/>
              </a:rPr>
              <a:t>∂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/ ∂</a:t>
            </a:r>
            <a:r>
              <a:rPr lang="en-US" i="1" dirty="0">
                <a:cs typeface="Times New Roman" pitchFamily="18" charset="0"/>
              </a:rPr>
              <a:t>x</a:t>
            </a: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Para o </a:t>
            </a:r>
            <a:r>
              <a:rPr lang="en-US" dirty="0" err="1">
                <a:cs typeface="Times New Roman" pitchFamily="18" charset="0"/>
              </a:rPr>
              <a:t>caso</a:t>
            </a:r>
            <a:r>
              <a:rPr lang="en-US" dirty="0">
                <a:cs typeface="Times New Roman" pitchFamily="18" charset="0"/>
              </a:rPr>
              <a:t> linear, </a:t>
            </a:r>
            <a:r>
              <a:rPr lang="en-US" dirty="0" err="1">
                <a:cs typeface="Times New Roman" pitchFamily="18" charset="0"/>
              </a:rPr>
              <a:t>isto</a:t>
            </a:r>
            <a:r>
              <a:rPr lang="en-US" dirty="0">
                <a:cs typeface="Times New Roman" pitchFamily="18" charset="0"/>
              </a:rPr>
              <a:t> é </a:t>
            </a:r>
            <a:r>
              <a:rPr lang="en-US" dirty="0" err="1">
                <a:cs typeface="Times New Roman" pitchFamily="18" charset="0"/>
              </a:rPr>
              <a:t>facilmente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computável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pelo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coeficiente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i="1" dirty="0">
                <a:cs typeface="Times New Roman" pitchFamily="18" charset="0"/>
              </a:rPr>
              <a:t>x</a:t>
            </a: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Para </a:t>
            </a:r>
            <a:r>
              <a:rPr lang="en-US" dirty="0" err="1">
                <a:cs typeface="Times New Roman" pitchFamily="18" charset="0"/>
              </a:rPr>
              <a:t>os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modelos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probit</a:t>
            </a:r>
            <a:r>
              <a:rPr lang="en-US" dirty="0">
                <a:cs typeface="Times New Roman" pitchFamily="18" charset="0"/>
              </a:rPr>
              <a:t> e </a:t>
            </a:r>
            <a:r>
              <a:rPr lang="en-US" dirty="0" err="1">
                <a:cs typeface="Times New Roman" pitchFamily="18" charset="0"/>
              </a:rPr>
              <a:t>logit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não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lineares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isto</a:t>
            </a:r>
            <a:r>
              <a:rPr lang="en-US" dirty="0">
                <a:cs typeface="Times New Roman" pitchFamily="18" charset="0"/>
              </a:rPr>
              <a:t> é </a:t>
            </a:r>
            <a:r>
              <a:rPr lang="en-US" dirty="0" err="1">
                <a:cs typeface="Times New Roman" pitchFamily="18" charset="0"/>
              </a:rPr>
              <a:t>mais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complicado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r>
              <a:rPr lang="en-US" dirty="0">
                <a:cs typeface="Times New Roman" pitchFamily="18" charset="0"/>
              </a:rPr>
              <a:t> ∂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/ ∂</a:t>
            </a:r>
            <a:r>
              <a:rPr lang="en-US" i="1" dirty="0" err="1">
                <a:cs typeface="Times New Roman" pitchFamily="18" charset="0"/>
              </a:rPr>
              <a:t>x</a:t>
            </a:r>
            <a:r>
              <a:rPr lang="en-US" i="1" baseline="-25000" dirty="0" err="1"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i="1" dirty="0">
                <a:cs typeface="Times New Roman" pitchFamily="18" charset="0"/>
              </a:rPr>
              <a:t>g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i="1" baseline="-25000" dirty="0">
                <a:cs typeface="Times New Roman" pitchFamily="18" charset="0"/>
              </a:rPr>
              <a:t>0</a:t>
            </a:r>
            <a:r>
              <a:rPr lang="en-US" i="1" dirty="0">
                <a:cs typeface="Times New Roman" pitchFamily="18" charset="0"/>
              </a:rPr>
              <a:t> +</a:t>
            </a:r>
            <a:r>
              <a:rPr lang="en-US" b="1" i="1" dirty="0" err="1">
                <a:cs typeface="Times New Roman" pitchFamily="18" charset="0"/>
              </a:rPr>
              <a:t>x</a:t>
            </a:r>
            <a:r>
              <a:rPr lang="en-US" b="1" i="1" dirty="0" err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i="1" dirty="0" err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i="1" baseline="-25000" dirty="0" err="1"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onde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g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z</a:t>
            </a:r>
            <a:r>
              <a:rPr lang="en-US" dirty="0">
                <a:cs typeface="Times New Roman" pitchFamily="18" charset="0"/>
              </a:rPr>
              <a:t>) é </a:t>
            </a:r>
            <a:r>
              <a:rPr lang="en-US" dirty="0" err="1">
                <a:cs typeface="Times New Roman" pitchFamily="18" charset="0"/>
              </a:rPr>
              <a:t>d</a:t>
            </a:r>
            <a:r>
              <a:rPr lang="en-US" i="1" dirty="0" err="1">
                <a:cs typeface="Times New Roman" pitchFamily="18" charset="0"/>
              </a:rPr>
              <a:t>G</a:t>
            </a:r>
            <a:r>
              <a:rPr lang="en-US" dirty="0">
                <a:cs typeface="Times New Roman" pitchFamily="18" charset="0"/>
              </a:rPr>
              <a:t>/</a:t>
            </a:r>
            <a:r>
              <a:rPr lang="en-US" dirty="0" err="1">
                <a:cs typeface="Times New Roman" pitchFamily="18" charset="0"/>
              </a:rPr>
              <a:t>d</a:t>
            </a:r>
            <a:r>
              <a:rPr lang="en-US" i="1" dirty="0" err="1">
                <a:cs typeface="Times New Roman" pitchFamily="18" charset="0"/>
              </a:rPr>
              <a:t>z</a:t>
            </a:r>
            <a:endParaRPr lang="en-US" i="1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1265</TotalTime>
  <Words>1288</Words>
  <Application>Microsoft Office PowerPoint</Application>
  <PresentationFormat>Apresentação na tela (4:3)</PresentationFormat>
  <Paragraphs>152</Paragraphs>
  <Slides>31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Amazone BT</vt:lpstr>
      <vt:lpstr>Arial</vt:lpstr>
      <vt:lpstr>Symbol</vt:lpstr>
      <vt:lpstr>Times New Roman</vt:lpstr>
      <vt:lpstr>Wingdings</vt:lpstr>
      <vt:lpstr>Blueprint</vt:lpstr>
      <vt:lpstr>Equação</vt:lpstr>
      <vt:lpstr>Regressão com uma variável dependente Binária</vt:lpstr>
      <vt:lpstr>Apresentação do PowerPoint</vt:lpstr>
      <vt:lpstr>Variáveis dependentes Binárias</vt:lpstr>
      <vt:lpstr>Modelo de Probabilidade Linear</vt:lpstr>
      <vt:lpstr>Variáveis dependentes Binárias</vt:lpstr>
      <vt:lpstr>Modelo Probit</vt:lpstr>
      <vt:lpstr>Modelo Logit</vt:lpstr>
      <vt:lpstr>Probits e Logits</vt:lpstr>
      <vt:lpstr>Interpretação do logit e do probit (em particular vs MPL)</vt:lpstr>
      <vt:lpstr>Interpretação</vt:lpstr>
      <vt:lpstr>Apresentação do PowerPoint</vt:lpstr>
      <vt:lpstr>Logit/Probit </vt:lpstr>
      <vt:lpstr>Interpretação dos modelos Logit/Probit</vt:lpstr>
      <vt:lpstr>Interpretação dos modelos Logit/Probit</vt:lpstr>
      <vt:lpstr>Exemplo:</vt:lpstr>
      <vt:lpstr>Exemplo</vt:lpstr>
      <vt:lpstr>Exemplo</vt:lpstr>
      <vt:lpstr>Exemplo</vt:lpstr>
      <vt:lpstr>Exercício</vt:lpstr>
      <vt:lpstr>Interpretação dos modelos Logit/Probit</vt:lpstr>
      <vt:lpstr>Apresentação do PowerPoint</vt:lpstr>
      <vt:lpstr>Apresentação do PowerPoint</vt:lpstr>
      <vt:lpstr>Apresentação do PowerPoint</vt:lpstr>
      <vt:lpstr>Probit  gretl</vt:lpstr>
      <vt:lpstr>Modelo logit</vt:lpstr>
      <vt:lpstr>Modelo logit</vt:lpstr>
      <vt:lpstr>Logit</vt:lpstr>
      <vt:lpstr>Interpretação da razão de chances</vt:lpstr>
      <vt:lpstr>Interpretação da razão de chances</vt:lpstr>
      <vt:lpstr>Teste da razão de verossimilhança</vt:lpstr>
      <vt:lpstr>Ajuste e inferência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Dani</cp:lastModifiedBy>
  <cp:revision>50</cp:revision>
  <cp:lastPrinted>1601-01-01T00:00:00Z</cp:lastPrinted>
  <dcterms:created xsi:type="dcterms:W3CDTF">1999-10-02T17:37:41Z</dcterms:created>
  <dcterms:modified xsi:type="dcterms:W3CDTF">2022-05-30T00:48:58Z</dcterms:modified>
</cp:coreProperties>
</file>