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6"/>
  </p:notesMasterIdLst>
  <p:handoutMasterIdLst>
    <p:handoutMasterId r:id="rId47"/>
  </p:handoutMasterIdLst>
  <p:sldIdLst>
    <p:sldId id="482" r:id="rId2"/>
    <p:sldId id="530" r:id="rId3"/>
    <p:sldId id="533" r:id="rId4"/>
    <p:sldId id="534" r:id="rId5"/>
    <p:sldId id="535" r:id="rId6"/>
    <p:sldId id="536" r:id="rId7"/>
    <p:sldId id="531" r:id="rId8"/>
    <p:sldId id="524" r:id="rId9"/>
    <p:sldId id="525" r:id="rId10"/>
    <p:sldId id="537" r:id="rId11"/>
    <p:sldId id="526" r:id="rId12"/>
    <p:sldId id="527" r:id="rId13"/>
    <p:sldId id="528" r:id="rId14"/>
    <p:sldId id="529" r:id="rId15"/>
    <p:sldId id="532" r:id="rId16"/>
    <p:sldId id="518" r:id="rId17"/>
    <p:sldId id="519" r:id="rId18"/>
    <p:sldId id="538" r:id="rId19"/>
    <p:sldId id="540" r:id="rId20"/>
    <p:sldId id="539" r:id="rId21"/>
    <p:sldId id="520" r:id="rId22"/>
    <p:sldId id="522" r:id="rId23"/>
    <p:sldId id="521" r:id="rId24"/>
    <p:sldId id="579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82" r:id="rId36"/>
    <p:sldId id="552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1" r:id="rId4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66FF"/>
    <a:srgbClr val="0099FF"/>
    <a:srgbClr val="000000"/>
    <a:srgbClr val="FFFFFF"/>
    <a:srgbClr val="CCECFF"/>
    <a:srgbClr val="FF3300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0" autoAdjust="0"/>
    <p:restoredTop sz="94624" autoAdjust="0"/>
  </p:normalViewPr>
  <p:slideViewPr>
    <p:cSldViewPr>
      <p:cViewPr varScale="1">
        <p:scale>
          <a:sx n="108" d="100"/>
          <a:sy n="108" d="100"/>
        </p:scale>
        <p:origin x="2088" y="108"/>
      </p:cViewPr>
      <p:guideLst>
        <p:guide orient="horz" pos="4128"/>
        <p:guide pos="2880"/>
      </p:guideLst>
    </p:cSldViewPr>
  </p:slideViewPr>
  <p:outlineViewPr>
    <p:cViewPr>
      <p:scale>
        <a:sx n="33" d="100"/>
        <a:sy n="33" d="100"/>
      </p:scale>
      <p:origin x="0" y="122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988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64960F10-5D0A-4321-A014-5660883573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7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6EB96065-3F86-473C-A47D-EF9E444B1A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97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428EB8-61F9-4672-84E7-45552F2D5B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Relações: como salário é afetado por níveis de escolaridade,</a:t>
            </a:r>
            <a:r>
              <a:rPr lang="pt-BR" baseline="0" dirty="0"/>
              <a:t> como a desigualdade de renda é explicada pela pobreza e pelo crescimento econômico, como uma política de </a:t>
            </a:r>
            <a:r>
              <a:rPr lang="pt-BR" baseline="0" dirty="0" err="1"/>
              <a:t>educaçao</a:t>
            </a:r>
            <a:r>
              <a:rPr lang="pt-BR" baseline="0" dirty="0"/>
              <a:t> profissional ajuda na </a:t>
            </a:r>
            <a:r>
              <a:rPr lang="pt-BR" baseline="0" dirty="0" err="1"/>
              <a:t>inserçao</a:t>
            </a:r>
            <a:r>
              <a:rPr lang="pt-BR" baseline="0" dirty="0"/>
              <a:t> do trabalhador... Etc.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B96065-3F86-473C-A47D-EF9E444B1A4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8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Relações: como salário é afetado por níveis de escolaridade,</a:t>
            </a:r>
            <a:r>
              <a:rPr lang="pt-BR" baseline="0" dirty="0"/>
              <a:t> como a desigualdade de renda é explicada pela pobreza e pelo crescimento econômico, como uma política de </a:t>
            </a:r>
            <a:r>
              <a:rPr lang="pt-BR" baseline="0" dirty="0" err="1"/>
              <a:t>educaçao</a:t>
            </a:r>
            <a:r>
              <a:rPr lang="pt-BR" baseline="0" dirty="0"/>
              <a:t> profissional ajuda na </a:t>
            </a:r>
            <a:r>
              <a:rPr lang="pt-BR" baseline="0" dirty="0" err="1"/>
              <a:t>inserçao</a:t>
            </a:r>
            <a:r>
              <a:rPr lang="pt-BR" baseline="0" dirty="0"/>
              <a:t> do trabalhador... Etc.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B96065-3F86-473C-A47D-EF9E444B1A4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84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B96065-3F86-473C-A47D-EF9E444B1A4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dirty="0"/>
              <a:t>Distúrbio – desestabiliza uma relação está</a:t>
            </a:r>
            <a:r>
              <a:rPr lang="pt-BR" baseline="0" dirty="0"/>
              <a:t>vel entre as variáveis.</a:t>
            </a:r>
          </a:p>
          <a:p>
            <a:pPr eaLnBrk="1" hangingPunct="1"/>
            <a:r>
              <a:rPr lang="pt-BR" baseline="0" dirty="0"/>
              <a:t>Erros de medida – medida de lucros, estoque de capital...consumo permanente... Não há um contraponto empírico para o agregado teórico.</a:t>
            </a:r>
          </a:p>
          <a:p>
            <a:pPr eaLnBrk="1" hangingPunct="1"/>
            <a:r>
              <a:rPr lang="pt-BR" baseline="0" dirty="0"/>
              <a:t>Nunca observamos o modelo populacional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C31F7-D59B-404C-A1C2-BACC3246E41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B96065-3F86-473C-A47D-EF9E444B1A4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  <p:sp>
        <p:nvSpPr>
          <p:cNvPr id="399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9AB4D369-3721-4881-9DF3-D504453A913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DA075-A45F-4660-AA7B-BB30F559AF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C19CB-8899-4122-93CF-9F156632828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5"/>
          <p:cNvSpPr txBox="1">
            <a:spLocks/>
          </p:cNvSpPr>
          <p:nvPr userDrawn="1"/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it-IT" sz="1000">
                <a:latin typeface="Arial" charset="0"/>
              </a:rPr>
              <a:t>Danielle Carusi Machado - UFF - Econometria 2/2009</a:t>
            </a:r>
            <a:endParaRPr lang="en-US" sz="100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409A0-18B2-4640-A46A-4186E257D4C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07545-BA59-4A5F-8ABB-F811BF20BB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E60F-EA8D-48D6-89DF-CC1B7137DE8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3C2CA-713A-4951-8501-ABB5CAFDFEF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40C8D-1182-498C-856E-A0D45C83889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82426-6687-4C5B-A34A-0FF62524191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FDD15-7FAB-4819-8F90-C59E1C0500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9C654-6CB3-4BDC-8473-B9B8A6C639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BE07E-820F-4542-AF9C-741A53E073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8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8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fld id="{33DEE54F-8DFB-4232-BE0F-835C8711FF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39834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834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39834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39834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39834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3" r:id="rId12"/>
    <p:sldLayoutId id="214748371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Econometria</a:t>
            </a:r>
            <a:br>
              <a:rPr lang="en-US" dirty="0"/>
            </a:br>
            <a:r>
              <a:rPr lang="en-US" sz="2400" dirty="0"/>
              <a:t>prof. Danielle </a:t>
            </a:r>
            <a:r>
              <a:rPr lang="en-US" sz="2400" dirty="0" err="1"/>
              <a:t>Carusi</a:t>
            </a:r>
            <a:r>
              <a:rPr lang="en-US" sz="2400" dirty="0"/>
              <a:t> Machado</a:t>
            </a:r>
            <a:br>
              <a:rPr lang="en-US" dirty="0"/>
            </a:b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255738"/>
          </a:xfrm>
        </p:spPr>
        <p:txBody>
          <a:bodyPr/>
          <a:lstStyle/>
          <a:p>
            <a:pPr marL="457200" indent="-457200" algn="ctr">
              <a:defRPr/>
            </a:pPr>
            <a:r>
              <a:rPr lang="en-US" dirty="0"/>
              <a:t>Aula 1</a:t>
            </a:r>
          </a:p>
          <a:p>
            <a:pPr marL="457200" indent="-457200" algn="ctr">
              <a:defRPr/>
            </a:pPr>
            <a:endParaRPr lang="en-US" dirty="0"/>
          </a:p>
          <a:p>
            <a:pPr marL="457200" indent="-457200" algn="ctr">
              <a:defRPr/>
            </a:pPr>
            <a:endParaRPr lang="en-US" dirty="0"/>
          </a:p>
          <a:p>
            <a:pPr marL="457200" indent="-457200" algn="ctr">
              <a:defRPr/>
            </a:pPr>
            <a:r>
              <a:rPr lang="en-US" dirty="0"/>
              <a:t>PPGE/UFF</a:t>
            </a:r>
          </a:p>
          <a:p>
            <a:pPr marL="457200" indent="-457200" algn="ctr">
              <a:defRPr/>
            </a:pPr>
            <a:r>
              <a:rPr lang="en-US" dirty="0"/>
              <a:t>1o. </a:t>
            </a:r>
            <a:r>
              <a:rPr lang="en-US" dirty="0" err="1"/>
              <a:t>Semestre</a:t>
            </a:r>
            <a:r>
              <a:rPr lang="en-US" dirty="0"/>
              <a:t> de 2022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econométrica tradicional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28800"/>
            <a:ext cx="8363272" cy="4768552"/>
          </a:xfrm>
        </p:spPr>
        <p:txBody>
          <a:bodyPr/>
          <a:lstStyle/>
          <a:p>
            <a:r>
              <a:rPr lang="pt-BR" dirty="0"/>
              <a:t>Exposição da teoria ou hipótese</a:t>
            </a:r>
          </a:p>
          <a:p>
            <a:r>
              <a:rPr lang="pt-BR" dirty="0"/>
              <a:t>Exposição do modelo matemático da teoria/hipótese</a:t>
            </a:r>
          </a:p>
          <a:p>
            <a:r>
              <a:rPr lang="pt-BR" dirty="0"/>
              <a:t>Exposição do modelo estatístico econométrico</a:t>
            </a:r>
          </a:p>
          <a:p>
            <a:r>
              <a:rPr lang="pt-BR" dirty="0"/>
              <a:t>Obtenção dos dados</a:t>
            </a:r>
          </a:p>
          <a:p>
            <a:r>
              <a:rPr lang="pt-BR" dirty="0"/>
              <a:t>Estimação dos parâmetros</a:t>
            </a:r>
          </a:p>
          <a:p>
            <a:r>
              <a:rPr lang="pt-BR" dirty="0"/>
              <a:t>Testes de hipóteses</a:t>
            </a:r>
          </a:p>
          <a:p>
            <a:r>
              <a:rPr lang="pt-BR" dirty="0"/>
              <a:t>Previsão/projeção</a:t>
            </a:r>
          </a:p>
          <a:p>
            <a:r>
              <a:rPr lang="pt-BR" dirty="0"/>
              <a:t>Uso do modelo para fins de política.</a:t>
            </a:r>
          </a:p>
        </p:txBody>
      </p:sp>
    </p:spTree>
    <p:extLst>
      <p:ext uri="{BB962C8B-B14F-4D97-AF65-F5344CB8AC3E}">
        <p14:creationId xmlns:p14="http://schemas.microsoft.com/office/powerpoint/2010/main" val="303921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Foco: na média, ou melhor, na </a:t>
            </a:r>
            <a:r>
              <a:rPr lang="pt-BR" sz="2400" b="1" dirty="0"/>
              <a:t>resposta média esperada.</a:t>
            </a:r>
          </a:p>
          <a:p>
            <a:endParaRPr lang="pt-BR" sz="2400" b="1" dirty="0"/>
          </a:p>
          <a:p>
            <a:endParaRPr lang="pt-BR" sz="2400" b="1" dirty="0"/>
          </a:p>
          <a:p>
            <a:endParaRPr lang="pt-BR" sz="2400" b="1" dirty="0"/>
          </a:p>
          <a:p>
            <a:r>
              <a:rPr lang="pt-BR" sz="2400" dirty="0"/>
              <a:t>Vetor </a:t>
            </a:r>
            <a:r>
              <a:rPr lang="pt-BR" sz="2400" i="1" dirty="0"/>
              <a:t>c : conjunto de variáveis de controle que estarão explicitamente fixas quando estudamos o efeito de w em y.</a:t>
            </a:r>
          </a:p>
          <a:p>
            <a:r>
              <a:rPr lang="pt-BR" sz="2400" i="1" dirty="0"/>
              <a:t>O vetor w é correlacionado com outros fatores que também influenciam y.</a:t>
            </a:r>
            <a:endParaRPr lang="pt-BR" sz="2400" dirty="0"/>
          </a:p>
          <a:p>
            <a:endParaRPr lang="pt-BR" sz="24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3048000" y="2895600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9" name="Equação" r:id="rId4" imgW="647419" imgH="215806" progId="Equation.3">
                  <p:embed/>
                </p:oleObj>
              </mc:Choice>
              <mc:Fallback>
                <p:oleObj name="Equação" r:id="rId4" imgW="647419" imgH="215806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95600"/>
                        <a:ext cx="2057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</a:t>
            </a:r>
            <a:r>
              <a:rPr lang="pt-BR" i="1" dirty="0"/>
              <a:t>w </a:t>
            </a:r>
            <a:r>
              <a:rPr lang="pt-BR" dirty="0"/>
              <a:t>é contínuo, o interesse recai em: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Efeito parcial de </a:t>
            </a:r>
            <a:r>
              <a:rPr lang="pt-BR" i="1" dirty="0"/>
              <a:t>w </a:t>
            </a:r>
            <a:r>
              <a:rPr lang="pt-BR" dirty="0"/>
              <a:t>em</a:t>
            </a:r>
          </a:p>
          <a:p>
            <a:pPr lvl="1"/>
            <a:endParaRPr lang="pt-BR" dirty="0"/>
          </a:p>
          <a:p>
            <a:r>
              <a:rPr lang="pt-BR" dirty="0"/>
              <a:t> Se </a:t>
            </a:r>
            <a:r>
              <a:rPr lang="pt-BR" i="1" dirty="0"/>
              <a:t>w </a:t>
            </a:r>
            <a:r>
              <a:rPr lang="pt-BR" dirty="0"/>
              <a:t>é discreto, o interesse recai em:</a:t>
            </a:r>
          </a:p>
          <a:p>
            <a:endParaRPr lang="pt-BR" dirty="0"/>
          </a:p>
          <a:p>
            <a:pPr lvl="1"/>
            <a:r>
              <a:rPr lang="pt-BR" dirty="0"/>
              <a:t>               valorado para diferentes valores de </a:t>
            </a:r>
            <a:r>
              <a:rPr lang="pt-BR" i="1" dirty="0"/>
              <a:t>w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2819400" y="2514600"/>
          <a:ext cx="145025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80" name="Equação" r:id="rId3" imgW="748975" imgH="393529" progId="Equation.3">
                  <p:embed/>
                </p:oleObj>
              </mc:Choice>
              <mc:Fallback>
                <p:oleObj name="Equação" r:id="rId3" imgW="748975" imgH="393529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145025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/>
          <p:cNvGraphicFramePr>
            <a:graphicFrameLocks noChangeAspect="1"/>
          </p:cNvGraphicFramePr>
          <p:nvPr/>
        </p:nvGraphicFramePr>
        <p:xfrm>
          <a:off x="4572000" y="3352800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81" name="Equação" r:id="rId5" imgW="647419" imgH="215806" progId="Equation.3">
                  <p:embed/>
                </p:oleObj>
              </mc:Choice>
              <mc:Fallback>
                <p:oleObj name="Equação" r:id="rId5" imgW="647419" imgH="215806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52800"/>
                        <a:ext cx="1333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1447800" y="5270500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82" name="Equação" r:id="rId7" imgW="647419" imgH="215806" progId="Equation.3">
                  <p:embed/>
                </p:oleObj>
              </mc:Choice>
              <mc:Fallback>
                <p:oleObj name="Equação" r:id="rId7" imgW="647419" imgH="215806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70500"/>
                        <a:ext cx="1333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entre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são os controles?</a:t>
            </a:r>
          </a:p>
          <a:p>
            <a:pPr lvl="1"/>
            <a:r>
              <a:rPr lang="pt-BR" dirty="0"/>
              <a:t>Muitos elementos de </a:t>
            </a:r>
            <a:r>
              <a:rPr lang="pt-BR" i="1" dirty="0"/>
              <a:t>c </a:t>
            </a:r>
            <a:r>
              <a:rPr lang="pt-BR" dirty="0"/>
              <a:t>não são observáveis.</a:t>
            </a:r>
          </a:p>
          <a:p>
            <a:pPr lvl="1">
              <a:buNone/>
            </a:pPr>
            <a:r>
              <a:rPr lang="pt-BR" b="1" dirty="0">
                <a:solidFill>
                  <a:srgbClr val="000099"/>
                </a:solidFill>
              </a:rPr>
              <a:t>Exemplo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Y – salário</a:t>
            </a:r>
          </a:p>
          <a:p>
            <a:pPr lvl="1"/>
            <a:r>
              <a:rPr lang="pt-BR" dirty="0"/>
              <a:t>W – anos de estudo</a:t>
            </a:r>
          </a:p>
          <a:p>
            <a:pPr lvl="1"/>
            <a:r>
              <a:rPr lang="pt-BR" dirty="0"/>
              <a:t>C – </a:t>
            </a:r>
            <a:r>
              <a:rPr lang="pt-BR" i="1" dirty="0">
                <a:solidFill>
                  <a:srgbClr val="FF0000"/>
                </a:solidFill>
              </a:rPr>
              <a:t>habilidade</a:t>
            </a:r>
            <a:r>
              <a:rPr lang="pt-BR" dirty="0"/>
              <a:t> e experiência</a:t>
            </a:r>
          </a:p>
          <a:p>
            <a:r>
              <a:rPr lang="pt-BR" dirty="0"/>
              <a:t>Não é possível obter dados de todos controles desejados!</a:t>
            </a:r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2895600" y="2971800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6" name="Equação" r:id="rId3" imgW="647419" imgH="215806" progId="Equation.3">
                  <p:embed/>
                </p:oleObj>
              </mc:Choice>
              <mc:Fallback>
                <p:oleObj name="Equação" r:id="rId3" imgW="647419" imgH="215806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71800"/>
                        <a:ext cx="1333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entre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Outros problemas que interferem na estimação da relação causal: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Podemos não ter boas medidas para </a:t>
            </a:r>
            <a:r>
              <a:rPr lang="pt-BR" i="1" dirty="0"/>
              <a:t>y </a:t>
            </a:r>
            <a:r>
              <a:rPr lang="pt-BR" dirty="0"/>
              <a:t>e </a:t>
            </a:r>
            <a:r>
              <a:rPr lang="pt-BR" i="1" dirty="0"/>
              <a:t>w (</a:t>
            </a:r>
            <a:r>
              <a:rPr lang="pt-BR" dirty="0"/>
              <a:t>erro de medida)</a:t>
            </a:r>
            <a:endParaRPr lang="pt-BR" i="1" dirty="0"/>
          </a:p>
          <a:p>
            <a:pPr lvl="1"/>
            <a:endParaRPr lang="pt-BR" dirty="0"/>
          </a:p>
          <a:p>
            <a:pPr lvl="1"/>
            <a:r>
              <a:rPr lang="pt-BR" dirty="0"/>
              <a:t>Podemos observar apenas valores de equilíbrio de </a:t>
            </a:r>
            <a:r>
              <a:rPr lang="pt-BR" i="1" dirty="0"/>
              <a:t>y </a:t>
            </a:r>
            <a:r>
              <a:rPr lang="pt-BR" dirty="0"/>
              <a:t>e </a:t>
            </a:r>
            <a:r>
              <a:rPr lang="pt-BR" i="1" dirty="0"/>
              <a:t>w </a:t>
            </a:r>
            <a:r>
              <a:rPr lang="pt-BR" dirty="0"/>
              <a:t>(simultaneidade).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escolher a relação entre Y e W e c?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Construção das hipóteses do modelo que explica a relação populacional entre as variáveis.</a:t>
            </a:r>
          </a:p>
          <a:p>
            <a:r>
              <a:rPr lang="pt-BR" dirty="0"/>
              <a:t>Olhar os dados e inferir algumas hipóteses sobre o modelo que explicaria a geração de dados.</a:t>
            </a:r>
          </a:p>
          <a:p>
            <a:r>
              <a:rPr lang="pt-BR" dirty="0"/>
              <a:t>Identificar a relação funcional entre as variáveis Y e W, c.</a:t>
            </a:r>
          </a:p>
        </p:txBody>
      </p:sp>
    </p:spTree>
    <p:extLst>
      <p:ext uri="{BB962C8B-B14F-4D97-AF65-F5344CB8AC3E}">
        <p14:creationId xmlns:p14="http://schemas.microsoft.com/office/powerpoint/2010/main" val="73113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Regressão</a:t>
            </a:r>
            <a:r>
              <a:rPr lang="en-US" dirty="0"/>
              <a:t> Linear </a:t>
            </a:r>
            <a:r>
              <a:rPr lang="en-US" dirty="0" err="1"/>
              <a:t>Múltipla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Utilizado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estudar</a:t>
            </a:r>
            <a:r>
              <a:rPr lang="en-US" sz="2400" dirty="0"/>
              <a:t> a </a:t>
            </a:r>
            <a:r>
              <a:rPr lang="en-US" sz="2400" dirty="0" err="1"/>
              <a:t>relação</a:t>
            </a:r>
            <a:r>
              <a:rPr lang="en-US" sz="2400" dirty="0"/>
              <a:t> entre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variável</a:t>
            </a:r>
            <a:r>
              <a:rPr lang="en-US" sz="2400" dirty="0"/>
              <a:t> </a:t>
            </a:r>
            <a:r>
              <a:rPr lang="en-US" sz="2400" dirty="0" err="1"/>
              <a:t>dependente</a:t>
            </a:r>
            <a:r>
              <a:rPr lang="en-US" sz="2400" dirty="0"/>
              <a:t> 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variáveis</a:t>
            </a:r>
            <a:r>
              <a:rPr lang="en-US" sz="2400" dirty="0"/>
              <a:t> </a:t>
            </a:r>
            <a:r>
              <a:rPr lang="en-US" sz="2400" dirty="0" err="1"/>
              <a:t>independentes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Forma </a:t>
            </a:r>
            <a:r>
              <a:rPr lang="en-US" sz="2400" dirty="0" err="1"/>
              <a:t>genérica</a:t>
            </a:r>
            <a:r>
              <a:rPr lang="en-US" sz="2400" dirty="0"/>
              <a:t> do </a:t>
            </a:r>
            <a:r>
              <a:rPr lang="en-US" sz="2400" dirty="0" err="1"/>
              <a:t>modelo</a:t>
            </a:r>
            <a:r>
              <a:rPr lang="en-US" sz="2400" dirty="0"/>
              <a:t> de </a:t>
            </a:r>
            <a:r>
              <a:rPr lang="en-US" sz="2400" dirty="0" err="1"/>
              <a:t>regressão</a:t>
            </a:r>
            <a:r>
              <a:rPr lang="en-US" sz="2400" dirty="0"/>
              <a:t> linear: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/>
              <a:t>    y = f(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i="1" dirty="0"/>
              <a:t>x</a:t>
            </a:r>
            <a:r>
              <a:rPr lang="en-US" sz="2400" i="1" baseline="-25000" dirty="0"/>
              <a:t>K</a:t>
            </a:r>
            <a:r>
              <a:rPr lang="en-US" sz="2400" dirty="0"/>
              <a:t>,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2</a:t>
            </a:r>
            <a:r>
              <a:rPr lang="en-US" sz="2400" dirty="0"/>
              <a:t>,…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i="1" baseline="-25000" dirty="0"/>
              <a:t>K</a:t>
            </a:r>
            <a:r>
              <a:rPr lang="en-US" sz="2400" dirty="0"/>
              <a:t>) + </a:t>
            </a:r>
            <a:r>
              <a:rPr lang="el-GR" sz="2400" dirty="0"/>
              <a:t>ε</a:t>
            </a:r>
            <a:endParaRPr lang="pt-BR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pt-BR" sz="2400" dirty="0"/>
              <a:t>       </a:t>
            </a:r>
            <a:r>
              <a:rPr lang="en-US" sz="2400" dirty="0"/>
              <a:t>= 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1</a:t>
            </a:r>
            <a:r>
              <a:rPr lang="en-US" sz="2400" dirty="0"/>
              <a:t>  + 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2</a:t>
            </a:r>
            <a:r>
              <a:rPr lang="en-US" sz="2400" dirty="0"/>
              <a:t> + … +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dirty="0" err="1">
                <a:sym typeface="Symbol" pitchFamily="18" charset="2"/>
              </a:rPr>
              <a:t></a:t>
            </a:r>
            <a:r>
              <a:rPr lang="en-US" sz="2400" i="1" baseline="-25000" dirty="0" err="1"/>
              <a:t>K</a:t>
            </a:r>
            <a:r>
              <a:rPr lang="en-US" sz="2400" dirty="0"/>
              <a:t> + </a:t>
            </a:r>
            <a:r>
              <a:rPr lang="el-GR" sz="2400" dirty="0"/>
              <a:t>ε</a:t>
            </a:r>
            <a:endParaRPr lang="en-US" sz="2400" b="1" baseline="-25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f(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i="1" dirty="0"/>
              <a:t>x</a:t>
            </a:r>
            <a:r>
              <a:rPr lang="en-US" sz="2400" i="1" baseline="-25000" dirty="0"/>
              <a:t>K</a:t>
            </a:r>
            <a:r>
              <a:rPr lang="en-US" sz="2400" dirty="0"/>
              <a:t>,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baseline="-25000" dirty="0"/>
              <a:t>2</a:t>
            </a:r>
            <a:r>
              <a:rPr lang="en-US" sz="2400" dirty="0"/>
              <a:t>,…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i="1" baseline="-25000" dirty="0"/>
              <a:t>K</a:t>
            </a:r>
            <a:r>
              <a:rPr lang="en-US" sz="2400" dirty="0"/>
              <a:t>) é a </a:t>
            </a:r>
            <a:r>
              <a:rPr lang="en-US" sz="2400" dirty="0" err="1"/>
              <a:t>equação</a:t>
            </a:r>
            <a:r>
              <a:rPr lang="en-US" sz="2400" dirty="0"/>
              <a:t> de </a:t>
            </a:r>
            <a:r>
              <a:rPr lang="en-US" sz="2400" dirty="0" err="1"/>
              <a:t>regressão</a:t>
            </a:r>
            <a:r>
              <a:rPr lang="en-US" sz="2400" dirty="0"/>
              <a:t> </a:t>
            </a:r>
            <a:r>
              <a:rPr lang="en-US" sz="2400" dirty="0" err="1"/>
              <a:t>populacional</a:t>
            </a:r>
            <a:r>
              <a:rPr lang="en-US" sz="2400" dirty="0"/>
              <a:t> de y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dirty="0"/>
              <a:t> 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Y é o </a:t>
            </a:r>
            <a:r>
              <a:rPr lang="en-US" sz="2400" dirty="0" err="1"/>
              <a:t>regressando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i="1" baseline="-25000" dirty="0"/>
              <a:t>  </a:t>
            </a:r>
            <a:r>
              <a:rPr lang="en-US" sz="2400" dirty="0" err="1"/>
              <a:t>regressores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controles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l-GR" sz="2400" b="1" dirty="0">
                <a:solidFill>
                  <a:srgbClr val="3366FF"/>
                </a:solidFill>
              </a:rPr>
              <a:t>ε</a:t>
            </a:r>
            <a:r>
              <a:rPr lang="pt-BR" sz="2400" b="1" dirty="0">
                <a:solidFill>
                  <a:srgbClr val="3366FF"/>
                </a:solidFill>
              </a:rPr>
              <a:t> é o distúrbio aleatório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400800" y="5638800"/>
            <a:ext cx="2209800" cy="646331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Erros de medida, variáveis omitidas</a:t>
            </a:r>
          </a:p>
        </p:txBody>
      </p:sp>
      <p:cxnSp>
        <p:nvCxnSpPr>
          <p:cNvPr id="6" name="Conector de seta reta 5"/>
          <p:cNvCxnSpPr/>
          <p:nvPr/>
        </p:nvCxnSpPr>
        <p:spPr bwMode="auto">
          <a:xfrm>
            <a:off x="4800600" y="5867400"/>
            <a:ext cx="1524000" cy="15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CaixaDeTexto 6"/>
          <p:cNvSpPr txBox="1"/>
          <p:nvPr/>
        </p:nvSpPr>
        <p:spPr>
          <a:xfrm>
            <a:off x="6553200" y="4687669"/>
            <a:ext cx="2209800" cy="36933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Betas são parâmetros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função de consumo </a:t>
            </a:r>
            <a:r>
              <a:rPr lang="pt-BR" dirty="0" err="1"/>
              <a:t>keynesiana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“A lei psicológica fundamental é que os homens [as mulheres] estão dispostos, como regra e em média, a aumentar seu consumo conforme sua renda aumenta, mas não na mesma proporção que o aumento na renda.” (Keynes, J.M. Teoria Geral, 1936).</a:t>
            </a:r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b="1" dirty="0"/>
              <a:t>propensão marginal a consumir (PMC)</a:t>
            </a:r>
            <a:r>
              <a:rPr lang="pt-BR" dirty="0"/>
              <a:t>, a taxa de variação do consumo por variação de uma unidade (digamos, um dólar) de renda, é maior que zero, mas menor que 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função de consumo </a:t>
            </a:r>
            <a:r>
              <a:rPr lang="pt-BR" dirty="0" err="1"/>
              <a:t>keynesiana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de consumo keynesiana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C = </a:t>
            </a:r>
            <a:r>
              <a:rPr lang="el-GR" dirty="0"/>
              <a:t>β</a:t>
            </a:r>
            <a:r>
              <a:rPr lang="pt-BR" dirty="0"/>
              <a:t>1 + </a:t>
            </a:r>
            <a:r>
              <a:rPr lang="el-GR" dirty="0"/>
              <a:t>β</a:t>
            </a:r>
            <a:r>
              <a:rPr lang="pt-BR" dirty="0"/>
              <a:t>2X 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Onde 0&lt;</a:t>
            </a:r>
            <a:r>
              <a:rPr lang="el-GR" dirty="0"/>
              <a:t>β</a:t>
            </a:r>
            <a:r>
              <a:rPr lang="pt-BR" dirty="0"/>
              <a:t>2&lt;1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C: despesas com consumo </a:t>
            </a:r>
          </a:p>
          <a:p>
            <a:pPr lvl="2"/>
            <a:endParaRPr lang="pt-BR" dirty="0"/>
          </a:p>
          <a:p>
            <a:pPr lvl="2"/>
            <a:r>
              <a:rPr lang="el-GR" dirty="0"/>
              <a:t>β</a:t>
            </a:r>
            <a:r>
              <a:rPr lang="pt-BR" dirty="0"/>
              <a:t>1 e </a:t>
            </a:r>
            <a:r>
              <a:rPr lang="el-GR" dirty="0"/>
              <a:t>β</a:t>
            </a:r>
            <a:r>
              <a:rPr lang="pt-BR" dirty="0"/>
              <a:t>2 são parâmetros do modelo, intercepto e coeficiente angular,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3187731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gráfica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05604"/>
            <a:ext cx="4679801" cy="390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37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Econometria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“[...] a econometria pode ser definida como a análise quantitativa dos fenômenos econômicos ocorridos com base no desenvolvimento paralelo da teoria e das observações e com o uso de métodos de inferência adequados.” (</a:t>
            </a:r>
            <a:r>
              <a:rPr lang="en-US" sz="1800" dirty="0"/>
              <a:t>Samuelson, P. A.; Koopmans, T. C.; Stone, J. R. N. </a:t>
            </a:r>
            <a:r>
              <a:rPr lang="en-US" sz="1800" i="1" dirty="0"/>
              <a:t>Report of the evaluative committee for </a:t>
            </a:r>
            <a:r>
              <a:rPr lang="en-US" sz="1800" i="1" dirty="0" err="1"/>
              <a:t>econometrica</a:t>
            </a:r>
            <a:r>
              <a:rPr lang="en-US" sz="1800" i="1" dirty="0"/>
              <a:t>. </a:t>
            </a:r>
            <a:r>
              <a:rPr lang="en-US" sz="1800" i="1" dirty="0" err="1"/>
              <a:t>Econométrica</a:t>
            </a:r>
            <a:r>
              <a:rPr lang="en-US" sz="1800" dirty="0"/>
              <a:t>.</a:t>
            </a:r>
            <a:r>
              <a:rPr lang="pt-BR" sz="1800" dirty="0"/>
              <a:t>Abr. 1954, v. 22, n. 2)</a:t>
            </a:r>
          </a:p>
          <a:p>
            <a:r>
              <a:rPr lang="pt-BR" sz="1800" dirty="0"/>
              <a:t>“A econometria diz respeito à determinação empírica das leis econômicas.” (</a:t>
            </a:r>
            <a:r>
              <a:rPr lang="pt-BR" sz="1800" dirty="0" err="1"/>
              <a:t>Theil</a:t>
            </a:r>
            <a:r>
              <a:rPr lang="pt-BR" sz="1800" dirty="0"/>
              <a:t>,</a:t>
            </a:r>
            <a:r>
              <a:rPr lang="en-US" sz="1800" dirty="0"/>
              <a:t> H. </a:t>
            </a:r>
            <a:r>
              <a:rPr lang="en-US" sz="1800" i="1" dirty="0"/>
              <a:t>Principles of econometrics. </a:t>
            </a:r>
            <a:r>
              <a:rPr lang="en-US" sz="1800" dirty="0"/>
              <a:t>Nova York: John Wiley &amp; Sons, 1971).</a:t>
            </a:r>
          </a:p>
          <a:p>
            <a:r>
              <a:rPr lang="pt-BR" sz="1800" dirty="0"/>
              <a:t>“A econometria pode ser definida como a ciência social em que as ferramentas da teoria econômica, da matemática e da inferência estatística são aplicadas à análise dos fenômenos econômicos.” (</a:t>
            </a:r>
            <a:r>
              <a:rPr lang="en-US" sz="1800" dirty="0"/>
              <a:t>Goldberger, Arthur S. </a:t>
            </a:r>
            <a:r>
              <a:rPr lang="en-US" sz="1800" i="1" dirty="0"/>
              <a:t>Econometric theory. </a:t>
            </a:r>
            <a:r>
              <a:rPr lang="en-US" sz="1800" dirty="0"/>
              <a:t>Nova York: John Wiley &amp; Sons, 1964.)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33168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função de consumo </a:t>
            </a:r>
            <a:r>
              <a:rPr lang="pt-BR" dirty="0" err="1"/>
              <a:t>keynesiana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de consumo keynesiana</a:t>
            </a:r>
          </a:p>
          <a:p>
            <a:pPr lvl="1"/>
            <a:r>
              <a:rPr lang="pt-BR" dirty="0"/>
              <a:t>Não existe uma relação determinística entre consumo e renda.</a:t>
            </a:r>
          </a:p>
          <a:p>
            <a:pPr lvl="1"/>
            <a:r>
              <a:rPr lang="pt-BR" dirty="0"/>
              <a:t>C = f(X, </a:t>
            </a:r>
            <a:r>
              <a:rPr lang="el-GR" dirty="0"/>
              <a:t>ε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Onde </a:t>
            </a:r>
            <a:r>
              <a:rPr lang="el-GR" dirty="0"/>
              <a:t>ε</a:t>
            </a:r>
            <a:r>
              <a:rPr lang="pt-BR" dirty="0"/>
              <a:t> é o elemento estocástico</a:t>
            </a:r>
          </a:p>
          <a:p>
            <a:pPr lvl="2"/>
            <a:r>
              <a:rPr lang="pt-BR" dirty="0"/>
              <a:t>Como incorporar este elemento estocástico ao modelo? De forma aditiva:</a:t>
            </a:r>
          </a:p>
          <a:p>
            <a:pPr lvl="2"/>
            <a:r>
              <a:rPr lang="pt-BR" dirty="0"/>
              <a:t>C = </a:t>
            </a:r>
            <a:r>
              <a:rPr lang="el-GR" dirty="0"/>
              <a:t>β</a:t>
            </a:r>
            <a:r>
              <a:rPr lang="pt-BR" dirty="0"/>
              <a:t>1 + </a:t>
            </a:r>
            <a:r>
              <a:rPr lang="el-GR" dirty="0"/>
              <a:t>β</a:t>
            </a:r>
            <a:r>
              <a:rPr lang="pt-BR" dirty="0"/>
              <a:t>2X + </a:t>
            </a:r>
            <a:r>
              <a:rPr lang="el-GR" dirty="0"/>
              <a:t>ε</a:t>
            </a:r>
            <a:endParaRPr lang="pt-BR" dirty="0"/>
          </a:p>
          <a:p>
            <a:pPr lvl="2"/>
            <a:r>
              <a:rPr lang="pt-BR" dirty="0"/>
              <a:t>Contrapartida empírica do modelo teórico de Keynes.</a:t>
            </a:r>
          </a:p>
        </p:txBody>
      </p:sp>
    </p:spTree>
    <p:extLst>
      <p:ext uri="{BB962C8B-B14F-4D97-AF65-F5344CB8AC3E}">
        <p14:creationId xmlns:p14="http://schemas.microsoft.com/office/powerpoint/2010/main" val="1181777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7313975" cy="440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reta do gráfico anterior é distorcida pelo racionamento do período de guerra.</a:t>
            </a:r>
          </a:p>
          <a:p>
            <a:r>
              <a:rPr lang="pt-BR" dirty="0"/>
              <a:t>Especificação mais apropriada: acomodar a natureza estocástica do dado e as circunstâncias especiais dos anos 1942-1945.</a:t>
            </a:r>
          </a:p>
          <a:p>
            <a:r>
              <a:rPr lang="pt-BR" dirty="0" err="1"/>
              <a:t>Dummy</a:t>
            </a:r>
            <a:r>
              <a:rPr lang="pt-BR" dirty="0"/>
              <a:t> que identifica este período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140782"/>
              </p:ext>
            </p:extLst>
          </p:nvPr>
        </p:nvGraphicFramePr>
        <p:xfrm>
          <a:off x="1655763" y="4800600"/>
          <a:ext cx="55737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7" name="Equação" r:id="rId3" imgW="1841400" imgH="241200" progId="Equation.3">
                  <p:embed/>
                </p:oleObj>
              </mc:Choice>
              <mc:Fallback>
                <p:oleObj name="Equação" r:id="rId3" imgW="184140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4800600"/>
                        <a:ext cx="5573712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pt-BR" dirty="0"/>
              <a:t>Estimando o modelo de consumo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1" y="1676401"/>
          <a:ext cx="6172199" cy="3810001"/>
        </p:xfrm>
        <a:graphic>
          <a:graphicData uri="http://schemas.openxmlformats.org/drawingml/2006/table">
            <a:tbl>
              <a:tblPr/>
              <a:tblGrid>
                <a:gridCol w="248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143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Times New Roman"/>
                          <a:ea typeface="Times New Roman"/>
                          <a:cs typeface="Times New Roman"/>
                        </a:rPr>
                        <a:t>Variável dependente Consumo</a:t>
                      </a:r>
                      <a:endParaRPr lang="pt-BR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(2)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4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mqo1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mqo2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4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Renda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0.685**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0.858***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(0.249)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(0.0853)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2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latin typeface="Times New Roman"/>
                          <a:ea typeface="Times New Roman"/>
                          <a:cs typeface="Times New Roman"/>
                        </a:rPr>
                        <a:t>Dummy</a:t>
                      </a:r>
                      <a:r>
                        <a:rPr lang="pt-BR" sz="1400" dirty="0">
                          <a:latin typeface="Times New Roman"/>
                          <a:ea typeface="Times New Roman"/>
                          <a:cs typeface="Times New Roman"/>
                        </a:rPr>
                        <a:t> anos de Guerra</a:t>
                      </a:r>
                      <a:endParaRPr lang="pt-BR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Times New Roman"/>
                          <a:ea typeface="Times New Roman"/>
                          <a:cs typeface="Times New Roman"/>
                        </a:rPr>
                        <a:t>-50.69***</a:t>
                      </a:r>
                      <a:endParaRPr lang="pt-BR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(5.932)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Constant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51.90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14.50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(80.84)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(27.30)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Observations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R-squared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Times New Roman"/>
                          <a:ea typeface="Times New Roman"/>
                          <a:cs typeface="Times New Roman"/>
                        </a:rPr>
                        <a:t>0.457</a:t>
                      </a:r>
                      <a:endParaRPr lang="pt-BR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Times New Roman"/>
                          <a:ea typeface="Times New Roman"/>
                          <a:cs typeface="Times New Roman"/>
                        </a:rPr>
                        <a:t>0.946</a:t>
                      </a:r>
                      <a:endParaRPr lang="pt-BR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228600" y="5562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Standard 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errors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 </a:t>
            </a:r>
            <a:r>
              <a:rPr kumimoji="0" 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parentheses</a:t>
            </a:r>
            <a:endParaRPr kumimoji="0" 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*** p&lt;0.01, ** p&lt;0.05, * p&lt;0.1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cap="none" dirty="0"/>
              <a:t>Alguns conceitos de estatística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442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conceitos importantes!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28800"/>
            <a:ext cx="8579296" cy="5029200"/>
          </a:xfrm>
        </p:spPr>
        <p:txBody>
          <a:bodyPr/>
          <a:lstStyle/>
          <a:p>
            <a:r>
              <a:rPr lang="pt-BR" sz="2600" b="1" dirty="0"/>
              <a:t>Variável aleatória</a:t>
            </a:r>
            <a:r>
              <a:rPr lang="pt-BR" sz="2600" dirty="0"/>
              <a:t>: assume valores numéricos e seus resultados são determinados por um experimento.</a:t>
            </a:r>
          </a:p>
          <a:p>
            <a:r>
              <a:rPr lang="pt-BR" sz="2600" b="1" dirty="0"/>
              <a:t>Experimento</a:t>
            </a:r>
            <a:r>
              <a:rPr lang="pt-BR" sz="2600" dirty="0"/>
              <a:t>: procedimento que pode ser repetido e tem um conjunto de resultados possíveis e bem definidos.</a:t>
            </a:r>
          </a:p>
          <a:p>
            <a:r>
              <a:rPr lang="pt-BR" sz="2600" b="1" dirty="0">
                <a:solidFill>
                  <a:srgbClr val="FF0000"/>
                </a:solidFill>
              </a:rPr>
              <a:t>Exemplos:</a:t>
            </a:r>
          </a:p>
          <a:p>
            <a:pPr marL="0" indent="0">
              <a:buNone/>
            </a:pPr>
            <a:r>
              <a:rPr lang="pt-BR" sz="2600" b="1" dirty="0"/>
              <a:t>Experimento</a:t>
            </a:r>
            <a:r>
              <a:rPr lang="pt-BR" sz="2600" dirty="0"/>
              <a:t>: jogamos uma moeda para cima dez vezes e contamos o número de vezes que aparece coroa. </a:t>
            </a:r>
          </a:p>
          <a:p>
            <a:pPr marL="0" indent="0">
              <a:buNone/>
            </a:pPr>
            <a:r>
              <a:rPr lang="pt-BR" sz="2600" b="1" dirty="0"/>
              <a:t>Variável aleatória</a:t>
            </a:r>
            <a:r>
              <a:rPr lang="pt-BR" sz="2600" dirty="0"/>
              <a:t>: número de vezes que aparece coroa.</a:t>
            </a:r>
          </a:p>
        </p:txBody>
      </p:sp>
    </p:spTree>
    <p:extLst>
      <p:ext uri="{BB962C8B-B14F-4D97-AF65-F5344CB8AC3E}">
        <p14:creationId xmlns:p14="http://schemas.microsoft.com/office/powerpoint/2010/main" val="3911417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conceitos importantes!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28800"/>
            <a:ext cx="8507288" cy="4840560"/>
          </a:xfrm>
        </p:spPr>
        <p:txBody>
          <a:bodyPr/>
          <a:lstStyle/>
          <a:p>
            <a:r>
              <a:rPr lang="pt-BR" b="1" dirty="0"/>
              <a:t>Variável aleatória discreta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possuem um número </a:t>
            </a:r>
          </a:p>
          <a:p>
            <a:pPr marL="0" indent="0">
              <a:buNone/>
            </a:pPr>
            <a:r>
              <a:rPr lang="pt-BR" dirty="0"/>
              <a:t>finito de valores.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Variável aleatória contínua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assume tantos valores possíveis </a:t>
            </a:r>
          </a:p>
          <a:p>
            <a:pPr marL="0" indent="0">
              <a:buNone/>
            </a:pPr>
            <a:r>
              <a:rPr lang="pt-BR" dirty="0"/>
              <a:t>que não podemos enumerá-los. </a:t>
            </a:r>
          </a:p>
          <a:p>
            <a:endParaRPr lang="pt-BR" dirty="0"/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33" y="2348880"/>
            <a:ext cx="2970746" cy="191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25144"/>
            <a:ext cx="2581300" cy="1776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13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conceitos importantes!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Função densidade de probabilidade marginal: resume as informações relativas aos possíveis valores de X e suas probabilidades correspondentes.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Função de distribuição acumulada: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𝐹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</a:rPr>
                        <m:t>)≡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4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073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conceitos importantes!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/>
                  <a:t>Função densidade de probabilidade conjunta</a:t>
                </a:r>
              </a:p>
              <a:p>
                <a:pPr marL="0" indent="0">
                  <a:buNone/>
                </a:pPr>
                <a:endParaRPr lang="pt-BR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b="1" dirty="0"/>
                  <a:t>Função de densidade de probabilidade condicional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|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|</m:t>
                          </m:r>
                          <m:r>
                            <a:rPr lang="pt-BR" i="1">
                              <a:latin typeface="Cambria Math"/>
                            </a:rPr>
                            <m:t>𝑋</m:t>
                          </m:r>
                          <m:r>
                            <a:rPr lang="pt-BR" i="1">
                              <a:latin typeface="Cambria Math"/>
                            </a:rPr>
                            <m:t>=</m:t>
                          </m:r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4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454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distribuição condicional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Econometria, usualmente, estamos interessados em entender o comportamento de uma variável aleatória Y, dado o comportamento de uma ou mais variáveis X.</a:t>
            </a:r>
          </a:p>
          <a:p>
            <a:endParaRPr lang="pt-BR" dirty="0"/>
          </a:p>
          <a:p>
            <a:r>
              <a:rPr lang="pt-BR" dirty="0"/>
              <a:t>Logo, a função de distribuição condicional é muito importante!!</a:t>
            </a:r>
          </a:p>
        </p:txBody>
      </p:sp>
    </p:spTree>
    <p:extLst>
      <p:ext uri="{BB962C8B-B14F-4D97-AF65-F5344CB8AC3E}">
        <p14:creationId xmlns:p14="http://schemas.microsoft.com/office/powerpoint/2010/main" val="343455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Utilidade de Econometria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Instrumental para analisar:</a:t>
            </a:r>
          </a:p>
          <a:p>
            <a:endParaRPr lang="pt-BR" dirty="0"/>
          </a:p>
          <a:p>
            <a:pPr lvl="1"/>
            <a:r>
              <a:rPr lang="pt-BR" dirty="0"/>
              <a:t>Fenômenos econômicos;</a:t>
            </a:r>
          </a:p>
          <a:p>
            <a:pPr lvl="1"/>
            <a:r>
              <a:rPr lang="pt-BR" dirty="0"/>
              <a:t>Fenômenos sociais e políticos;</a:t>
            </a:r>
          </a:p>
          <a:p>
            <a:pPr lvl="1"/>
            <a:r>
              <a:rPr lang="pt-BR" dirty="0"/>
              <a:t>Testar teorias;</a:t>
            </a:r>
          </a:p>
          <a:p>
            <a:pPr lvl="1"/>
            <a:r>
              <a:rPr lang="pt-BR" dirty="0"/>
              <a:t>Produzir conhecimento empírico.</a:t>
            </a:r>
          </a:p>
          <a:p>
            <a:endParaRPr lang="pt-BR" dirty="0"/>
          </a:p>
          <a:p>
            <a:r>
              <a:rPr lang="pt-BR" dirty="0"/>
              <a:t>Basicamente, queremos entender relações entre variáveis.</a:t>
            </a:r>
          </a:p>
        </p:txBody>
      </p:sp>
    </p:spTree>
    <p:extLst>
      <p:ext uri="{BB962C8B-B14F-4D97-AF65-F5344CB8AC3E}">
        <p14:creationId xmlns:p14="http://schemas.microsoft.com/office/powerpoint/2010/main" val="2917499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conceitos importantes!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579296" cy="4768552"/>
              </a:xfrm>
            </p:spPr>
            <p:txBody>
              <a:bodyPr/>
              <a:lstStyle/>
              <a:p>
                <a:r>
                  <a:rPr lang="pt-BR" sz="2400" b="1" dirty="0"/>
                  <a:t>Esperança</a:t>
                </a:r>
                <a:r>
                  <a:rPr lang="pt-BR" sz="2400" dirty="0"/>
                  <a:t>: Se X é uma variável aleatória, o valor esperado de X é uma média ponderada de todos possíveis valores de X. Representa a tendência central de uma variável aleatória.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endParaRPr lang="pt-BR" sz="2400" dirty="0"/>
              </a:p>
              <a:p>
                <a:r>
                  <a:rPr lang="pt-BR" sz="2400" b="1" dirty="0"/>
                  <a:t>Variância e desvio padrão</a:t>
                </a:r>
                <a:r>
                  <a:rPr lang="pt-BR" sz="2400" dirty="0"/>
                  <a:t>: Retrata a dispersão dos valores em torno da média. Representa uma média que nos diz o quão distante os valores de X estão da média.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1">
                              <a:latin typeface="Cambria Math"/>
                            </a:rPr>
                            <m:t>𝐸</m:t>
                          </m:r>
                          <m:r>
                            <a:rPr lang="pt-BR" sz="2400" i="1">
                              <a:latin typeface="Cambria Math"/>
                            </a:rPr>
                            <m:t>(</m:t>
                          </m:r>
                          <m:r>
                            <a:rPr lang="pt-BR" sz="2400" i="1">
                              <a:latin typeface="Cambria Math"/>
                            </a:rPr>
                            <m:t>𝑋</m:t>
                          </m:r>
                          <m:r>
                            <a:rPr lang="pt-BR" sz="2400" i="1">
                              <a:latin typeface="Cambria Math"/>
                            </a:rPr>
                            <m:t>−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400" b="0" dirty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𝑑𝑝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pt-BR" sz="2400" i="1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𝐸</m:t>
                              </m:r>
                              <m:r>
                                <a:rPr lang="pt-BR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pt-BR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pt-BR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pt-BR" sz="2400" dirty="0">
                              <a:ea typeface="Cambria Math"/>
                            </a:rPr>
                            <m:t> </m:t>
                          </m:r>
                        </m:e>
                      </m:rad>
                      <m:r>
                        <a:rPr lang="pt-BR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pt-BR" sz="2400" dirty="0">
                  <a:ea typeface="Cambria Math"/>
                </a:endParaRPr>
              </a:p>
              <a:p>
                <a:pPr marL="0" indent="0" algn="ctr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endParaRPr lang="pt-BR" sz="2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579296" cy="4768552"/>
              </a:xfrm>
              <a:blipFill rotWithShape="1">
                <a:blip r:embed="rId3"/>
                <a:stretch>
                  <a:fillRect l="-284" t="-1023" r="-12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916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conceitos importantes!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39" y="2132856"/>
            <a:ext cx="7189867" cy="442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659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conceitos importantes!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/>
                  <a:t>Covariância</a:t>
                </a:r>
                <a:r>
                  <a:rPr lang="pt-BR" dirty="0"/>
                  <a:t>: medida resumida da relação linear entre duas variáveis X e Y (tem a ver com o grau de dependência linear entre duas variáveis.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𝑐𝑜𝑣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𝑋𝑌</m:t>
                          </m:r>
                        </m:sub>
                      </m:sSub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	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𝑋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−</m:t>
                    </m:r>
                    <m:r>
                      <a:rPr lang="pt-BR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𝐸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𝑌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𝑋𝑌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pt-BR" dirty="0"/>
                  <a:t>, em média, quando X estiver acima da média, Y também estará, e vice-versa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𝑋𝑌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&lt;</m:t>
                    </m:r>
                    <m:r>
                      <a:rPr lang="pt-BR" i="1">
                        <a:latin typeface="Cambria Math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416" r="-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607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conceitos importantes!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dirty="0"/>
              </a:p>
              <a:p>
                <a:r>
                  <a:rPr lang="pt-BR" b="1" dirty="0"/>
                  <a:t>Coeficiente de Correlação: </a:t>
                </a:r>
                <a:r>
                  <a:rPr lang="pt-BR" dirty="0"/>
                  <a:t>mostra a relação entre duas variáveis que não depende das suas respectivas unidades de medida (ex. educação em anos de estudos e salário, em reais):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𝑐𝑜𝑟𝑟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𝑐𝑜𝑣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𝑑𝑝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𝑑𝑝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pt-BR" i="1">
                          <a:latin typeface="Cambria Math"/>
                        </a:rPr>
                        <m:t>𝑐𝑜𝑟𝑟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𝑋</m:t>
                          </m:r>
                          <m:r>
                            <a:rPr lang="pt-BR" i="1">
                              <a:latin typeface="Cambria Math"/>
                            </a:rPr>
                            <m:t>,</m:t>
                          </m:r>
                          <m:r>
                            <a:rPr lang="pt-BR" i="1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pt-B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r="-1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8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conceitos importantes!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4402832" cy="4912568"/>
              </a:xfrm>
            </p:spPr>
            <p:txBody>
              <a:bodyPr/>
              <a:lstStyle/>
              <a:p>
                <a:r>
                  <a:rPr lang="pt-BR" sz="2400" b="1" dirty="0"/>
                  <a:t>Esperança condicional</a:t>
                </a:r>
              </a:p>
              <a:p>
                <a:pPr marL="0" indent="0">
                  <a:buNone/>
                </a:pPr>
                <a:r>
                  <a:rPr lang="pt-BR" sz="2400" dirty="0"/>
                  <a:t>Covariância e correlação medem a relação linear entre duas variáveis aleatórias e as tratam de forma simétrica.</a:t>
                </a:r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Se X assume um valor particular, podemos calcular o valor médio de Y dado este valor de X:</a:t>
                </a:r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𝐸</m:t>
                      </m:r>
                      <m:r>
                        <a:rPr lang="pt-BR" sz="2400" b="0" i="1" smtClean="0">
                          <a:latin typeface="Cambria Math"/>
                        </a:rPr>
                        <m:t>(</m:t>
                      </m:r>
                      <m:r>
                        <a:rPr lang="pt-BR" sz="2400" b="0" i="1" smtClean="0">
                          <a:latin typeface="Cambria Math"/>
                        </a:rPr>
                        <m:t>𝑌</m:t>
                      </m:r>
                      <m:r>
                        <a:rPr lang="pt-BR" sz="2400" b="0" i="1" smtClean="0">
                          <a:latin typeface="Cambria Math"/>
                        </a:rPr>
                        <m:t>|</m:t>
                      </m:r>
                      <m:r>
                        <a:rPr lang="pt-BR" sz="2400" b="0" i="1" smtClean="0">
                          <a:latin typeface="Cambria Math"/>
                        </a:rPr>
                        <m:t>𝑋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𝑥</m:t>
                      </m:r>
                      <m:r>
                        <a:rPr lang="pt-BR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4402832" cy="4912568"/>
              </a:xfrm>
              <a:blipFill rotWithShape="1">
                <a:blip r:embed="rId2"/>
                <a:stretch>
                  <a:fillRect l="-2078" t="-993" r="-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4498992" cy="313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250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cap="none" dirty="0"/>
              <a:t>Econometria e esperança condicional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470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valor esperado do salário pode ser calculado para cada nível de escolaridade.</a:t>
            </a:r>
          </a:p>
          <a:p>
            <a:r>
              <a:rPr lang="pt-BR" dirty="0"/>
              <a:t>Em econometria, especifica-se a função que relaciona a variável Y com a variável X ou mais de uma variável X.</a:t>
            </a:r>
          </a:p>
          <a:p>
            <a:r>
              <a:rPr lang="pt-BR" dirty="0"/>
              <a:t>Especificação geral:</a:t>
            </a:r>
          </a:p>
          <a:p>
            <a:pPr marL="0" indent="0">
              <a:buNone/>
            </a:pPr>
            <a:endParaRPr lang="pt-BR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/>
              <a:t>y = f(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x</a:t>
            </a:r>
            <a:r>
              <a:rPr lang="en-US" i="1" baseline="-25000" dirty="0"/>
              <a:t>K</a:t>
            </a:r>
            <a:r>
              <a:rPr lang="en-US" dirty="0"/>
              <a:t>,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2</a:t>
            </a:r>
            <a:r>
              <a:rPr lang="en-US" dirty="0"/>
              <a:t>,…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i="1" baseline="-25000" dirty="0"/>
              <a:t>K</a:t>
            </a:r>
            <a:r>
              <a:rPr lang="en-US" dirty="0"/>
              <a:t>) + </a:t>
            </a:r>
            <a:r>
              <a:rPr lang="el-GR" dirty="0"/>
              <a:t>ε</a:t>
            </a:r>
            <a:endParaRPr lang="pt-BR" dirty="0"/>
          </a:p>
          <a:p>
            <a:pPr eaLnBrk="1" hangingPunct="1">
              <a:lnSpc>
                <a:spcPct val="90000"/>
              </a:lnSpc>
              <a:buNone/>
            </a:pPr>
            <a:r>
              <a:rPr lang="pt-BR" dirty="0"/>
              <a:t>       </a:t>
            </a:r>
            <a:r>
              <a:rPr lang="en-US" dirty="0"/>
              <a:t>=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 +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2</a:t>
            </a:r>
            <a:r>
              <a:rPr lang="en-US" dirty="0"/>
              <a:t> + … +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 err="1">
                <a:sym typeface="Symbol" pitchFamily="18" charset="2"/>
              </a:rPr>
              <a:t></a:t>
            </a:r>
            <a:r>
              <a:rPr lang="en-US" i="1" baseline="-25000" dirty="0" err="1"/>
              <a:t>K</a:t>
            </a:r>
            <a:r>
              <a:rPr lang="en-US" dirty="0"/>
              <a:t> + </a:t>
            </a:r>
            <a:r>
              <a:rPr lang="el-GR" dirty="0"/>
              <a:t>ε</a:t>
            </a:r>
            <a:endParaRPr lang="en-US" b="1" baseline="-25000" dirty="0"/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 bwMode="auto">
          <a:xfrm flipV="1">
            <a:off x="2771800" y="4293096"/>
            <a:ext cx="2520280" cy="9361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CaixaDeTexto 5"/>
          <p:cNvSpPr txBox="1"/>
          <p:nvPr/>
        </p:nvSpPr>
        <p:spPr>
          <a:xfrm>
            <a:off x="5292080" y="4005064"/>
            <a:ext cx="2952328" cy="369332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Variáveis explicativas</a:t>
            </a:r>
          </a:p>
        </p:txBody>
      </p:sp>
      <p:cxnSp>
        <p:nvCxnSpPr>
          <p:cNvPr id="8" name="Conector de seta reta 7"/>
          <p:cNvCxnSpPr/>
          <p:nvPr/>
        </p:nvCxnSpPr>
        <p:spPr bwMode="auto">
          <a:xfrm flipV="1">
            <a:off x="3995936" y="4941168"/>
            <a:ext cx="1512168" cy="2880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CaixaDeTexto 8"/>
          <p:cNvSpPr txBox="1"/>
          <p:nvPr/>
        </p:nvSpPr>
        <p:spPr>
          <a:xfrm>
            <a:off x="5513987" y="4707970"/>
            <a:ext cx="2952328" cy="369332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Parâmetros</a:t>
            </a:r>
          </a:p>
        </p:txBody>
      </p:sp>
      <p:cxnSp>
        <p:nvCxnSpPr>
          <p:cNvPr id="11" name="Conector de seta reta 10"/>
          <p:cNvCxnSpPr/>
          <p:nvPr/>
        </p:nvCxnSpPr>
        <p:spPr bwMode="auto">
          <a:xfrm>
            <a:off x="5364088" y="5373216"/>
            <a:ext cx="864096" cy="720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CaixaDeTexto 11"/>
          <p:cNvSpPr txBox="1"/>
          <p:nvPr/>
        </p:nvSpPr>
        <p:spPr>
          <a:xfrm>
            <a:off x="6228184" y="5246645"/>
            <a:ext cx="2808312" cy="646331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Termo de erro ou distúrbios aleatórios</a:t>
            </a: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52736"/>
            <a:ext cx="5322815" cy="61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113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334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165071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82037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Refinar um pouco para entender os dados...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7710951" cy="458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1055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Tentamos entender a média para um dado X que é escolaridade...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7688945" cy="487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Conector de seta reta 5"/>
          <p:cNvCxnSpPr/>
          <p:nvPr/>
        </p:nvCxnSpPr>
        <p:spPr bwMode="auto">
          <a:xfrm flipV="1">
            <a:off x="5929322" y="3643314"/>
            <a:ext cx="1357322" cy="6429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CaixaDeTexto 6"/>
          <p:cNvSpPr txBox="1"/>
          <p:nvPr/>
        </p:nvSpPr>
        <p:spPr>
          <a:xfrm>
            <a:off x="7429520" y="2928934"/>
            <a:ext cx="1500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Valor esperado de salário dado o valor de escolaridade</a:t>
            </a:r>
          </a:p>
        </p:txBody>
      </p:sp>
    </p:spTree>
    <p:extLst>
      <p:ext uri="{BB962C8B-B14F-4D97-AF65-F5344CB8AC3E}">
        <p14:creationId xmlns:p14="http://schemas.microsoft.com/office/powerpoint/2010/main" val="88057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Utilidade da Econometria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teoria econômica faz hipóteses de natureza qualitativa.</a:t>
            </a:r>
          </a:p>
          <a:p>
            <a:endParaRPr lang="pt-BR" dirty="0"/>
          </a:p>
          <a:p>
            <a:r>
              <a:rPr lang="pt-BR" dirty="0"/>
              <a:t>Exemplos: </a:t>
            </a:r>
          </a:p>
          <a:p>
            <a:pPr lvl="1"/>
            <a:r>
              <a:rPr lang="pt-BR" dirty="0"/>
              <a:t>Se a renda das famílias aumenta, o consumo de determinados bens aumenta.</a:t>
            </a:r>
          </a:p>
          <a:p>
            <a:pPr lvl="1"/>
            <a:r>
              <a:rPr lang="pt-BR" dirty="0"/>
              <a:t>Se o preço de um bem aumenta, a quantidade demandada do bem irá cair.</a:t>
            </a:r>
          </a:p>
        </p:txBody>
      </p:sp>
    </p:spTree>
    <p:extLst>
      <p:ext uri="{BB962C8B-B14F-4D97-AF65-F5344CB8AC3E}">
        <p14:creationId xmlns:p14="http://schemas.microsoft.com/office/powerpoint/2010/main" val="1394762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Foco: na média, ou melhor, na </a:t>
            </a:r>
            <a:r>
              <a:rPr lang="pt-BR" sz="2400" b="1" dirty="0"/>
              <a:t>resposta média esperada.</a:t>
            </a:r>
          </a:p>
          <a:p>
            <a:endParaRPr lang="pt-BR" sz="2400" b="1" dirty="0"/>
          </a:p>
          <a:p>
            <a:endParaRPr lang="pt-BR" sz="2400" b="1" dirty="0"/>
          </a:p>
          <a:p>
            <a:endParaRPr lang="pt-BR" sz="2400" b="1" dirty="0"/>
          </a:p>
          <a:p>
            <a:r>
              <a:rPr lang="pt-BR" sz="2400" dirty="0"/>
              <a:t>Vetor </a:t>
            </a:r>
            <a:r>
              <a:rPr lang="pt-BR" sz="2400" i="1" dirty="0"/>
              <a:t>c : conjunto de variáveis de controle que estarão explicitamente fixas quando estudamos o efeito de w em y.</a:t>
            </a:r>
          </a:p>
          <a:p>
            <a:r>
              <a:rPr lang="pt-BR" sz="2400" i="1" dirty="0"/>
              <a:t>O vetor w é correlacionado com outros fatores que também influenciam y.</a:t>
            </a:r>
            <a:endParaRPr lang="pt-BR" sz="2400" dirty="0"/>
          </a:p>
          <a:p>
            <a:endParaRPr lang="pt-BR" sz="24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3048000" y="2895600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6" name="Equação" r:id="rId4" imgW="647419" imgH="215806" progId="Equation.3">
                  <p:embed/>
                </p:oleObj>
              </mc:Choice>
              <mc:Fallback>
                <p:oleObj name="Equação" r:id="rId4" imgW="64741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95600"/>
                        <a:ext cx="2057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1592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</a:t>
            </a:r>
            <a:r>
              <a:rPr lang="pt-BR" i="1" dirty="0"/>
              <a:t>w </a:t>
            </a:r>
            <a:r>
              <a:rPr lang="pt-BR" dirty="0"/>
              <a:t>é contínuo, o interesse recai em: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Efeito parcial de </a:t>
            </a:r>
            <a:r>
              <a:rPr lang="pt-BR" i="1" dirty="0"/>
              <a:t>w </a:t>
            </a:r>
            <a:r>
              <a:rPr lang="pt-BR" dirty="0"/>
              <a:t>em</a:t>
            </a:r>
          </a:p>
          <a:p>
            <a:pPr lvl="1"/>
            <a:endParaRPr lang="pt-BR" dirty="0"/>
          </a:p>
          <a:p>
            <a:r>
              <a:rPr lang="pt-BR" dirty="0"/>
              <a:t> Se </a:t>
            </a:r>
            <a:r>
              <a:rPr lang="pt-BR" i="1" dirty="0"/>
              <a:t>w </a:t>
            </a:r>
            <a:r>
              <a:rPr lang="pt-BR" dirty="0"/>
              <a:t>é discreto, o interesse recai em:</a:t>
            </a:r>
          </a:p>
          <a:p>
            <a:endParaRPr lang="pt-BR" dirty="0"/>
          </a:p>
          <a:p>
            <a:pPr lvl="1"/>
            <a:r>
              <a:rPr lang="pt-BR" dirty="0"/>
              <a:t>               valorado para diferentes valores de </a:t>
            </a:r>
            <a:r>
              <a:rPr lang="pt-BR" i="1" dirty="0"/>
              <a:t>w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2819400" y="2514600"/>
          <a:ext cx="145025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0" name="Equação" r:id="rId3" imgW="748975" imgH="393529" progId="Equation.3">
                  <p:embed/>
                </p:oleObj>
              </mc:Choice>
              <mc:Fallback>
                <p:oleObj name="Equação" r:id="rId3" imgW="74897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145025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/>
          <p:cNvGraphicFramePr>
            <a:graphicFrameLocks noChangeAspect="1"/>
          </p:cNvGraphicFramePr>
          <p:nvPr/>
        </p:nvGraphicFramePr>
        <p:xfrm>
          <a:off x="4572000" y="3352800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1" name="Equação" r:id="rId5" imgW="647419" imgH="215806" progId="Equation.3">
                  <p:embed/>
                </p:oleObj>
              </mc:Choice>
              <mc:Fallback>
                <p:oleObj name="Equação" r:id="rId5" imgW="64741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52800"/>
                        <a:ext cx="1333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1447800" y="5270500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2" name="Equação" r:id="rId7" imgW="647419" imgH="215806" progId="Equation.3">
                  <p:embed/>
                </p:oleObj>
              </mc:Choice>
              <mc:Fallback>
                <p:oleObj name="Equação" r:id="rId7" imgW="64741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70500"/>
                        <a:ext cx="1333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7795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entre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são os controles?</a:t>
            </a:r>
          </a:p>
          <a:p>
            <a:pPr lvl="1"/>
            <a:r>
              <a:rPr lang="pt-BR" dirty="0"/>
              <a:t>Muitos elementos de </a:t>
            </a:r>
            <a:r>
              <a:rPr lang="pt-BR" i="1" dirty="0"/>
              <a:t>c </a:t>
            </a:r>
            <a:r>
              <a:rPr lang="pt-BR" dirty="0"/>
              <a:t>não são observáveis.</a:t>
            </a:r>
          </a:p>
          <a:p>
            <a:pPr lvl="1">
              <a:buNone/>
            </a:pPr>
            <a:r>
              <a:rPr lang="pt-BR" b="1" dirty="0">
                <a:solidFill>
                  <a:srgbClr val="000099"/>
                </a:solidFill>
              </a:rPr>
              <a:t>Exemplo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Y – salário</a:t>
            </a:r>
          </a:p>
          <a:p>
            <a:pPr lvl="1"/>
            <a:r>
              <a:rPr lang="pt-BR" dirty="0"/>
              <a:t>W – anos de estudo</a:t>
            </a:r>
          </a:p>
          <a:p>
            <a:pPr lvl="1"/>
            <a:r>
              <a:rPr lang="pt-BR" dirty="0"/>
              <a:t>C – </a:t>
            </a:r>
            <a:r>
              <a:rPr lang="pt-BR" i="1" dirty="0">
                <a:solidFill>
                  <a:srgbClr val="FF0000"/>
                </a:solidFill>
              </a:rPr>
              <a:t>habilidade</a:t>
            </a:r>
            <a:r>
              <a:rPr lang="pt-BR" dirty="0"/>
              <a:t> e experiência</a:t>
            </a:r>
          </a:p>
          <a:p>
            <a:r>
              <a:rPr lang="pt-BR" dirty="0"/>
              <a:t>Não é possível obter dados de todos controles desejados!</a:t>
            </a:r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2895600" y="2971800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4" name="Equação" r:id="rId3" imgW="647419" imgH="215806" progId="Equation.3">
                  <p:embed/>
                </p:oleObj>
              </mc:Choice>
              <mc:Fallback>
                <p:oleObj name="Equação" r:id="rId3" imgW="64741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71800"/>
                        <a:ext cx="1333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921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entre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Outros problemas que interferem na estimação da relação causal: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Podemos não ter boas medidas para </a:t>
            </a:r>
            <a:r>
              <a:rPr lang="pt-BR" i="1" dirty="0"/>
              <a:t>y </a:t>
            </a:r>
            <a:r>
              <a:rPr lang="pt-BR" dirty="0"/>
              <a:t>e </a:t>
            </a:r>
            <a:r>
              <a:rPr lang="pt-BR" i="1" dirty="0"/>
              <a:t>w (</a:t>
            </a:r>
            <a:r>
              <a:rPr lang="pt-BR" dirty="0"/>
              <a:t>erro de medida)</a:t>
            </a:r>
            <a:endParaRPr lang="pt-BR" i="1" dirty="0"/>
          </a:p>
          <a:p>
            <a:pPr lvl="1"/>
            <a:endParaRPr lang="pt-BR" dirty="0"/>
          </a:p>
          <a:p>
            <a:pPr lvl="1"/>
            <a:r>
              <a:rPr lang="pt-BR" dirty="0"/>
              <a:t>Podemos observar apenas valores de equilíbrio de </a:t>
            </a:r>
            <a:r>
              <a:rPr lang="pt-BR" i="1" dirty="0"/>
              <a:t>y </a:t>
            </a:r>
            <a:r>
              <a:rPr lang="pt-BR" dirty="0"/>
              <a:t>e </a:t>
            </a:r>
            <a:r>
              <a:rPr lang="pt-BR" i="1" dirty="0"/>
              <a:t>w </a:t>
            </a:r>
            <a:r>
              <a:rPr lang="pt-BR" dirty="0"/>
              <a:t>(simultaneidade).</a:t>
            </a:r>
          </a:p>
        </p:txBody>
      </p:sp>
    </p:spTree>
    <p:extLst>
      <p:ext uri="{BB962C8B-B14F-4D97-AF65-F5344CB8AC3E}">
        <p14:creationId xmlns:p14="http://schemas.microsoft.com/office/powerpoint/2010/main" val="4117480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escolher a relação entre Y e W e c?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Construção das hipóteses do modelo que explica a relação populacional entre as variáveis.</a:t>
            </a:r>
          </a:p>
          <a:p>
            <a:r>
              <a:rPr lang="pt-BR" dirty="0"/>
              <a:t>Olhar os dados e inferir algumas hipóteses sobre o modelo que explicaria a geração de dados.</a:t>
            </a:r>
          </a:p>
          <a:p>
            <a:r>
              <a:rPr lang="pt-BR" dirty="0"/>
              <a:t>Identificar a relação funcional entre as variáveis Y e W, c.</a:t>
            </a:r>
          </a:p>
        </p:txBody>
      </p:sp>
    </p:spTree>
    <p:extLst>
      <p:ext uri="{BB962C8B-B14F-4D97-AF65-F5344CB8AC3E}">
        <p14:creationId xmlns:p14="http://schemas.microsoft.com/office/powerpoint/2010/main" val="4758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Utilidade da Econometria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2"/>
          </a:xfrm>
        </p:spPr>
        <p:txBody>
          <a:bodyPr/>
          <a:lstStyle/>
          <a:p>
            <a:r>
              <a:rPr lang="pt-BR" dirty="0"/>
              <a:t>A teoria econômica, por exemplo, postula uma relação negativa entre o preço de um bem e sua quantidade demandada.</a:t>
            </a:r>
          </a:p>
          <a:p>
            <a:r>
              <a:rPr lang="pt-BR" dirty="0"/>
              <a:t>Não fornece, contudo, uma medida quantitativa da relação entre as duas variáveis.</a:t>
            </a:r>
          </a:p>
          <a:p>
            <a:r>
              <a:rPr lang="pt-BR" dirty="0"/>
              <a:t>O </a:t>
            </a:r>
            <a:r>
              <a:rPr lang="pt-BR" dirty="0" err="1"/>
              <a:t>econometrista</a:t>
            </a:r>
            <a:r>
              <a:rPr lang="pt-BR" dirty="0"/>
              <a:t> faz esta estimativa numérica.</a:t>
            </a:r>
          </a:p>
          <a:p>
            <a:r>
              <a:rPr lang="pt-BR" dirty="0"/>
              <a:t>Ele calcula quanto a quantidade aumentará ou diminuirá com a variação do preço.</a:t>
            </a:r>
          </a:p>
          <a:p>
            <a:r>
              <a:rPr lang="pt-BR" dirty="0"/>
              <a:t>Econometria: dá conteúdo prático a teoria econômica.</a:t>
            </a:r>
          </a:p>
        </p:txBody>
      </p:sp>
    </p:spTree>
    <p:extLst>
      <p:ext uri="{BB962C8B-B14F-4D97-AF65-F5344CB8AC3E}">
        <p14:creationId xmlns:p14="http://schemas.microsoft.com/office/powerpoint/2010/main" val="156846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uma disciplina separada?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Econometria é diferente de Estatística e Matemática.</a:t>
            </a:r>
          </a:p>
          <a:p>
            <a:r>
              <a:rPr lang="pt-BR" dirty="0"/>
              <a:t>Precisamos de métodos especiais para estimar relações econômicas dada a natureza da maior parte dos dados econômicos.</a:t>
            </a:r>
          </a:p>
          <a:p>
            <a:r>
              <a:rPr lang="pt-BR" dirty="0"/>
              <a:t>Dados Observacionais X Dados experimentais (dados controlados diretamente).</a:t>
            </a:r>
          </a:p>
        </p:txBody>
      </p:sp>
    </p:spTree>
    <p:extLst>
      <p:ext uri="{BB962C8B-B14F-4D97-AF65-F5344CB8AC3E}">
        <p14:creationId xmlns:p14="http://schemas.microsoft.com/office/powerpoint/2010/main" val="27602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entre as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Relações determinísticas: podem ser estabelecidas pela teoria.</a:t>
            </a:r>
          </a:p>
          <a:p>
            <a:endParaRPr lang="pt-BR" dirty="0"/>
          </a:p>
          <a:p>
            <a:r>
              <a:rPr lang="pt-BR" dirty="0"/>
              <a:t>Relações não determinísticas: estocásticas (função de probabilidade conjunta entre as variáveis).</a:t>
            </a:r>
          </a:p>
          <a:p>
            <a:endParaRPr lang="pt-BR" dirty="0"/>
          </a:p>
          <a:p>
            <a:r>
              <a:rPr lang="pt-BR" dirty="0"/>
              <a:t>Relações estocásticas podem ser usadas para testar teorias!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 bwMode="auto">
          <a:xfrm>
            <a:off x="5148064" y="2564904"/>
            <a:ext cx="1152128" cy="720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CaixaDeTexto 5"/>
          <p:cNvSpPr txBox="1"/>
          <p:nvPr/>
        </p:nvSpPr>
        <p:spPr>
          <a:xfrm>
            <a:off x="6372200" y="2492896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Matemática</a:t>
            </a:r>
          </a:p>
        </p:txBody>
      </p:sp>
      <p:cxnSp>
        <p:nvCxnSpPr>
          <p:cNvPr id="7" name="Conector de seta reta 6"/>
          <p:cNvCxnSpPr/>
          <p:nvPr/>
        </p:nvCxnSpPr>
        <p:spPr bwMode="auto">
          <a:xfrm>
            <a:off x="4572000" y="4509120"/>
            <a:ext cx="1152128" cy="720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CaixaDeTexto 7"/>
          <p:cNvSpPr txBox="1"/>
          <p:nvPr/>
        </p:nvSpPr>
        <p:spPr>
          <a:xfrm>
            <a:off x="5940152" y="4350295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Estatística e Econometria</a:t>
            </a:r>
          </a:p>
        </p:txBody>
      </p:sp>
      <p:cxnSp>
        <p:nvCxnSpPr>
          <p:cNvPr id="9" name="Conector de seta reta 8"/>
          <p:cNvCxnSpPr/>
          <p:nvPr/>
        </p:nvCxnSpPr>
        <p:spPr bwMode="auto">
          <a:xfrm>
            <a:off x="3419872" y="5949280"/>
            <a:ext cx="1152128" cy="720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CaixaDeTexto 9"/>
          <p:cNvSpPr txBox="1"/>
          <p:nvPr/>
        </p:nvSpPr>
        <p:spPr>
          <a:xfrm>
            <a:off x="4752020" y="580526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Econometria</a:t>
            </a:r>
          </a:p>
        </p:txBody>
      </p:sp>
    </p:spTree>
    <p:extLst>
      <p:ext uri="{BB962C8B-B14F-4D97-AF65-F5344CB8AC3E}">
        <p14:creationId xmlns:p14="http://schemas.microsoft.com/office/powerpoint/2010/main" val="370196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causais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Relações Causais e análise </a:t>
            </a:r>
            <a:r>
              <a:rPr lang="pt-BR" i="1" dirty="0" err="1"/>
              <a:t>ceteris</a:t>
            </a:r>
            <a:r>
              <a:rPr lang="pt-BR" i="1" dirty="0"/>
              <a:t> </a:t>
            </a:r>
            <a:r>
              <a:rPr lang="pt-BR" i="1" dirty="0" err="1"/>
              <a:t>paribus</a:t>
            </a:r>
            <a:endParaRPr lang="pt-BR" i="1" dirty="0"/>
          </a:p>
          <a:p>
            <a:pPr lvl="1"/>
            <a:endParaRPr lang="pt-BR" i="1" dirty="0"/>
          </a:p>
          <a:p>
            <a:pPr lvl="1"/>
            <a:r>
              <a:rPr lang="pt-BR" i="1" dirty="0"/>
              <a:t>1 ano a mais de educação em quanto aumenta o salário mensal?</a:t>
            </a:r>
          </a:p>
          <a:p>
            <a:pPr lvl="1"/>
            <a:r>
              <a:rPr lang="pt-BR" i="1" dirty="0"/>
              <a:t>Reduzir o tamanho da classe aumenta a performance do aluno na escola?</a:t>
            </a:r>
          </a:p>
          <a:p>
            <a:pPr lvl="1"/>
            <a:r>
              <a:rPr lang="pt-BR" i="1" dirty="0"/>
              <a:t>Reduzir imposto aumenta a atividade econômica?</a:t>
            </a:r>
          </a:p>
          <a:p>
            <a:endParaRPr lang="pt-BR" i="1" dirty="0"/>
          </a:p>
          <a:p>
            <a:r>
              <a:rPr lang="pt-BR" dirty="0"/>
              <a:t>Variáveis econômicas - aleatórias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Relações causais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Ceteris</a:t>
            </a:r>
            <a:r>
              <a:rPr lang="pt-BR" b="1" dirty="0"/>
              <a:t> </a:t>
            </a:r>
            <a:r>
              <a:rPr lang="pt-BR" b="1" dirty="0" err="1"/>
              <a:t>Paribus</a:t>
            </a:r>
            <a:r>
              <a:rPr lang="pt-BR" b="1" dirty="0"/>
              <a:t>: </a:t>
            </a:r>
            <a:r>
              <a:rPr lang="pt-BR" dirty="0"/>
              <a:t>mantendo todos os demais fatores fixos (fatores relevantes) – </a:t>
            </a:r>
            <a:r>
              <a:rPr lang="pt-BR" i="1" dirty="0"/>
              <a:t>crucial para estabelecer relações causais.</a:t>
            </a:r>
          </a:p>
          <a:p>
            <a:endParaRPr lang="pt-BR" b="1" i="1" dirty="0"/>
          </a:p>
          <a:p>
            <a:r>
              <a:rPr lang="pt-BR" b="1" i="1" dirty="0"/>
              <a:t>Correlação </a:t>
            </a:r>
            <a:r>
              <a:rPr lang="pt-BR" i="1" dirty="0"/>
              <a:t>é diferente de causalidade.</a:t>
            </a:r>
          </a:p>
          <a:p>
            <a:endParaRPr lang="pt-BR" b="1" i="1" dirty="0"/>
          </a:p>
          <a:p>
            <a:r>
              <a:rPr lang="pt-BR" b="1" i="1" dirty="0"/>
              <a:t>Métodos </a:t>
            </a:r>
            <a:r>
              <a:rPr lang="pt-BR" b="1" i="1" dirty="0" err="1"/>
              <a:t>econométricos</a:t>
            </a:r>
            <a:r>
              <a:rPr lang="pt-BR" b="1" i="1" dirty="0"/>
              <a:t>: </a:t>
            </a:r>
            <a:r>
              <a:rPr lang="pt-BR" i="1" dirty="0"/>
              <a:t>outros fatores fixos – inferir causalidade.</a:t>
            </a:r>
            <a:endParaRPr lang="pt-B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12380</TotalTime>
  <Words>2141</Words>
  <Application>Microsoft Office PowerPoint</Application>
  <PresentationFormat>Apresentação na tela (4:3)</PresentationFormat>
  <Paragraphs>291</Paragraphs>
  <Slides>44</Slides>
  <Notes>6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4" baseType="lpstr">
      <vt:lpstr>Arial</vt:lpstr>
      <vt:lpstr>Arial Black</vt:lpstr>
      <vt:lpstr>Calibri</vt:lpstr>
      <vt:lpstr>Cambria Math</vt:lpstr>
      <vt:lpstr>Symbol</vt:lpstr>
      <vt:lpstr>Tahoma</vt:lpstr>
      <vt:lpstr>Times New Roman</vt:lpstr>
      <vt:lpstr>Wingdings</vt:lpstr>
      <vt:lpstr>Quadrant</vt:lpstr>
      <vt:lpstr>Equação</vt:lpstr>
      <vt:lpstr>Econometria prof. Danielle Carusi Machado </vt:lpstr>
      <vt:lpstr>Econometria</vt:lpstr>
      <vt:lpstr>Utilidade de Econometria</vt:lpstr>
      <vt:lpstr>Utilidade da Econometria</vt:lpstr>
      <vt:lpstr>Utilidade da Econometria</vt:lpstr>
      <vt:lpstr>Porque uma disciplina separada?</vt:lpstr>
      <vt:lpstr>Relações entre as variáveis</vt:lpstr>
      <vt:lpstr>Relações causais </vt:lpstr>
      <vt:lpstr>Relações causais</vt:lpstr>
      <vt:lpstr>Metodologia econométrica tradicional</vt:lpstr>
      <vt:lpstr>Relações entre variáveis</vt:lpstr>
      <vt:lpstr>Relações entre variáveis</vt:lpstr>
      <vt:lpstr>Relação entre variáveis</vt:lpstr>
      <vt:lpstr>Relação entre variáveis</vt:lpstr>
      <vt:lpstr>Como escolher a relação entre Y e W e c?</vt:lpstr>
      <vt:lpstr>O Modelo de Regressão Linear Múltipla</vt:lpstr>
      <vt:lpstr>Exemplo da função de consumo keynesiana</vt:lpstr>
      <vt:lpstr>Exemplo da função de consumo keynesiana</vt:lpstr>
      <vt:lpstr>Representação gráfica</vt:lpstr>
      <vt:lpstr>Exemplo da função de consumo keynesiana</vt:lpstr>
      <vt:lpstr>Exemplo</vt:lpstr>
      <vt:lpstr>Exemplo</vt:lpstr>
      <vt:lpstr>Estimando o modelo de consumo</vt:lpstr>
      <vt:lpstr>Alguns conceitos de estatística</vt:lpstr>
      <vt:lpstr>Alguns conceitos importantes!</vt:lpstr>
      <vt:lpstr>Alguns conceitos importantes!</vt:lpstr>
      <vt:lpstr>Alguns conceitos importantes!</vt:lpstr>
      <vt:lpstr>Alguns conceitos importantes!</vt:lpstr>
      <vt:lpstr>Função de distribuição condicional</vt:lpstr>
      <vt:lpstr>Alguns conceitos importantes!</vt:lpstr>
      <vt:lpstr>Alguns conceitos importantes!</vt:lpstr>
      <vt:lpstr>Alguns conceitos importantes!</vt:lpstr>
      <vt:lpstr>Alguns conceitos importantes!</vt:lpstr>
      <vt:lpstr>Alguns conceitos importantes!</vt:lpstr>
      <vt:lpstr>Econometria e esperança condicional</vt:lpstr>
      <vt:lpstr>Exemplo</vt:lpstr>
      <vt:lpstr>Outro exemplo...</vt:lpstr>
      <vt:lpstr>Refinar um pouco para entender os dados...</vt:lpstr>
      <vt:lpstr>Tentamos entender a média para um dado X que é escolaridade...</vt:lpstr>
      <vt:lpstr>Relações entre variáveis</vt:lpstr>
      <vt:lpstr>Relações entre variáveis</vt:lpstr>
      <vt:lpstr>Relação entre variáveis</vt:lpstr>
      <vt:lpstr>Relação entre variáveis</vt:lpstr>
      <vt:lpstr>Como escolher a relação entre Y e W e c?</vt:lpstr>
    </vt:vector>
  </TitlesOfParts>
  <Company>Stern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Consumer Decision Making and Discrete Choice Behavior</dc:title>
  <dc:creator>Valued Sony Customer</dc:creator>
  <cp:lastModifiedBy>Dani</cp:lastModifiedBy>
  <cp:revision>173</cp:revision>
  <dcterms:created xsi:type="dcterms:W3CDTF">2001-06-17T19:05:03Z</dcterms:created>
  <dcterms:modified xsi:type="dcterms:W3CDTF">2022-03-06T21:48:26Z</dcterms:modified>
</cp:coreProperties>
</file>