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79"/>
  </p:notesMasterIdLst>
  <p:handoutMasterIdLst>
    <p:handoutMasterId r:id="rId80"/>
  </p:handoutMasterIdLst>
  <p:sldIdLst>
    <p:sldId id="556" r:id="rId2"/>
    <p:sldId id="599" r:id="rId3"/>
    <p:sldId id="465" r:id="rId4"/>
    <p:sldId id="503" r:id="rId5"/>
    <p:sldId id="502" r:id="rId6"/>
    <p:sldId id="706" r:id="rId7"/>
    <p:sldId id="707" r:id="rId8"/>
    <p:sldId id="610" r:id="rId9"/>
    <p:sldId id="609" r:id="rId10"/>
    <p:sldId id="611" r:id="rId11"/>
    <p:sldId id="708" r:id="rId12"/>
    <p:sldId id="612" r:id="rId13"/>
    <p:sldId id="616" r:id="rId14"/>
    <p:sldId id="600" r:id="rId15"/>
    <p:sldId id="613" r:id="rId16"/>
    <p:sldId id="618" r:id="rId17"/>
    <p:sldId id="617" r:id="rId18"/>
    <p:sldId id="619" r:id="rId19"/>
    <p:sldId id="627" r:id="rId20"/>
    <p:sldId id="621" r:id="rId21"/>
    <p:sldId id="666" r:id="rId22"/>
    <p:sldId id="664" r:id="rId23"/>
    <p:sldId id="665" r:id="rId24"/>
    <p:sldId id="667" r:id="rId25"/>
    <p:sldId id="622" r:id="rId26"/>
    <p:sldId id="623" r:id="rId27"/>
    <p:sldId id="624" r:id="rId28"/>
    <p:sldId id="625" r:id="rId29"/>
    <p:sldId id="626" r:id="rId30"/>
    <p:sldId id="628" r:id="rId31"/>
    <p:sldId id="629" r:id="rId32"/>
    <p:sldId id="630" r:id="rId33"/>
    <p:sldId id="631" r:id="rId34"/>
    <p:sldId id="632" r:id="rId35"/>
    <p:sldId id="633" r:id="rId36"/>
    <p:sldId id="668" r:id="rId37"/>
    <p:sldId id="669" r:id="rId38"/>
    <p:sldId id="670" r:id="rId39"/>
    <p:sldId id="671" r:id="rId40"/>
    <p:sldId id="709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711" r:id="rId49"/>
    <p:sldId id="679" r:id="rId50"/>
    <p:sldId id="680" r:id="rId51"/>
    <p:sldId id="712" r:id="rId52"/>
    <p:sldId id="681" r:id="rId53"/>
    <p:sldId id="682" r:id="rId54"/>
    <p:sldId id="713" r:id="rId55"/>
    <p:sldId id="683" r:id="rId56"/>
    <p:sldId id="714" r:id="rId57"/>
    <p:sldId id="684" r:id="rId58"/>
    <p:sldId id="715" r:id="rId59"/>
    <p:sldId id="685" r:id="rId60"/>
    <p:sldId id="686" r:id="rId61"/>
    <p:sldId id="687" r:id="rId62"/>
    <p:sldId id="688" r:id="rId63"/>
    <p:sldId id="689" r:id="rId64"/>
    <p:sldId id="690" r:id="rId65"/>
    <p:sldId id="691" r:id="rId66"/>
    <p:sldId id="692" r:id="rId67"/>
    <p:sldId id="693" r:id="rId68"/>
    <p:sldId id="694" r:id="rId69"/>
    <p:sldId id="695" r:id="rId70"/>
    <p:sldId id="696" r:id="rId71"/>
    <p:sldId id="697" r:id="rId72"/>
    <p:sldId id="698" r:id="rId73"/>
    <p:sldId id="699" r:id="rId74"/>
    <p:sldId id="700" r:id="rId75"/>
    <p:sldId id="701" r:id="rId76"/>
    <p:sldId id="702" r:id="rId77"/>
    <p:sldId id="703" r:id="rId7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  <a:srgbClr val="FFFFFF"/>
    <a:srgbClr val="CCECFF"/>
    <a:srgbClr val="FF3300"/>
    <a:srgbClr val="0099FF"/>
    <a:srgbClr val="33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9" autoAdjust="0"/>
    <p:restoredTop sz="94636" autoAdjust="0"/>
  </p:normalViewPr>
  <p:slideViewPr>
    <p:cSldViewPr>
      <p:cViewPr varScale="1">
        <p:scale>
          <a:sx n="108" d="100"/>
          <a:sy n="108" d="100"/>
        </p:scale>
        <p:origin x="2088" y="10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848" y="-6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58E0BEBE-12DE-431B-A375-CF8EFEE0050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0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4EA98DF-3BDA-4C83-90E7-42B33F42F5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4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D1F71-7961-45B6-922B-391D20A2D2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57461-D40E-45E9-A37B-A8EEE626260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18346-339D-4FE9-AFC2-848486A88580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40396-EF05-4AAB-8FF9-025F4A0E96D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A8A4B-8624-4421-9324-9C6DE37E5044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3663B-63C1-4B2C-A962-855860EBF39F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27874-75ED-451E-98B1-ECEABA708B50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0821C-DEAA-4F6C-9091-26C7E14DC7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0821C-DEAA-4F6C-9091-26C7E14DC7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D1F71-7961-45B6-922B-391D20A2D20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D1F71-7961-45B6-922B-391D20A2D20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BD1F71-7961-45B6-922B-391D20A2D20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0821C-DEAA-4F6C-9091-26C7E14DC74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9CE8FB-4E9C-48A1-8CD0-55AB34EB0CC2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BC5A5-1F31-44E7-9D2D-CD67AF471169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  <p:sp>
        <p:nvSpPr>
          <p:cNvPr id="399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A6EAEAED-788D-4ACB-B856-A0EB6A29AB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445C0-A5ED-437A-B158-F45AB4ABBA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E04B7-75E4-4DD6-B420-60C76E8A9E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B1301-6C44-4C96-A4A0-6FD53CFA9E9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3F11-051A-4474-AA44-6675B97290A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39806-4973-42C8-BB9D-B0863501C63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20953-E43E-40E8-8013-BE92074BA7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76A0B-5909-4306-845B-376E9793C06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C27D4-076A-4A3F-92D3-DBF716B645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E855D-1C1A-4112-94F5-BB8D749E2C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767F8-912B-4813-AA59-35A8A6E996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F20A4-0163-40CD-A846-E160E7C55F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4ACA5-78C9-49F2-91A3-80EA01815C6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AD32730E-7B3D-4CDC-AC43-EBD6B0F9FE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39834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7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0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1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err="1"/>
              <a:t>Heterocedasticidade</a:t>
            </a: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/>
              <a:t>Consequências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violação</a:t>
            </a: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Testes para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heterocedasticidade</a:t>
            </a: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robusto</a:t>
            </a:r>
            <a:r>
              <a:rPr lang="en-US" dirty="0"/>
              <a:t> e MQG</a:t>
            </a:r>
          </a:p>
          <a:p>
            <a:pPr>
              <a:defRPr/>
            </a:pPr>
            <a:r>
              <a:rPr lang="en-US" dirty="0"/>
              <a:t>Cap. 9 Greene –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generalizada</a:t>
            </a:r>
            <a:endParaRPr lang="en-US" dirty="0"/>
          </a:p>
          <a:p>
            <a:pPr marL="457200" indent="-457200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Regressão Linear Generalizado (RLG)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Neste caso, o modelo de regressão linear é conhecido como:</a:t>
            </a:r>
          </a:p>
          <a:p>
            <a:pPr marL="0" indent="0" eaLnBrk="1" hangingPunct="1">
              <a:buNone/>
            </a:pPr>
            <a:r>
              <a:rPr lang="en-US" b="1" dirty="0"/>
              <a:t>	y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+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dirty="0">
                <a:sym typeface="Symbol" pitchFamily="18" charset="2"/>
              </a:rPr>
              <a:t>, N </a:t>
            </a:r>
            <a:r>
              <a:rPr lang="en-US" dirty="0" err="1">
                <a:sym typeface="Symbol" pitchFamily="18" charset="2"/>
              </a:rPr>
              <a:t>observações</a:t>
            </a:r>
            <a:r>
              <a:rPr lang="en-US" dirty="0">
                <a:sym typeface="Symbol" pitchFamily="18" charset="2"/>
              </a:rPr>
              <a:t>, K </a:t>
            </a:r>
            <a:r>
              <a:rPr lang="en-US" dirty="0" err="1">
                <a:sym typeface="Symbol" pitchFamily="18" charset="2"/>
              </a:rPr>
              <a:t>colunas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em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 err="1">
                <a:sym typeface="Symbol" pitchFamily="18" charset="2"/>
              </a:rPr>
              <a:t>incluindo</a:t>
            </a:r>
            <a:r>
              <a:rPr lang="en-US" dirty="0">
                <a:sym typeface="Symbol" pitchFamily="18" charset="2"/>
              </a:rPr>
              <a:t> a </a:t>
            </a:r>
            <a:r>
              <a:rPr lang="en-US" dirty="0" err="1">
                <a:sym typeface="Symbol" pitchFamily="18" charset="2"/>
              </a:rPr>
              <a:t>coluna</a:t>
            </a:r>
            <a:r>
              <a:rPr lang="en-US" dirty="0">
                <a:sym typeface="Symbol" pitchFamily="18" charset="2"/>
              </a:rPr>
              <a:t> de um.</a:t>
            </a:r>
          </a:p>
          <a:p>
            <a:pPr lvl="1" eaLnBrk="1" hangingPunct="1"/>
            <a:r>
              <a:rPr lang="en-US" dirty="0" err="1">
                <a:sym typeface="Symbol" pitchFamily="18" charset="2"/>
              </a:rPr>
              <a:t>Hipóteses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sobre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X</a:t>
            </a:r>
          </a:p>
          <a:p>
            <a:pPr lvl="1" eaLnBrk="1" hangingPunct="1"/>
            <a:r>
              <a:rPr lang="en-US" dirty="0" err="1">
                <a:sym typeface="Symbol" pitchFamily="18" charset="2"/>
              </a:rPr>
              <a:t>Hipóteses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sobre</a:t>
            </a:r>
            <a:r>
              <a:rPr lang="en-US" dirty="0">
                <a:sym typeface="Symbol" pitchFamily="18" charset="2"/>
              </a:rPr>
              <a:t> 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|X</a:t>
            </a:r>
          </a:p>
          <a:p>
            <a:pPr lvl="1" eaLnBrk="1" hangingPunct="1"/>
            <a:r>
              <a:rPr lang="en-US" b="1" dirty="0">
                <a:sym typeface="Symbol" pitchFamily="18" charset="2"/>
              </a:rPr>
              <a:t>E[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|X]=0, E[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]=0 </a:t>
            </a:r>
          </a:p>
          <a:p>
            <a:pPr lvl="1" eaLnBrk="1" hangingPunct="1"/>
            <a:r>
              <a:rPr lang="en-US" b="1" dirty="0">
                <a:sym typeface="Symbol" pitchFamily="18" charset="2"/>
              </a:rPr>
              <a:t>E[</a:t>
            </a:r>
            <a:r>
              <a:rPr lang="el-GR" b="1" dirty="0">
                <a:sym typeface="Symbol" pitchFamily="18" charset="2"/>
              </a:rPr>
              <a:t>ε ε</a:t>
            </a:r>
            <a:r>
              <a:rPr lang="pt-BR" b="1" dirty="0">
                <a:sym typeface="Symbol" pitchFamily="18" charset="2"/>
              </a:rPr>
              <a:t>’</a:t>
            </a:r>
            <a:r>
              <a:rPr lang="el-GR" b="1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|X] 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b="1" dirty="0">
                <a:sym typeface="Symbol" pitchFamily="18" charset="2"/>
              </a:rPr>
              <a:t> = </a:t>
            </a:r>
            <a:r>
              <a:rPr lang="el-GR" b="1" dirty="0">
                <a:sym typeface="Symbol" pitchFamily="18" charset="2"/>
              </a:rPr>
              <a:t>Σ</a:t>
            </a:r>
            <a:endParaRPr lang="en-US" b="1" dirty="0">
              <a:sym typeface="Symbol" pitchFamily="18" charset="2"/>
            </a:endParaRPr>
          </a:p>
          <a:p>
            <a:pPr lvl="1" eaLnBrk="1" hangingPunct="1"/>
            <a:endParaRPr lang="el-GR" dirty="0">
              <a:sym typeface="Symbol" pitchFamily="18" charset="2"/>
            </a:endParaRPr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29DD-CA47-442F-8F20-A956B9F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Dois casos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BDDC6-E736-4918-BE63-301C0AA5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3A66FF-81A1-45FF-8EDA-B7341ABD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8" y="1916832"/>
            <a:ext cx="7233272" cy="17124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DDF7DC-9A91-4450-A82A-87181175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15493"/>
            <a:ext cx="5904656" cy="2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31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/>
              <a:t>2. </a:t>
            </a:r>
            <a:r>
              <a:rPr lang="en-US" dirty="0" err="1"/>
              <a:t>Consequências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Consequências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724400"/>
          </a:xfrm>
        </p:spPr>
        <p:txBody>
          <a:bodyPr/>
          <a:lstStyle/>
          <a:p>
            <a:r>
              <a:rPr lang="pt-BR" sz="2000" dirty="0"/>
              <a:t>Exemplo: consumo é uma função do nível de renda.</a:t>
            </a:r>
          </a:p>
          <a:p>
            <a:r>
              <a:rPr lang="pt-BR" sz="2000" dirty="0"/>
              <a:t>Em níveis mais altos de renda, os consumidores podem ter comportamentos mais diferenciados da média.</a:t>
            </a:r>
          </a:p>
          <a:p>
            <a:r>
              <a:rPr lang="pt-BR" sz="2000" dirty="0"/>
              <a:t>Erros associados a medição do consumo também podem ser maiores para níveis de renda mais altos.</a:t>
            </a:r>
          </a:p>
          <a:p>
            <a:r>
              <a:rPr lang="pt-BR" sz="2000" dirty="0"/>
              <a:t>Valores absolutos mais altos dos resíduos à direita indicam um relacionamento positivo entre a variância do erro e a variável dependente.</a:t>
            </a:r>
          </a:p>
          <a:p>
            <a:r>
              <a:rPr lang="pt-BR" sz="2000" dirty="0"/>
              <a:t>EMQO não é </a:t>
            </a:r>
            <a:r>
              <a:rPr lang="pt-BR" sz="2000" dirty="0" err="1"/>
              <a:t>viesado</a:t>
            </a:r>
            <a:r>
              <a:rPr lang="pt-BR" sz="2000" dirty="0"/>
              <a:t> porque os erros positivos grandes são compensados por erros negativos grandes – na amostragem repetida, os casos incomuns se cancelariam.</a:t>
            </a:r>
          </a:p>
          <a:p>
            <a:r>
              <a:rPr lang="pt-BR" sz="2000" dirty="0"/>
              <a:t>Contudo, a variação da linha de regressão em torno da média será maior.</a:t>
            </a:r>
          </a:p>
          <a:p>
            <a:endParaRPr lang="pt-BR" sz="2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Estimadores de MQO ainda não são </a:t>
            </a:r>
            <a:r>
              <a:rPr lang="pt-BR" sz="2600" dirty="0" err="1"/>
              <a:t>viesados</a:t>
            </a:r>
            <a:r>
              <a:rPr lang="pt-BR" sz="2600" dirty="0"/>
              <a:t>.</a:t>
            </a:r>
          </a:p>
          <a:p>
            <a:r>
              <a:rPr lang="pt-BR" sz="2600" b="1" dirty="0"/>
              <a:t>Inferência</a:t>
            </a:r>
            <a:r>
              <a:rPr lang="pt-BR" sz="2600" dirty="0"/>
              <a:t>: </a:t>
            </a:r>
          </a:p>
          <a:p>
            <a:pPr lvl="1"/>
            <a:r>
              <a:rPr lang="pt-BR" sz="2200" dirty="0"/>
              <a:t>O estimador da variância do EMQ é </a:t>
            </a:r>
            <a:r>
              <a:rPr lang="pt-BR" sz="2200" dirty="0" err="1"/>
              <a:t>viesado</a:t>
            </a:r>
            <a:r>
              <a:rPr lang="pt-BR" sz="2200" dirty="0"/>
              <a:t> e não consistente. Estimativa de intervalo e o teste de hipótese estarão errados.</a:t>
            </a:r>
          </a:p>
          <a:p>
            <a:pPr lvl="1"/>
            <a:r>
              <a:rPr lang="pt-BR" sz="2200" dirty="0"/>
              <a:t>Usualmente, o viés da variância é para baixo.</a:t>
            </a:r>
          </a:p>
          <a:p>
            <a:pPr lvl="1"/>
            <a:r>
              <a:rPr lang="pt-BR" sz="2200" dirty="0"/>
              <a:t>Formas de correção: estimação robusta da variância (estimadores da matriz variância-covariância “consistentes com a </a:t>
            </a:r>
            <a:r>
              <a:rPr lang="pt-BR" sz="2200" dirty="0" err="1"/>
              <a:t>heterocedasticidade</a:t>
            </a:r>
            <a:r>
              <a:rPr lang="pt-BR" sz="2200" dirty="0"/>
              <a:t>” – elimina o viés assintótico).</a:t>
            </a:r>
          </a:p>
          <a:p>
            <a:pPr lvl="1"/>
            <a:r>
              <a:rPr lang="pt-BR" sz="2200" dirty="0"/>
              <a:t>Atenção: o viés permanece para amostras pequenas!</a:t>
            </a:r>
          </a:p>
          <a:p>
            <a:endParaRPr lang="pt-BR" sz="26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Consequências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572000"/>
          </a:xfrm>
        </p:spPr>
        <p:txBody>
          <a:bodyPr/>
          <a:lstStyle/>
          <a:p>
            <a:r>
              <a:rPr lang="pt-BR" b="1" dirty="0"/>
              <a:t>Eficiência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Apesar do EMQ ser não </a:t>
            </a:r>
            <a:r>
              <a:rPr lang="pt-BR" dirty="0" err="1"/>
              <a:t>viesado</a:t>
            </a:r>
            <a:r>
              <a:rPr lang="pt-BR" dirty="0"/>
              <a:t>, não é mais o estimador com variância mínima dentre todos estimadores lineares não </a:t>
            </a:r>
            <a:r>
              <a:rPr lang="pt-BR" dirty="0" err="1"/>
              <a:t>viesados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 </a:t>
            </a:r>
            <a:r>
              <a:rPr lang="pt-BR" b="1" dirty="0"/>
              <a:t>EMQG</a:t>
            </a:r>
            <a:r>
              <a:rPr lang="pt-BR" dirty="0"/>
              <a:t> é o melhor estimador linear não </a:t>
            </a:r>
            <a:r>
              <a:rPr lang="pt-BR" dirty="0" err="1"/>
              <a:t>viesado</a:t>
            </a:r>
            <a:r>
              <a:rPr lang="pt-BR" dirty="0"/>
              <a:t> (BLUE). Este estimador é mais eficiente.</a:t>
            </a:r>
          </a:p>
          <a:p>
            <a:pPr lvl="1"/>
            <a:r>
              <a:rPr lang="pt-BR" dirty="0"/>
              <a:t>Reconhece explicitamente que os erros não são esféricos.</a:t>
            </a:r>
          </a:p>
          <a:p>
            <a:pPr lvl="1"/>
            <a:r>
              <a:rPr lang="pt-BR" dirty="0"/>
              <a:t>MQG: minimização de uma soma ponderada dos resíduos ao quadrado (erros com variâncias elevadas recebem peso menor e vice-versa).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/>
              <a:t>3. Testes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heterocedasticidade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gráficos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Quadrado dos resíduos /Resíduos são </a:t>
            </a:r>
            <a:r>
              <a:rPr lang="pt-BR" dirty="0" err="1"/>
              <a:t>plotados</a:t>
            </a:r>
            <a:r>
              <a:rPr lang="pt-BR" dirty="0"/>
              <a:t> junto com variáveis independentes.</a:t>
            </a:r>
          </a:p>
          <a:p>
            <a:r>
              <a:rPr lang="pt-BR" dirty="0"/>
              <a:t>Identificar se há uma relação funcional entre a variável independente e os resíduos.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429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79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810000"/>
            <a:ext cx="3343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gráficos</a:t>
            </a:r>
          </a:p>
        </p:txBody>
      </p:sp>
      <p:pic>
        <p:nvPicPr>
          <p:cNvPr id="508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39243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8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733800"/>
            <a:ext cx="3362325" cy="2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que usam os resíduos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EMQO é consistente mesmo na presença de </a:t>
            </a:r>
            <a:r>
              <a:rPr lang="pt-BR" dirty="0" err="1"/>
              <a:t>heterocedasticidade</a:t>
            </a:r>
            <a:r>
              <a:rPr lang="pt-BR" dirty="0"/>
              <a:t>.</a:t>
            </a:r>
          </a:p>
          <a:p>
            <a:r>
              <a:rPr lang="pt-BR" dirty="0"/>
              <a:t>Os resíduos gerados do MQO se aproximam, de forma imperfeita, da </a:t>
            </a:r>
            <a:r>
              <a:rPr lang="pt-BR" dirty="0" err="1"/>
              <a:t>heterocedasticidade</a:t>
            </a:r>
            <a:r>
              <a:rPr lang="pt-BR" dirty="0"/>
              <a:t> presente na distribuição verdadeira dos termos de erro.</a:t>
            </a:r>
          </a:p>
          <a:p>
            <a:r>
              <a:rPr lang="pt-BR" dirty="0"/>
              <a:t>Logo, os testes de diagnóstico serão aplicados, quase sempre, nos resíduos MQO.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Heterocedasticidade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Hipótese do modelo linear: erros são esféricos, ou seja, possuem variância uniforme e não estão correlacionados entre si.</a:t>
            </a:r>
          </a:p>
          <a:p>
            <a:endParaRPr lang="pt-BR" sz="2600" dirty="0"/>
          </a:p>
          <a:p>
            <a:r>
              <a:rPr lang="pt-BR" sz="2600" dirty="0"/>
              <a:t>Matriz variância-covariância (N colunas e N linhas): termos diagonais são iguais e fora da diagonal são nulos – </a:t>
            </a:r>
            <a:r>
              <a:rPr lang="pt-BR" sz="2600" dirty="0" err="1"/>
              <a:t>homocedasticidade</a:t>
            </a:r>
            <a:r>
              <a:rPr lang="pt-BR" sz="2600" dirty="0"/>
              <a:t> e inexistência de auto-correlação.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Godfeld-Quandt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As observações são ordenadas </a:t>
            </a:r>
            <a:r>
              <a:rPr lang="pt-BR" sz="2400" dirty="0" err="1"/>
              <a:t>cfe</a:t>
            </a:r>
            <a:r>
              <a:rPr lang="pt-BR" sz="2400" dirty="0"/>
              <a:t>. a magnitude da variável independente relacionada com o erro.</a:t>
            </a:r>
          </a:p>
          <a:p>
            <a:endParaRPr lang="pt-BR" sz="2400" dirty="0"/>
          </a:p>
          <a:p>
            <a:r>
              <a:rPr lang="pt-BR" sz="2400" dirty="0"/>
              <a:t>Divisão dos dados em dois grupos: </a:t>
            </a:r>
          </a:p>
          <a:p>
            <a:pPr lvl="1"/>
            <a:r>
              <a:rPr lang="pt-BR" dirty="0"/>
              <a:t>Valores baixos da VI com baixa variância.</a:t>
            </a:r>
          </a:p>
          <a:p>
            <a:pPr lvl="1"/>
            <a:r>
              <a:rPr lang="pt-BR" dirty="0"/>
              <a:t>Valores altos da VI com alta variância.</a:t>
            </a:r>
          </a:p>
          <a:p>
            <a:endParaRPr lang="pt-BR" sz="2400" dirty="0"/>
          </a:p>
          <a:p>
            <a:r>
              <a:rPr lang="pt-BR" sz="2400" dirty="0"/>
              <a:t>Se a variância do erro for associada a esta variável, a variância média deve ser diferente entre esses dois grupos.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Godfeld-Quandt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400" dirty="0"/>
                  <a:t>Regressões separadas – razão de suas variâncias de erros (F) – se for 1, os erros são </a:t>
                </a:r>
                <a:r>
                  <a:rPr lang="pt-BR" sz="2400" dirty="0" err="1"/>
                  <a:t>homocedásticos</a:t>
                </a:r>
                <a:r>
                  <a:rPr lang="pt-BR" sz="2400" dirty="0"/>
                  <a:t>.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Hipótese nula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=1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Estatística do teste: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𝑆𝑄𝑅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𝑔𝑙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𝑆𝑄𝑅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𝑔𝑙</m:t>
                            </m:r>
                          </m:den>
                        </m:f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1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Godfeld-Quandt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saiba que uma variável independente é responsável pela maior parte da </a:t>
            </a:r>
            <a:r>
              <a:rPr lang="pt-BR" dirty="0" err="1"/>
              <a:t>heterocedasticidade</a:t>
            </a:r>
            <a:r>
              <a:rPr lang="pt-BR" dirty="0"/>
              <a:t> de seu modelo.</a:t>
            </a:r>
          </a:p>
          <a:p>
            <a:r>
              <a:rPr lang="pt-BR" dirty="0"/>
              <a:t>Classifique os dados e divida em três partes: retire a parte central dos dados.</a:t>
            </a:r>
          </a:p>
          <a:p>
            <a:r>
              <a:rPr lang="pt-BR" dirty="0"/>
              <a:t>Exemplo: Banco de dados com 100 observações</a:t>
            </a:r>
          </a:p>
          <a:p>
            <a:pPr>
              <a:buNone/>
            </a:pPr>
            <a:r>
              <a:rPr lang="pt-BR" dirty="0"/>
              <a:t>CPS.</a:t>
            </a:r>
            <a:r>
              <a:rPr lang="pt-BR" dirty="0" err="1"/>
              <a:t>dta</a:t>
            </a:r>
            <a:r>
              <a:rPr lang="pt-BR" dirty="0"/>
              <a:t> (</a:t>
            </a:r>
            <a:r>
              <a:rPr lang="en-US" dirty="0"/>
              <a:t>wages, educational level, years of experience, and unionization status of U.S. male  workers).</a:t>
            </a:r>
            <a:endParaRPr lang="pt-BR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Godfeld-Quandt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Exper</a:t>
            </a:r>
            <a:r>
              <a:rPr lang="pt-BR" dirty="0"/>
              <a:t> é a variável independente com problema</a:t>
            </a:r>
          </a:p>
          <a:p>
            <a:r>
              <a:rPr lang="pt-BR" dirty="0"/>
              <a:t>Regressões separadas </a:t>
            </a:r>
          </a:p>
          <a:p>
            <a:endParaRPr lang="pt-BR" dirty="0"/>
          </a:p>
        </p:txBody>
      </p:sp>
      <p:pic>
        <p:nvPicPr>
          <p:cNvPr id="580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142" y="3105150"/>
            <a:ext cx="938945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 bwMode="auto">
          <a:xfrm>
            <a:off x="685800" y="3733800"/>
            <a:ext cx="2514600" cy="228600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t-BR" dirty="0"/>
              <a:t>Teste </a:t>
            </a:r>
            <a:r>
              <a:rPr lang="pt-BR" dirty="0" err="1"/>
              <a:t>Godfeld-Quandt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Regressões separadas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A razão entre os </a:t>
            </a:r>
            <a:r>
              <a:rPr lang="pt-BR" sz="2400" dirty="0" err="1"/>
              <a:t>SQRs</a:t>
            </a:r>
            <a:r>
              <a:rPr lang="pt-BR" sz="2400" dirty="0"/>
              <a:t> é 1,0042845</a:t>
            </a:r>
          </a:p>
          <a:p>
            <a:r>
              <a:rPr lang="pt-BR" sz="2400" dirty="0"/>
              <a:t>Inferior ao valor crítico = 1,8408717</a:t>
            </a:r>
          </a:p>
          <a:p>
            <a:r>
              <a:rPr lang="pt-BR" sz="2400" dirty="0"/>
              <a:t>Não rejeito a hipótese nula de </a:t>
            </a:r>
            <a:r>
              <a:rPr lang="pt-BR" sz="2400" dirty="0" err="1"/>
              <a:t>homocedasticidade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581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15" y="2286000"/>
            <a:ext cx="9957485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/>
        </p:nvSpPr>
        <p:spPr bwMode="auto">
          <a:xfrm>
            <a:off x="609600" y="2971800"/>
            <a:ext cx="2514600" cy="228600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teste de </a:t>
            </a:r>
            <a:r>
              <a:rPr lang="en-US" dirty="0" err="1"/>
              <a:t>Breusch</a:t>
            </a:r>
            <a:r>
              <a:rPr lang="en-US" dirty="0"/>
              <a:t>-Pagan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A variância é uma função de uma combinação linear de variáveis conhecidas.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Não observamos o erros, mas podemos utilizar suas estimativas: </a:t>
            </a:r>
            <a:r>
              <a:rPr lang="pt-BR" sz="2400" b="1" dirty="0"/>
              <a:t>os resíduos da regressão </a:t>
            </a:r>
            <a:r>
              <a:rPr lang="pt-BR" sz="2400" dirty="0"/>
              <a:t>por MQO.  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HIPÓTESE NULA: </a:t>
            </a:r>
            <a:r>
              <a:rPr lang="en-US" sz="2400" dirty="0" err="1"/>
              <a:t>modelo</a:t>
            </a:r>
            <a:r>
              <a:rPr lang="en-US" sz="2400" dirty="0"/>
              <a:t> é </a:t>
            </a:r>
            <a:r>
              <a:rPr lang="en-US" sz="2400" dirty="0" err="1"/>
              <a:t>homocedástico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pt-BR" sz="2400" dirty="0"/>
              <a:t>Após fazer a regressão dos quadrados dos resíduos em todos os </a:t>
            </a:r>
            <a:r>
              <a:rPr lang="en-US" sz="2400" i="1" dirty="0" err="1"/>
              <a:t>x</a:t>
            </a:r>
            <a:r>
              <a:rPr lang="en-US" sz="2400" dirty="0" err="1"/>
              <a:t>’s</a:t>
            </a:r>
            <a:r>
              <a:rPr lang="en-US" sz="2400" dirty="0"/>
              <a:t>, </a:t>
            </a:r>
            <a:r>
              <a:rPr lang="pt-BR" sz="2400" dirty="0"/>
              <a:t>podemos utilizar o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pt-BR" sz="2400" dirty="0"/>
              <a:t>para obter um teste</a:t>
            </a:r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o</a:t>
            </a:r>
            <a:r>
              <a:rPr lang="pt-BR" sz="2400" dirty="0"/>
              <a:t>u</a:t>
            </a:r>
            <a:r>
              <a:rPr lang="en-US" sz="2400" dirty="0"/>
              <a:t> </a:t>
            </a:r>
            <a:r>
              <a:rPr lang="en-US" sz="2400" i="1" dirty="0"/>
              <a:t>LM</a:t>
            </a:r>
            <a:r>
              <a:rPr lang="pt-BR" sz="2400" dirty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pt-BR" sz="2400" dirty="0"/>
              <a:t>A estatística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pt-BR" sz="2400" dirty="0"/>
              <a:t>é simplesmente a estatística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pt-BR" sz="2400" dirty="0"/>
              <a:t>da significância da regressão: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= [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/</a:t>
            </a:r>
            <a:r>
              <a:rPr lang="en-US" sz="2400" i="1" dirty="0"/>
              <a:t>k</a:t>
            </a:r>
            <a:r>
              <a:rPr lang="en-US" sz="2400" dirty="0"/>
              <a:t>]/[(1 </a:t>
            </a:r>
            <a:r>
              <a:rPr lang="en-US" sz="2400" i="1" dirty="0"/>
              <a:t>–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)/(</a:t>
            </a:r>
            <a:r>
              <a:rPr lang="en-US" sz="2400" i="1" dirty="0"/>
              <a:t>n – k</a:t>
            </a:r>
            <a:r>
              <a:rPr lang="en-US" sz="2400" dirty="0"/>
              <a:t> – 1)], </a:t>
            </a:r>
            <a:r>
              <a:rPr lang="pt-BR" sz="2400" dirty="0"/>
              <a:t>que tem distribuição</a:t>
            </a:r>
            <a:r>
              <a:rPr lang="en-US" sz="2400" dirty="0"/>
              <a:t>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, n – k – 1</a:t>
            </a:r>
            <a:r>
              <a:rPr lang="pt-BR" sz="2400" i="1" dirty="0"/>
              <a:t>.</a:t>
            </a:r>
            <a:endParaRPr lang="en-US" sz="2400" i="1" baseline="-250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pt-BR" sz="2400" dirty="0"/>
              <a:t>A estatística </a:t>
            </a:r>
            <a:r>
              <a:rPr lang="en-US" sz="2400" i="1" dirty="0"/>
              <a:t>LM</a:t>
            </a:r>
            <a:r>
              <a:rPr lang="en-US" sz="2400" dirty="0"/>
              <a:t> </a:t>
            </a:r>
            <a:r>
              <a:rPr lang="pt-BR" sz="2400" dirty="0"/>
              <a:t>é</a:t>
            </a:r>
            <a:r>
              <a:rPr lang="en-US" sz="2400" dirty="0"/>
              <a:t> </a:t>
            </a:r>
            <a:r>
              <a:rPr lang="en-US" sz="2400" i="1" dirty="0"/>
              <a:t>LM</a:t>
            </a:r>
            <a:r>
              <a:rPr lang="en-US" sz="2400" dirty="0"/>
              <a:t> = </a:t>
            </a:r>
            <a:r>
              <a:rPr lang="en-US" sz="2400" i="1" dirty="0"/>
              <a:t>nR</a:t>
            </a:r>
            <a:r>
              <a:rPr lang="en-US" sz="2400" baseline="30000" dirty="0"/>
              <a:t>2</a:t>
            </a:r>
            <a:r>
              <a:rPr lang="en-US" sz="2400" dirty="0"/>
              <a:t>, </a:t>
            </a:r>
            <a:r>
              <a:rPr lang="pt-BR" sz="2400" dirty="0"/>
              <a:t>que tem distribuição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c</a:t>
            </a:r>
            <a:r>
              <a:rPr lang="en-US" sz="2400" baseline="30000" dirty="0"/>
              <a:t>2</a:t>
            </a:r>
            <a:r>
              <a:rPr lang="en-US" sz="2400" i="1" baseline="-25000" dirty="0"/>
              <a:t>k</a:t>
            </a:r>
            <a:endParaRPr lang="pt-BR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Verificar a </a:t>
            </a:r>
            <a:r>
              <a:rPr lang="pt-BR" dirty="0" err="1"/>
              <a:t>heterocedasticidade</a:t>
            </a:r>
            <a:r>
              <a:rPr lang="pt-BR" dirty="0"/>
              <a:t> em uma equação simples de preços de imóveis.</a:t>
            </a:r>
          </a:p>
          <a:p>
            <a:endParaRPr lang="pt-BR" dirty="0"/>
          </a:p>
          <a:p>
            <a:r>
              <a:rPr lang="pt-BR" dirty="0"/>
              <a:t>Após fazer a regressão original, geramos os resíduos e o quadrado destes resíduos em todos os </a:t>
            </a:r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(</a:t>
            </a:r>
            <a:r>
              <a:rPr lang="en-US" dirty="0" err="1"/>
              <a:t>Gravar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Quadrados</a:t>
            </a:r>
            <a:r>
              <a:rPr lang="en-US" dirty="0"/>
              <a:t> –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variável</a:t>
            </a:r>
            <a:r>
              <a:rPr lang="en-US" dirty="0"/>
              <a:t> no </a:t>
            </a:r>
            <a:r>
              <a:rPr lang="en-US" dirty="0" err="1"/>
              <a:t>banco</a:t>
            </a:r>
            <a:r>
              <a:rPr lang="en-US" dirty="0"/>
              <a:t> de dados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i="1" dirty="0"/>
              <a:t>usq1</a:t>
            </a:r>
            <a:r>
              <a:rPr lang="en-US" dirty="0"/>
              <a:t>).</a:t>
            </a:r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184275"/>
            <a:ext cx="8353425" cy="5186363"/>
          </a:xfrm>
          <a:solidFill>
            <a:schemeClr val="bg1"/>
          </a:solidFill>
          <a:ln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2667000"/>
            <a:ext cx="8820150" cy="13938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2F594-D76E-4BBB-B486-F4B98091C15C}" type="slidenum">
              <a:rPr lang="en-US"/>
              <a:pPr/>
              <a:t>29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1116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201738"/>
            <a:ext cx="8675688" cy="5656262"/>
          </a:xfrm>
          <a:solidFill>
            <a:schemeClr val="bg1"/>
          </a:solidFill>
          <a:ln/>
        </p:spPr>
      </p:pic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900113" y="4652963"/>
            <a:ext cx="2951162" cy="2889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900113" y="5157788"/>
            <a:ext cx="4967287" cy="35877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6300788" y="3860800"/>
            <a:ext cx="1944687" cy="12096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 dirty="0"/>
              <a:t>P-valor baixo, forte evidência contra a hipótese nula</a:t>
            </a:r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5219700" y="4868863"/>
            <a:ext cx="10080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6084888" y="5229225"/>
            <a:ext cx="2808287" cy="7985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/>
              <a:t>LM = 88.(0,1601)=14,09</a:t>
            </a:r>
          </a:p>
          <a:p>
            <a:pPr>
              <a:spcBef>
                <a:spcPct val="50000"/>
              </a:spcBef>
            </a:pPr>
            <a:r>
              <a:rPr lang="pt-BR" sz="1800"/>
              <a:t>P-valor =~0,0028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Variância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/>
              <a:t> MQO</a:t>
            </a:r>
          </a:p>
        </p:txBody>
      </p:sp>
      <p:sp>
        <p:nvSpPr>
          <p:cNvPr id="9220" name="Retângulo 3"/>
          <p:cNvSpPr>
            <a:spLocks noChangeArrowheads="1"/>
          </p:cNvSpPr>
          <p:nvPr/>
        </p:nvSpPr>
        <p:spPr bwMode="auto">
          <a:xfrm>
            <a:off x="5867400" y="2971800"/>
            <a:ext cx="304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793875"/>
            <a:ext cx="8229600" cy="2549525"/>
          </a:xfrm>
          <a:prstGeom prst="rect">
            <a:avLst/>
          </a:prstGeo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Hipóteses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sobres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distúrbios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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tem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média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zero 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não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é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correlacionado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com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qualquer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outro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elemento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</a:t>
            </a:r>
            <a:r>
              <a:rPr kumimoji="0" lang="en-US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j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Var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[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|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] = 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2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.  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variância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de </a:t>
            </a:r>
            <a:r>
              <a:rPr kumimoji="0" lang="en-US" sz="28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não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depende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do dado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da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amostra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.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Não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depende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de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166966" y="4343400"/>
          <a:ext cx="4716434" cy="174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8" name="Equation" r:id="rId4" imgW="2603500" imgH="965200" progId="">
                  <p:embed/>
                </p:oleObj>
              </mc:Choice>
              <mc:Fallback>
                <p:oleObj name="Equation" r:id="rId4" imgW="2603500" imgH="965200" progId="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6" y="4343400"/>
                        <a:ext cx="4716434" cy="1748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teste de </a:t>
            </a:r>
            <a:r>
              <a:rPr lang="en-US" dirty="0"/>
              <a:t>White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/>
              <a:t>O teste de</a:t>
            </a:r>
            <a:r>
              <a:rPr lang="en-US" sz="2400" dirty="0"/>
              <a:t> </a:t>
            </a:r>
            <a:r>
              <a:rPr lang="en-US" sz="2400" dirty="0" err="1"/>
              <a:t>Breusch</a:t>
            </a:r>
            <a:r>
              <a:rPr lang="en-US" sz="2400" dirty="0"/>
              <a:t>-Pagan </a:t>
            </a:r>
            <a:r>
              <a:rPr lang="pt-BR" sz="2400" dirty="0"/>
              <a:t>irá detectar formas de </a:t>
            </a:r>
            <a:r>
              <a:rPr lang="pt-BR" sz="2400" dirty="0" err="1"/>
              <a:t>heterocedasticidade</a:t>
            </a:r>
            <a:r>
              <a:rPr lang="pt-BR" sz="2400" dirty="0"/>
              <a:t> lineares.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pt-BR" sz="2400" dirty="0"/>
              <a:t>O teste de</a:t>
            </a:r>
            <a:r>
              <a:rPr lang="en-US" sz="2400" dirty="0"/>
              <a:t> White </a:t>
            </a:r>
            <a:r>
              <a:rPr lang="pt-BR" sz="2400" dirty="0"/>
              <a:t>permite não-linearidades por utilizar quadrados e produtos cruzados de todos os</a:t>
            </a:r>
            <a:r>
              <a:rPr lang="en-US" sz="2400" dirty="0"/>
              <a:t> </a:t>
            </a:r>
            <a:r>
              <a:rPr lang="en-US" sz="2400" i="1" dirty="0" err="1"/>
              <a:t>x</a:t>
            </a:r>
            <a:r>
              <a:rPr lang="en-US" sz="2400" dirty="0" err="1"/>
              <a:t>’s</a:t>
            </a:r>
            <a:r>
              <a:rPr lang="pt-BR" sz="2400" dirty="0"/>
              <a:t>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pt-BR" sz="2400" dirty="0"/>
              <a:t>Basta computar a estatística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pt-BR" sz="2400" dirty="0"/>
              <a:t>ou</a:t>
            </a:r>
            <a:r>
              <a:rPr lang="en-US" sz="2400" dirty="0"/>
              <a:t> </a:t>
            </a:r>
            <a:r>
              <a:rPr lang="en-US" sz="2400" i="1" dirty="0"/>
              <a:t>LM</a:t>
            </a:r>
            <a:r>
              <a:rPr lang="en-US" sz="2400" dirty="0"/>
              <a:t> </a:t>
            </a:r>
            <a:r>
              <a:rPr lang="pt-BR" sz="2400" dirty="0"/>
              <a:t>para testar se todos os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j</a:t>
            </a:r>
            <a:r>
              <a:rPr lang="en-US" sz="2400" baseline="30000" dirty="0"/>
              <a:t>2</a:t>
            </a:r>
            <a:r>
              <a:rPr lang="pt-BR" sz="2400" baseline="30000" dirty="0"/>
              <a:t> </a:t>
            </a:r>
            <a:r>
              <a:rPr lang="pt-BR" sz="2400" dirty="0"/>
              <a:t>e</a:t>
            </a:r>
            <a:r>
              <a:rPr lang="pt-BR" sz="2400" baseline="30000" dirty="0"/>
              <a:t> </a:t>
            </a:r>
            <a:r>
              <a:rPr lang="en-US" sz="2400" dirty="0"/>
              <a:t>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</a:t>
            </a:r>
            <a:r>
              <a:rPr lang="en-US" sz="2400" i="1" dirty="0" err="1"/>
              <a:t>x</a:t>
            </a:r>
            <a:r>
              <a:rPr lang="en-US" sz="2400" baseline="-25000" dirty="0" err="1"/>
              <a:t>h</a:t>
            </a:r>
            <a:r>
              <a:rPr lang="en-US" sz="2400" dirty="0"/>
              <a:t> </a:t>
            </a:r>
            <a:r>
              <a:rPr lang="pt-BR" sz="2400" dirty="0"/>
              <a:t>são conjuntamente significativos.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Problema: se muitos </a:t>
            </a:r>
            <a:r>
              <a:rPr lang="pt-BR" sz="2400" dirty="0" err="1"/>
              <a:t>regressores</a:t>
            </a:r>
            <a:r>
              <a:rPr lang="pt-BR" sz="2400" dirty="0"/>
              <a:t>, usa muitos graus de liberdade e o teste pode ter rejeitado a hipótese nula pela existência de erro de especificação (omissão de variável).</a:t>
            </a:r>
            <a:endParaRPr lang="en-US" sz="2400" dirty="0"/>
          </a:p>
          <a:p>
            <a:endParaRPr lang="pt-BR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5562600"/>
            <a:ext cx="5976938" cy="835025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alternativa do teste de </a:t>
            </a:r>
            <a:r>
              <a:rPr lang="en-US" dirty="0"/>
              <a:t>White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pt-BR" sz="2400" dirty="0"/>
              <a:t>Suponha que o valores ajustado por MQO</a:t>
            </a:r>
            <a:r>
              <a:rPr lang="en-US" sz="2400" dirty="0"/>
              <a:t>,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pt-BR" sz="2400" dirty="0">
                <a:cs typeface="Times New Roman" pitchFamily="18" charset="0"/>
              </a:rPr>
              <a:t>é função de todos os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x</a:t>
            </a:r>
            <a:r>
              <a:rPr lang="en-US" sz="2400" dirty="0" err="1">
                <a:cs typeface="Times New Roman" pitchFamily="18" charset="0"/>
              </a:rPr>
              <a:t>’s</a:t>
            </a:r>
            <a:r>
              <a:rPr lang="pt-BR" sz="2400" dirty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Logo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será função dos quadrados e produtos cruzados e, portanto,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serão </a:t>
            </a:r>
            <a:r>
              <a:rPr lang="pt-BR" sz="2400" i="1" dirty="0" err="1">
                <a:cs typeface="Times New Roman" pitchFamily="18" charset="0"/>
              </a:rPr>
              <a:t>proxies</a:t>
            </a:r>
            <a:r>
              <a:rPr lang="pt-BR" sz="2400" dirty="0">
                <a:cs typeface="Times New Roman" pitchFamily="18" charset="0"/>
              </a:rPr>
              <a:t> para todos os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baseline="-25000" dirty="0"/>
              <a:t>j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pt-BR" sz="2400" dirty="0"/>
              <a:t>e</a:t>
            </a:r>
            <a:r>
              <a:rPr lang="en-US" sz="2400" dirty="0"/>
              <a:t>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j</a:t>
            </a:r>
            <a:r>
              <a:rPr lang="en-US" sz="2400" i="1" dirty="0" err="1"/>
              <a:t>x</a:t>
            </a:r>
            <a:r>
              <a:rPr lang="en-US" sz="2400" baseline="-25000" dirty="0" err="1"/>
              <a:t>h</a:t>
            </a:r>
            <a:r>
              <a:rPr lang="pt-BR" sz="2400" dirty="0"/>
              <a:t>; então:</a:t>
            </a:r>
            <a:r>
              <a:rPr lang="en-US" sz="2400" dirty="0"/>
              <a:t> 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Faça a regressão dos resíduos ao quadrado em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ŷ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e use o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baseline="30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para obter a estatística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F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ou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LM</a:t>
            </a:r>
            <a:r>
              <a:rPr lang="pt-BR" sz="2400" dirty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Agora o teste é para apenas </a:t>
            </a:r>
            <a:r>
              <a:rPr lang="en-US" sz="2400" dirty="0">
                <a:cs typeface="Times New Roman" pitchFamily="18" charset="0"/>
              </a:rPr>
              <a:t>2 </a:t>
            </a:r>
            <a:r>
              <a:rPr lang="pt-BR" sz="2400" dirty="0">
                <a:cs typeface="Times New Roman" pitchFamily="18" charset="0"/>
              </a:rPr>
              <a:t>restrições.</a:t>
            </a:r>
            <a:endParaRPr lang="en-US" sz="2400" dirty="0">
              <a:cs typeface="Times New Roman" pitchFamily="18" charset="0"/>
            </a:endParaRPr>
          </a:p>
          <a:p>
            <a:endParaRPr lang="pt-BR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79613" y="5229225"/>
            <a:ext cx="5040312" cy="617538"/>
          </a:xfrm>
          <a:prstGeom prst="rect">
            <a:avLst/>
          </a:prstGeom>
          <a:noFill/>
          <a:ln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DB62AF-6732-4BC2-A3EF-B90BDE8953C1}" type="slidenum">
              <a:rPr lang="en-US"/>
              <a:pPr/>
              <a:t>32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1157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244600"/>
            <a:ext cx="8424862" cy="5492750"/>
          </a:xfrm>
          <a:solidFill>
            <a:schemeClr val="bg1"/>
          </a:solidFill>
          <a:ln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A1499-F858-4EE5-A1BD-F3D74ECA9FD2}" type="slidenum">
              <a:rPr lang="en-US"/>
              <a:pPr/>
              <a:t>33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1177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8925" y="2349500"/>
            <a:ext cx="8855075" cy="1492250"/>
          </a:xfrm>
          <a:noFill/>
          <a:ln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2A693-4EC3-4060-84AA-2D8C6B5CEC0F}" type="slidenum">
              <a:rPr lang="en-US"/>
              <a:pPr/>
              <a:t>34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11878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196975"/>
            <a:ext cx="8569325" cy="5054600"/>
          </a:xfrm>
          <a:noFill/>
          <a:ln/>
        </p:spPr>
      </p:pic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900113" y="4365625"/>
            <a:ext cx="2951162" cy="2873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6156325" y="4149725"/>
            <a:ext cx="2592388" cy="10144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400"/>
              <a:t>LM=88.(0,0392)</a:t>
            </a:r>
          </a:p>
          <a:p>
            <a:pPr>
              <a:spcBef>
                <a:spcPct val="50000"/>
              </a:spcBef>
            </a:pPr>
            <a:r>
              <a:rPr lang="pt-BR" sz="2400"/>
              <a:t>P-valor 0,178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304" y="2420888"/>
            <a:ext cx="5645109" cy="413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0" y="119675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hettest</a:t>
            </a:r>
            <a:r>
              <a:rPr lang="en-US" dirty="0"/>
              <a:t> </a:t>
            </a:r>
            <a:r>
              <a:rPr lang="en-US" dirty="0" err="1"/>
              <a:t>idade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Breusch</a:t>
            </a:r>
            <a:r>
              <a:rPr lang="en-US" dirty="0"/>
              <a:t>-Pagan / Cook-Weisberg test for </a:t>
            </a:r>
            <a:r>
              <a:rPr lang="en-US" dirty="0" err="1"/>
              <a:t>heteroskedasticity</a:t>
            </a:r>
            <a:r>
              <a:rPr lang="en-US" dirty="0"/>
              <a:t> </a:t>
            </a:r>
          </a:p>
          <a:p>
            <a:r>
              <a:rPr lang="en-US" dirty="0"/>
              <a:t>         Ho: Constant variance</a:t>
            </a:r>
          </a:p>
          <a:p>
            <a:r>
              <a:rPr lang="en-US" dirty="0"/>
              <a:t>         Variables: </a:t>
            </a:r>
            <a:r>
              <a:rPr lang="en-US" dirty="0" err="1"/>
              <a:t>idade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chi2(1)      = 45365.98</a:t>
            </a:r>
          </a:p>
          <a:p>
            <a:r>
              <a:rPr lang="en-US" dirty="0"/>
              <a:t>         </a:t>
            </a:r>
            <a:r>
              <a:rPr lang="en-US" dirty="0" err="1"/>
              <a:t>Prob</a:t>
            </a:r>
            <a:r>
              <a:rPr lang="en-US" dirty="0"/>
              <a:t> &gt; chi2  =   0.0000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Importante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estranhos também podem ser interpretados como erros de especificação.</a:t>
            </a:r>
          </a:p>
          <a:p>
            <a:endParaRPr lang="pt-BR" dirty="0"/>
          </a:p>
          <a:p>
            <a:r>
              <a:rPr lang="pt-BR" dirty="0"/>
              <a:t>Omissão de variáveis relevantes significaria que o termo de erro na equação mal especificada incorpora a influência desta variável omitida.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Econometria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dirty="0"/>
              <a:t>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52401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Usar erro padrão robusto</a:t>
            </a:r>
          </a:p>
        </p:txBody>
      </p:sp>
      <p:graphicFrame>
        <p:nvGraphicFramePr>
          <p:cNvPr id="510978" name="Object 3"/>
          <p:cNvGraphicFramePr>
            <a:graphicFrameLocks noChangeAspect="1"/>
          </p:cNvGraphicFramePr>
          <p:nvPr/>
        </p:nvGraphicFramePr>
        <p:xfrm>
          <a:off x="1157288" y="1814513"/>
          <a:ext cx="713105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25" name="Equação" r:id="rId3" imgW="3073400" imgH="1993900" progId="Equation.3">
                  <p:embed/>
                </p:oleObj>
              </mc:Choice>
              <mc:Fallback>
                <p:oleObj name="Equação" r:id="rId3" imgW="3073400" imgH="1993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814513"/>
                        <a:ext cx="7131050" cy="462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81014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Usar erro padrão robusto</a:t>
            </a:r>
          </a:p>
        </p:txBody>
      </p:sp>
      <p:graphicFrame>
        <p:nvGraphicFramePr>
          <p:cNvPr id="512002" name="Object 3"/>
          <p:cNvGraphicFramePr>
            <a:graphicFrameLocks noChangeAspect="1"/>
          </p:cNvGraphicFramePr>
          <p:nvPr/>
        </p:nvGraphicFramePr>
        <p:xfrm>
          <a:off x="685800" y="1965325"/>
          <a:ext cx="7786688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49" name="Equação" r:id="rId3" imgW="3238500" imgH="1676400" progId="Equation.3">
                  <p:embed/>
                </p:oleObj>
              </mc:Choice>
              <mc:Fallback>
                <p:oleObj name="Equação" r:id="rId3" imgW="3238500" imgH="167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5325"/>
                        <a:ext cx="7786688" cy="403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266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Variância</a:t>
            </a:r>
            <a:r>
              <a:rPr lang="en-US" dirty="0"/>
              <a:t> do </a:t>
            </a:r>
            <a:r>
              <a:rPr lang="en-US" dirty="0" err="1"/>
              <a:t>Estimador</a:t>
            </a:r>
            <a:r>
              <a:rPr lang="en-US" dirty="0"/>
              <a:t> MQO</a:t>
            </a:r>
            <a:endParaRPr lang="pt-BR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057400" y="1930400"/>
          <a:ext cx="4889500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92" name="Equation" r:id="rId3" imgW="3302000" imgH="3124200" progId="">
                  <p:embed/>
                </p:oleObj>
              </mc:Choice>
              <mc:Fallback>
                <p:oleObj name="Equation" r:id="rId3" imgW="3302000" imgH="3124200" progId="">
                  <p:embed/>
                  <p:pic>
                    <p:nvPicPr>
                      <p:cNvPr id="860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30400"/>
                        <a:ext cx="4889500" cy="462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Na notação geral matricial</a:t>
            </a:r>
            <a:endParaRPr lang="en-US" dirty="0"/>
          </a:p>
        </p:txBody>
      </p:sp>
      <p:sp>
        <p:nvSpPr>
          <p:cNvPr id="9220" name="Retângulo 3"/>
          <p:cNvSpPr>
            <a:spLocks noChangeArrowheads="1"/>
          </p:cNvSpPr>
          <p:nvPr/>
        </p:nvSpPr>
        <p:spPr bwMode="auto">
          <a:xfrm>
            <a:off x="5867400" y="2971800"/>
            <a:ext cx="304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C4D66D-E18F-44B3-9C63-9AEB3C5673EA}"/>
              </a:ext>
            </a:extLst>
          </p:cNvPr>
          <p:cNvGrpSpPr/>
          <p:nvPr/>
        </p:nvGrpSpPr>
        <p:grpSpPr>
          <a:xfrm>
            <a:off x="794520" y="2852936"/>
            <a:ext cx="7920880" cy="4391980"/>
            <a:chOff x="673170" y="2057400"/>
            <a:chExt cx="7920880" cy="4391980"/>
          </a:xfrm>
        </p:grpSpPr>
        <p:graphicFrame>
          <p:nvGraphicFramePr>
            <p:cNvPr id="92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842294"/>
                </p:ext>
              </p:extLst>
            </p:nvPr>
          </p:nvGraphicFramePr>
          <p:xfrm>
            <a:off x="1600200" y="2057400"/>
            <a:ext cx="6172200" cy="407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860" name="Equation" r:id="rId4" imgW="3288960" imgH="2171520" progId="">
                    <p:embed/>
                  </p:oleObj>
                </mc:Choice>
                <mc:Fallback>
                  <p:oleObj name="Equation" r:id="rId4" imgW="3288960" imgH="2171520" progId="">
                    <p:embed/>
                    <p:pic>
                      <p:nvPicPr>
                        <p:cNvPr id="92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2057400"/>
                          <a:ext cx="6172200" cy="4075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DE6DA2F-3262-4399-BF63-EA538AE2D17D}"/>
                </a:ext>
              </a:extLst>
            </p:cNvPr>
            <p:cNvSpPr/>
            <p:nvPr/>
          </p:nvSpPr>
          <p:spPr bwMode="auto">
            <a:xfrm>
              <a:off x="673170" y="3913820"/>
              <a:ext cx="7920880" cy="25355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4709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notação geral matricial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sym typeface="Symbol" pitchFamily="18" charset="2"/>
              </a:rPr>
              <a:t>+</a:t>
            </a:r>
            <a:r>
              <a:rPr lang="el-GR" b="1" dirty="0">
                <a:sym typeface="Symbol" pitchFamily="18" charset="2"/>
              </a:rPr>
              <a:t>ε</a:t>
            </a:r>
            <a:endParaRPr lang="pt-BR" b="1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b="1" dirty="0">
                <a:sym typeface="Symbol" pitchFamily="18" charset="2"/>
              </a:rPr>
              <a:t>E[</a:t>
            </a:r>
            <a:r>
              <a:rPr lang="el-GR" b="1" dirty="0">
                <a:sym typeface="Symbol" pitchFamily="18" charset="2"/>
              </a:rPr>
              <a:t>ε</a:t>
            </a:r>
            <a:r>
              <a:rPr lang="en-US" b="1" dirty="0">
                <a:sym typeface="Symbol" pitchFamily="18" charset="2"/>
              </a:rPr>
              <a:t>|X]=0 e </a:t>
            </a:r>
            <a:r>
              <a:rPr lang="en-US" b="1" dirty="0">
                <a:solidFill>
                  <a:srgbClr val="0070C0"/>
                </a:solidFill>
                <a:sym typeface="Symbol" pitchFamily="18" charset="2"/>
              </a:rPr>
              <a:t>E[</a:t>
            </a:r>
            <a:r>
              <a:rPr lang="el-GR" b="1" dirty="0">
                <a:solidFill>
                  <a:srgbClr val="0070C0"/>
                </a:solidFill>
                <a:sym typeface="Symbol" pitchFamily="18" charset="2"/>
              </a:rPr>
              <a:t>ε ε</a:t>
            </a:r>
            <a:r>
              <a:rPr lang="pt-BR" b="1" dirty="0">
                <a:solidFill>
                  <a:srgbClr val="0070C0"/>
                </a:solidFill>
                <a:sym typeface="Symbol" pitchFamily="18" charset="2"/>
              </a:rPr>
              <a:t>’</a:t>
            </a:r>
            <a:r>
              <a:rPr lang="el-GR" b="1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0070C0"/>
                </a:solidFill>
                <a:sym typeface="Symbol" pitchFamily="18" charset="2"/>
              </a:rPr>
              <a:t>|X] </a:t>
            </a:r>
            <a:r>
              <a:rPr lang="en-US" b="1" dirty="0">
                <a:sym typeface="Symbol" pitchFamily="18" charset="2"/>
              </a:rPr>
              <a:t>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b="1" dirty="0">
                <a:sym typeface="Symbol" pitchFamily="18" charset="2"/>
              </a:rPr>
              <a:t> = </a:t>
            </a:r>
            <a:r>
              <a:rPr lang="el-GR" b="1" dirty="0">
                <a:sym typeface="Symbol" pitchFamily="18" charset="2"/>
              </a:rPr>
              <a:t>Σ</a:t>
            </a:r>
            <a:endParaRPr lang="en-US" b="1" dirty="0">
              <a:sym typeface="Symbol" pitchFamily="18" charset="2"/>
            </a:endParaRPr>
          </a:p>
          <a:p>
            <a:pPr marL="533400" indent="-533400"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Var[</a:t>
            </a:r>
            <a:r>
              <a:rPr lang="en-US" sz="2400" b="1" dirty="0" err="1"/>
              <a:t>b|X</a:t>
            </a:r>
            <a:r>
              <a:rPr lang="en-US" sz="2400" dirty="0"/>
              <a:t>] =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aseline="30000" dirty="0"/>
              <a:t> </a:t>
            </a:r>
            <a:r>
              <a:rPr lang="en-US" sz="2400" dirty="0"/>
              <a:t>(</a:t>
            </a:r>
            <a:r>
              <a:rPr lang="en-US" sz="2400" b="1" dirty="0"/>
              <a:t>X’X</a:t>
            </a:r>
            <a:r>
              <a:rPr lang="en-US" sz="2400" dirty="0"/>
              <a:t>)</a:t>
            </a:r>
            <a:r>
              <a:rPr lang="en-US" sz="2400" b="1" baseline="30000" dirty="0"/>
              <a:t>-1</a:t>
            </a:r>
            <a:r>
              <a:rPr lang="en-US" sz="2400" dirty="0"/>
              <a:t> </a:t>
            </a:r>
            <a:r>
              <a:rPr lang="en-US" sz="2400" b="1" dirty="0"/>
              <a:t>X</a:t>
            </a:r>
            <a:r>
              <a:rPr lang="en-US" sz="2400" b="1" dirty="0">
                <a:sym typeface="Symbol" pitchFamily="18" charset="2"/>
              </a:rPr>
              <a:t>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E[</a:t>
            </a:r>
            <a:r>
              <a:rPr lang="el-GR" sz="2400" b="1" dirty="0">
                <a:solidFill>
                  <a:srgbClr val="0070C0"/>
                </a:solidFill>
                <a:sym typeface="Symbol" pitchFamily="18" charset="2"/>
              </a:rPr>
              <a:t>ε ε</a:t>
            </a:r>
            <a:r>
              <a:rPr lang="pt-BR" sz="2400" b="1" dirty="0">
                <a:solidFill>
                  <a:srgbClr val="0070C0"/>
                </a:solidFill>
                <a:sym typeface="Symbol" pitchFamily="18" charset="2"/>
              </a:rPr>
              <a:t>’</a:t>
            </a:r>
            <a:r>
              <a:rPr lang="el-GR" sz="2400" b="1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|X] </a:t>
            </a:r>
            <a:r>
              <a:rPr lang="en-US" sz="2400" b="1" dirty="0"/>
              <a:t>X </a:t>
            </a:r>
            <a:r>
              <a:rPr lang="en-US" sz="2400" dirty="0"/>
              <a:t>(</a:t>
            </a:r>
            <a:r>
              <a:rPr lang="en-US" sz="2400" b="1" dirty="0"/>
              <a:t>X’X</a:t>
            </a:r>
            <a:r>
              <a:rPr lang="en-US" sz="2400" dirty="0"/>
              <a:t>)</a:t>
            </a:r>
            <a:r>
              <a:rPr lang="en-US" sz="2400" b="1" baseline="30000" dirty="0"/>
              <a:t>-1</a:t>
            </a:r>
            <a:r>
              <a:rPr lang="en-US" sz="2400" dirty="0"/>
              <a:t> </a:t>
            </a:r>
            <a:endParaRPr lang="en-US" sz="2400" dirty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sz="2400" dirty="0">
                <a:sym typeface="Symbol" pitchFamily="18" charset="2"/>
              </a:rPr>
              <a:t> = </a:t>
            </a:r>
            <a:r>
              <a:rPr lang="en-US" sz="2400" baseline="30000" dirty="0"/>
              <a:t>2 </a:t>
            </a:r>
            <a:r>
              <a:rPr lang="en-US" sz="2400" dirty="0"/>
              <a:t>(</a:t>
            </a:r>
            <a:r>
              <a:rPr lang="en-US" sz="2400" b="1" dirty="0"/>
              <a:t>X’X</a:t>
            </a:r>
            <a:r>
              <a:rPr lang="en-US" sz="2400" dirty="0"/>
              <a:t>)</a:t>
            </a:r>
            <a:r>
              <a:rPr lang="en-US" sz="2400" b="1" baseline="30000" dirty="0"/>
              <a:t>-1</a:t>
            </a:r>
            <a:r>
              <a:rPr lang="en-US" sz="2400" dirty="0"/>
              <a:t> </a:t>
            </a:r>
            <a:r>
              <a:rPr lang="en-US" sz="2400" b="1" dirty="0"/>
              <a:t>X</a:t>
            </a:r>
            <a:r>
              <a:rPr lang="en-US" sz="2400" b="1" dirty="0">
                <a:sym typeface="Symbol" pitchFamily="18" charset="2"/>
              </a:rPr>
              <a:t></a:t>
            </a:r>
            <a:r>
              <a:rPr lang="en-US" sz="2400" b="1" dirty="0"/>
              <a:t>X </a:t>
            </a:r>
            <a:r>
              <a:rPr lang="en-US" sz="2400" dirty="0"/>
              <a:t>(</a:t>
            </a:r>
            <a:r>
              <a:rPr lang="en-US" sz="2400" b="1" dirty="0"/>
              <a:t>X’X</a:t>
            </a:r>
            <a:r>
              <a:rPr lang="en-US" sz="2400" dirty="0"/>
              <a:t>)</a:t>
            </a:r>
            <a:r>
              <a:rPr lang="en-US" sz="2400" b="1" baseline="30000" dirty="0"/>
              <a:t>-1</a:t>
            </a:r>
            <a:r>
              <a:rPr lang="en-US" sz="2400" dirty="0"/>
              <a:t>  </a:t>
            </a:r>
          </a:p>
          <a:p>
            <a:pPr marL="533400" indent="-533400" eaLnBrk="1" hangingPunct="1"/>
            <a:endParaRPr lang="en-US" sz="2400" dirty="0">
              <a:sym typeface="Symbol" pitchFamily="18" charset="2"/>
            </a:endParaRPr>
          </a:p>
          <a:p>
            <a:pPr marL="533400" indent="-533400" eaLnBrk="1" hangingPunct="1"/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30000" dirty="0"/>
              <a:t>2 </a:t>
            </a:r>
            <a:r>
              <a:rPr lang="en-US" sz="2400" b="1" dirty="0"/>
              <a:t>X</a:t>
            </a:r>
            <a:r>
              <a:rPr lang="en-US" sz="2400" b="1" dirty="0">
                <a:sym typeface="Symbol" pitchFamily="18" charset="2"/>
              </a:rPr>
              <a:t></a:t>
            </a:r>
            <a:r>
              <a:rPr lang="en-US" sz="2400" b="1" dirty="0"/>
              <a:t>X  =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30000" dirty="0"/>
              <a:t>2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baseline="-25000" dirty="0" err="1"/>
              <a:t>i</a:t>
            </a:r>
            <a:r>
              <a:rPr lang="en-US" sz="2400" dirty="0" err="1">
                <a:sym typeface="Symbol" pitchFamily="18" charset="2"/>
              </a:rPr>
              <a:t></a:t>
            </a:r>
            <a:r>
              <a:rPr lang="en-US" sz="2400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</a:t>
            </a:r>
            <a:r>
              <a:rPr lang="en-US" sz="2400" baseline="-25000" dirty="0" err="1"/>
              <a:t>ij</a:t>
            </a:r>
            <a:r>
              <a:rPr lang="en-US" sz="2400" dirty="0"/>
              <a:t> </a:t>
            </a:r>
            <a:r>
              <a:rPr lang="en-US" sz="2400" b="1" dirty="0"/>
              <a:t>x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j</a:t>
            </a:r>
            <a:r>
              <a:rPr lang="en-US" sz="2400" b="1" dirty="0">
                <a:sym typeface="Symbol" pitchFamily="18" charset="2"/>
              </a:rPr>
              <a:t></a:t>
            </a:r>
            <a:endParaRPr lang="en-US" sz="2400" dirty="0"/>
          </a:p>
          <a:p>
            <a:pPr marL="533400" indent="-533400" eaLnBrk="1" hangingPunct="1"/>
            <a:endParaRPr lang="en-US" sz="2400" b="1" dirty="0"/>
          </a:p>
          <a:p>
            <a:pPr marL="533400" indent="-533400" eaLnBrk="1" hangingPunct="1"/>
            <a:r>
              <a:rPr lang="en-US" sz="2400" b="1" dirty="0" err="1"/>
              <a:t>Formas</a:t>
            </a:r>
            <a:r>
              <a:rPr lang="en-US" sz="2400" b="1" dirty="0"/>
              <a:t> de </a:t>
            </a:r>
            <a:r>
              <a:rPr lang="en-US" sz="2400" b="1" dirty="0" err="1"/>
              <a:t>estimar</a:t>
            </a:r>
            <a:r>
              <a:rPr lang="en-US" sz="2400" b="1" dirty="0"/>
              <a:t>:</a:t>
            </a:r>
            <a:endParaRPr lang="en-US" sz="2400" dirty="0"/>
          </a:p>
          <a:p>
            <a:pPr marL="928688" lvl="1" indent="-457200" eaLnBrk="1" hangingPunct="1"/>
            <a:r>
              <a:rPr lang="en-US" sz="2000" dirty="0"/>
              <a:t>The White estimator</a:t>
            </a:r>
          </a:p>
          <a:p>
            <a:pPr marL="928688" lvl="1" indent="-457200" eaLnBrk="1" hangingPunct="1"/>
            <a:r>
              <a:rPr lang="en-US" sz="2000" dirty="0" err="1"/>
              <a:t>Newey</a:t>
            </a:r>
            <a:r>
              <a:rPr lang="en-US" sz="2000" dirty="0"/>
              <a:t>-West.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DF53E58-C496-4C5A-936D-3FE8DAB1F5CB}"/>
              </a:ext>
            </a:extLst>
          </p:cNvPr>
          <p:cNvCxnSpPr/>
          <p:nvPr/>
        </p:nvCxnSpPr>
        <p:spPr bwMode="auto">
          <a:xfrm flipH="1">
            <a:off x="4716016" y="2924944"/>
            <a:ext cx="432048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71783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Erros-padrão robustos</a:t>
            </a:r>
            <a:endParaRPr lang="en-US"/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pt-BR" sz="2800" dirty="0"/>
              <a:t>Agora que temos uma estimativa consistente da variância</a:t>
            </a:r>
            <a:r>
              <a:rPr lang="en-US" sz="2800" dirty="0"/>
              <a:t>, </a:t>
            </a:r>
            <a:r>
              <a:rPr lang="pt-BR" sz="2800" dirty="0"/>
              <a:t>sua raiz quadrada será uma estimativa do erro-padrão.</a:t>
            </a: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dirty="0"/>
              <a:t>Tais erros-padrão são chamados de erros-padrão robustos. </a:t>
            </a:r>
            <a:endParaRPr 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14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Erros-padrão robustos </a:t>
            </a:r>
            <a:r>
              <a:rPr lang="en-US"/>
              <a:t>(cont</a:t>
            </a:r>
            <a:r>
              <a:rPr lang="pt-BR"/>
              <a:t>.</a:t>
            </a:r>
            <a:r>
              <a:rPr lang="en-US"/>
              <a:t>)</a:t>
            </a:r>
          </a:p>
        </p:txBody>
      </p:sp>
      <p:sp>
        <p:nvSpPr>
          <p:cNvPr id="1024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pt-BR" dirty="0"/>
              <a:t>É importante lembrar que esses erros-padrão robustos têm justificativa apenas assintótica </a:t>
            </a:r>
            <a:r>
              <a:rPr lang="en-US" dirty="0"/>
              <a:t>– </a:t>
            </a:r>
            <a:r>
              <a:rPr lang="pt-BR" dirty="0"/>
              <a:t>com amostras pequenas, as estatísticas </a:t>
            </a:r>
            <a:r>
              <a:rPr lang="en-US" i="1" dirty="0"/>
              <a:t>t</a:t>
            </a:r>
            <a:r>
              <a:rPr lang="pt-BR" dirty="0"/>
              <a:t>´s</a:t>
            </a:r>
            <a:r>
              <a:rPr lang="en-US" dirty="0"/>
              <a:t> </a:t>
            </a:r>
            <a:r>
              <a:rPr lang="pt-BR" dirty="0"/>
              <a:t>obtidas com os erros-padrão robustos não terão distribuição próxima da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pt-BR" dirty="0"/>
              <a:t>e as inferências não serão corretas.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</a:t>
            </a:r>
            <a:r>
              <a:rPr lang="pt-BR" dirty="0"/>
              <a:t>No </a:t>
            </a:r>
            <a:r>
              <a:rPr lang="pt-BR" dirty="0" err="1"/>
              <a:t>stata</a:t>
            </a:r>
            <a:r>
              <a:rPr lang="pt-BR" dirty="0"/>
              <a:t> e no R, há a opção de se calcular tais erros-padrão robustos.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82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Mínimos quadrados ponderados</a:t>
            </a:r>
            <a:endParaRPr lang="en-US"/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229600" cy="4403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pt-BR" sz="2800" dirty="0"/>
              <a:t>Embora seja possível estimar os erros-padrão robustos para os estimadores de MQO,</a:t>
            </a:r>
            <a:r>
              <a:rPr lang="en-US" sz="2800" dirty="0"/>
              <a:t> </a:t>
            </a:r>
            <a:r>
              <a:rPr lang="pt-BR" sz="2800" dirty="0"/>
              <a:t>se soubermos alguma coisa sobre a forma específica da </a:t>
            </a:r>
            <a:r>
              <a:rPr lang="pt-BR" sz="2800" dirty="0" err="1"/>
              <a:t>heterocedasticidade</a:t>
            </a:r>
            <a:r>
              <a:rPr lang="en-US" sz="2800" dirty="0"/>
              <a:t>,</a:t>
            </a:r>
            <a:r>
              <a:rPr lang="pt-BR" sz="2800" dirty="0"/>
              <a:t> poderemos obter estimadores mais eficientes que os de MQO. 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 Como </a:t>
            </a:r>
            <a:r>
              <a:rPr lang="en-US" sz="2800" dirty="0" err="1"/>
              <a:t>devemos</a:t>
            </a:r>
            <a:r>
              <a:rPr lang="en-US" sz="2800" dirty="0"/>
              <a:t> </a:t>
            </a:r>
            <a:r>
              <a:rPr lang="en-US" sz="2800" dirty="0" err="1"/>
              <a:t>especificar</a:t>
            </a:r>
            <a:r>
              <a:rPr lang="en-US" sz="2800" dirty="0"/>
              <a:t> a </a:t>
            </a:r>
            <a:r>
              <a:rPr lang="en-US" sz="2800" dirty="0" err="1"/>
              <a:t>natureza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heterocedasticidade</a:t>
            </a:r>
            <a:r>
              <a:rPr lang="en-US" sz="2800" dirty="0"/>
              <a:t>,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estimação</a:t>
            </a:r>
            <a:r>
              <a:rPr lang="en-US" sz="2800" dirty="0"/>
              <a:t> é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trabalhoso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pt-BR" sz="2800" b="1" dirty="0"/>
              <a:t>A idéia básica é transformar o modelo em outro cujos erros sejam </a:t>
            </a:r>
            <a:r>
              <a:rPr lang="pt-BR" sz="2800" b="1" dirty="0" err="1"/>
              <a:t>homocedásticos</a:t>
            </a:r>
            <a:r>
              <a:rPr lang="pt-BR" sz="2800" b="1" dirty="0"/>
              <a:t>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6655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 de mínimos quadrados ponderados</a:t>
            </a:r>
            <a:endParaRPr lang="en-US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dirty="0"/>
              <a:t> </a:t>
            </a:r>
            <a:r>
              <a:rPr lang="pt-BR" sz="2800" dirty="0"/>
              <a:t>Suponha que a </a:t>
            </a:r>
            <a:r>
              <a:rPr lang="pt-BR" sz="2800" dirty="0" err="1"/>
              <a:t>heterocedasticidade</a:t>
            </a:r>
            <a:r>
              <a:rPr lang="pt-BR" sz="2800" dirty="0"/>
              <a:t> seja dada por</a:t>
            </a:r>
            <a:r>
              <a:rPr lang="en-US" sz="2800" dirty="0"/>
              <a:t> </a:t>
            </a:r>
            <a:r>
              <a:rPr lang="en-US" sz="2800" dirty="0" err="1"/>
              <a:t>Var</a:t>
            </a:r>
            <a:r>
              <a:rPr lang="en-US" sz="2800" dirty="0"/>
              <a:t>(</a:t>
            </a:r>
            <a:r>
              <a:rPr lang="en-US" sz="2800" i="1" dirty="0" err="1"/>
              <a:t>u|</a:t>
            </a:r>
            <a:r>
              <a:rPr lang="en-US" sz="2800" b="1" i="1" dirty="0" err="1"/>
              <a:t>x</a:t>
            </a:r>
            <a:r>
              <a:rPr lang="en-US" sz="2800" dirty="0"/>
              <a:t>) = </a:t>
            </a:r>
            <a:r>
              <a:rPr lang="en-US" sz="2800" i="1" dirty="0">
                <a:latin typeface="Symbol" pitchFamily="18" charset="2"/>
              </a:rPr>
              <a:t>s</a:t>
            </a:r>
            <a:r>
              <a:rPr lang="en-US" sz="2800" baseline="30000" dirty="0"/>
              <a:t>2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b="1" i="1" dirty="0"/>
              <a:t>x</a:t>
            </a:r>
            <a:r>
              <a:rPr lang="en-US" sz="2800" dirty="0"/>
              <a:t>)</a:t>
            </a:r>
            <a:r>
              <a:rPr lang="pt-BR" sz="2800" dirty="0"/>
              <a:t>. </a:t>
            </a:r>
          </a:p>
          <a:p>
            <a:pPr eaLnBrk="1" hangingPunct="1"/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b="1" i="1" dirty="0"/>
              <a:t>x</a:t>
            </a:r>
            <a:r>
              <a:rPr lang="en-US" sz="2800" dirty="0"/>
              <a:t>) é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função</a:t>
            </a:r>
            <a:r>
              <a:rPr lang="en-US" sz="2800" dirty="0"/>
              <a:t> das </a:t>
            </a:r>
            <a:r>
              <a:rPr lang="en-US" sz="2800" dirty="0" err="1"/>
              <a:t>variáveis</a:t>
            </a:r>
            <a:r>
              <a:rPr lang="en-US" sz="2800" dirty="0"/>
              <a:t> </a:t>
            </a:r>
            <a:r>
              <a:rPr lang="en-US" sz="2800" dirty="0" err="1"/>
              <a:t>explicativas</a:t>
            </a:r>
            <a:r>
              <a:rPr lang="en-US" sz="2800" dirty="0"/>
              <a:t> e </a:t>
            </a:r>
            <a:r>
              <a:rPr lang="en-US" sz="2800" dirty="0" err="1"/>
              <a:t>determina</a:t>
            </a:r>
            <a:r>
              <a:rPr lang="en-US" sz="2800" dirty="0"/>
              <a:t> a forma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heterocedasticidade</a:t>
            </a:r>
            <a:r>
              <a:rPr lang="en-US" sz="2800" dirty="0"/>
              <a:t>,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seja</a:t>
            </a:r>
            <a:r>
              <a:rPr lang="en-US" sz="2800" dirty="0"/>
              <a:t>, </a:t>
            </a:r>
            <a:r>
              <a:rPr lang="en-US" sz="2800" dirty="0" err="1"/>
              <a:t>como</a:t>
            </a:r>
            <a:r>
              <a:rPr lang="en-US" sz="2800" dirty="0"/>
              <a:t> a </a:t>
            </a:r>
            <a:r>
              <a:rPr lang="en-US" sz="2800" dirty="0" err="1"/>
              <a:t>variância</a:t>
            </a:r>
            <a:r>
              <a:rPr lang="en-US" sz="2800" dirty="0"/>
              <a:t> </a:t>
            </a:r>
            <a:r>
              <a:rPr lang="en-US" sz="2800" dirty="0" err="1"/>
              <a:t>dependerá</a:t>
            </a:r>
            <a:r>
              <a:rPr lang="en-US" sz="2800" dirty="0"/>
              <a:t> de x.</a:t>
            </a:r>
          </a:p>
          <a:p>
            <a:pPr eaLnBrk="1" hangingPunct="1"/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b="1" i="1" dirty="0"/>
              <a:t>x</a:t>
            </a:r>
            <a:r>
              <a:rPr lang="en-US" sz="2800" dirty="0"/>
              <a:t>) &gt; 0 , </a:t>
            </a:r>
            <a:r>
              <a:rPr lang="en-US" sz="2800" dirty="0" err="1"/>
              <a:t>pois</a:t>
            </a:r>
            <a:r>
              <a:rPr lang="en-US" sz="2800" dirty="0"/>
              <a:t> a </a:t>
            </a:r>
            <a:r>
              <a:rPr lang="en-US" sz="2800" dirty="0" err="1"/>
              <a:t>variância</a:t>
            </a:r>
            <a:r>
              <a:rPr lang="en-US" sz="2800" dirty="0"/>
              <a:t> é </a:t>
            </a:r>
            <a:r>
              <a:rPr lang="en-US" sz="2800" dirty="0" err="1"/>
              <a:t>positiva</a:t>
            </a:r>
            <a:r>
              <a:rPr lang="en-US" sz="2800" dirty="0"/>
              <a:t> e 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b="1" i="1" dirty="0"/>
              <a:t>x</a:t>
            </a:r>
            <a:r>
              <a:rPr lang="en-US" sz="2800" dirty="0"/>
              <a:t>)  é </a:t>
            </a:r>
            <a:r>
              <a:rPr lang="en-US" sz="2800" dirty="0" err="1"/>
              <a:t>conhecida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O </a:t>
            </a:r>
            <a:r>
              <a:rPr lang="en-US" sz="2800" dirty="0" err="1"/>
              <a:t>parâmetro</a:t>
            </a:r>
            <a:r>
              <a:rPr lang="en-US" sz="2800" dirty="0"/>
              <a:t> </a:t>
            </a:r>
            <a:r>
              <a:rPr lang="en-US" sz="2800" dirty="0" err="1"/>
              <a:t>populacional</a:t>
            </a:r>
            <a:r>
              <a:rPr lang="en-US" sz="2800" dirty="0"/>
              <a:t> </a:t>
            </a:r>
            <a:r>
              <a:rPr lang="en-US" sz="2800" i="1" dirty="0">
                <a:latin typeface="Symbol" pitchFamily="18" charset="2"/>
              </a:rPr>
              <a:t>s</a:t>
            </a:r>
            <a:r>
              <a:rPr lang="en-US" sz="2800" baseline="30000" dirty="0"/>
              <a:t>2 </a:t>
            </a:r>
            <a:r>
              <a:rPr lang="en-US" sz="2800" dirty="0" err="1"/>
              <a:t>não</a:t>
            </a:r>
            <a:r>
              <a:rPr lang="en-US" sz="2800" dirty="0"/>
              <a:t> é </a:t>
            </a:r>
            <a:r>
              <a:rPr lang="en-US" sz="2800" dirty="0" err="1"/>
              <a:t>conhecido</a:t>
            </a:r>
            <a:r>
              <a:rPr lang="en-US" sz="2800" dirty="0"/>
              <a:t>, </a:t>
            </a:r>
            <a:r>
              <a:rPr lang="en-US" sz="2800" dirty="0" err="1"/>
              <a:t>mas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ser </a:t>
            </a:r>
            <a:r>
              <a:rPr lang="en-US" sz="2800" dirty="0" err="1"/>
              <a:t>estimado</a:t>
            </a:r>
            <a:r>
              <a:rPr lang="en-US" sz="2800" dirty="0"/>
              <a:t> </a:t>
            </a:r>
            <a:r>
              <a:rPr lang="en-US" sz="2800" dirty="0" err="1"/>
              <a:t>através</a:t>
            </a:r>
            <a:r>
              <a:rPr lang="en-US" sz="2800" dirty="0"/>
              <a:t> do </a:t>
            </a:r>
            <a:r>
              <a:rPr lang="en-US" sz="2800" dirty="0" err="1"/>
              <a:t>uso</a:t>
            </a:r>
            <a:r>
              <a:rPr lang="en-US" sz="2800" dirty="0"/>
              <a:t> dos dados. </a:t>
            </a:r>
          </a:p>
        </p:txBody>
      </p:sp>
    </p:spTree>
    <p:extLst>
      <p:ext uri="{BB962C8B-B14F-4D97-AF65-F5344CB8AC3E}">
        <p14:creationId xmlns:p14="http://schemas.microsoft.com/office/powerpoint/2010/main" val="2811526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 de mínimos quadrados ponderados</a:t>
            </a:r>
            <a:endParaRPr lang="en-US"/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3284538"/>
            <a:ext cx="8007350" cy="2449512"/>
          </a:xfrm>
        </p:spPr>
        <p:txBody>
          <a:bodyPr/>
          <a:lstStyle/>
          <a:p>
            <a:pPr eaLnBrk="1" hangingPunct="1"/>
            <a:r>
              <a:rPr lang="en-US" sz="2800" dirty="0" err="1"/>
              <a:t>Neste</a:t>
            </a:r>
            <a:r>
              <a:rPr lang="en-US" sz="2800" dirty="0"/>
              <a:t> </a:t>
            </a:r>
            <a:r>
              <a:rPr lang="en-US" sz="2800" dirty="0" err="1"/>
              <a:t>caso</a:t>
            </a:r>
            <a:r>
              <a:rPr lang="en-US" sz="2800" dirty="0"/>
              <a:t>, a </a:t>
            </a:r>
            <a:r>
              <a:rPr lang="en-US" sz="2800" dirty="0" err="1"/>
              <a:t>variância</a:t>
            </a:r>
            <a:r>
              <a:rPr lang="en-US" sz="2800" dirty="0"/>
              <a:t> do </a:t>
            </a:r>
            <a:r>
              <a:rPr lang="en-US" sz="2800" dirty="0" err="1"/>
              <a:t>erro</a:t>
            </a:r>
            <a:r>
              <a:rPr lang="en-US" sz="2800" dirty="0"/>
              <a:t> é </a:t>
            </a:r>
            <a:r>
              <a:rPr lang="en-US" sz="2800" dirty="0" err="1"/>
              <a:t>proporcional</a:t>
            </a:r>
            <a:r>
              <a:rPr lang="en-US" sz="2800" dirty="0"/>
              <a:t> </a:t>
            </a:r>
            <a:r>
              <a:rPr lang="en-US" sz="2800" dirty="0" err="1"/>
              <a:t>ao</a:t>
            </a:r>
            <a:r>
              <a:rPr lang="en-US" sz="2800" dirty="0"/>
              <a:t> </a:t>
            </a:r>
            <a:r>
              <a:rPr lang="en-US" sz="2800" dirty="0" err="1"/>
              <a:t>nível</a:t>
            </a:r>
            <a:r>
              <a:rPr lang="en-US" sz="2800" dirty="0"/>
              <a:t> de </a:t>
            </a:r>
            <a:r>
              <a:rPr lang="en-US" sz="2800" dirty="0" err="1"/>
              <a:t>renda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 err="1"/>
              <a:t>Quanto</a:t>
            </a:r>
            <a:r>
              <a:rPr lang="en-US" sz="2800" dirty="0"/>
              <a:t> </a:t>
            </a:r>
            <a:r>
              <a:rPr lang="en-US" sz="2800" dirty="0" err="1"/>
              <a:t>maior</a:t>
            </a:r>
            <a:r>
              <a:rPr lang="en-US" sz="2800" dirty="0"/>
              <a:t> o </a:t>
            </a:r>
            <a:r>
              <a:rPr lang="en-US" sz="2800" dirty="0" err="1"/>
              <a:t>nível</a:t>
            </a:r>
            <a:r>
              <a:rPr lang="en-US" sz="2800" dirty="0"/>
              <a:t> de </a:t>
            </a:r>
            <a:r>
              <a:rPr lang="en-US" sz="2800" dirty="0" err="1"/>
              <a:t>renda</a:t>
            </a:r>
            <a:r>
              <a:rPr lang="en-US" sz="2800" dirty="0"/>
              <a:t>, </a:t>
            </a:r>
            <a:r>
              <a:rPr lang="en-US" sz="2800" dirty="0" err="1"/>
              <a:t>maior</a:t>
            </a:r>
            <a:r>
              <a:rPr lang="en-US" sz="2800" dirty="0"/>
              <a:t> a </a:t>
            </a:r>
            <a:r>
              <a:rPr lang="en-US" sz="2800" dirty="0" err="1"/>
              <a:t>variância</a:t>
            </a:r>
            <a:r>
              <a:rPr lang="en-US" sz="2800" dirty="0"/>
              <a:t> do </a:t>
            </a:r>
            <a:r>
              <a:rPr lang="en-US" sz="2800" dirty="0" err="1"/>
              <a:t>termo</a:t>
            </a:r>
            <a:r>
              <a:rPr lang="en-US" sz="2800" dirty="0"/>
              <a:t> de </a:t>
            </a:r>
            <a:r>
              <a:rPr lang="en-US" sz="2800" dirty="0" err="1"/>
              <a:t>erro</a:t>
            </a:r>
            <a:r>
              <a:rPr lang="en-US" sz="2800" dirty="0"/>
              <a:t>, </a:t>
            </a:r>
            <a:r>
              <a:rPr lang="en-US" sz="2800" dirty="0" err="1"/>
              <a:t>ou</a:t>
            </a:r>
            <a:r>
              <a:rPr lang="en-US" sz="2800" dirty="0"/>
              <a:t> </a:t>
            </a:r>
            <a:r>
              <a:rPr lang="en-US" sz="2800" dirty="0" err="1"/>
              <a:t>seja</a:t>
            </a:r>
            <a:r>
              <a:rPr lang="en-US" sz="2800" dirty="0"/>
              <a:t>, </a:t>
            </a:r>
            <a:r>
              <a:rPr lang="en-US" sz="2800" dirty="0" err="1"/>
              <a:t>maior</a:t>
            </a:r>
            <a:r>
              <a:rPr lang="en-US" sz="2800" dirty="0"/>
              <a:t> a </a:t>
            </a:r>
            <a:r>
              <a:rPr lang="en-US" sz="2800" dirty="0" err="1"/>
              <a:t>variabilidade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poupança</a:t>
            </a:r>
            <a:r>
              <a:rPr lang="en-US" sz="2800" dirty="0"/>
              <a:t>.</a:t>
            </a:r>
            <a:endParaRPr lang="en-US" sz="2800" dirty="0">
              <a:cs typeface="Times New Roman" pitchFamily="18" charset="0"/>
            </a:endParaRPr>
          </a:p>
        </p:txBody>
      </p:sp>
      <p:pic>
        <p:nvPicPr>
          <p:cNvPr id="2458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844675"/>
            <a:ext cx="3713162" cy="1176338"/>
          </a:xfrm>
          <a:noFill/>
        </p:spPr>
      </p:pic>
    </p:spTree>
    <p:extLst>
      <p:ext uri="{BB962C8B-B14F-4D97-AF65-F5344CB8AC3E}">
        <p14:creationId xmlns:p14="http://schemas.microsoft.com/office/powerpoint/2010/main" val="3348774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Mínimos quadrados ponderados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27088" y="1700213"/>
                <a:ext cx="7561262" cy="4608512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err="1"/>
                  <a:t>Modelo</a:t>
                </a:r>
                <a:r>
                  <a:rPr lang="en-US" sz="2800" dirty="0"/>
                  <a:t> original </a:t>
                </a:r>
                <a:r>
                  <a:rPr lang="en-US" sz="2800" dirty="0" err="1"/>
                  <a:t>heterocedástico</a:t>
                </a:r>
                <a:r>
                  <a:rPr lang="en-US" sz="2800" dirty="0"/>
                  <a:t>:</a:t>
                </a:r>
              </a:p>
              <a:p>
                <a:pPr eaLnBrk="1" hangingPunct="1"/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eaLnBrk="1" hangingPunct="1">
                  <a:buNone/>
                </a:pPr>
                <a:endParaRPr lang="en-US" dirty="0"/>
              </a:p>
              <a:p>
                <a:pPr marL="0" indent="0" eaLnBrk="1" hangingPunct="1">
                  <a:buNone/>
                </a:pPr>
                <a:r>
                  <a:rPr lang="en-US" dirty="0"/>
                  <a:t>Como </a:t>
                </a:r>
                <a:r>
                  <a:rPr lang="en-US" dirty="0" err="1"/>
                  <a:t>usamos</a:t>
                </a:r>
                <a:r>
                  <a:rPr lang="en-US" dirty="0"/>
                  <a:t> a </a:t>
                </a:r>
                <a:r>
                  <a:rPr lang="en-US" dirty="0" err="1"/>
                  <a:t>informação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o </a:t>
                </a:r>
                <a:r>
                  <a:rPr lang="en-US" dirty="0" err="1"/>
                  <a:t>formato</a:t>
                </a:r>
                <a:r>
                  <a:rPr lang="en-US" dirty="0"/>
                  <a:t> da </a:t>
                </a:r>
                <a:r>
                  <a:rPr lang="en-US" dirty="0" err="1"/>
                  <a:t>heterocedasticidade</a:t>
                </a:r>
                <a:r>
                  <a:rPr lang="en-US" dirty="0"/>
                  <a:t> para </a:t>
                </a:r>
                <a:r>
                  <a:rPr lang="en-US" dirty="0" err="1"/>
                  <a:t>estimar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do </a:t>
                </a:r>
                <a:r>
                  <a:rPr lang="en-US" dirty="0" err="1"/>
                  <a:t>modelo</a:t>
                </a:r>
                <a:r>
                  <a:rPr lang="en-US" dirty="0"/>
                  <a:t> e </a:t>
                </a:r>
                <a:r>
                  <a:rPr lang="en-US" dirty="0" err="1"/>
                  <a:t>fazer</a:t>
                </a:r>
                <a:r>
                  <a:rPr lang="en-US" dirty="0"/>
                  <a:t> </a:t>
                </a:r>
                <a:r>
                  <a:rPr lang="en-US" dirty="0" err="1"/>
                  <a:t>inferência</a:t>
                </a:r>
                <a:r>
                  <a:rPr lang="en-US" dirty="0"/>
                  <a:t>?</a:t>
                </a:r>
              </a:p>
              <a:p>
                <a:pPr marL="0" indent="0" eaLnBrk="1" hangingPunct="1">
                  <a:buNone/>
                </a:pPr>
                <a:endParaRPr lang="en-US" sz="2800" dirty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/>
              </a:p>
            </p:txBody>
          </p:sp>
        </mc:Choice>
        <mc:Fallback xmlns="">
          <p:sp>
            <p:nvSpPr>
              <p:cNvPr id="25604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27088" y="1700213"/>
                <a:ext cx="7561262" cy="4608512"/>
              </a:xfrm>
              <a:blipFill>
                <a:blip r:embed="rId2"/>
                <a:stretch>
                  <a:fillRect l="-1694" t="-1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03648" y="2132856"/>
            <a:ext cx="5976937" cy="741362"/>
          </a:xfrm>
          <a:noFill/>
        </p:spPr>
      </p:pic>
    </p:spTree>
    <p:extLst>
      <p:ext uri="{BB962C8B-B14F-4D97-AF65-F5344CB8AC3E}">
        <p14:creationId xmlns:p14="http://schemas.microsoft.com/office/powerpoint/2010/main" val="4030562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505B6E6-C613-450B-B40E-E687EA2B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005586" cy="1143000"/>
          </a:xfrm>
        </p:spPr>
        <p:txBody>
          <a:bodyPr/>
          <a:lstStyle/>
          <a:p>
            <a:r>
              <a:rPr lang="pt-BR" sz="2400" dirty="0"/>
              <a:t>MQG</a:t>
            </a:r>
            <a:br>
              <a:rPr lang="pt-BR" sz="2400" dirty="0"/>
            </a:b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7B2C664-977B-4C6B-919C-476A3CE98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916832"/>
                <a:ext cx="3312368" cy="4176464"/>
              </a:xfrm>
            </p:spPr>
            <p:txBody>
              <a:bodyPr/>
              <a:lstStyle/>
              <a:p>
                <a:r>
                  <a:rPr lang="en-US" sz="2000" dirty="0"/>
                  <a:t>Temos que </a:t>
                </a:r>
                <a:r>
                  <a:rPr lang="en-US" sz="2000" dirty="0" err="1"/>
                  <a:t>transformar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esta</a:t>
                </a:r>
                <a:r>
                  <a:rPr lang="en-US" sz="2000" dirty="0"/>
                  <a:t> </a:t>
                </a:r>
                <a:r>
                  <a:rPr lang="pt-BR" sz="2000" dirty="0"/>
                  <a:t>equação de forma que os erros virem </a:t>
                </a:r>
                <a:r>
                  <a:rPr lang="pt-BR" sz="2000" dirty="0" err="1">
                    <a:cs typeface="Times New Roman" pitchFamily="18" charset="0"/>
                  </a:rPr>
                  <a:t>homocedásticos</a:t>
                </a:r>
                <a:r>
                  <a:rPr lang="pt-BR" sz="2000" dirty="0">
                    <a:cs typeface="Times New Roman" pitchFamily="18" charset="0"/>
                  </a:rPr>
                  <a:t>. </a:t>
                </a:r>
              </a:p>
              <a:p>
                <a:endParaRPr lang="pt-BR" sz="2000" dirty="0">
                  <a:cs typeface="Times New Roman" pitchFamily="18" charset="0"/>
                </a:endParaRPr>
              </a:p>
              <a:p>
                <a:r>
                  <a:rPr lang="pt-BR" sz="2000" dirty="0">
                    <a:cs typeface="Times New Roman" pitchFamily="18" charset="0"/>
                  </a:rPr>
                  <a:t>Reescreve o modelo de forma que a nova variável do termo de erro seja igual a:</a:t>
                </a:r>
              </a:p>
              <a:p>
                <a:pPr marL="0" indent="0">
                  <a:buNone/>
                </a:pPr>
                <a:endParaRPr lang="pt-BR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000" dirty="0">
                  <a:cs typeface="Times New Roman" pitchFamily="18" charset="0"/>
                </a:endParaRPr>
              </a:p>
              <a:p>
                <a:endParaRPr lang="pt-BR" sz="2000" dirty="0">
                  <a:cs typeface="Times New Roman" pitchFamily="18" charset="0"/>
                </a:endParaRPr>
              </a:p>
              <a:p>
                <a:endParaRPr lang="en-US" sz="2000" dirty="0">
                  <a:cs typeface="Times New Roman" pitchFamily="18" charset="0"/>
                </a:endParaRP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77B2C664-977B-4C6B-919C-476A3CE98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916832"/>
                <a:ext cx="3312368" cy="4176464"/>
              </a:xfrm>
              <a:blipFill>
                <a:blip r:embed="rId2"/>
                <a:stretch>
                  <a:fillRect l="-184" t="-729" r="-2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ADAD19B1-994A-4B0F-BA13-8C1B8279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273720"/>
            <a:ext cx="4978895" cy="65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983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 de mínimos quadrados ponderados</a:t>
            </a:r>
            <a:endParaRPr lang="en-US"/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00213"/>
            <a:ext cx="7561262" cy="4608512"/>
          </a:xfrm>
        </p:spPr>
        <p:txBody>
          <a:bodyPr/>
          <a:lstStyle/>
          <a:p>
            <a:pPr eaLnBrk="1" hangingPunct="1"/>
            <a:r>
              <a:rPr lang="en-US" sz="2800" dirty="0"/>
              <a:t>E(</a:t>
            </a:r>
            <a:r>
              <a:rPr lang="en-US" sz="2800" i="1" dirty="0" err="1"/>
              <a:t>u</a:t>
            </a:r>
            <a:r>
              <a:rPr lang="en-US" sz="2800" baseline="-25000" dirty="0" err="1"/>
              <a:t>i</a:t>
            </a:r>
            <a:r>
              <a:rPr lang="en-US" sz="2800" dirty="0"/>
              <a:t>/</a:t>
            </a:r>
            <a:r>
              <a:rPr lang="en-US" sz="2800" dirty="0">
                <a:cs typeface="Times New Roman" pitchFamily="18" charset="0"/>
              </a:rPr>
              <a:t>√</a:t>
            </a:r>
            <a:r>
              <a:rPr lang="en-US" sz="2800" i="1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i</a:t>
            </a:r>
            <a:r>
              <a:rPr lang="en-US" sz="2800" dirty="0" err="1">
                <a:cs typeface="Times New Roman" pitchFamily="18" charset="0"/>
              </a:rPr>
              <a:t>|</a:t>
            </a:r>
            <a:r>
              <a:rPr lang="en-US" sz="2800" b="1" i="1" dirty="0" err="1">
                <a:cs typeface="Times New Roman" pitchFamily="18" charset="0"/>
              </a:rPr>
              <a:t>x</a:t>
            </a:r>
            <a:r>
              <a:rPr lang="en-US" sz="2800" dirty="0">
                <a:cs typeface="Times New Roman" pitchFamily="18" charset="0"/>
              </a:rPr>
              <a:t>) = 0, </a:t>
            </a:r>
            <a:r>
              <a:rPr lang="pt-BR" sz="2800" dirty="0">
                <a:cs typeface="Times New Roman" pitchFamily="18" charset="0"/>
              </a:rPr>
              <a:t>pois </a:t>
            </a:r>
            <a:r>
              <a:rPr lang="en-US" sz="2800" i="1" dirty="0"/>
              <a:t>h</a:t>
            </a:r>
            <a:r>
              <a:rPr lang="en-US" sz="2800" baseline="-25000" dirty="0"/>
              <a:t>i</a:t>
            </a:r>
            <a:r>
              <a:rPr lang="en-US" sz="2800" dirty="0"/>
              <a:t> </a:t>
            </a:r>
            <a:r>
              <a:rPr lang="pt-BR" sz="2800" dirty="0"/>
              <a:t>é apenas uma função de </a:t>
            </a:r>
            <a:r>
              <a:rPr lang="en-US" sz="2800" b="1" i="1" dirty="0"/>
              <a:t>x</a:t>
            </a:r>
            <a:r>
              <a:rPr lang="en-US" sz="2800" dirty="0"/>
              <a:t>, </a:t>
            </a:r>
            <a:r>
              <a:rPr lang="pt-BR" sz="2800" dirty="0"/>
              <a:t>e</a:t>
            </a:r>
            <a:r>
              <a:rPr lang="en-US" sz="2800" dirty="0"/>
              <a:t> Var(</a:t>
            </a:r>
            <a:r>
              <a:rPr lang="en-US" sz="2800" i="1" dirty="0" err="1"/>
              <a:t>u</a:t>
            </a:r>
            <a:r>
              <a:rPr lang="en-US" sz="2800" baseline="-25000" dirty="0" err="1"/>
              <a:t>i</a:t>
            </a:r>
            <a:r>
              <a:rPr lang="en-US" sz="2800" dirty="0"/>
              <a:t>/</a:t>
            </a:r>
            <a:r>
              <a:rPr lang="en-US" sz="2800" dirty="0">
                <a:cs typeface="Times New Roman" pitchFamily="18" charset="0"/>
              </a:rPr>
              <a:t>√</a:t>
            </a:r>
            <a:r>
              <a:rPr lang="en-US" sz="2800" i="1" dirty="0" err="1">
                <a:cs typeface="Times New Roman" pitchFamily="18" charset="0"/>
              </a:rPr>
              <a:t>h</a:t>
            </a:r>
            <a:r>
              <a:rPr lang="en-US" sz="2800" baseline="-25000" dirty="0" err="1">
                <a:cs typeface="Times New Roman" pitchFamily="18" charset="0"/>
              </a:rPr>
              <a:t>i</a:t>
            </a:r>
            <a:r>
              <a:rPr lang="en-US" sz="2800" dirty="0" err="1">
                <a:cs typeface="Times New Roman" pitchFamily="18" charset="0"/>
              </a:rPr>
              <a:t>|</a:t>
            </a:r>
            <a:r>
              <a:rPr lang="en-US" sz="2800" b="1" i="1" dirty="0" err="1">
                <a:cs typeface="Times New Roman" pitchFamily="18" charset="0"/>
              </a:rPr>
              <a:t>x</a:t>
            </a:r>
            <a:r>
              <a:rPr lang="en-US" sz="2800" dirty="0">
                <a:cs typeface="Times New Roman" pitchFamily="18" charset="0"/>
              </a:rPr>
              <a:t>) 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baseline="30000" dirty="0">
                <a:cs typeface="Times New Roman" pitchFamily="18" charset="0"/>
              </a:rPr>
              <a:t>2</a:t>
            </a:r>
            <a:r>
              <a:rPr lang="pt-BR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 </a:t>
            </a:r>
            <a:r>
              <a:rPr lang="pt-BR" sz="2800" dirty="0"/>
              <a:t>Logo, se dividirmos toda a equação por </a:t>
            </a:r>
            <a:r>
              <a:rPr lang="en-US" sz="2800" dirty="0">
                <a:cs typeface="Times New Roman" pitchFamily="18" charset="0"/>
              </a:rPr>
              <a:t>√</a:t>
            </a:r>
            <a:r>
              <a:rPr lang="en-US" sz="2800" i="1" dirty="0">
                <a:cs typeface="Times New Roman" pitchFamily="18" charset="0"/>
              </a:rPr>
              <a:t>h</a:t>
            </a:r>
            <a:r>
              <a:rPr lang="en-US" sz="2800" baseline="-25000" dirty="0">
                <a:cs typeface="Times New Roman" pitchFamily="18" charset="0"/>
              </a:rPr>
              <a:t>i</a:t>
            </a:r>
            <a:r>
              <a:rPr lang="pt-BR" sz="2800" dirty="0">
                <a:cs typeface="Times New Roman" pitchFamily="18" charset="0"/>
              </a:rPr>
              <a:t>, teremos um </a:t>
            </a:r>
            <a:r>
              <a:rPr lang="pt-BR" sz="2800" b="1" dirty="0">
                <a:solidFill>
                  <a:srgbClr val="3366FF"/>
                </a:solidFill>
                <a:cs typeface="Times New Roman" pitchFamily="18" charset="0"/>
              </a:rPr>
              <a:t>modelo com erros </a:t>
            </a:r>
            <a:r>
              <a:rPr lang="pt-BR" sz="2800" b="1" dirty="0" err="1">
                <a:solidFill>
                  <a:srgbClr val="3366FF"/>
                </a:solidFill>
                <a:cs typeface="Times New Roman" pitchFamily="18" charset="0"/>
              </a:rPr>
              <a:t>homocedásticos</a:t>
            </a:r>
            <a:r>
              <a:rPr lang="pt-BR" sz="2800" dirty="0">
                <a:cs typeface="Times New Roman" pitchFamily="18" charset="0"/>
              </a:rPr>
              <a:t>. </a:t>
            </a:r>
            <a:endParaRPr lang="en-US" sz="2800" dirty="0">
              <a:cs typeface="Times New Roman" pitchFamily="18" charset="0"/>
            </a:endParaRPr>
          </a:p>
        </p:txBody>
      </p:sp>
      <p:pic>
        <p:nvPicPr>
          <p:cNvPr id="26629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552" y="4869160"/>
            <a:ext cx="8389937" cy="1084263"/>
          </a:xfrm>
          <a:noFill/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3DCB37FF-7F8A-41E0-A470-9FF9AED6328A}"/>
              </a:ext>
            </a:extLst>
          </p:cNvPr>
          <p:cNvSpPr/>
          <p:nvPr/>
        </p:nvSpPr>
        <p:spPr bwMode="auto">
          <a:xfrm>
            <a:off x="5292080" y="5373216"/>
            <a:ext cx="1512168" cy="897434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8D21446-4159-452C-87E1-C0760C8E344B}"/>
              </a:ext>
            </a:extLst>
          </p:cNvPr>
          <p:cNvCxnSpPr/>
          <p:nvPr/>
        </p:nvCxnSpPr>
        <p:spPr bwMode="auto">
          <a:xfrm>
            <a:off x="6876256" y="6037659"/>
            <a:ext cx="648072" cy="2948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B2B2CFF-C5A1-4582-BC01-1E9EBF441CCB}"/>
                  </a:ext>
                </a:extLst>
              </p:cNvPr>
              <p:cNvSpPr txBox="1"/>
              <p:nvPr/>
            </p:nvSpPr>
            <p:spPr>
              <a:xfrm>
                <a:off x="7524328" y="6162128"/>
                <a:ext cx="6480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B2B2CFF-C5A1-4582-BC01-1E9EBF44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6162128"/>
                <a:ext cx="64807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8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Variância do Estimador MQO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00200" y="2057400"/>
          <a:ext cx="6172200" cy="407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6" name="Equation" r:id="rId4" imgW="3288960" imgH="2171520" progId="">
                  <p:embed/>
                </p:oleObj>
              </mc:Choice>
              <mc:Fallback>
                <p:oleObj name="Equation" r:id="rId4" imgW="3288960" imgH="217152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6172200" cy="407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tângulo 3"/>
          <p:cNvSpPr>
            <a:spLocks noChangeArrowheads="1"/>
          </p:cNvSpPr>
          <p:nvPr/>
        </p:nvSpPr>
        <p:spPr bwMode="auto">
          <a:xfrm>
            <a:off x="5867400" y="2971800"/>
            <a:ext cx="304800" cy="381000"/>
          </a:xfrm>
          <a:prstGeom prst="rect">
            <a:avLst/>
          </a:prstGeom>
          <a:solidFill>
            <a:schemeClr val="bg1"/>
          </a:solidFill>
          <a:ln w="19050" algn="ctr">
            <a:noFill/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Exemplo de mínimos quadrados ponderados</a:t>
            </a:r>
            <a:endParaRPr lang="en-US" dirty="0"/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7931150" cy="2449512"/>
          </a:xfrm>
        </p:spPr>
        <p:txBody>
          <a:bodyPr/>
          <a:lstStyle/>
          <a:p>
            <a:pPr eaLnBrk="1" hangingPunct="1"/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obter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estimadores</a:t>
            </a:r>
            <a:r>
              <a:rPr lang="en-US" sz="2800" dirty="0"/>
              <a:t> de </a:t>
            </a:r>
            <a:r>
              <a:rPr lang="en-US" sz="2800" dirty="0" err="1"/>
              <a:t>tal</a:t>
            </a:r>
            <a:r>
              <a:rPr lang="en-US" sz="2800" dirty="0"/>
              <a:t> forma </a:t>
            </a:r>
            <a:r>
              <a:rPr lang="en-US" sz="2800" dirty="0" err="1"/>
              <a:t>que</a:t>
            </a:r>
            <a:r>
              <a:rPr lang="en-US" sz="2800" dirty="0"/>
              <a:t> as </a:t>
            </a:r>
            <a:r>
              <a:rPr lang="en-US" sz="2800" dirty="0" err="1"/>
              <a:t>propriedades</a:t>
            </a:r>
            <a:r>
              <a:rPr lang="en-US" sz="2800" dirty="0"/>
              <a:t> de </a:t>
            </a:r>
            <a:r>
              <a:rPr lang="en-US" sz="2800" dirty="0" err="1"/>
              <a:t>eficiência</a:t>
            </a:r>
            <a:r>
              <a:rPr lang="en-US" sz="2800" dirty="0"/>
              <a:t> </a:t>
            </a:r>
            <a:r>
              <a:rPr lang="en-US" sz="2800" dirty="0" err="1"/>
              <a:t>destes</a:t>
            </a:r>
            <a:r>
              <a:rPr lang="en-US" sz="2800" dirty="0"/>
              <a:t> </a:t>
            </a:r>
            <a:r>
              <a:rPr lang="en-US" sz="2800" dirty="0" err="1"/>
              <a:t>estimadores</a:t>
            </a:r>
            <a:r>
              <a:rPr lang="en-US" sz="2800" dirty="0"/>
              <a:t> MQO </a:t>
            </a:r>
            <a:r>
              <a:rPr lang="en-US" sz="2800" dirty="0" err="1"/>
              <a:t>sejam</a:t>
            </a:r>
            <a:r>
              <a:rPr lang="en-US" sz="2800" dirty="0"/>
              <a:t> </a:t>
            </a:r>
            <a:r>
              <a:rPr lang="en-US" sz="2800" dirty="0" err="1"/>
              <a:t>melhores</a:t>
            </a:r>
            <a:r>
              <a:rPr lang="en-US" sz="2800" dirty="0"/>
              <a:t> do </a:t>
            </a:r>
            <a:r>
              <a:rPr lang="en-US" sz="2800" dirty="0" err="1"/>
              <a:t>que</a:t>
            </a:r>
            <a:r>
              <a:rPr lang="en-US" sz="2800" dirty="0"/>
              <a:t> no </a:t>
            </a:r>
            <a:r>
              <a:rPr lang="en-US" sz="2800" dirty="0" err="1"/>
              <a:t>modelo</a:t>
            </a:r>
            <a:r>
              <a:rPr lang="en-US" sz="2800" dirty="0"/>
              <a:t> anterior com </a:t>
            </a:r>
            <a:r>
              <a:rPr lang="en-US" sz="2800" dirty="0" err="1"/>
              <a:t>presença</a:t>
            </a:r>
            <a:r>
              <a:rPr lang="en-US" sz="2800" dirty="0"/>
              <a:t> de </a:t>
            </a:r>
            <a:r>
              <a:rPr lang="en-US" sz="2800" dirty="0" err="1"/>
              <a:t>heterocedasticidade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 No </a:t>
            </a:r>
            <a:r>
              <a:rPr lang="en-US" sz="2800" dirty="0" err="1"/>
              <a:t>exemplo</a:t>
            </a:r>
            <a:r>
              <a:rPr lang="en-US" sz="2800" dirty="0"/>
              <a:t> da </a:t>
            </a:r>
            <a:r>
              <a:rPr lang="en-US" sz="2800" dirty="0" err="1"/>
              <a:t>poupança</a:t>
            </a:r>
            <a:r>
              <a:rPr lang="en-US" sz="2800" dirty="0"/>
              <a:t>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>
              <a:cs typeface="Times New Roman" pitchFamily="18" charset="0"/>
            </a:endParaRPr>
          </a:p>
        </p:txBody>
      </p:sp>
      <p:pic>
        <p:nvPicPr>
          <p:cNvPr id="27653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9632" y="5125487"/>
            <a:ext cx="6983412" cy="590550"/>
          </a:xfrm>
          <a:noFill/>
        </p:spPr>
      </p:pic>
    </p:spTree>
    <p:extLst>
      <p:ext uri="{BB962C8B-B14F-4D97-AF65-F5344CB8AC3E}">
        <p14:creationId xmlns:p14="http://schemas.microsoft.com/office/powerpoint/2010/main" val="1117928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5ED9F9-658C-42DF-9447-88AF8DF3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mínimos quadrados ponderados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1978EE-4CC5-49D4-BDDE-5F144205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93" y="3212976"/>
            <a:ext cx="2448272" cy="1528192"/>
          </a:xfrm>
        </p:spPr>
        <p:txBody>
          <a:bodyPr/>
          <a:lstStyle/>
          <a:p>
            <a:r>
              <a:rPr lang="en-US" sz="1800" dirty="0"/>
              <a:t>O novo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satisfaz</a:t>
            </a:r>
            <a:r>
              <a:rPr lang="en-US" sz="1800" dirty="0"/>
              <a:t> as </a:t>
            </a:r>
            <a:r>
              <a:rPr lang="en-US" sz="1800" dirty="0" err="1"/>
              <a:t>hipóteses</a:t>
            </a:r>
            <a:r>
              <a:rPr lang="en-US" sz="1800" dirty="0"/>
              <a:t> do </a:t>
            </a:r>
            <a:r>
              <a:rPr lang="en-US" sz="1800" dirty="0" err="1"/>
              <a:t>modelo</a:t>
            </a:r>
            <a:r>
              <a:rPr lang="en-US" sz="1800" dirty="0"/>
              <a:t> linear </a:t>
            </a:r>
            <a:r>
              <a:rPr lang="en-US" sz="1800" dirty="0" err="1"/>
              <a:t>clássico</a:t>
            </a:r>
            <a:r>
              <a:rPr lang="en-US" sz="1800" dirty="0"/>
              <a:t>.</a:t>
            </a:r>
            <a:endParaRPr lang="en-US" sz="1800" dirty="0">
              <a:cs typeface="Times New Roman" pitchFamily="18" charset="0"/>
            </a:endParaRPr>
          </a:p>
          <a:p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EDECB2-4C84-4C00-9749-0B2019B60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83329"/>
            <a:ext cx="6696744" cy="52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8595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Mínimos quadrados generalizados</a:t>
            </a:r>
            <a:endParaRPr lang="en-US"/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A estimação da equação transformada por MQO é um exemplo de mínimos quadrados generalizados, MQG.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MQG</a:t>
            </a:r>
            <a:r>
              <a:rPr lang="en-US" dirty="0"/>
              <a:t> </a:t>
            </a:r>
            <a:r>
              <a:rPr lang="pt-BR" dirty="0"/>
              <a:t>será</a:t>
            </a:r>
            <a:r>
              <a:rPr lang="en-US" dirty="0"/>
              <a:t> BLUE </a:t>
            </a:r>
            <a:r>
              <a:rPr lang="pt-BR" dirty="0"/>
              <a:t>neste caso.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MQG</a:t>
            </a:r>
            <a:r>
              <a:rPr lang="en-US" dirty="0"/>
              <a:t> </a:t>
            </a:r>
            <a:r>
              <a:rPr lang="pt-BR" dirty="0"/>
              <a:t>é igual aos mínimos quadrados ponderados, MQP </a:t>
            </a:r>
            <a:r>
              <a:rPr lang="en-US" dirty="0"/>
              <a:t>(</a:t>
            </a:r>
            <a:r>
              <a:rPr lang="pt-BR" dirty="0"/>
              <a:t>ou </a:t>
            </a:r>
            <a:r>
              <a:rPr lang="en-US" dirty="0"/>
              <a:t>WLS</a:t>
            </a:r>
            <a:r>
              <a:rPr lang="pt-BR" dirty="0"/>
              <a:t>, em inglês</a:t>
            </a:r>
            <a:r>
              <a:rPr lang="en-US" dirty="0"/>
              <a:t>) </a:t>
            </a:r>
            <a:r>
              <a:rPr lang="pt-BR" dirty="0"/>
              <a:t>onde cada resíduo ao quadrado é ponderado pelo inverso da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dirty="0" err="1"/>
              <a:t>|</a:t>
            </a:r>
            <a:r>
              <a:rPr lang="en-US" b="1" i="1" dirty="0" err="1"/>
              <a:t>x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7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Mínimos quadrados ponderados (cont.)</a:t>
            </a:r>
            <a:endParaRPr lang="en-US"/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1"/>
            <a:ext cx="7355160" cy="664095"/>
          </a:xfrm>
        </p:spPr>
        <p:txBody>
          <a:bodyPr/>
          <a:lstStyle/>
          <a:p>
            <a:pPr eaLnBrk="1" hangingPunct="1"/>
            <a:r>
              <a:rPr lang="pt-BR" sz="1800" dirty="0"/>
              <a:t> A idéia é minimizar a soma dos quadrados ponderados por </a:t>
            </a:r>
            <a:r>
              <a:rPr lang="en-US" sz="1800" dirty="0"/>
              <a:t>1/</a:t>
            </a:r>
            <a:r>
              <a:rPr lang="en-US" sz="1800" i="1" dirty="0"/>
              <a:t>h</a:t>
            </a:r>
            <a:r>
              <a:rPr lang="en-US" sz="1800" baseline="-25000" dirty="0"/>
              <a:t>i</a:t>
            </a:r>
            <a:r>
              <a:rPr lang="pt-BR" sz="1800" dirty="0"/>
              <a:t>.</a:t>
            </a:r>
          </a:p>
          <a:p>
            <a:pPr eaLnBrk="1" hangingPunct="1"/>
            <a:r>
              <a:rPr lang="pt-BR" sz="1800" dirty="0"/>
              <a:t> Dá-se menos peso para as observações com maior variância.</a:t>
            </a:r>
          </a:p>
          <a:p>
            <a:pPr eaLnBrk="1" hangingPunct="1"/>
            <a:endParaRPr lang="en-US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B297FC-1553-4038-9C82-90720D34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13862"/>
            <a:ext cx="7791450" cy="47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Mínimos quadrados ponderados (cont.)</a:t>
            </a:r>
            <a:endParaRPr lang="en-US"/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142085"/>
          </a:xfrm>
        </p:spPr>
        <p:txBody>
          <a:bodyPr/>
          <a:lstStyle/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MQO é ótimo se conhecermos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 err="1"/>
              <a:t>u</a:t>
            </a:r>
            <a:r>
              <a:rPr lang="en-US" i="1" baseline="-25000" dirty="0" err="1"/>
              <a:t>i</a:t>
            </a:r>
            <a:r>
              <a:rPr lang="en-US" i="1" dirty="0" err="1"/>
              <a:t>|</a:t>
            </a:r>
            <a:r>
              <a:rPr lang="en-US" b="1" i="1" dirty="0" err="1"/>
              <a:t>x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pt-BR" dirty="0"/>
              <a:t>.</a:t>
            </a:r>
            <a:endParaRPr lang="en-US" dirty="0"/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Mas, em geral, não a conhecemos.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3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MQG Factível (MQGF)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28800"/>
                <a:ext cx="8507288" cy="4624536"/>
              </a:xfrm>
            </p:spPr>
            <p:txBody>
              <a:bodyPr/>
              <a:lstStyle/>
              <a:p>
                <a:pPr eaLnBrk="1" hangingPunct="1"/>
                <a:r>
                  <a:rPr lang="pt-BR" dirty="0"/>
                  <a:t>Quando não conhecemos a forma da </a:t>
                </a:r>
                <a:r>
                  <a:rPr lang="pt-BR" dirty="0" err="1"/>
                  <a:t>heterocedasticidade</a:t>
                </a:r>
                <a:r>
                  <a:rPr lang="pt-BR" dirty="0"/>
                  <a:t>, precisamos estimar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  <a:r>
                  <a:rPr lang="pt-BR" dirty="0"/>
                  <a:t>.</a:t>
                </a:r>
              </a:p>
              <a:p>
                <a:pPr eaLnBrk="1" hangingPunct="1"/>
                <a:r>
                  <a:rPr lang="pt-BR" dirty="0"/>
                  <a:t>Modelamos a função </a:t>
                </a:r>
                <a:r>
                  <a:rPr lang="en-US" i="1" dirty="0"/>
                  <a:t>h</a:t>
                </a:r>
                <a:r>
                  <a:rPr lang="en-US" dirty="0"/>
                  <a:t>(</a:t>
                </a:r>
                <a:r>
                  <a:rPr lang="en-US" b="1" i="1" dirty="0"/>
                  <a:t>x</a:t>
                </a:r>
                <a:r>
                  <a:rPr lang="en-US" dirty="0"/>
                  <a:t>) e </a:t>
                </a:r>
                <a:r>
                  <a:rPr lang="en-US" dirty="0" err="1"/>
                  <a:t>utilizamos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para </a:t>
                </a:r>
                <a:r>
                  <a:rPr lang="en-US" dirty="0" err="1"/>
                  <a:t>estimar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</a:t>
                </a:r>
                <a:r>
                  <a:rPr lang="en-US" dirty="0" err="1"/>
                  <a:t>parâmetros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conhecidos</a:t>
                </a:r>
                <a:r>
                  <a:rPr lang="en-US" dirty="0"/>
                  <a:t> </a:t>
                </a:r>
                <a:r>
                  <a:rPr lang="en-US" dirty="0" err="1"/>
                  <a:t>deste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.</a:t>
                </a:r>
              </a:p>
              <a:p>
                <a:pPr eaLnBrk="1" hangingPunct="1"/>
                <a:r>
                  <a:rPr lang="en-US" dirty="0" err="1"/>
                  <a:t>Teremos</a:t>
                </a:r>
                <a:r>
                  <a:rPr lang="en-US" dirty="0"/>
                  <a:t>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estimativa</a:t>
                </a:r>
                <a:r>
                  <a:rPr lang="en-US" dirty="0"/>
                  <a:t>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i="1" dirty="0"/>
                  <a:t>h</a:t>
                </a:r>
                <a:r>
                  <a:rPr lang="en-US" i="1" baseline="-25000" dirty="0"/>
                  <a:t>i</a:t>
                </a:r>
                <a:r>
                  <a:rPr lang="en-US" dirty="0"/>
                  <a:t> ,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:r>
                  <a:rPr lang="en-US" dirty="0" err="1"/>
                  <a:t>seja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eaLnBrk="1" hangingPunct="1"/>
                <a:r>
                  <a:rPr lang="en-US" dirty="0" err="1"/>
                  <a:t>Quando</a:t>
                </a:r>
                <a:r>
                  <a:rPr lang="en-US" dirty="0"/>
                  <a:t> </a:t>
                </a:r>
                <a:r>
                  <a:rPr lang="en-US" dirty="0" err="1"/>
                  <a:t>usamos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</a:t>
                </a:r>
                <a:r>
                  <a:rPr lang="en-US" dirty="0" err="1"/>
                  <a:t>transformação</a:t>
                </a:r>
                <a:r>
                  <a:rPr lang="en-US" dirty="0"/>
                  <a:t> MQG, </a:t>
                </a:r>
                <a:r>
                  <a:rPr lang="en-US" dirty="0" err="1"/>
                  <a:t>temos</a:t>
                </a:r>
                <a:r>
                  <a:rPr lang="en-US" dirty="0"/>
                  <a:t> o MQGF.</a:t>
                </a:r>
              </a:p>
            </p:txBody>
          </p:sp>
        </mc:Choice>
        <mc:Fallback xmlns="">
          <p:sp>
            <p:nvSpPr>
              <p:cNvPr id="30724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28800"/>
                <a:ext cx="8507288" cy="4624536"/>
              </a:xfrm>
              <a:blipFill>
                <a:blip r:embed="rId2"/>
                <a:stretch>
                  <a:fillRect l="-573" t="-1318" r="-1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642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MQG Factível</a:t>
            </a:r>
            <a:endParaRPr lang="en-US"/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07288" cy="4624536"/>
          </a:xfrm>
        </p:spPr>
        <p:txBody>
          <a:bodyPr/>
          <a:lstStyle/>
          <a:p>
            <a:pPr eaLnBrk="1" hangingPunct="1"/>
            <a:r>
              <a:rPr lang="pt-BR" dirty="0"/>
              <a:t>Em geral, iniciamos com uma hipótese flexível, tal como: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    </a:t>
            </a:r>
          </a:p>
          <a:p>
            <a:pPr marL="0" indent="0" eaLnBrk="1" hangingPunct="1">
              <a:buNone/>
            </a:pPr>
            <a:r>
              <a:rPr lang="en-US" dirty="0"/>
              <a:t>        Var(</a:t>
            </a:r>
            <a:r>
              <a:rPr lang="en-US" i="1" dirty="0" err="1"/>
              <a:t>u|</a:t>
            </a:r>
            <a:r>
              <a:rPr lang="en-US" b="1" i="1" dirty="0" err="1"/>
              <a:t>x</a:t>
            </a:r>
            <a:r>
              <a:rPr lang="en-US" dirty="0"/>
              <a:t>) = </a:t>
            </a:r>
            <a:r>
              <a:rPr lang="en-US" i="1" dirty="0">
                <a:latin typeface="Symbol" pitchFamily="18" charset="2"/>
              </a:rPr>
              <a:t>s</a:t>
            </a:r>
            <a:r>
              <a:rPr lang="en-US" baseline="30000" dirty="0"/>
              <a:t>2</a:t>
            </a:r>
            <a:r>
              <a:rPr lang="en-US" dirty="0"/>
              <a:t>exp(</a:t>
            </a:r>
            <a:r>
              <a:rPr lang="en-US" b="1" i="1" dirty="0">
                <a:solidFill>
                  <a:srgbClr val="3366FF"/>
                </a:solidFill>
                <a:latin typeface="Symbol" pitchFamily="18" charset="2"/>
              </a:rPr>
              <a:t>d</a:t>
            </a:r>
            <a:r>
              <a:rPr lang="en-US" b="1" baseline="-25000" dirty="0">
                <a:solidFill>
                  <a:srgbClr val="3366FF"/>
                </a:solidFill>
              </a:rPr>
              <a:t>0</a:t>
            </a:r>
            <a:r>
              <a:rPr lang="en-US" dirty="0"/>
              <a:t> + </a:t>
            </a:r>
            <a:r>
              <a:rPr lang="en-US" b="1" i="1" dirty="0">
                <a:solidFill>
                  <a:srgbClr val="3366FF"/>
                </a:solidFill>
                <a:latin typeface="Symbol" pitchFamily="18" charset="2"/>
              </a:rPr>
              <a:t>d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…+ </a:t>
            </a:r>
            <a:r>
              <a:rPr lang="en-US" b="1" i="1" dirty="0" err="1">
                <a:solidFill>
                  <a:srgbClr val="3366FF"/>
                </a:solidFill>
                <a:latin typeface="Symbol" pitchFamily="18" charset="2"/>
              </a:rPr>
              <a:t>d</a:t>
            </a:r>
            <a:r>
              <a:rPr lang="en-US" b="1" baseline="-25000" dirty="0" err="1">
                <a:solidFill>
                  <a:srgbClr val="3366FF"/>
                </a:solidFill>
              </a:rPr>
              <a:t>k</a:t>
            </a:r>
            <a:r>
              <a:rPr lang="en-US" i="1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Precisamos, então, estimar os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pt-BR" i="1" dirty="0">
                <a:latin typeface="Symbol" pitchFamily="18" charset="2"/>
              </a:rPr>
              <a:t> </a:t>
            </a:r>
            <a:r>
              <a:rPr lang="pt-BR" dirty="0"/>
              <a:t>´s.</a:t>
            </a:r>
          </a:p>
          <a:p>
            <a:pPr eaLnBrk="1" hangingPunct="1"/>
            <a:r>
              <a:rPr lang="pt-BR" dirty="0"/>
              <a:t>Lembrando que </a:t>
            </a:r>
            <a:r>
              <a:rPr lang="en-US" dirty="0"/>
              <a:t>Var(</a:t>
            </a:r>
            <a:r>
              <a:rPr lang="en-US" i="1" dirty="0" err="1"/>
              <a:t>u|</a:t>
            </a:r>
            <a:r>
              <a:rPr lang="en-US" b="1" i="1" dirty="0" err="1"/>
              <a:t>x</a:t>
            </a:r>
            <a:r>
              <a:rPr lang="en-US" dirty="0"/>
              <a:t>) = E(</a:t>
            </a:r>
            <a:r>
              <a:rPr lang="en-US" i="1" dirty="0"/>
              <a:t>u</a:t>
            </a:r>
            <a:r>
              <a:rPr lang="en-US" i="1" baseline="30000" dirty="0"/>
              <a:t>2</a:t>
            </a:r>
            <a:r>
              <a:rPr lang="en-US" i="1" dirty="0"/>
              <a:t>|</a:t>
            </a:r>
            <a:r>
              <a:rPr lang="en-US" b="1" i="1" dirty="0"/>
              <a:t>x</a:t>
            </a:r>
            <a:r>
              <a:rPr lang="en-US" dirty="0"/>
              <a:t>) 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EFFDACF-75EF-4E00-B5CD-133A025B2E4C}"/>
              </a:ext>
            </a:extLst>
          </p:cNvPr>
          <p:cNvCxnSpPr/>
          <p:nvPr/>
        </p:nvCxnSpPr>
        <p:spPr bwMode="auto">
          <a:xfrm flipV="1">
            <a:off x="4572000" y="3068960"/>
            <a:ext cx="432048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5F649E-5283-4CCF-AAE0-5E426E555824}"/>
              </a:ext>
            </a:extLst>
          </p:cNvPr>
          <p:cNvCxnSpPr/>
          <p:nvPr/>
        </p:nvCxnSpPr>
        <p:spPr bwMode="auto">
          <a:xfrm flipV="1">
            <a:off x="5292080" y="3068960"/>
            <a:ext cx="0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A896A0-2178-4ABA-A7AC-74F94E719FCE}"/>
              </a:ext>
            </a:extLst>
          </p:cNvPr>
          <p:cNvCxnSpPr/>
          <p:nvPr/>
        </p:nvCxnSpPr>
        <p:spPr bwMode="auto">
          <a:xfrm flipH="1" flipV="1">
            <a:off x="6300192" y="2996952"/>
            <a:ext cx="72008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E97D48-02FB-44E6-8BC6-8263FB2ED4ED}"/>
              </a:ext>
            </a:extLst>
          </p:cNvPr>
          <p:cNvSpPr txBox="1"/>
          <p:nvPr/>
        </p:nvSpPr>
        <p:spPr>
          <a:xfrm>
            <a:off x="4355976" y="2640688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3366FF"/>
                </a:solidFill>
              </a:rPr>
              <a:t>Parâmetros não conhecidos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C2A05004-BAAD-45A4-BEDD-EFA5DF56EABD}"/>
              </a:ext>
            </a:extLst>
          </p:cNvPr>
          <p:cNvSpPr/>
          <p:nvPr/>
        </p:nvSpPr>
        <p:spPr bwMode="auto">
          <a:xfrm rot="5400000">
            <a:off x="5527613" y="1913671"/>
            <a:ext cx="288031" cy="4071465"/>
          </a:xfrm>
          <a:prstGeom prst="rightBrace">
            <a:avLst>
              <a:gd name="adj1" fmla="val 0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440C679-6FC7-47C1-B59B-6ABE14579C6A}"/>
              </a:ext>
            </a:extLst>
          </p:cNvPr>
          <p:cNvSpPr txBox="1"/>
          <p:nvPr/>
        </p:nvSpPr>
        <p:spPr>
          <a:xfrm>
            <a:off x="5367112" y="414106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651401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MQGF </a:t>
            </a:r>
            <a:r>
              <a:rPr lang="en-US"/>
              <a:t>(cont</a:t>
            </a:r>
            <a:r>
              <a:rPr lang="pt-BR"/>
              <a:t>.)</a:t>
            </a:r>
            <a:endParaRPr lang="en-US"/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709193"/>
            <a:ext cx="8686800" cy="4888159"/>
          </a:xfrm>
        </p:spPr>
        <p:txBody>
          <a:bodyPr/>
          <a:lstStyle/>
          <a:p>
            <a:pPr eaLnBrk="1" hangingPunct="1"/>
            <a:r>
              <a:rPr lang="en-US" sz="2400" dirty="0"/>
              <a:t> </a:t>
            </a:r>
            <a:r>
              <a:rPr lang="pt-BR" sz="2400" dirty="0"/>
              <a:t>Nossa hipótese implica que podemos pensar no seguinte modelo linear para </a:t>
            </a:r>
            <a:r>
              <a:rPr lang="en-US" sz="2400" i="1" dirty="0"/>
              <a:t>u</a:t>
            </a:r>
            <a:r>
              <a:rPr lang="en-US" sz="2400" baseline="30000" dirty="0"/>
              <a:t>2</a:t>
            </a:r>
            <a:r>
              <a:rPr lang="pt-BR" sz="2400" dirty="0"/>
              <a:t> :</a:t>
            </a:r>
          </a:p>
          <a:p>
            <a:pPr marL="0" indent="0" eaLnBrk="1" hangingPunct="1">
              <a:buNone/>
            </a:pPr>
            <a:endParaRPr lang="pt-BR" sz="2400" i="1" dirty="0"/>
          </a:p>
          <a:p>
            <a:pPr marL="0" indent="0" eaLnBrk="1" hangingPunct="1">
              <a:buNone/>
            </a:pPr>
            <a:r>
              <a:rPr lang="pt-BR" sz="2400" i="1" dirty="0"/>
              <a:t>            </a:t>
            </a:r>
            <a:r>
              <a:rPr lang="en-US" sz="2400" i="1" dirty="0"/>
              <a:t>u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i="1" dirty="0">
                <a:latin typeface="Symbol" pitchFamily="18" charset="2"/>
              </a:rPr>
              <a:t>s</a:t>
            </a:r>
            <a:r>
              <a:rPr lang="en-US" sz="2400" baseline="30000" dirty="0"/>
              <a:t>2</a:t>
            </a:r>
            <a:r>
              <a:rPr lang="en-US" sz="2400" dirty="0"/>
              <a:t>exp(</a:t>
            </a:r>
            <a:r>
              <a:rPr lang="en-US" sz="2400" i="1" dirty="0">
                <a:latin typeface="Symbol" pitchFamily="18" charset="2"/>
              </a:rPr>
              <a:t>d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n-US" sz="2400" i="1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…+ </a:t>
            </a:r>
            <a:r>
              <a:rPr lang="en-US" sz="2400" i="1" dirty="0" err="1">
                <a:latin typeface="Symbol" pitchFamily="18" charset="2"/>
              </a:rPr>
              <a:t>d</a:t>
            </a:r>
            <a:r>
              <a:rPr lang="en-US" sz="2400" baseline="-25000" dirty="0" err="1"/>
              <a:t>k</a:t>
            </a:r>
            <a:r>
              <a:rPr lang="en-US" sz="2400" i="1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)</a:t>
            </a:r>
            <a:r>
              <a:rPr lang="en-US" sz="2400" i="1" dirty="0"/>
              <a:t>v</a:t>
            </a:r>
            <a:r>
              <a:rPr lang="pt-BR" sz="2400" dirty="0"/>
              <a:t>,</a:t>
            </a:r>
            <a:endParaRPr lang="en-US" sz="2400" dirty="0"/>
          </a:p>
          <a:p>
            <a:pPr marL="0" indent="0" eaLnBrk="1" hangingPunct="1">
              <a:buNone/>
            </a:pPr>
            <a:endParaRPr lang="pt-BR" sz="2400" dirty="0"/>
          </a:p>
          <a:p>
            <a:pPr marL="0" indent="0" eaLnBrk="1" hangingPunct="1">
              <a:buNone/>
            </a:pPr>
            <a:r>
              <a:rPr lang="pt-BR" sz="2400" dirty="0"/>
              <a:t>Onde </a:t>
            </a:r>
            <a:r>
              <a:rPr lang="en-US" sz="2400" dirty="0"/>
              <a:t>E(</a:t>
            </a:r>
            <a:r>
              <a:rPr lang="en-US" sz="2400" i="1" dirty="0" err="1"/>
              <a:t>v|</a:t>
            </a:r>
            <a:r>
              <a:rPr lang="en-US" sz="2400" b="1" i="1" dirty="0" err="1"/>
              <a:t>x</a:t>
            </a:r>
            <a:r>
              <a:rPr lang="en-US" sz="2400" dirty="0"/>
              <a:t>) = 1</a:t>
            </a:r>
            <a:r>
              <a:rPr lang="pt-BR" sz="2400" dirty="0"/>
              <a:t>; então </a:t>
            </a:r>
            <a:r>
              <a:rPr lang="en-US" sz="2400" dirty="0"/>
              <a:t>E(</a:t>
            </a:r>
            <a:r>
              <a:rPr lang="en-US" sz="2400" i="1" dirty="0"/>
              <a:t>v</a:t>
            </a:r>
            <a:r>
              <a:rPr lang="en-US" sz="2400" dirty="0"/>
              <a:t>) = 1</a:t>
            </a:r>
            <a:r>
              <a:rPr lang="pt-BR" sz="2400" dirty="0"/>
              <a:t>:</a:t>
            </a:r>
            <a:endParaRPr lang="en-US" sz="2400" dirty="0"/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	ln(</a:t>
            </a:r>
            <a:r>
              <a:rPr lang="en-US" sz="2400" i="1" dirty="0"/>
              <a:t>u</a:t>
            </a:r>
            <a:r>
              <a:rPr lang="en-US" sz="2400" baseline="30000" dirty="0"/>
              <a:t>2</a:t>
            </a:r>
            <a:r>
              <a:rPr lang="en-US" sz="2400" dirty="0"/>
              <a:t>) =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baseline="-25000" dirty="0">
                <a:latin typeface="Symbol" pitchFamily="18" charset="2"/>
              </a:rPr>
              <a:t>0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+ </a:t>
            </a:r>
            <a:r>
              <a:rPr lang="en-US" sz="2400" i="1" dirty="0">
                <a:latin typeface="Symbol" pitchFamily="18" charset="2"/>
              </a:rPr>
              <a:t>d</a:t>
            </a:r>
            <a:r>
              <a:rPr lang="en-US" sz="2400" baseline="-25000" dirty="0"/>
              <a:t>1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+ …+ </a:t>
            </a:r>
            <a:r>
              <a:rPr lang="en-US" sz="2400" i="1" dirty="0" err="1">
                <a:latin typeface="Symbol" pitchFamily="18" charset="2"/>
              </a:rPr>
              <a:t>d</a:t>
            </a:r>
            <a:r>
              <a:rPr lang="en-US" sz="2400" baseline="-25000" dirty="0" err="1"/>
              <a:t>k</a:t>
            </a:r>
            <a:r>
              <a:rPr lang="en-US" sz="2400" i="1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+ </a:t>
            </a:r>
            <a:r>
              <a:rPr lang="en-US" sz="2400" i="1" dirty="0"/>
              <a:t>e</a:t>
            </a:r>
            <a:r>
              <a:rPr lang="pt-BR" sz="2400" dirty="0"/>
              <a:t>,</a:t>
            </a:r>
            <a:endParaRPr lang="en-US" sz="2400" dirty="0"/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pt-BR" sz="2400" dirty="0"/>
              <a:t>Onde</a:t>
            </a:r>
            <a:r>
              <a:rPr lang="en-US" sz="2400" dirty="0"/>
              <a:t> E(</a:t>
            </a:r>
            <a:r>
              <a:rPr lang="en-US" sz="2400" i="1" dirty="0"/>
              <a:t>e</a:t>
            </a:r>
            <a:r>
              <a:rPr lang="en-US" sz="2400" dirty="0"/>
              <a:t>) = 0 </a:t>
            </a:r>
            <a:r>
              <a:rPr lang="pt-BR" sz="2400" dirty="0"/>
              <a:t>e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pt-BR" sz="2400" dirty="0"/>
              <a:t>é independente dos</a:t>
            </a:r>
            <a:r>
              <a:rPr lang="en-US" sz="2400" dirty="0"/>
              <a:t> </a:t>
            </a:r>
            <a:r>
              <a:rPr lang="en-US" sz="2400" b="1" i="1" dirty="0"/>
              <a:t>x</a:t>
            </a:r>
            <a:r>
              <a:rPr lang="pt-BR" sz="2400" dirty="0"/>
              <a:t>´s.</a:t>
            </a:r>
            <a:endParaRPr lang="en-US" sz="2400" dirty="0"/>
          </a:p>
          <a:p>
            <a:pPr marL="0" indent="0" eaLnBrk="1" hangingPunct="1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32321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MQGF </a:t>
            </a:r>
            <a:r>
              <a:rPr lang="en-US"/>
              <a:t>(cont</a:t>
            </a:r>
            <a:r>
              <a:rPr lang="pt-BR"/>
              <a:t>.)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9193"/>
                <a:ext cx="8686800" cy="4888159"/>
              </a:xfrm>
            </p:spPr>
            <p:txBody>
              <a:bodyPr/>
              <a:lstStyle/>
              <a:p>
                <a:pPr eaLnBrk="1" hangingPunct="1"/>
                <a:r>
                  <a:rPr lang="pt-BR" sz="2400" dirty="0"/>
                  <a:t>Agora, podemos substituir </a:t>
                </a:r>
                <a:r>
                  <a:rPr lang="pt-BR" sz="2400" i="1" dirty="0"/>
                  <a:t>u</a:t>
                </a:r>
                <a:r>
                  <a:rPr lang="pt-BR" sz="2400" dirty="0"/>
                  <a:t> por </a:t>
                </a:r>
                <a:r>
                  <a:rPr lang="en-US" sz="2400" i="1" dirty="0">
                    <a:cs typeface="Times New Roman" pitchFamily="18" charset="0"/>
                  </a:rPr>
                  <a:t>û</a:t>
                </a:r>
                <a:r>
                  <a:rPr lang="en-US" sz="2400" dirty="0">
                    <a:cs typeface="Times New Roman" pitchFamily="18" charset="0"/>
                  </a:rPr>
                  <a:t>, </a:t>
                </a:r>
                <a:r>
                  <a:rPr lang="pt-BR" sz="2400" dirty="0">
                    <a:cs typeface="Times New Roman" pitchFamily="18" charset="0"/>
                  </a:rPr>
                  <a:t>e estimar a equação por MQO.</a:t>
                </a:r>
              </a:p>
              <a:p>
                <a:pPr eaLnBrk="1" hangingPunct="1"/>
                <a:r>
                  <a:rPr lang="pt-BR" sz="2400" dirty="0">
                    <a:cs typeface="Times New Roman" pitchFamily="18" charset="0"/>
                  </a:rPr>
                  <a:t>A seguinte regressão será estimada:</a:t>
                </a:r>
              </a:p>
              <a:p>
                <a:pPr marL="0" indent="0" eaLnBrk="1" hangingPunct="1">
                  <a:buNone/>
                </a:pPr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𝑠𝑜𝑏𝑟𝑒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 err="1"/>
                  <a:t>Precisamos</a:t>
                </a:r>
                <a:r>
                  <a:rPr lang="en-US" sz="2400" dirty="0"/>
                  <a:t> dos </a:t>
                </a:r>
                <a:r>
                  <a:rPr lang="en-US" sz="2400" dirty="0" err="1"/>
                  <a:t>seus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valores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ajustados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) para </a:t>
                </a:r>
                <a:r>
                  <a:rPr lang="en-US" sz="2400" dirty="0" err="1"/>
                  <a:t>encontramos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os</a:t>
                </a:r>
                <a:r>
                  <a:rPr lang="en-US" sz="2400" dirty="0"/>
                  <a:t> pesos. </a:t>
                </a:r>
              </a:p>
              <a:p>
                <a:pPr marL="0" indent="0" eaLnBrk="1" hangingPunct="1">
                  <a:buNone/>
                </a:pPr>
                <a:r>
                  <a:rPr lang="en-US" sz="2400" dirty="0"/>
                  <a:t>h(X)</a:t>
                </a:r>
                <a:r>
                  <a:rPr lang="en-US" sz="2400" i="1" dirty="0">
                    <a:latin typeface="Symbol" pitchFamily="18" charset="2"/>
                  </a:rPr>
                  <a:t>= </a:t>
                </a:r>
                <a:r>
                  <a:rPr lang="en-US" sz="2400" dirty="0"/>
                  <a:t>exp(</a:t>
                </a:r>
                <a:r>
                  <a:rPr lang="en-US" sz="2400" b="1" i="1" dirty="0">
                    <a:solidFill>
                      <a:srgbClr val="3366FF"/>
                    </a:solidFill>
                    <a:latin typeface="Symbol" pitchFamily="18" charset="2"/>
                  </a:rPr>
                  <a:t>d</a:t>
                </a:r>
                <a:r>
                  <a:rPr lang="en-US" sz="2400" b="1" baseline="-25000" dirty="0">
                    <a:solidFill>
                      <a:srgbClr val="3366FF"/>
                    </a:solidFill>
                  </a:rPr>
                  <a:t>0</a:t>
                </a:r>
                <a:r>
                  <a:rPr lang="en-US" sz="2400" dirty="0"/>
                  <a:t> + </a:t>
                </a:r>
                <a:r>
                  <a:rPr lang="en-US" sz="2400" b="1" i="1" dirty="0">
                    <a:solidFill>
                      <a:srgbClr val="3366FF"/>
                    </a:solidFill>
                    <a:latin typeface="Symbol" pitchFamily="18" charset="2"/>
                  </a:rPr>
                  <a:t>d</a:t>
                </a:r>
                <a:r>
                  <a:rPr lang="en-US" sz="2400" b="1" baseline="-25000" dirty="0">
                    <a:solidFill>
                      <a:srgbClr val="3366FF"/>
                    </a:solidFill>
                  </a:rPr>
                  <a:t>1</a:t>
                </a:r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+ …+ </a:t>
                </a:r>
                <a:r>
                  <a:rPr lang="en-US" sz="2400" b="1" i="1" dirty="0" err="1">
                    <a:solidFill>
                      <a:srgbClr val="3366FF"/>
                    </a:solidFill>
                    <a:latin typeface="Symbol" pitchFamily="18" charset="2"/>
                  </a:rPr>
                  <a:t>d</a:t>
                </a:r>
                <a:r>
                  <a:rPr lang="en-US" sz="2400" b="1" baseline="-25000" dirty="0" err="1">
                    <a:solidFill>
                      <a:srgbClr val="3366FF"/>
                    </a:solidFill>
                  </a:rPr>
                  <a:t>k</a:t>
                </a:r>
                <a:r>
                  <a:rPr lang="en-US" sz="2400" i="1" dirty="0" err="1"/>
                  <a:t>x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)</a:t>
                </a:r>
              </a:p>
              <a:p>
                <a:pPr eaLnBrk="1" hangingPunct="1"/>
                <a:endParaRPr lang="en-US" sz="2400" i="1" dirty="0"/>
              </a:p>
            </p:txBody>
          </p:sp>
        </mc:Choice>
        <mc:Fallback xmlns="">
          <p:sp>
            <p:nvSpPr>
              <p:cNvPr id="31748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9193"/>
                <a:ext cx="8686800" cy="4888159"/>
              </a:xfrm>
              <a:blipFill>
                <a:blip r:embed="rId2"/>
                <a:stretch>
                  <a:fillRect l="-1123" t="-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755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MQGF </a:t>
            </a:r>
            <a:r>
              <a:rPr lang="en-US"/>
              <a:t>(cont</a:t>
            </a:r>
            <a:r>
              <a:rPr lang="pt-BR"/>
              <a:t>.)</a:t>
            </a:r>
            <a:endParaRPr lang="en-US"/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A estimativa de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pt-BR" dirty="0"/>
              <a:t>é obtida por</a:t>
            </a:r>
            <a:r>
              <a:rPr lang="en-US" dirty="0"/>
              <a:t> </a:t>
            </a:r>
            <a:r>
              <a:rPr lang="en-US" i="1" dirty="0">
                <a:cs typeface="Times New Roman" pitchFamily="18" charset="0"/>
              </a:rPr>
              <a:t>ĥ</a:t>
            </a:r>
            <a:r>
              <a:rPr lang="en-US" dirty="0">
                <a:cs typeface="Times New Roman" pitchFamily="18" charset="0"/>
              </a:rPr>
              <a:t> = exp(</a:t>
            </a:r>
            <a:r>
              <a:rPr lang="en-US" i="1" dirty="0">
                <a:cs typeface="Times New Roman" pitchFamily="18" charset="0"/>
              </a:rPr>
              <a:t>ĝ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pt-BR" dirty="0">
                <a:cs typeface="Times New Roman" pitchFamily="18" charset="0"/>
              </a:rPr>
              <a:t>; o peso será o inverso dessa estimativa.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Resumindo:</a:t>
            </a:r>
            <a:r>
              <a:rPr lang="en-US" dirty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pt-BR" dirty="0"/>
              <a:t>Faça a regressão por MQO da equação original, salve os resíduos</a:t>
            </a:r>
            <a:r>
              <a:rPr lang="en-US" dirty="0"/>
              <a:t>, </a:t>
            </a:r>
            <a:r>
              <a:rPr lang="en-US" i="1" dirty="0">
                <a:cs typeface="Times New Roman" pitchFamily="18" charset="0"/>
              </a:rPr>
              <a:t>û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pt-BR" dirty="0">
                <a:cs typeface="Times New Roman" pitchFamily="18" charset="0"/>
              </a:rPr>
              <a:t>eleve-os ao quadrado e tire o </a:t>
            </a:r>
            <a:r>
              <a:rPr lang="en-US" dirty="0">
                <a:cs typeface="Times New Roman" pitchFamily="18" charset="0"/>
              </a:rPr>
              <a:t>log</a:t>
            </a:r>
            <a:r>
              <a:rPr lang="pt-BR" dirty="0">
                <a:cs typeface="Times New Roman" pitchFamily="18" charset="0"/>
              </a:rPr>
              <a:t>.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pt-BR" dirty="0"/>
              <a:t>Faça a regressão de 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>
                <a:cs typeface="Times New Roman" pitchFamily="18" charset="0"/>
              </a:rPr>
              <a:t>û</a:t>
            </a:r>
            <a:r>
              <a:rPr lang="en-US" baseline="30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pt-BR" dirty="0">
                <a:cs typeface="Times New Roman" pitchFamily="18" charset="0"/>
              </a:rPr>
              <a:t>em todas as variáveis independentes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pt-BR" dirty="0">
                <a:cs typeface="Times New Roman" pitchFamily="18" charset="0"/>
              </a:rPr>
              <a:t>o obtenha o valor ajustado </a:t>
            </a:r>
            <a:r>
              <a:rPr lang="en-US" i="1" dirty="0">
                <a:cs typeface="Times New Roman" pitchFamily="18" charset="0"/>
              </a:rPr>
              <a:t>ĝ</a:t>
            </a:r>
            <a:r>
              <a:rPr lang="pt-BR" dirty="0">
                <a:cs typeface="Times New Roman" pitchFamily="18" charset="0"/>
              </a:rPr>
              <a:t>.</a:t>
            </a:r>
            <a:endParaRPr lang="en-US" i="1" dirty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</a:t>
            </a:r>
            <a:r>
              <a:rPr lang="pt-BR" dirty="0">
                <a:cs typeface="Times New Roman" pitchFamily="18" charset="0"/>
              </a:rPr>
              <a:t>Faça a regressão por MQP utilizando </a:t>
            </a:r>
            <a:r>
              <a:rPr lang="en-US" dirty="0">
                <a:cs typeface="Times New Roman" pitchFamily="18" charset="0"/>
              </a:rPr>
              <a:t>1/exp(</a:t>
            </a:r>
            <a:r>
              <a:rPr lang="en-US" i="1" dirty="0">
                <a:cs typeface="Times New Roman" pitchFamily="18" charset="0"/>
              </a:rPr>
              <a:t>ĝ</a:t>
            </a:r>
            <a:r>
              <a:rPr lang="en-US" dirty="0">
                <a:cs typeface="Times New Roman" pitchFamily="18" charset="0"/>
              </a:rPr>
              <a:t>) </a:t>
            </a:r>
            <a:r>
              <a:rPr lang="pt-BR" dirty="0">
                <a:cs typeface="Times New Roman" pitchFamily="18" charset="0"/>
              </a:rPr>
              <a:t>como ponderador.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1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0AAC-AC46-4503-A706-137E288B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no caso de RLS (visualmente)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D0AB-646F-4434-B30F-D80659D0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74" y="1971153"/>
            <a:ext cx="3682036" cy="258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3">
                <a:extLst>
                  <a:ext uri="{FF2B5EF4-FFF2-40B4-BE49-F238E27FC236}">
                    <a16:creationId xmlns:a16="http://schemas.microsoft.com/office/drawing/2014/main" id="{151FF886-7A6B-4D61-9421-273AC2356E84}"/>
                  </a:ext>
                </a:extLst>
              </p:cNvPr>
              <p:cNvSpPr txBox="1"/>
              <p:nvPr/>
            </p:nvSpPr>
            <p:spPr bwMode="auto">
              <a:xfrm>
                <a:off x="4279955" y="2421303"/>
                <a:ext cx="5521035" cy="16891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)−[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)−0=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Objeto 3">
                <a:extLst>
                  <a:ext uri="{FF2B5EF4-FFF2-40B4-BE49-F238E27FC236}">
                    <a16:creationId xmlns:a16="http://schemas.microsoft.com/office/drawing/2014/main" id="{151FF886-7A6B-4D61-9421-273AC235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9955" y="2421303"/>
                <a:ext cx="5521035" cy="168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5FA6EA4-D5AC-4240-95F7-B8048E8967FA}"/>
              </a:ext>
            </a:extLst>
          </p:cNvPr>
          <p:cNvSpPr txBox="1"/>
          <p:nvPr/>
        </p:nvSpPr>
        <p:spPr>
          <a:xfrm>
            <a:off x="4932040" y="185959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Homocedasticidade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to 3">
                <a:extLst>
                  <a:ext uri="{FF2B5EF4-FFF2-40B4-BE49-F238E27FC236}">
                    <a16:creationId xmlns:a16="http://schemas.microsoft.com/office/drawing/2014/main" id="{3818F5AE-17A8-43DA-A710-ADF2D1F951E8}"/>
                  </a:ext>
                </a:extLst>
              </p:cNvPr>
              <p:cNvSpPr txBox="1"/>
              <p:nvPr/>
            </p:nvSpPr>
            <p:spPr bwMode="auto">
              <a:xfrm>
                <a:off x="1467315" y="4160046"/>
                <a:ext cx="7832725" cy="26701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br>
                  <a:rPr lang="pt-BR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pt-BR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pt-B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seja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pt-BR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fName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Objeto 3">
                <a:extLst>
                  <a:ext uri="{FF2B5EF4-FFF2-40B4-BE49-F238E27FC236}">
                    <a16:creationId xmlns:a16="http://schemas.microsoft.com/office/drawing/2014/main" id="{3818F5AE-17A8-43DA-A710-ADF2D1F9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7315" y="4160046"/>
                <a:ext cx="7832725" cy="2670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156780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Observações sobre MQP</a:t>
            </a:r>
            <a:endParaRPr lang="en-US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/>
          <a:lstStyle/>
          <a:p>
            <a:pPr eaLnBrk="1" hangingPunct="1"/>
            <a:r>
              <a:rPr lang="en-US" dirty="0"/>
              <a:t> </a:t>
            </a:r>
            <a:r>
              <a:rPr lang="pt-BR" dirty="0"/>
              <a:t>Lembre-se que utiliza-se MQP apenas por eficiência, pois MQO continua não tendencioso e consistente.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</a:t>
            </a:r>
            <a:r>
              <a:rPr lang="pt-BR" dirty="0"/>
              <a:t>As estimativas serão diferentes devido a erros amostrais, mas se forem muito diferentes, então alguma outra hipótese de </a:t>
            </a:r>
            <a:r>
              <a:rPr lang="en-US" dirty="0"/>
              <a:t>Gauss-Markov </a:t>
            </a:r>
            <a:r>
              <a:rPr lang="pt-BR" dirty="0"/>
              <a:t>também deve estar sendo violada.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1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B2BD3A-00AB-4D38-93FB-24574BD9AC6D}" type="slidenum">
              <a:rPr lang="en-US"/>
              <a:pPr/>
              <a:t>61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Exemplo</a:t>
            </a:r>
            <a:endParaRPr lang="en-US" dirty="0"/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/>
              <a:t>Banco de dados: food.csv 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Relacionar gastos em alimentos com a renda mensal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Definir a variável peso: 1/x (inverso da renda).</a:t>
            </a:r>
          </a:p>
          <a:p>
            <a:pPr eaLnBrk="1" hangingPunct="1"/>
            <a:endParaRPr lang="pt-BR" sz="2800" dirty="0"/>
          </a:p>
          <a:p>
            <a:pPr eaLnBrk="1" hangingPunct="1"/>
            <a:r>
              <a:rPr lang="pt-BR" sz="2800" dirty="0"/>
              <a:t>Cada variável, inclusive a constante, é multiplicada pela raiz quadrada do peso.</a:t>
            </a:r>
          </a:p>
        </p:txBody>
      </p:sp>
    </p:spTree>
    <p:extLst>
      <p:ext uri="{BB962C8B-B14F-4D97-AF65-F5344CB8AC3E}">
        <p14:creationId xmlns:p14="http://schemas.microsoft.com/office/powerpoint/2010/main" val="3659807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928802"/>
            <a:ext cx="804917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46644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MQGF – tipos de </a:t>
            </a:r>
            <a:r>
              <a:rPr lang="pt-BR" dirty="0" err="1"/>
              <a:t>heterocedasticidade</a:t>
            </a:r>
            <a:endParaRPr lang="en-US" dirty="0"/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343804" cy="41338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err="1"/>
              <a:t>Heterocedasticidade</a:t>
            </a:r>
            <a:r>
              <a:rPr lang="en-US" sz="2400" dirty="0"/>
              <a:t> tem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específica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i="1" dirty="0"/>
              <a:t> </a:t>
            </a:r>
            <a:r>
              <a:rPr lang="en-US" sz="2400" b="1" i="1" dirty="0" err="1">
                <a:solidFill>
                  <a:srgbClr val="3366FF"/>
                </a:solidFill>
              </a:rPr>
              <a:t>Heterocedasticidade</a:t>
            </a:r>
            <a:r>
              <a:rPr lang="en-US" sz="2400" b="1" i="1" dirty="0">
                <a:solidFill>
                  <a:srgbClr val="3366FF"/>
                </a:solidFill>
              </a:rPr>
              <a:t> </a:t>
            </a:r>
            <a:r>
              <a:rPr lang="en-US" sz="2400" b="1" i="1" dirty="0" err="1">
                <a:solidFill>
                  <a:srgbClr val="3366FF"/>
                </a:solidFill>
              </a:rPr>
              <a:t>multiplicativa</a:t>
            </a:r>
            <a:r>
              <a:rPr lang="en-US" sz="2400" i="1" dirty="0"/>
              <a:t>: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 A </a:t>
            </a:r>
            <a:r>
              <a:rPr lang="en-US" sz="2400" i="1" dirty="0" err="1"/>
              <a:t>variável</a:t>
            </a:r>
            <a:r>
              <a:rPr lang="en-US" sz="2400" i="1" dirty="0"/>
              <a:t> </a:t>
            </a:r>
            <a:r>
              <a:rPr lang="en-US" sz="2400" i="1" dirty="0" err="1"/>
              <a:t>explicativa</a:t>
            </a:r>
            <a:r>
              <a:rPr lang="en-US" sz="2400" i="1" dirty="0"/>
              <a:t> z </a:t>
            </a:r>
            <a:r>
              <a:rPr lang="en-US" sz="2400" i="1" dirty="0" err="1"/>
              <a:t>determina</a:t>
            </a:r>
            <a:r>
              <a:rPr lang="en-US" sz="2400" i="1" dirty="0"/>
              <a:t> </a:t>
            </a:r>
            <a:r>
              <a:rPr lang="en-US" sz="2400" i="1" dirty="0" err="1"/>
              <a:t>como</a:t>
            </a:r>
            <a:r>
              <a:rPr lang="en-US" sz="2400" i="1" dirty="0"/>
              <a:t> a </a:t>
            </a:r>
            <a:r>
              <a:rPr lang="en-US" sz="2400" i="1" dirty="0" err="1"/>
              <a:t>variância</a:t>
            </a:r>
            <a:r>
              <a:rPr lang="en-US" sz="2400" i="1" dirty="0"/>
              <a:t> </a:t>
            </a:r>
            <a:r>
              <a:rPr lang="en-US" sz="2400" i="1" dirty="0" err="1"/>
              <a:t>muda</a:t>
            </a:r>
            <a:r>
              <a:rPr lang="en-US" sz="2400" i="1" dirty="0"/>
              <a:t> </a:t>
            </a:r>
            <a:r>
              <a:rPr lang="en-US" sz="2400" i="1" dirty="0" err="1"/>
              <a:t>para</a:t>
            </a:r>
            <a:r>
              <a:rPr lang="en-US" sz="2400" i="1" dirty="0"/>
              <a:t> </a:t>
            </a:r>
            <a:r>
              <a:rPr lang="en-US" sz="2400" i="1" dirty="0" err="1"/>
              <a:t>cada</a:t>
            </a:r>
            <a:r>
              <a:rPr lang="en-US" sz="2400" i="1" dirty="0"/>
              <a:t> </a:t>
            </a:r>
            <a:r>
              <a:rPr lang="en-US" sz="2400" i="1" dirty="0" err="1"/>
              <a:t>observação</a:t>
            </a:r>
            <a:r>
              <a:rPr lang="en-US" sz="2400" i="1" dirty="0"/>
              <a:t>. </a:t>
            </a:r>
            <a:r>
              <a:rPr lang="en-US" sz="2400" i="1" dirty="0" err="1"/>
              <a:t>Defina</a:t>
            </a:r>
            <a:r>
              <a:rPr lang="en-US" sz="2400" i="1" dirty="0"/>
              <a:t> </a:t>
            </a:r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 </a:t>
            </a:r>
            <a:r>
              <a:rPr lang="en-US" sz="2400" dirty="0" err="1"/>
              <a:t>Estima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parâmetros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MQO e </a:t>
            </a:r>
            <a:r>
              <a:rPr lang="en-US" sz="2400" dirty="0" err="1"/>
              <a:t>usa</a:t>
            </a:r>
            <a:r>
              <a:rPr lang="en-US" sz="2400" dirty="0"/>
              <a:t> o valor </a:t>
            </a:r>
            <a:r>
              <a:rPr lang="en-US" sz="2400" dirty="0" err="1"/>
              <a:t>predito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calcular</a:t>
            </a:r>
            <a:r>
              <a:rPr lang="en-US" sz="2400" dirty="0"/>
              <a:t> o peso.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971800"/>
            <a:ext cx="3048000" cy="71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648200"/>
            <a:ext cx="1371600" cy="449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9648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1D567F-D173-40AE-919F-FAFF1D4F0E3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733800"/>
            <a:ext cx="1419233" cy="48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2924191" cy="5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5105400"/>
            <a:ext cx="3224229" cy="70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2438400"/>
            <a:ext cx="4359072" cy="102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2039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1D567F-D173-40AE-919F-FAFF1D4F0E3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19029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ítulo 1"/>
          <p:cNvSpPr txBox="1">
            <a:spLocks/>
          </p:cNvSpPr>
          <p:nvPr/>
        </p:nvSpPr>
        <p:spPr bwMode="auto">
          <a:xfrm>
            <a:off x="714348" y="485776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Salva os resíduos ao quadrado e tira o</a:t>
            </a:r>
            <a:r>
              <a:rPr kumimoji="0" lang="pt-BR" sz="28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800" b="0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</a:t>
            </a:r>
            <a:r>
              <a:rPr kumimoji="0" lang="pt-BR" sz="28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destes.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0246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1714488"/>
            <a:ext cx="7772400" cy="4114800"/>
          </a:xfrm>
        </p:spPr>
        <p:txBody>
          <a:bodyPr/>
          <a:lstStyle/>
          <a:p>
            <a:r>
              <a:rPr lang="pt-BR" sz="2800" dirty="0"/>
              <a:t>Tira exponencial dos valores preditos (acha h).</a:t>
            </a:r>
          </a:p>
          <a:p>
            <a:r>
              <a:rPr lang="pt-BR" sz="2800" dirty="0"/>
              <a:t> Ache o peso (w=1/h)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1D567F-D173-40AE-919F-FAFF1D4F0E3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071546"/>
            <a:ext cx="3224229" cy="70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7826083" cy="373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3424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Rode MQP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1D567F-D173-40AE-919F-FAFF1D4F0E3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000108"/>
            <a:ext cx="506929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357430"/>
            <a:ext cx="708069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85536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1D567F-D173-40AE-919F-FAFF1D4F0E3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265741" cy="476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10685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Observações sobre MQP</a:t>
            </a:r>
            <a:endParaRPr lang="en-US"/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114800"/>
          </a:xfrm>
        </p:spPr>
        <p:txBody>
          <a:bodyPr/>
          <a:lstStyle/>
          <a:p>
            <a:pPr eaLnBrk="1" hangingPunct="1"/>
            <a:r>
              <a:rPr lang="en-US"/>
              <a:t> </a:t>
            </a:r>
            <a:r>
              <a:rPr lang="pt-BR"/>
              <a:t>Lembre-se que utiliza-se MQP apenas por eficiência, pois MQO continua não tendencioso e consistente. </a:t>
            </a:r>
            <a:endParaRPr lang="en-US"/>
          </a:p>
          <a:p>
            <a:pPr eaLnBrk="1" hangingPunct="1"/>
            <a:r>
              <a:rPr lang="en-US"/>
              <a:t> </a:t>
            </a:r>
            <a:r>
              <a:rPr lang="pt-BR"/>
              <a:t>As estimativas serão diferentes devido a erros amostrais, mas se forem muito diferentes, então alguma outra hipótese de </a:t>
            </a:r>
            <a:r>
              <a:rPr lang="en-US"/>
              <a:t>Gauss-Markov </a:t>
            </a:r>
            <a:r>
              <a:rPr lang="pt-BR"/>
              <a:t>também deve estar sendo violada.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CD77A8-FD1F-43F7-A9B1-437A406C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existe </a:t>
            </a:r>
            <a:r>
              <a:rPr lang="pt-BR" dirty="0" err="1"/>
              <a:t>heterocedasticidade</a:t>
            </a:r>
            <a:r>
              <a:rPr lang="pt-BR" dirty="0"/>
              <a:t>:</a:t>
            </a:r>
          </a:p>
          <a:p>
            <a:pPr lvl="1"/>
            <a:r>
              <a:rPr lang="pt-BR" sz="2200" dirty="0"/>
              <a:t>Para x</a:t>
            </a:r>
            <a:r>
              <a:rPr lang="pt-BR" sz="2200" baseline="-25000" dirty="0"/>
              <a:t>1</a:t>
            </a:r>
            <a:r>
              <a:rPr lang="pt-BR" sz="2200" dirty="0"/>
              <a:t>: informações mais próximas da FRP.</a:t>
            </a:r>
          </a:p>
          <a:p>
            <a:pPr lvl="1"/>
            <a:r>
              <a:rPr lang="pt-BR" sz="2200" dirty="0"/>
              <a:t>Nem todos valores de Y estão próximos a FRP (os mais afastados são menos importantes)</a:t>
            </a:r>
          </a:p>
          <a:p>
            <a:pPr lvl="1"/>
            <a:r>
              <a:rPr lang="pt-BR" sz="2200" dirty="0"/>
              <a:t>Quando assumimos </a:t>
            </a:r>
            <a:r>
              <a:rPr lang="pt-BR" sz="2200" dirty="0" err="1"/>
              <a:t>homocedasticidade</a:t>
            </a:r>
            <a:r>
              <a:rPr lang="pt-BR" sz="2200" dirty="0"/>
              <a:t>, assumimos que todos os valores são igualmente importantes.</a:t>
            </a:r>
          </a:p>
          <a:p>
            <a:pPr lvl="1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B2EDF2-4A87-4795-9F62-30E31E43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pt-BR" dirty="0"/>
              <a:t>Exemplo no caso de RLS (visualmente)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976446-72E5-4241-A73F-3D4F7951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888" y="4221088"/>
            <a:ext cx="4170217" cy="248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875308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dirty="0"/>
            </a:br>
            <a:r>
              <a:rPr lang="en-US" dirty="0"/>
              <a:t>Forma </a:t>
            </a:r>
            <a:r>
              <a:rPr lang="en-US" dirty="0" err="1"/>
              <a:t>matricial</a:t>
            </a:r>
            <a:br>
              <a:rPr lang="en-US" dirty="0"/>
            </a:br>
            <a:r>
              <a:rPr lang="en-US" dirty="0"/>
              <a:t>MQG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5029200"/>
          </a:xfrm>
        </p:spPr>
        <p:txBody>
          <a:bodyPr/>
          <a:lstStyle/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Defina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P </a:t>
            </a:r>
            <a:r>
              <a:rPr lang="en-US" dirty="0" err="1"/>
              <a:t>como</a:t>
            </a:r>
            <a:r>
              <a:rPr lang="en-US" dirty="0"/>
              <a:t>:   </a:t>
            </a: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       P</a:t>
            </a:r>
            <a:r>
              <a:rPr lang="en-US" dirty="0"/>
              <a:t>  =  </a:t>
            </a:r>
            <a:r>
              <a:rPr lang="en-US" b="1" dirty="0">
                <a:sym typeface="Symbol" pitchFamily="18" charset="2"/>
              </a:rPr>
              <a:t></a:t>
            </a:r>
            <a:r>
              <a:rPr lang="en-US" baseline="30000" dirty="0"/>
              <a:t>-1/2  </a:t>
            </a:r>
            <a:r>
              <a:rPr lang="en-US" dirty="0"/>
              <a:t> </a:t>
            </a:r>
            <a:r>
              <a:rPr lang="en-US" b="1" dirty="0"/>
              <a:t>P’P</a:t>
            </a:r>
            <a:r>
              <a:rPr lang="en-US" dirty="0"/>
              <a:t> = </a:t>
            </a:r>
            <a:r>
              <a:rPr lang="en-US" b="1" dirty="0">
                <a:sym typeface="Symbol" pitchFamily="18" charset="2"/>
              </a:rPr>
              <a:t></a:t>
            </a:r>
            <a:r>
              <a:rPr lang="en-US" baseline="30000" dirty="0"/>
              <a:t>-1    </a:t>
            </a:r>
            <a:endParaRPr lang="en-US" dirty="0"/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Essa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de pesos para o MQG. </a:t>
            </a:r>
            <a:r>
              <a:rPr lang="en-US" dirty="0" err="1"/>
              <a:t>Transforme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original:     </a:t>
            </a:r>
          </a:p>
          <a:p>
            <a:pPr marL="711200" indent="-711200" eaLnBrk="1" hangingPunct="1">
              <a:lnSpc>
                <a:spcPct val="90000"/>
              </a:lnSpc>
              <a:buNone/>
            </a:pPr>
            <a:r>
              <a:rPr lang="en-US" b="1" dirty="0" err="1"/>
              <a:t>Py</a:t>
            </a:r>
            <a:r>
              <a:rPr lang="en-US" dirty="0"/>
              <a:t>  =  </a:t>
            </a:r>
            <a:r>
              <a:rPr lang="en-US" b="1" dirty="0"/>
              <a:t>PX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+ </a:t>
            </a:r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  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 = </a:t>
            </a:r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  </a:t>
            </a: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</a:t>
            </a:r>
            <a:r>
              <a:rPr lang="en-US" b="1" dirty="0"/>
              <a:t>y</a:t>
            </a:r>
            <a:r>
              <a:rPr lang="en-US" dirty="0"/>
              <a:t>*  =  </a:t>
            </a:r>
            <a:r>
              <a:rPr lang="en-US" b="1" dirty="0"/>
              <a:t>X</a:t>
            </a:r>
            <a:r>
              <a:rPr lang="en-US" dirty="0"/>
              <a:t>*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+ 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 é </a:t>
            </a:r>
            <a:r>
              <a:rPr lang="en-US" dirty="0" err="1"/>
              <a:t>homocedástico</a:t>
            </a:r>
            <a:r>
              <a:rPr lang="en-US" dirty="0"/>
              <a:t>.</a:t>
            </a: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Porque</a:t>
            </a:r>
            <a:r>
              <a:rPr lang="en-US" dirty="0"/>
              <a:t>?</a:t>
            </a: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E[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*’|</a:t>
            </a:r>
            <a:r>
              <a:rPr lang="en-US" b="1" dirty="0"/>
              <a:t>X</a:t>
            </a:r>
            <a:r>
              <a:rPr lang="en-US" dirty="0"/>
              <a:t>*]= </a:t>
            </a:r>
            <a:r>
              <a:rPr lang="en-US" b="1" dirty="0"/>
              <a:t>P</a:t>
            </a:r>
            <a:r>
              <a:rPr lang="en-US" dirty="0"/>
              <a:t>E[</a:t>
            </a:r>
            <a:r>
              <a:rPr lang="en-US" b="1" dirty="0">
                <a:sym typeface="Symbol" pitchFamily="18" charset="2"/>
              </a:rPr>
              <a:t>’|X*</a:t>
            </a:r>
            <a:r>
              <a:rPr lang="en-US" dirty="0">
                <a:sym typeface="Symbol" pitchFamily="18" charset="2"/>
              </a:rPr>
              <a:t>]</a:t>
            </a:r>
            <a:r>
              <a:rPr lang="en-US" b="1" dirty="0">
                <a:sym typeface="Symbol" pitchFamily="18" charset="2"/>
              </a:rPr>
              <a:t>P’</a:t>
            </a: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ym typeface="Symbol" pitchFamily="18" charset="2"/>
              </a:rPr>
              <a:t>                       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b="1" dirty="0"/>
              <a:t>P</a:t>
            </a:r>
            <a:r>
              <a:rPr lang="en-US" dirty="0"/>
              <a:t>E[</a:t>
            </a:r>
            <a:r>
              <a:rPr lang="en-US" b="1" dirty="0">
                <a:sym typeface="Symbol" pitchFamily="18" charset="2"/>
              </a:rPr>
              <a:t>’|X</a:t>
            </a:r>
            <a:r>
              <a:rPr lang="en-US" dirty="0">
                <a:sym typeface="Symbol" pitchFamily="18" charset="2"/>
              </a:rPr>
              <a:t>]</a:t>
            </a:r>
            <a:r>
              <a:rPr lang="en-US" b="1" dirty="0">
                <a:sym typeface="Symbol" pitchFamily="18" charset="2"/>
              </a:rPr>
              <a:t>P’</a:t>
            </a:r>
            <a:endParaRPr lang="en-US" dirty="0">
              <a:sym typeface="Symbol" pitchFamily="18" charset="2"/>
            </a:endParaRPr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                    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PP’</a:t>
            </a:r>
            <a:r>
              <a:rPr lang="en-US" dirty="0">
                <a:sym typeface="Symbol" pitchFamily="18" charset="2"/>
              </a:rPr>
              <a:t> 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b="1" dirty="0">
                <a:sym typeface="Symbol" pitchFamily="18" charset="2"/>
              </a:rPr>
              <a:t></a:t>
            </a:r>
            <a:r>
              <a:rPr lang="en-US" baseline="30000" dirty="0"/>
              <a:t>-1/2 </a:t>
            </a:r>
            <a:r>
              <a:rPr lang="en-US" b="1" dirty="0">
                <a:sym typeface="Symbol" pitchFamily="18" charset="2"/>
              </a:rPr>
              <a:t></a:t>
            </a:r>
            <a:r>
              <a:rPr lang="en-US" baseline="30000" dirty="0"/>
              <a:t>-1/2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 </a:t>
            </a:r>
            <a:r>
              <a:rPr lang="en-US" b="1" dirty="0">
                <a:sym typeface="Symbol" pitchFamily="18" charset="2"/>
              </a:rPr>
              <a:t></a:t>
            </a:r>
            <a:r>
              <a:rPr lang="en-US" baseline="30000" dirty="0"/>
              <a:t>0 </a:t>
            </a:r>
            <a:endParaRPr lang="en-US" dirty="0"/>
          </a:p>
          <a:p>
            <a:pPr marL="711200" indent="-711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    =</a:t>
            </a:r>
            <a:r>
              <a:rPr lang="en-US" baseline="30000" dirty="0"/>
              <a:t>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92142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MQG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err="1">
                <a:solidFill>
                  <a:srgbClr val="3366FF"/>
                </a:solidFill>
              </a:rPr>
              <a:t>Teorema</a:t>
            </a:r>
            <a:r>
              <a:rPr lang="en-US" b="1" dirty="0">
                <a:solidFill>
                  <a:srgbClr val="3366FF"/>
                </a:solidFill>
              </a:rPr>
              <a:t> de </a:t>
            </a:r>
            <a:r>
              <a:rPr lang="en-US" b="1" dirty="0" err="1">
                <a:solidFill>
                  <a:srgbClr val="3366FF"/>
                </a:solidFill>
              </a:rPr>
              <a:t>Aitken</a:t>
            </a:r>
            <a:r>
              <a:rPr lang="en-US" dirty="0"/>
              <a:t>.  O </a:t>
            </a:r>
            <a:r>
              <a:rPr lang="en-US" dirty="0" err="1"/>
              <a:t>estimador</a:t>
            </a:r>
            <a:r>
              <a:rPr lang="en-US" dirty="0"/>
              <a:t> MQG.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                 </a:t>
            </a:r>
            <a:r>
              <a:rPr lang="en-US" b="1" dirty="0" err="1"/>
              <a:t>Py</a:t>
            </a:r>
            <a:r>
              <a:rPr lang="en-US" dirty="0"/>
              <a:t>  =  </a:t>
            </a:r>
            <a:r>
              <a:rPr lang="en-US" b="1" dirty="0"/>
              <a:t>PX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+ </a:t>
            </a:r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  or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        </a:t>
            </a:r>
            <a:r>
              <a:rPr lang="en-US" b="1" dirty="0">
                <a:solidFill>
                  <a:srgbClr val="3366FF"/>
                </a:solidFill>
              </a:rPr>
              <a:t>y*  =  X*</a:t>
            </a:r>
            <a:r>
              <a:rPr lang="en-US" b="1" dirty="0">
                <a:solidFill>
                  <a:srgbClr val="3366FF"/>
                </a:solidFill>
                <a:sym typeface="Symbol" pitchFamily="18" charset="2"/>
              </a:rPr>
              <a:t></a:t>
            </a:r>
            <a:r>
              <a:rPr lang="en-US" b="1" dirty="0">
                <a:solidFill>
                  <a:srgbClr val="3366FF"/>
                </a:solidFill>
              </a:rPr>
              <a:t> + </a:t>
            </a:r>
            <a:r>
              <a:rPr lang="en-US" b="1" dirty="0">
                <a:solidFill>
                  <a:srgbClr val="3366FF"/>
                </a:solidFill>
                <a:sym typeface="Symbol" pitchFamily="18" charset="2"/>
              </a:rPr>
              <a:t></a:t>
            </a:r>
            <a:r>
              <a:rPr lang="en-US" b="1" dirty="0">
                <a:solidFill>
                  <a:srgbClr val="3366FF"/>
                </a:solidFill>
              </a:rPr>
              <a:t>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E[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</a:t>
            </a:r>
            <a:r>
              <a:rPr lang="en-US" b="1" dirty="0">
                <a:sym typeface="Symbol" pitchFamily="18" charset="2"/>
              </a:rPr>
              <a:t></a:t>
            </a:r>
            <a:r>
              <a:rPr lang="en-US" dirty="0"/>
              <a:t>*’|</a:t>
            </a:r>
            <a:r>
              <a:rPr lang="en-US" b="1" dirty="0"/>
              <a:t>X</a:t>
            </a:r>
            <a:r>
              <a:rPr lang="en-US" dirty="0"/>
              <a:t>*]= </a:t>
            </a:r>
            <a:r>
              <a:rPr lang="el-GR" dirty="0">
                <a:sym typeface="Symbol" pitchFamily="18" charset="2"/>
              </a:rPr>
              <a:t>σ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err="1"/>
              <a:t>Usando</a:t>
            </a:r>
            <a:r>
              <a:rPr lang="en-US" dirty="0"/>
              <a:t> MQO no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transformado</a:t>
            </a:r>
            <a:r>
              <a:rPr lang="en-US" dirty="0"/>
              <a:t>, o </a:t>
            </a:r>
            <a:r>
              <a:rPr lang="en-US" dirty="0" err="1"/>
              <a:t>estimador</a:t>
            </a:r>
            <a:r>
              <a:rPr lang="en-US" dirty="0"/>
              <a:t> </a:t>
            </a:r>
            <a:r>
              <a:rPr lang="en-US" dirty="0" err="1"/>
              <a:t>satisfaz</a:t>
            </a:r>
            <a:r>
              <a:rPr lang="en-US" dirty="0"/>
              <a:t> o </a:t>
            </a:r>
            <a:r>
              <a:rPr lang="en-US" dirty="0" err="1"/>
              <a:t>teorema</a:t>
            </a:r>
            <a:r>
              <a:rPr lang="en-US" dirty="0"/>
              <a:t> de Gauss – Markov.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                </a:t>
            </a:r>
            <a:r>
              <a:rPr lang="en-US" b="1" dirty="0">
                <a:solidFill>
                  <a:srgbClr val="3366FF"/>
                </a:solidFill>
              </a:rPr>
              <a:t>b* = (X*’X*)</a:t>
            </a:r>
            <a:r>
              <a:rPr lang="en-US" b="1" baseline="30000" dirty="0">
                <a:solidFill>
                  <a:srgbClr val="3366FF"/>
                </a:solidFill>
              </a:rPr>
              <a:t>-1</a:t>
            </a:r>
            <a:r>
              <a:rPr lang="en-US" b="1" dirty="0">
                <a:solidFill>
                  <a:srgbClr val="3366FF"/>
                </a:solidFill>
              </a:rPr>
              <a:t>X*’y*</a:t>
            </a:r>
          </a:p>
        </p:txBody>
      </p:sp>
    </p:spTree>
    <p:extLst>
      <p:ext uri="{BB962C8B-B14F-4D97-AF65-F5344CB8AC3E}">
        <p14:creationId xmlns:p14="http://schemas.microsoft.com/office/powerpoint/2010/main" val="6312853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MQG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/>
              <a:t>Estimação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de 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ineficiência</a:t>
            </a:r>
            <a:r>
              <a:rPr lang="en-US" dirty="0"/>
              <a:t> de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 = (</a:t>
            </a:r>
            <a:r>
              <a:rPr lang="en-US" b="1" dirty="0"/>
              <a:t>X*’X*</a:t>
            </a:r>
            <a:r>
              <a:rPr lang="en-US" dirty="0"/>
              <a:t>)</a:t>
            </a:r>
            <a:r>
              <a:rPr lang="en-US" b="1" baseline="30000" dirty="0"/>
              <a:t>-1</a:t>
            </a:r>
            <a:r>
              <a:rPr lang="en-US" b="1" dirty="0"/>
              <a:t>X*’y*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                    </a:t>
            </a:r>
            <a:r>
              <a:rPr lang="en-US" dirty="0"/>
              <a:t>= (</a:t>
            </a:r>
            <a:r>
              <a:rPr lang="en-US" b="1" dirty="0"/>
              <a:t>X’P’PX</a:t>
            </a:r>
            <a:r>
              <a:rPr lang="en-US" dirty="0"/>
              <a:t>)</a:t>
            </a:r>
            <a:r>
              <a:rPr lang="en-US" baseline="30000" dirty="0"/>
              <a:t>-1 </a:t>
            </a:r>
            <a:r>
              <a:rPr lang="en-US" b="1" dirty="0" err="1"/>
              <a:t>X’P’Py</a:t>
            </a:r>
            <a:endParaRPr 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  = (</a:t>
            </a:r>
            <a:r>
              <a:rPr lang="en-US" b="1" dirty="0"/>
              <a:t>X’</a:t>
            </a:r>
            <a:r>
              <a:rPr lang="el-GR" b="1" dirty="0"/>
              <a:t>Ω</a:t>
            </a:r>
            <a:r>
              <a:rPr lang="en-US" b="1" baseline="30000" dirty="0"/>
              <a:t>-1</a:t>
            </a:r>
            <a:r>
              <a:rPr lang="en-US" b="1" dirty="0"/>
              <a:t>X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b="1" dirty="0"/>
              <a:t> X’</a:t>
            </a:r>
            <a:r>
              <a:rPr lang="el-GR" b="1" dirty="0"/>
              <a:t>Ω</a:t>
            </a:r>
            <a:r>
              <a:rPr lang="en-US" b="1" baseline="30000" dirty="0"/>
              <a:t>-1</a:t>
            </a:r>
            <a:r>
              <a:rPr lang="en-US" b="1" dirty="0"/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     ≠ b</a:t>
            </a:r>
            <a:r>
              <a:rPr lang="en-US" dirty="0"/>
              <a:t>.      É </a:t>
            </a:r>
            <a:r>
              <a:rPr lang="en-US" dirty="0" err="1"/>
              <a:t>eficiente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eficiente</a:t>
            </a:r>
            <a:r>
              <a:rPr lang="en-US" dirty="0"/>
              <a:t> com </a:t>
            </a:r>
            <a:r>
              <a:rPr lang="en-US" dirty="0" err="1"/>
              <a:t>heterocedasticidade</a:t>
            </a:r>
            <a:r>
              <a:rPr lang="en-US" dirty="0"/>
              <a:t>. </a:t>
            </a:r>
            <a:endParaRPr lang="en-US" b="1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981200" y="3048000"/>
          <a:ext cx="33528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3" name="Equation" r:id="rId4" imgW="139639" imgH="253890" progId="">
                  <p:embed/>
                </p:oleObj>
              </mc:Choice>
              <mc:Fallback>
                <p:oleObj name="Equation" r:id="rId4" imgW="139639" imgH="25389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33528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635478" y="4953000"/>
          <a:ext cx="29337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4" name="Equation" r:id="rId6" imgW="139639" imgH="253890" progId="">
                  <p:embed/>
                </p:oleObj>
              </mc:Choice>
              <mc:Fallback>
                <p:oleObj name="Equation" r:id="rId6" imgW="139639" imgH="253890" progId="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8" y="4953000"/>
                        <a:ext cx="29337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981200" y="4953000"/>
          <a:ext cx="29337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5" name="Equation" r:id="rId8" imgW="139639" imgH="253890" progId="">
                  <p:embed/>
                </p:oleObj>
              </mc:Choice>
              <mc:Fallback>
                <p:oleObj name="Equation" r:id="rId8" imgW="139639" imgH="253890" progId="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9337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004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MQG </a:t>
            </a:r>
            <a:r>
              <a:rPr lang="en-US" dirty="0" err="1"/>
              <a:t>assintótico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assintótica</a:t>
            </a:r>
            <a:r>
              <a:rPr lang="en-US" dirty="0"/>
              <a:t> de MQG.  (</a:t>
            </a:r>
            <a:r>
              <a:rPr lang="en-US" dirty="0" err="1"/>
              <a:t>Aplicar</a:t>
            </a:r>
            <a:r>
              <a:rPr lang="en-US" dirty="0"/>
              <a:t> 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clássico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transformado</a:t>
            </a:r>
            <a:r>
              <a:rPr lang="en-US" dirty="0"/>
              <a:t>).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viés</a:t>
            </a:r>
            <a:endParaRPr lang="en-US" dirty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Consistência</a:t>
            </a:r>
            <a:r>
              <a:rPr lang="en-US" dirty="0"/>
              <a:t> - “dados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comportados</a:t>
            </a:r>
            <a:r>
              <a:rPr lang="en-US" dirty="0"/>
              <a:t>”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Distribuição</a:t>
            </a:r>
            <a:r>
              <a:rPr lang="en-US" dirty="0"/>
              <a:t> </a:t>
            </a:r>
            <a:r>
              <a:rPr lang="en-US" dirty="0" err="1"/>
              <a:t>assintótica</a:t>
            </a:r>
            <a:endParaRPr lang="en-US" dirty="0"/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/>
              <a:t>Estatísticas</a:t>
            </a:r>
            <a:r>
              <a:rPr lang="en-US" dirty="0"/>
              <a:t> de testes - </a:t>
            </a:r>
            <a:r>
              <a:rPr lang="en-US" dirty="0" err="1"/>
              <a:t>inferência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23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pPr eaLnBrk="1" hangingPunct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viés</a:t>
            </a:r>
            <a:endParaRPr lang="en-US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219200" y="2133600"/>
          <a:ext cx="6096000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01" name="Equation" r:id="rId4" imgW="2565400" imgH="1473200" progId="">
                  <p:embed/>
                </p:oleObj>
              </mc:Choice>
              <mc:Fallback>
                <p:oleObj name="Equation" r:id="rId4" imgW="2565400" imgH="147320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6096000" cy="350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513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1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err="1"/>
              <a:t>Normalidade</a:t>
            </a:r>
            <a:r>
              <a:rPr lang="en-US" dirty="0"/>
              <a:t> </a:t>
            </a:r>
            <a:r>
              <a:rPr lang="en-US" dirty="0" err="1"/>
              <a:t>assintótica</a:t>
            </a:r>
            <a:endParaRPr lang="en-US" dirty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/>
          </p:nvPr>
        </p:nvGraphicFramePr>
        <p:xfrm>
          <a:off x="1828800" y="1709677"/>
          <a:ext cx="6731000" cy="456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25" name="Equation" r:id="rId4" imgW="5016500" imgH="3403600" progId="">
                  <p:embed/>
                </p:oleObj>
              </mc:Choice>
              <mc:Fallback>
                <p:oleObj name="Equation" r:id="rId4" imgW="5016500" imgH="340360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09677"/>
                        <a:ext cx="6731000" cy="456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929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/>
              <a:t>Estatísticas</a:t>
            </a:r>
            <a:r>
              <a:rPr lang="en-US" sz="2800" dirty="0"/>
              <a:t> de testes (</a:t>
            </a:r>
            <a:r>
              <a:rPr lang="el-GR" sz="2800" dirty="0"/>
              <a:t>Ω</a:t>
            </a:r>
            <a:r>
              <a:rPr lang="pt-BR" sz="2800" dirty="0"/>
              <a:t> conhecido</a:t>
            </a:r>
            <a:r>
              <a:rPr lang="en-US" sz="2800" dirty="0"/>
              <a:t>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 </a:t>
            </a:r>
            <a:r>
              <a:rPr lang="el-GR" b="1" dirty="0"/>
              <a:t>Ω</a:t>
            </a:r>
            <a:r>
              <a:rPr lang="pt-BR" b="1" dirty="0"/>
              <a:t> conhecido</a:t>
            </a:r>
            <a:r>
              <a:rPr lang="en-US" dirty="0"/>
              <a:t>,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familiares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clássico</a:t>
            </a:r>
            <a:r>
              <a:rPr lang="en-US" dirty="0"/>
              <a:t>:</a:t>
            </a:r>
          </a:p>
          <a:p>
            <a:pPr eaLnBrk="1" hangingPunct="1"/>
            <a:r>
              <a:rPr lang="en-US" dirty="0"/>
              <a:t>Com </a:t>
            </a:r>
            <a:r>
              <a:rPr lang="en-US" dirty="0" err="1"/>
              <a:t>normalidade</a:t>
            </a:r>
            <a:r>
              <a:rPr lang="en-US" dirty="0"/>
              <a:t>, </a:t>
            </a:r>
            <a:r>
              <a:rPr lang="en-US" dirty="0" err="1"/>
              <a:t>estatísticas</a:t>
            </a:r>
            <a:r>
              <a:rPr lang="en-US" dirty="0"/>
              <a:t> t e F com base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Py</a:t>
            </a:r>
            <a:r>
              <a:rPr lang="en-US" dirty="0"/>
              <a:t> e </a:t>
            </a:r>
            <a:r>
              <a:rPr lang="en-US" b="1" dirty="0"/>
              <a:t>PX</a:t>
            </a:r>
          </a:p>
          <a:p>
            <a:pPr eaLnBrk="1" hangingPunct="1"/>
            <a:r>
              <a:rPr lang="en-US" dirty="0"/>
              <a:t>Com </a:t>
            </a:r>
            <a:r>
              <a:rPr lang="en-US" dirty="0" err="1"/>
              <a:t>normalidade</a:t>
            </a:r>
            <a:r>
              <a:rPr lang="en-US" dirty="0"/>
              <a:t> </a:t>
            </a:r>
            <a:r>
              <a:rPr lang="en-US" dirty="0" err="1"/>
              <a:t>assintótica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de Wald e a </a:t>
            </a:r>
            <a:r>
              <a:rPr lang="en-US" dirty="0" err="1"/>
              <a:t>distribuição</a:t>
            </a:r>
            <a:r>
              <a:rPr lang="en-US" dirty="0"/>
              <a:t> qui-</a:t>
            </a:r>
            <a:r>
              <a:rPr lang="en-US" dirty="0" err="1"/>
              <a:t>quadrada</a:t>
            </a:r>
            <a:r>
              <a:rPr lang="en-US" dirty="0"/>
              <a:t>,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transformado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5827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MQG (</a:t>
            </a:r>
            <a:r>
              <a:rPr lang="en-US" sz="2800" dirty="0" err="1"/>
              <a:t>ponderado</a:t>
            </a:r>
            <a:r>
              <a:rPr lang="en-US" sz="2800" dirty="0"/>
              <a:t> – MQP) – </a:t>
            </a:r>
            <a:r>
              <a:rPr lang="en-US" sz="2800" dirty="0" err="1"/>
              <a:t>Caso</a:t>
            </a:r>
            <a:r>
              <a:rPr lang="en-US" sz="2800" dirty="0"/>
              <a:t> </a:t>
            </a:r>
            <a:r>
              <a:rPr lang="en-US" sz="2800" dirty="0" err="1"/>
              <a:t>heterocedástico</a:t>
            </a:r>
            <a:endParaRPr lang="en-US" sz="28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05000" y="1828800"/>
          <a:ext cx="54864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49" name="Equation" r:id="rId4" imgW="3721100" imgH="3276600" progId="">
                  <p:embed/>
                </p:oleObj>
              </mc:Choice>
              <mc:Fallback>
                <p:oleObj name="Equation" r:id="rId4" imgW="3721100" imgH="327660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486400" cy="483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57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Violação das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Quando há </a:t>
            </a:r>
            <a:r>
              <a:rPr lang="pt-BR" sz="2600" b="1" dirty="0" err="1">
                <a:solidFill>
                  <a:srgbClr val="FF0000"/>
                </a:solidFill>
              </a:rPr>
              <a:t>heterocedasticidade</a:t>
            </a:r>
            <a:r>
              <a:rPr lang="pt-BR" sz="2600" dirty="0"/>
              <a:t>, o termo de erro é concebido como sendo retirado de uma distribuição diferente para cada observação.</a:t>
            </a:r>
          </a:p>
          <a:p>
            <a:r>
              <a:rPr lang="pt-BR" sz="2600" dirty="0"/>
              <a:t>Se todos os termos fora da diagonal são zero, os erros são não correlacionados, ou seja, em amostras repetidas, não existe a tendência de que o erro associado a uma observação esteja relacionado ao erro associado a qualquer outra observação. Quando isto não acontece, há </a:t>
            </a:r>
            <a:r>
              <a:rPr lang="pt-BR" sz="2600" b="1" dirty="0">
                <a:solidFill>
                  <a:srgbClr val="FF0000"/>
                </a:solidFill>
              </a:rPr>
              <a:t>auto-correlação</a:t>
            </a:r>
            <a:r>
              <a:rPr lang="pt-BR" sz="2600" dirty="0"/>
              <a:t> entre os erros.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81000" y="1905000"/>
            <a:ext cx="8534400" cy="1143000"/>
          </a:xfrm>
          <a:prstGeom prst="rect">
            <a:avLst/>
          </a:prstGeom>
          <a:noFill/>
          <a:ln w="38100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5801" y="1905000"/>
            <a:ext cx="8001000" cy="4325938"/>
            <a:chOff x="609600" y="1600200"/>
            <a:chExt cx="8124825" cy="4630738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928688" y="5699125"/>
              <a:ext cx="662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 flipV="1">
              <a:off x="928688" y="1660525"/>
              <a:ext cx="4038600" cy="403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1843088" y="1660525"/>
              <a:ext cx="4038600" cy="403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976688" y="1660525"/>
              <a:ext cx="4038600" cy="403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462088" y="2879725"/>
              <a:ext cx="6553200" cy="22590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36850" y="3832225"/>
              <a:ext cx="409575" cy="11858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7200" b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781800" y="5715000"/>
              <a:ext cx="366713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i="1">
                  <a:solidFill>
                    <a:schemeClr val="tx1"/>
                  </a:solidFill>
                </a:rPr>
                <a:t>x</a:t>
              </a:r>
              <a:r>
                <a:rPr lang="en-US" sz="900" i="1">
                  <a:solidFill>
                    <a:schemeClr val="tx1"/>
                  </a:solidFill>
                </a:rPr>
                <a:t> </a:t>
              </a:r>
              <a:endParaRPr lang="en-US" sz="28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600200" y="5715000"/>
              <a:ext cx="458788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i="1">
                  <a:solidFill>
                    <a:schemeClr val="tx1"/>
                  </a:solidFill>
                </a:rPr>
                <a:t>x</a:t>
              </a:r>
              <a:r>
                <a:rPr lang="en-US" sz="2800" i="1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667000" y="5715000"/>
              <a:ext cx="458788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i="1">
                  <a:solidFill>
                    <a:schemeClr val="tx1"/>
                  </a:solidFill>
                </a:rPr>
                <a:t>x</a:t>
              </a:r>
              <a:r>
                <a:rPr lang="en-US" sz="2800" i="1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928688" y="2270125"/>
              <a:ext cx="0" cy="342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 rot="18840000">
              <a:off x="4121150" y="1630363"/>
              <a:ext cx="338137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i="1">
                  <a:solidFill>
                    <a:schemeClr val="tx1"/>
                  </a:solidFill>
                </a:rPr>
                <a:t>y</a:t>
              </a:r>
              <a:endParaRPr lang="en-US" sz="2800" i="1" baseline="-25000">
                <a:solidFill>
                  <a:schemeClr val="tx1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09600" y="1600200"/>
              <a:ext cx="950913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tx1"/>
                  </a:solidFill>
                </a:rPr>
                <a:t>f(</a:t>
              </a:r>
              <a:r>
                <a:rPr lang="en-US" sz="2800" i="1" dirty="0" err="1">
                  <a:solidFill>
                    <a:schemeClr val="tx1"/>
                  </a:solidFill>
                </a:rPr>
                <a:t>y|x</a:t>
              </a:r>
              <a:r>
                <a:rPr lang="en-US" sz="2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909888" y="1660525"/>
              <a:ext cx="4038600" cy="403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810000" y="5715000"/>
              <a:ext cx="458788" cy="5159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i="1">
                  <a:solidFill>
                    <a:schemeClr val="tx1"/>
                  </a:solidFill>
                </a:rPr>
                <a:t>x</a:t>
              </a:r>
              <a:r>
                <a:rPr lang="en-US" sz="2800" i="1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391025" y="3257550"/>
              <a:ext cx="409575" cy="11858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7200" b="1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016625" y="2703513"/>
              <a:ext cx="409575" cy="1185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7200" b="1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3717969" y="3163864"/>
              <a:ext cx="1673242" cy="1731944"/>
              <a:chOff x="2717" y="1475"/>
              <a:chExt cx="1054" cy="1091"/>
            </a:xfrm>
          </p:grpSpPr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 flipV="1">
                <a:off x="2717" y="2537"/>
                <a:ext cx="31" cy="2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 flipV="1">
                <a:off x="2730" y="1518"/>
                <a:ext cx="1041" cy="103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2723" y="1475"/>
                <a:ext cx="1041" cy="1068"/>
              </a:xfrm>
              <a:custGeom>
                <a:avLst/>
                <a:gdLst/>
                <a:ahLst/>
                <a:cxnLst>
                  <a:cxn ang="0">
                    <a:pos x="1" y="1067"/>
                  </a:cxn>
                  <a:cxn ang="0">
                    <a:pos x="19" y="1051"/>
                  </a:cxn>
                  <a:cxn ang="0">
                    <a:pos x="31" y="1029"/>
                  </a:cxn>
                  <a:cxn ang="0">
                    <a:pos x="47" y="1013"/>
                  </a:cxn>
                  <a:cxn ang="0">
                    <a:pos x="60" y="991"/>
                  </a:cxn>
                  <a:cxn ang="0">
                    <a:pos x="70" y="964"/>
                  </a:cxn>
                  <a:cxn ang="0">
                    <a:pos x="83" y="942"/>
                  </a:cxn>
                  <a:cxn ang="0">
                    <a:pos x="92" y="916"/>
                  </a:cxn>
                  <a:cxn ang="0">
                    <a:pos x="102" y="892"/>
                  </a:cxn>
                  <a:cxn ang="0">
                    <a:pos x="105" y="861"/>
                  </a:cxn>
                  <a:cxn ang="0">
                    <a:pos x="114" y="826"/>
                  </a:cxn>
                  <a:cxn ang="0">
                    <a:pos x="118" y="795"/>
                  </a:cxn>
                  <a:cxn ang="0">
                    <a:pos x="121" y="763"/>
                  </a:cxn>
                  <a:cxn ang="0">
                    <a:pos x="118" y="723"/>
                  </a:cxn>
                  <a:cxn ang="0">
                    <a:pos x="114" y="683"/>
                  </a:cxn>
                  <a:cxn ang="0">
                    <a:pos x="112" y="647"/>
                  </a:cxn>
                  <a:cxn ang="0">
                    <a:pos x="101" y="597"/>
                  </a:cxn>
                  <a:cxn ang="0">
                    <a:pos x="92" y="553"/>
                  </a:cxn>
                  <a:cxn ang="0">
                    <a:pos x="80" y="507"/>
                  </a:cxn>
                  <a:cxn ang="0">
                    <a:pos x="70" y="459"/>
                  </a:cxn>
                  <a:cxn ang="0">
                    <a:pos x="53" y="407"/>
                  </a:cxn>
                  <a:cxn ang="0">
                    <a:pos x="42" y="359"/>
                  </a:cxn>
                  <a:cxn ang="0">
                    <a:pos x="31" y="310"/>
                  </a:cxn>
                  <a:cxn ang="0">
                    <a:pos x="19" y="265"/>
                  </a:cxn>
                  <a:cxn ang="0">
                    <a:pos x="12" y="220"/>
                  </a:cxn>
                  <a:cxn ang="0">
                    <a:pos x="4" y="176"/>
                  </a:cxn>
                  <a:cxn ang="0">
                    <a:pos x="0" y="138"/>
                  </a:cxn>
                  <a:cxn ang="0">
                    <a:pos x="0" y="104"/>
                  </a:cxn>
                  <a:cxn ang="0">
                    <a:pos x="6" y="73"/>
                  </a:cxn>
                  <a:cxn ang="0">
                    <a:pos x="13" y="47"/>
                  </a:cxn>
                  <a:cxn ang="0">
                    <a:pos x="32" y="29"/>
                  </a:cxn>
                  <a:cxn ang="0">
                    <a:pos x="50" y="13"/>
                  </a:cxn>
                  <a:cxn ang="0">
                    <a:pos x="74" y="3"/>
                  </a:cxn>
                  <a:cxn ang="0">
                    <a:pos x="105" y="0"/>
                  </a:cxn>
                  <a:cxn ang="0">
                    <a:pos x="137" y="0"/>
                  </a:cxn>
                  <a:cxn ang="0">
                    <a:pos x="176" y="6"/>
                  </a:cxn>
                  <a:cxn ang="0">
                    <a:pos x="217" y="16"/>
                  </a:cxn>
                  <a:cxn ang="0">
                    <a:pos x="260" y="24"/>
                  </a:cxn>
                  <a:cxn ang="0">
                    <a:pos x="306" y="37"/>
                  </a:cxn>
                  <a:cxn ang="0">
                    <a:pos x="350" y="51"/>
                  </a:cxn>
                  <a:cxn ang="0">
                    <a:pos x="397" y="66"/>
                  </a:cxn>
                  <a:cxn ang="0">
                    <a:pos x="448" y="82"/>
                  </a:cxn>
                  <a:cxn ang="0">
                    <a:pos x="492" y="96"/>
                  </a:cxn>
                  <a:cxn ang="0">
                    <a:pos x="538" y="109"/>
                  </a:cxn>
                  <a:cxn ang="0">
                    <a:pos x="581" y="118"/>
                  </a:cxn>
                  <a:cxn ang="0">
                    <a:pos x="630" y="129"/>
                  </a:cxn>
                  <a:cxn ang="0">
                    <a:pos x="668" y="132"/>
                  </a:cxn>
                  <a:cxn ang="0">
                    <a:pos x="705" y="137"/>
                  </a:cxn>
                  <a:cxn ang="0">
                    <a:pos x="742" y="143"/>
                  </a:cxn>
                  <a:cxn ang="0">
                    <a:pos x="776" y="143"/>
                  </a:cxn>
                  <a:cxn ang="0">
                    <a:pos x="807" y="140"/>
                  </a:cxn>
                  <a:cxn ang="0">
                    <a:pos x="834" y="134"/>
                  </a:cxn>
                  <a:cxn ang="0">
                    <a:pos x="864" y="131"/>
                  </a:cxn>
                  <a:cxn ang="0">
                    <a:pos x="890" y="123"/>
                  </a:cxn>
                  <a:cxn ang="0">
                    <a:pos x="916" y="113"/>
                  </a:cxn>
                  <a:cxn ang="0">
                    <a:pos x="938" y="101"/>
                  </a:cxn>
                  <a:cxn ang="0">
                    <a:pos x="961" y="94"/>
                  </a:cxn>
                  <a:cxn ang="0">
                    <a:pos x="985" y="81"/>
                  </a:cxn>
                  <a:cxn ang="0">
                    <a:pos x="1001" y="62"/>
                  </a:cxn>
                  <a:cxn ang="0">
                    <a:pos x="1022" y="51"/>
                  </a:cxn>
                  <a:cxn ang="0">
                    <a:pos x="1040" y="32"/>
                  </a:cxn>
                </a:cxnLst>
                <a:rect l="0" t="0" r="r" b="b"/>
                <a:pathLst>
                  <a:path w="1041" h="1068">
                    <a:moveTo>
                      <a:pt x="1" y="1067"/>
                    </a:moveTo>
                    <a:lnTo>
                      <a:pt x="19" y="1051"/>
                    </a:lnTo>
                    <a:lnTo>
                      <a:pt x="31" y="1029"/>
                    </a:lnTo>
                    <a:lnTo>
                      <a:pt x="47" y="1013"/>
                    </a:lnTo>
                    <a:lnTo>
                      <a:pt x="60" y="991"/>
                    </a:lnTo>
                    <a:lnTo>
                      <a:pt x="70" y="964"/>
                    </a:lnTo>
                    <a:lnTo>
                      <a:pt x="83" y="942"/>
                    </a:lnTo>
                    <a:lnTo>
                      <a:pt x="92" y="916"/>
                    </a:lnTo>
                    <a:lnTo>
                      <a:pt x="102" y="892"/>
                    </a:lnTo>
                    <a:lnTo>
                      <a:pt x="105" y="861"/>
                    </a:lnTo>
                    <a:lnTo>
                      <a:pt x="114" y="826"/>
                    </a:lnTo>
                    <a:lnTo>
                      <a:pt x="118" y="795"/>
                    </a:lnTo>
                    <a:lnTo>
                      <a:pt x="121" y="763"/>
                    </a:lnTo>
                    <a:lnTo>
                      <a:pt x="118" y="723"/>
                    </a:lnTo>
                    <a:lnTo>
                      <a:pt x="114" y="683"/>
                    </a:lnTo>
                    <a:lnTo>
                      <a:pt x="112" y="647"/>
                    </a:lnTo>
                    <a:lnTo>
                      <a:pt x="101" y="597"/>
                    </a:lnTo>
                    <a:lnTo>
                      <a:pt x="92" y="553"/>
                    </a:lnTo>
                    <a:lnTo>
                      <a:pt x="80" y="507"/>
                    </a:lnTo>
                    <a:lnTo>
                      <a:pt x="70" y="459"/>
                    </a:lnTo>
                    <a:lnTo>
                      <a:pt x="53" y="407"/>
                    </a:lnTo>
                    <a:lnTo>
                      <a:pt x="42" y="359"/>
                    </a:lnTo>
                    <a:lnTo>
                      <a:pt x="31" y="310"/>
                    </a:lnTo>
                    <a:lnTo>
                      <a:pt x="19" y="265"/>
                    </a:lnTo>
                    <a:lnTo>
                      <a:pt x="12" y="220"/>
                    </a:lnTo>
                    <a:lnTo>
                      <a:pt x="4" y="176"/>
                    </a:lnTo>
                    <a:lnTo>
                      <a:pt x="0" y="138"/>
                    </a:lnTo>
                    <a:lnTo>
                      <a:pt x="0" y="104"/>
                    </a:lnTo>
                    <a:lnTo>
                      <a:pt x="6" y="73"/>
                    </a:lnTo>
                    <a:lnTo>
                      <a:pt x="13" y="47"/>
                    </a:lnTo>
                    <a:lnTo>
                      <a:pt x="32" y="29"/>
                    </a:lnTo>
                    <a:lnTo>
                      <a:pt x="50" y="13"/>
                    </a:lnTo>
                    <a:lnTo>
                      <a:pt x="74" y="3"/>
                    </a:lnTo>
                    <a:lnTo>
                      <a:pt x="105" y="0"/>
                    </a:lnTo>
                    <a:lnTo>
                      <a:pt x="137" y="0"/>
                    </a:lnTo>
                    <a:lnTo>
                      <a:pt x="176" y="6"/>
                    </a:lnTo>
                    <a:lnTo>
                      <a:pt x="217" y="16"/>
                    </a:lnTo>
                    <a:lnTo>
                      <a:pt x="260" y="24"/>
                    </a:lnTo>
                    <a:lnTo>
                      <a:pt x="306" y="37"/>
                    </a:lnTo>
                    <a:lnTo>
                      <a:pt x="350" y="51"/>
                    </a:lnTo>
                    <a:lnTo>
                      <a:pt x="397" y="66"/>
                    </a:lnTo>
                    <a:lnTo>
                      <a:pt x="448" y="82"/>
                    </a:lnTo>
                    <a:lnTo>
                      <a:pt x="492" y="96"/>
                    </a:lnTo>
                    <a:lnTo>
                      <a:pt x="538" y="109"/>
                    </a:lnTo>
                    <a:lnTo>
                      <a:pt x="581" y="118"/>
                    </a:lnTo>
                    <a:lnTo>
                      <a:pt x="630" y="129"/>
                    </a:lnTo>
                    <a:lnTo>
                      <a:pt x="668" y="132"/>
                    </a:lnTo>
                    <a:lnTo>
                      <a:pt x="705" y="137"/>
                    </a:lnTo>
                    <a:lnTo>
                      <a:pt x="742" y="143"/>
                    </a:lnTo>
                    <a:lnTo>
                      <a:pt x="776" y="143"/>
                    </a:lnTo>
                    <a:lnTo>
                      <a:pt x="807" y="140"/>
                    </a:lnTo>
                    <a:lnTo>
                      <a:pt x="834" y="134"/>
                    </a:lnTo>
                    <a:lnTo>
                      <a:pt x="864" y="131"/>
                    </a:lnTo>
                    <a:lnTo>
                      <a:pt x="890" y="123"/>
                    </a:lnTo>
                    <a:lnTo>
                      <a:pt x="916" y="113"/>
                    </a:lnTo>
                    <a:lnTo>
                      <a:pt x="938" y="101"/>
                    </a:lnTo>
                    <a:lnTo>
                      <a:pt x="961" y="94"/>
                    </a:lnTo>
                    <a:lnTo>
                      <a:pt x="985" y="81"/>
                    </a:lnTo>
                    <a:lnTo>
                      <a:pt x="1001" y="62"/>
                    </a:lnTo>
                    <a:lnTo>
                      <a:pt x="1022" y="51"/>
                    </a:lnTo>
                    <a:lnTo>
                      <a:pt x="1040" y="32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1570039" y="3263901"/>
              <a:ext cx="1825626" cy="1828801"/>
              <a:chOff x="1364" y="1538"/>
              <a:chExt cx="1150" cy="1152"/>
            </a:xfrm>
          </p:grpSpPr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 flipV="1">
                <a:off x="1909" y="2085"/>
                <a:ext cx="605" cy="60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1687" y="2101"/>
                <a:ext cx="243" cy="581"/>
              </a:xfrm>
              <a:custGeom>
                <a:avLst/>
                <a:gdLst/>
                <a:ahLst/>
                <a:cxnLst>
                  <a:cxn ang="0">
                    <a:pos x="216" y="580"/>
                  </a:cxn>
                  <a:cxn ang="0">
                    <a:pos x="226" y="570"/>
                  </a:cxn>
                  <a:cxn ang="0">
                    <a:pos x="230" y="553"/>
                  </a:cxn>
                  <a:cxn ang="0">
                    <a:pos x="239" y="543"/>
                  </a:cxn>
                  <a:cxn ang="0">
                    <a:pos x="242" y="527"/>
                  </a:cxn>
                  <a:cxn ang="0">
                    <a:pos x="237" y="502"/>
                  </a:cxn>
                  <a:cxn ang="0">
                    <a:pos x="240" y="486"/>
                  </a:cxn>
                  <a:cxn ang="0">
                    <a:pos x="237" y="460"/>
                  </a:cxn>
                  <a:cxn ang="0">
                    <a:pos x="232" y="437"/>
                  </a:cxn>
                  <a:cxn ang="0">
                    <a:pos x="222" y="405"/>
                  </a:cxn>
                  <a:cxn ang="0">
                    <a:pos x="212" y="372"/>
                  </a:cxn>
                  <a:cxn ang="0">
                    <a:pos x="200" y="341"/>
                  </a:cxn>
                  <a:cxn ang="0">
                    <a:pos x="184" y="304"/>
                  </a:cxn>
                  <a:cxn ang="0">
                    <a:pos x="160" y="259"/>
                  </a:cxn>
                  <a:cxn ang="0">
                    <a:pos x="133" y="214"/>
                  </a:cxn>
                  <a:cxn ang="0">
                    <a:pos x="110" y="170"/>
                  </a:cxn>
                  <a:cxn ang="0">
                    <a:pos x="70" y="111"/>
                  </a:cxn>
                  <a:cxn ang="0">
                    <a:pos x="38" y="58"/>
                  </a:cxn>
                  <a:cxn ang="0">
                    <a:pos x="0" y="0"/>
                  </a:cxn>
                </a:cxnLst>
                <a:rect l="0" t="0" r="r" b="b"/>
                <a:pathLst>
                  <a:path w="243" h="581">
                    <a:moveTo>
                      <a:pt x="216" y="580"/>
                    </a:moveTo>
                    <a:lnTo>
                      <a:pt x="226" y="570"/>
                    </a:lnTo>
                    <a:lnTo>
                      <a:pt x="230" y="553"/>
                    </a:lnTo>
                    <a:lnTo>
                      <a:pt x="239" y="543"/>
                    </a:lnTo>
                    <a:lnTo>
                      <a:pt x="242" y="527"/>
                    </a:lnTo>
                    <a:lnTo>
                      <a:pt x="237" y="502"/>
                    </a:lnTo>
                    <a:lnTo>
                      <a:pt x="240" y="486"/>
                    </a:lnTo>
                    <a:lnTo>
                      <a:pt x="237" y="460"/>
                    </a:lnTo>
                    <a:lnTo>
                      <a:pt x="232" y="437"/>
                    </a:lnTo>
                    <a:lnTo>
                      <a:pt x="222" y="405"/>
                    </a:lnTo>
                    <a:lnTo>
                      <a:pt x="212" y="372"/>
                    </a:lnTo>
                    <a:lnTo>
                      <a:pt x="200" y="341"/>
                    </a:lnTo>
                    <a:lnTo>
                      <a:pt x="184" y="304"/>
                    </a:lnTo>
                    <a:lnTo>
                      <a:pt x="160" y="259"/>
                    </a:lnTo>
                    <a:lnTo>
                      <a:pt x="133" y="214"/>
                    </a:lnTo>
                    <a:lnTo>
                      <a:pt x="110" y="170"/>
                    </a:lnTo>
                    <a:lnTo>
                      <a:pt x="70" y="111"/>
                    </a:lnTo>
                    <a:lnTo>
                      <a:pt x="38" y="58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1364" y="1538"/>
                <a:ext cx="1143" cy="567"/>
              </a:xfrm>
              <a:custGeom>
                <a:avLst/>
                <a:gdLst/>
                <a:ahLst/>
                <a:cxnLst>
                  <a:cxn ang="0">
                    <a:pos x="323" y="563"/>
                  </a:cxn>
                  <a:cxn ang="0">
                    <a:pos x="282" y="504"/>
                  </a:cxn>
                  <a:cxn ang="0">
                    <a:pos x="238" y="440"/>
                  </a:cxn>
                  <a:cxn ang="0">
                    <a:pos x="198" y="380"/>
                  </a:cxn>
                  <a:cxn ang="0">
                    <a:pos x="161" y="320"/>
                  </a:cxn>
                  <a:cxn ang="0">
                    <a:pos x="121" y="263"/>
                  </a:cxn>
                  <a:cxn ang="0">
                    <a:pos x="90" y="210"/>
                  </a:cxn>
                  <a:cxn ang="0">
                    <a:pos x="58" y="158"/>
                  </a:cxn>
                  <a:cxn ang="0">
                    <a:pos x="33" y="114"/>
                  </a:cxn>
                  <a:cxn ang="0">
                    <a:pos x="15" y="77"/>
                  </a:cxn>
                  <a:cxn ang="0">
                    <a:pos x="3" y="45"/>
                  </a:cxn>
                  <a:cxn ang="0">
                    <a:pos x="0" y="21"/>
                  </a:cxn>
                  <a:cxn ang="0">
                    <a:pos x="11" y="10"/>
                  </a:cxn>
                  <a:cxn ang="0">
                    <a:pos x="20" y="0"/>
                  </a:cxn>
                  <a:cxn ang="0">
                    <a:pos x="44" y="4"/>
                  </a:cxn>
                  <a:cxn ang="0">
                    <a:pos x="75" y="16"/>
                  </a:cxn>
                  <a:cxn ang="0">
                    <a:pos x="113" y="34"/>
                  </a:cxn>
                  <a:cxn ang="0">
                    <a:pos x="157" y="59"/>
                  </a:cxn>
                  <a:cxn ang="0">
                    <a:pos x="209" y="91"/>
                  </a:cxn>
                  <a:cxn ang="0">
                    <a:pos x="261" y="123"/>
                  </a:cxn>
                  <a:cxn ang="0">
                    <a:pos x="321" y="160"/>
                  </a:cxn>
                  <a:cxn ang="0">
                    <a:pos x="379" y="200"/>
                  </a:cxn>
                  <a:cxn ang="0">
                    <a:pos x="438" y="239"/>
                  </a:cxn>
                  <a:cxn ang="0">
                    <a:pos x="503" y="286"/>
                  </a:cxn>
                  <a:cxn ang="0">
                    <a:pos x="562" y="324"/>
                  </a:cxn>
                  <a:cxn ang="0">
                    <a:pos x="621" y="362"/>
                  </a:cxn>
                  <a:cxn ang="0">
                    <a:pos x="672" y="393"/>
                  </a:cxn>
                  <a:cxn ang="0">
                    <a:pos x="735" y="431"/>
                  </a:cxn>
                  <a:cxn ang="0">
                    <a:pos x="779" y="455"/>
                  </a:cxn>
                  <a:cxn ang="0">
                    <a:pos x="825" y="480"/>
                  </a:cxn>
                  <a:cxn ang="0">
                    <a:pos x="868" y="506"/>
                  </a:cxn>
                  <a:cxn ang="0">
                    <a:pos x="907" y="523"/>
                  </a:cxn>
                  <a:cxn ang="0">
                    <a:pos x="938" y="535"/>
                  </a:cxn>
                  <a:cxn ang="0">
                    <a:pos x="969" y="545"/>
                  </a:cxn>
                  <a:cxn ang="0">
                    <a:pos x="999" y="556"/>
                  </a:cxn>
                  <a:cxn ang="0">
                    <a:pos x="1023" y="560"/>
                  </a:cxn>
                  <a:cxn ang="0">
                    <a:pos x="1047" y="564"/>
                  </a:cxn>
                  <a:cxn ang="0">
                    <a:pos x="1064" y="562"/>
                  </a:cxn>
                  <a:cxn ang="0">
                    <a:pos x="1088" y="566"/>
                  </a:cxn>
                  <a:cxn ang="0">
                    <a:pos x="1106" y="562"/>
                  </a:cxn>
                  <a:cxn ang="0">
                    <a:pos x="1117" y="552"/>
                  </a:cxn>
                  <a:cxn ang="0">
                    <a:pos x="1133" y="549"/>
                  </a:cxn>
                  <a:cxn ang="0">
                    <a:pos x="1142" y="539"/>
                  </a:cxn>
                </a:cxnLst>
                <a:rect l="0" t="0" r="r" b="b"/>
                <a:pathLst>
                  <a:path w="1143" h="567">
                    <a:moveTo>
                      <a:pt x="323" y="563"/>
                    </a:moveTo>
                    <a:lnTo>
                      <a:pt x="282" y="504"/>
                    </a:lnTo>
                    <a:lnTo>
                      <a:pt x="238" y="440"/>
                    </a:lnTo>
                    <a:lnTo>
                      <a:pt x="198" y="380"/>
                    </a:lnTo>
                    <a:lnTo>
                      <a:pt x="161" y="320"/>
                    </a:lnTo>
                    <a:lnTo>
                      <a:pt x="121" y="263"/>
                    </a:lnTo>
                    <a:lnTo>
                      <a:pt x="90" y="210"/>
                    </a:lnTo>
                    <a:lnTo>
                      <a:pt x="58" y="158"/>
                    </a:lnTo>
                    <a:lnTo>
                      <a:pt x="33" y="114"/>
                    </a:lnTo>
                    <a:lnTo>
                      <a:pt x="15" y="77"/>
                    </a:lnTo>
                    <a:lnTo>
                      <a:pt x="3" y="45"/>
                    </a:lnTo>
                    <a:lnTo>
                      <a:pt x="0" y="21"/>
                    </a:lnTo>
                    <a:lnTo>
                      <a:pt x="11" y="10"/>
                    </a:lnTo>
                    <a:lnTo>
                      <a:pt x="20" y="0"/>
                    </a:lnTo>
                    <a:lnTo>
                      <a:pt x="44" y="4"/>
                    </a:lnTo>
                    <a:lnTo>
                      <a:pt x="75" y="16"/>
                    </a:lnTo>
                    <a:lnTo>
                      <a:pt x="113" y="34"/>
                    </a:lnTo>
                    <a:lnTo>
                      <a:pt x="157" y="59"/>
                    </a:lnTo>
                    <a:lnTo>
                      <a:pt x="209" y="91"/>
                    </a:lnTo>
                    <a:lnTo>
                      <a:pt x="261" y="123"/>
                    </a:lnTo>
                    <a:lnTo>
                      <a:pt x="321" y="160"/>
                    </a:lnTo>
                    <a:lnTo>
                      <a:pt x="379" y="200"/>
                    </a:lnTo>
                    <a:lnTo>
                      <a:pt x="438" y="239"/>
                    </a:lnTo>
                    <a:lnTo>
                      <a:pt x="503" y="286"/>
                    </a:lnTo>
                    <a:lnTo>
                      <a:pt x="562" y="324"/>
                    </a:lnTo>
                    <a:lnTo>
                      <a:pt x="621" y="362"/>
                    </a:lnTo>
                    <a:lnTo>
                      <a:pt x="672" y="393"/>
                    </a:lnTo>
                    <a:lnTo>
                      <a:pt x="735" y="431"/>
                    </a:lnTo>
                    <a:lnTo>
                      <a:pt x="779" y="455"/>
                    </a:lnTo>
                    <a:lnTo>
                      <a:pt x="825" y="480"/>
                    </a:lnTo>
                    <a:lnTo>
                      <a:pt x="868" y="506"/>
                    </a:lnTo>
                    <a:lnTo>
                      <a:pt x="907" y="523"/>
                    </a:lnTo>
                    <a:lnTo>
                      <a:pt x="938" y="535"/>
                    </a:lnTo>
                    <a:lnTo>
                      <a:pt x="969" y="545"/>
                    </a:lnTo>
                    <a:lnTo>
                      <a:pt x="999" y="556"/>
                    </a:lnTo>
                    <a:lnTo>
                      <a:pt x="1023" y="560"/>
                    </a:lnTo>
                    <a:lnTo>
                      <a:pt x="1047" y="564"/>
                    </a:lnTo>
                    <a:lnTo>
                      <a:pt x="1064" y="562"/>
                    </a:lnTo>
                    <a:lnTo>
                      <a:pt x="1088" y="566"/>
                    </a:lnTo>
                    <a:lnTo>
                      <a:pt x="1106" y="562"/>
                    </a:lnTo>
                    <a:lnTo>
                      <a:pt x="1117" y="552"/>
                    </a:lnTo>
                    <a:lnTo>
                      <a:pt x="1133" y="549"/>
                    </a:lnTo>
                    <a:lnTo>
                      <a:pt x="1142" y="539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4668838" y="2027239"/>
              <a:ext cx="2963862" cy="3003551"/>
              <a:chOff x="3316" y="759"/>
              <a:chExt cx="1867" cy="1892"/>
            </a:xfrm>
          </p:grpSpPr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 flipV="1">
                <a:off x="3316" y="762"/>
                <a:ext cx="1867" cy="18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3317" y="1911"/>
                <a:ext cx="358" cy="734"/>
              </a:xfrm>
              <a:custGeom>
                <a:avLst/>
                <a:gdLst/>
                <a:ahLst/>
                <a:cxnLst>
                  <a:cxn ang="0">
                    <a:pos x="0" y="733"/>
                  </a:cxn>
                  <a:cxn ang="0">
                    <a:pos x="30" y="703"/>
                  </a:cxn>
                  <a:cxn ang="0">
                    <a:pos x="58" y="669"/>
                  </a:cxn>
                  <a:cxn ang="0">
                    <a:pos x="89" y="638"/>
                  </a:cxn>
                  <a:cxn ang="0">
                    <a:pos x="115" y="603"/>
                  </a:cxn>
                  <a:cxn ang="0">
                    <a:pos x="139" y="567"/>
                  </a:cxn>
                  <a:cxn ang="0">
                    <a:pos x="165" y="532"/>
                  </a:cxn>
                  <a:cxn ang="0">
                    <a:pos x="190" y="496"/>
                  </a:cxn>
                  <a:cxn ang="0">
                    <a:pos x="214" y="457"/>
                  </a:cxn>
                  <a:cxn ang="0">
                    <a:pos x="234" y="418"/>
                  </a:cxn>
                  <a:cxn ang="0">
                    <a:pos x="261" y="371"/>
                  </a:cxn>
                  <a:cxn ang="0">
                    <a:pos x="281" y="330"/>
                  </a:cxn>
                  <a:cxn ang="0">
                    <a:pos x="298" y="287"/>
                  </a:cxn>
                  <a:cxn ang="0">
                    <a:pos x="310" y="242"/>
                  </a:cxn>
                  <a:cxn ang="0">
                    <a:pos x="322" y="196"/>
                  </a:cxn>
                  <a:cxn ang="0">
                    <a:pos x="336" y="151"/>
                  </a:cxn>
                  <a:cxn ang="0">
                    <a:pos x="342" y="100"/>
                  </a:cxn>
                  <a:cxn ang="0">
                    <a:pos x="351" y="51"/>
                  </a:cxn>
                  <a:cxn ang="0">
                    <a:pos x="357" y="0"/>
                  </a:cxn>
                </a:cxnLst>
                <a:rect l="0" t="0" r="r" b="b"/>
                <a:pathLst>
                  <a:path w="358" h="734">
                    <a:moveTo>
                      <a:pt x="0" y="733"/>
                    </a:moveTo>
                    <a:lnTo>
                      <a:pt x="30" y="703"/>
                    </a:lnTo>
                    <a:lnTo>
                      <a:pt x="58" y="669"/>
                    </a:lnTo>
                    <a:lnTo>
                      <a:pt x="89" y="638"/>
                    </a:lnTo>
                    <a:lnTo>
                      <a:pt x="115" y="603"/>
                    </a:lnTo>
                    <a:lnTo>
                      <a:pt x="139" y="567"/>
                    </a:lnTo>
                    <a:lnTo>
                      <a:pt x="165" y="532"/>
                    </a:lnTo>
                    <a:lnTo>
                      <a:pt x="190" y="496"/>
                    </a:lnTo>
                    <a:lnTo>
                      <a:pt x="214" y="457"/>
                    </a:lnTo>
                    <a:lnTo>
                      <a:pt x="234" y="418"/>
                    </a:lnTo>
                    <a:lnTo>
                      <a:pt x="261" y="371"/>
                    </a:lnTo>
                    <a:lnTo>
                      <a:pt x="281" y="330"/>
                    </a:lnTo>
                    <a:lnTo>
                      <a:pt x="298" y="287"/>
                    </a:lnTo>
                    <a:lnTo>
                      <a:pt x="310" y="242"/>
                    </a:lnTo>
                    <a:lnTo>
                      <a:pt x="322" y="196"/>
                    </a:lnTo>
                    <a:lnTo>
                      <a:pt x="336" y="151"/>
                    </a:lnTo>
                    <a:lnTo>
                      <a:pt x="342" y="100"/>
                    </a:lnTo>
                    <a:lnTo>
                      <a:pt x="351" y="51"/>
                    </a:lnTo>
                    <a:lnTo>
                      <a:pt x="357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30"/>
              <p:cNvSpPr>
                <a:spLocks/>
              </p:cNvSpPr>
              <p:nvPr/>
            </p:nvSpPr>
            <p:spPr bwMode="auto">
              <a:xfrm>
                <a:off x="3674" y="759"/>
                <a:ext cx="1506" cy="1153"/>
              </a:xfrm>
              <a:custGeom>
                <a:avLst/>
                <a:gdLst/>
                <a:ahLst/>
                <a:cxnLst>
                  <a:cxn ang="0">
                    <a:pos x="0" y="1152"/>
                  </a:cxn>
                  <a:cxn ang="0">
                    <a:pos x="7" y="1100"/>
                  </a:cxn>
                  <a:cxn ang="0">
                    <a:pos x="8" y="1046"/>
                  </a:cxn>
                  <a:cxn ang="0">
                    <a:pos x="15" y="993"/>
                  </a:cxn>
                  <a:cxn ang="0">
                    <a:pos x="21" y="942"/>
                  </a:cxn>
                  <a:cxn ang="0">
                    <a:pos x="27" y="891"/>
                  </a:cxn>
                  <a:cxn ang="0">
                    <a:pos x="36" y="842"/>
                  </a:cxn>
                  <a:cxn ang="0">
                    <a:pos x="46" y="792"/>
                  </a:cxn>
                  <a:cxn ang="0">
                    <a:pos x="59" y="747"/>
                  </a:cxn>
                  <a:cxn ang="0">
                    <a:pos x="76" y="703"/>
                  </a:cxn>
                  <a:cxn ang="0">
                    <a:pos x="96" y="664"/>
                  </a:cxn>
                  <a:cxn ang="0">
                    <a:pos x="119" y="627"/>
                  </a:cxn>
                  <a:cxn ang="0">
                    <a:pos x="150" y="597"/>
                  </a:cxn>
                  <a:cxn ang="0">
                    <a:pos x="181" y="566"/>
                  </a:cxn>
                  <a:cxn ang="0">
                    <a:pos x="218" y="541"/>
                  </a:cxn>
                  <a:cxn ang="0">
                    <a:pos x="260" y="517"/>
                  </a:cxn>
                  <a:cxn ang="0">
                    <a:pos x="305" y="499"/>
                  </a:cxn>
                  <a:cxn ang="0">
                    <a:pos x="353" y="481"/>
                  </a:cxn>
                  <a:cxn ang="0">
                    <a:pos x="407" y="467"/>
                  </a:cxn>
                  <a:cxn ang="0">
                    <a:pos x="458" y="454"/>
                  </a:cxn>
                  <a:cxn ang="0">
                    <a:pos x="515" y="443"/>
                  </a:cxn>
                  <a:cxn ang="0">
                    <a:pos x="570" y="433"/>
                  </a:cxn>
                  <a:cxn ang="0">
                    <a:pos x="625" y="422"/>
                  </a:cxn>
                  <a:cxn ang="0">
                    <a:pos x="685" y="415"/>
                  </a:cxn>
                  <a:cxn ang="0">
                    <a:pos x="740" y="403"/>
                  </a:cxn>
                  <a:cxn ang="0">
                    <a:pos x="795" y="393"/>
                  </a:cxn>
                  <a:cxn ang="0">
                    <a:pos x="849" y="378"/>
                  </a:cxn>
                  <a:cxn ang="0">
                    <a:pos x="910" y="360"/>
                  </a:cxn>
                  <a:cxn ang="0">
                    <a:pos x="961" y="343"/>
                  </a:cxn>
                  <a:cxn ang="0">
                    <a:pos x="1008" y="327"/>
                  </a:cxn>
                  <a:cxn ang="0">
                    <a:pos x="1057" y="310"/>
                  </a:cxn>
                  <a:cxn ang="0">
                    <a:pos x="1102" y="291"/>
                  </a:cxn>
                  <a:cxn ang="0">
                    <a:pos x="1143" y="269"/>
                  </a:cxn>
                  <a:cxn ang="0">
                    <a:pos x="1185" y="246"/>
                  </a:cxn>
                  <a:cxn ang="0">
                    <a:pos x="1227" y="223"/>
                  </a:cxn>
                  <a:cxn ang="0">
                    <a:pos x="1265" y="198"/>
                  </a:cxn>
                  <a:cxn ang="0">
                    <a:pos x="1302" y="172"/>
                  </a:cxn>
                  <a:cxn ang="0">
                    <a:pos x="1338" y="144"/>
                  </a:cxn>
                  <a:cxn ang="0">
                    <a:pos x="1374" y="119"/>
                  </a:cxn>
                  <a:cxn ang="0">
                    <a:pos x="1411" y="90"/>
                  </a:cxn>
                  <a:cxn ang="0">
                    <a:pos x="1441" y="59"/>
                  </a:cxn>
                  <a:cxn ang="0">
                    <a:pos x="1475" y="31"/>
                  </a:cxn>
                  <a:cxn ang="0">
                    <a:pos x="1505" y="0"/>
                  </a:cxn>
                </a:cxnLst>
                <a:rect l="0" t="0" r="r" b="b"/>
                <a:pathLst>
                  <a:path w="1506" h="1153">
                    <a:moveTo>
                      <a:pt x="0" y="1152"/>
                    </a:moveTo>
                    <a:lnTo>
                      <a:pt x="7" y="1100"/>
                    </a:lnTo>
                    <a:lnTo>
                      <a:pt x="8" y="1046"/>
                    </a:lnTo>
                    <a:lnTo>
                      <a:pt x="15" y="993"/>
                    </a:lnTo>
                    <a:lnTo>
                      <a:pt x="21" y="942"/>
                    </a:lnTo>
                    <a:lnTo>
                      <a:pt x="27" y="891"/>
                    </a:lnTo>
                    <a:lnTo>
                      <a:pt x="36" y="842"/>
                    </a:lnTo>
                    <a:lnTo>
                      <a:pt x="46" y="792"/>
                    </a:lnTo>
                    <a:lnTo>
                      <a:pt x="59" y="747"/>
                    </a:lnTo>
                    <a:lnTo>
                      <a:pt x="76" y="703"/>
                    </a:lnTo>
                    <a:lnTo>
                      <a:pt x="96" y="664"/>
                    </a:lnTo>
                    <a:lnTo>
                      <a:pt x="119" y="627"/>
                    </a:lnTo>
                    <a:lnTo>
                      <a:pt x="150" y="597"/>
                    </a:lnTo>
                    <a:lnTo>
                      <a:pt x="181" y="566"/>
                    </a:lnTo>
                    <a:lnTo>
                      <a:pt x="218" y="541"/>
                    </a:lnTo>
                    <a:lnTo>
                      <a:pt x="260" y="517"/>
                    </a:lnTo>
                    <a:lnTo>
                      <a:pt x="305" y="499"/>
                    </a:lnTo>
                    <a:lnTo>
                      <a:pt x="353" y="481"/>
                    </a:lnTo>
                    <a:lnTo>
                      <a:pt x="407" y="467"/>
                    </a:lnTo>
                    <a:lnTo>
                      <a:pt x="458" y="454"/>
                    </a:lnTo>
                    <a:lnTo>
                      <a:pt x="515" y="443"/>
                    </a:lnTo>
                    <a:lnTo>
                      <a:pt x="570" y="433"/>
                    </a:lnTo>
                    <a:lnTo>
                      <a:pt x="625" y="422"/>
                    </a:lnTo>
                    <a:lnTo>
                      <a:pt x="685" y="415"/>
                    </a:lnTo>
                    <a:lnTo>
                      <a:pt x="740" y="403"/>
                    </a:lnTo>
                    <a:lnTo>
                      <a:pt x="795" y="393"/>
                    </a:lnTo>
                    <a:lnTo>
                      <a:pt x="849" y="378"/>
                    </a:lnTo>
                    <a:lnTo>
                      <a:pt x="910" y="360"/>
                    </a:lnTo>
                    <a:lnTo>
                      <a:pt x="961" y="343"/>
                    </a:lnTo>
                    <a:lnTo>
                      <a:pt x="1008" y="327"/>
                    </a:lnTo>
                    <a:lnTo>
                      <a:pt x="1057" y="310"/>
                    </a:lnTo>
                    <a:lnTo>
                      <a:pt x="1102" y="291"/>
                    </a:lnTo>
                    <a:lnTo>
                      <a:pt x="1143" y="269"/>
                    </a:lnTo>
                    <a:lnTo>
                      <a:pt x="1185" y="246"/>
                    </a:lnTo>
                    <a:lnTo>
                      <a:pt x="1227" y="223"/>
                    </a:lnTo>
                    <a:lnTo>
                      <a:pt x="1265" y="198"/>
                    </a:lnTo>
                    <a:lnTo>
                      <a:pt x="1302" y="172"/>
                    </a:lnTo>
                    <a:lnTo>
                      <a:pt x="1338" y="144"/>
                    </a:lnTo>
                    <a:lnTo>
                      <a:pt x="1374" y="119"/>
                    </a:lnTo>
                    <a:lnTo>
                      <a:pt x="1411" y="90"/>
                    </a:lnTo>
                    <a:lnTo>
                      <a:pt x="1441" y="59"/>
                    </a:lnTo>
                    <a:lnTo>
                      <a:pt x="1475" y="31"/>
                    </a:lnTo>
                    <a:lnTo>
                      <a:pt x="1505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6477000" y="3581400"/>
              <a:ext cx="2257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/>
                <a:t>E(</a:t>
              </a:r>
              <a:r>
                <a:rPr lang="en-US" sz="2400" i="1"/>
                <a:t>y</a:t>
              </a:r>
              <a:r>
                <a:rPr lang="en-US" sz="2400"/>
                <a:t>|</a:t>
              </a:r>
              <a:r>
                <a:rPr lang="en-US" sz="2400" i="1"/>
                <a:t>x</a:t>
              </a:r>
              <a:r>
                <a:rPr lang="en-US" sz="2400"/>
                <a:t>) = </a:t>
              </a:r>
              <a:r>
                <a:rPr lang="en-US" sz="2400" i="1">
                  <a:latin typeface="Symbol" pitchFamily="18" charset="2"/>
                </a:rPr>
                <a:t>b</a:t>
              </a:r>
              <a:r>
                <a:rPr lang="en-US" sz="2400" i="1" baseline="-25000"/>
                <a:t>0</a:t>
              </a:r>
              <a:r>
                <a:rPr lang="en-US" sz="2400" i="1"/>
                <a:t> + </a:t>
              </a:r>
              <a:r>
                <a:rPr lang="en-US" sz="2400" i="1">
                  <a:latin typeface="Symbol" pitchFamily="18" charset="2"/>
                </a:rPr>
                <a:t>b</a:t>
              </a:r>
              <a:r>
                <a:rPr lang="en-US" sz="2400" i="1" baseline="-25000"/>
                <a:t>1</a:t>
              </a:r>
              <a:r>
                <a:rPr lang="en-US" sz="2400" i="1"/>
                <a:t>x</a:t>
              </a: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7696200" y="3048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13607</TotalTime>
  <Words>3157</Words>
  <Application>Microsoft Office PowerPoint</Application>
  <PresentationFormat>Apresentação na tela (4:3)</PresentationFormat>
  <Paragraphs>381</Paragraphs>
  <Slides>77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77</vt:i4>
      </vt:variant>
    </vt:vector>
  </HeadingPairs>
  <TitlesOfParts>
    <vt:vector size="87" baseType="lpstr">
      <vt:lpstr>Arial</vt:lpstr>
      <vt:lpstr>Arial Black</vt:lpstr>
      <vt:lpstr>Cambria Math</vt:lpstr>
      <vt:lpstr>Symbol</vt:lpstr>
      <vt:lpstr>Tahoma</vt:lpstr>
      <vt:lpstr>Times New Roman</vt:lpstr>
      <vt:lpstr>Wingdings</vt:lpstr>
      <vt:lpstr>Quadrant</vt:lpstr>
      <vt:lpstr>Equation</vt:lpstr>
      <vt:lpstr>Equação</vt:lpstr>
      <vt:lpstr>Econometria</vt:lpstr>
      <vt:lpstr>Heterocedasticidade</vt:lpstr>
      <vt:lpstr>Variância do Estimador MQO</vt:lpstr>
      <vt:lpstr>Variância do Estimador MQO</vt:lpstr>
      <vt:lpstr>Variância do Estimador MQO</vt:lpstr>
      <vt:lpstr>Exemplo no caso de RLS (visualmente)</vt:lpstr>
      <vt:lpstr>Exemplo no caso de RLS (visualmente)</vt:lpstr>
      <vt:lpstr>Violação das hipóteses</vt:lpstr>
      <vt:lpstr>Exemplo:</vt:lpstr>
      <vt:lpstr>Modelo de Regressão Linear Generalizado (RLG)</vt:lpstr>
      <vt:lpstr>Dois casos</vt:lpstr>
      <vt:lpstr>Econometria</vt:lpstr>
      <vt:lpstr>Consequências</vt:lpstr>
      <vt:lpstr>Consequências</vt:lpstr>
      <vt:lpstr>Consequências</vt:lpstr>
      <vt:lpstr>Econometria</vt:lpstr>
      <vt:lpstr>Testes gráficos</vt:lpstr>
      <vt:lpstr>Testes gráficos</vt:lpstr>
      <vt:lpstr>Testes que usam os resíduos</vt:lpstr>
      <vt:lpstr>Teste Godfeld-Quandt</vt:lpstr>
      <vt:lpstr>Teste Godfeld-Quandt</vt:lpstr>
      <vt:lpstr>Teste Godfeld-Quandt</vt:lpstr>
      <vt:lpstr>Teste Godfeld-Quandt</vt:lpstr>
      <vt:lpstr>Teste Godfeld-Quandt</vt:lpstr>
      <vt:lpstr>O teste de Breusch-Pagan</vt:lpstr>
      <vt:lpstr>Exemplo</vt:lpstr>
      <vt:lpstr>Apresentação do PowerPoint</vt:lpstr>
      <vt:lpstr>Apresentação do PowerPoint</vt:lpstr>
      <vt:lpstr>Exemplo</vt:lpstr>
      <vt:lpstr>O teste de White</vt:lpstr>
      <vt:lpstr>Forma alternativa do teste de White</vt:lpstr>
      <vt:lpstr>Exemplo</vt:lpstr>
      <vt:lpstr>Exemplo</vt:lpstr>
      <vt:lpstr>Exemplo</vt:lpstr>
      <vt:lpstr>Apresentação do PowerPoint</vt:lpstr>
      <vt:lpstr>Importante ...</vt:lpstr>
      <vt:lpstr>Econometria</vt:lpstr>
      <vt:lpstr>Usar erro padrão robusto</vt:lpstr>
      <vt:lpstr>Usar erro padrão robusto</vt:lpstr>
      <vt:lpstr>Na notação geral matricial</vt:lpstr>
      <vt:lpstr>Na notação geral matricial</vt:lpstr>
      <vt:lpstr>Erros-padrão robustos</vt:lpstr>
      <vt:lpstr>Erros-padrão robustos (cont.)</vt:lpstr>
      <vt:lpstr>Mínimos quadrados ponderados</vt:lpstr>
      <vt:lpstr>Exemplo de mínimos quadrados ponderados</vt:lpstr>
      <vt:lpstr>Exemplo de mínimos quadrados ponderados</vt:lpstr>
      <vt:lpstr>Mínimos quadrados ponderados</vt:lpstr>
      <vt:lpstr>MQG </vt:lpstr>
      <vt:lpstr>Exemplo de mínimos quadrados ponderados</vt:lpstr>
      <vt:lpstr>Exemplo de mínimos quadrados ponderados</vt:lpstr>
      <vt:lpstr>Exemplo de mínimos quadrados ponderados</vt:lpstr>
      <vt:lpstr>Mínimos quadrados generalizados</vt:lpstr>
      <vt:lpstr>Mínimos quadrados ponderados (cont.)</vt:lpstr>
      <vt:lpstr>Mínimos quadrados ponderados (cont.)</vt:lpstr>
      <vt:lpstr>MQG Factível (MQGF)</vt:lpstr>
      <vt:lpstr>MQG Factível</vt:lpstr>
      <vt:lpstr>MQGF (cont.)</vt:lpstr>
      <vt:lpstr>MQGF (cont.)</vt:lpstr>
      <vt:lpstr>MQGF (cont.)</vt:lpstr>
      <vt:lpstr>Observações sobre MQP</vt:lpstr>
      <vt:lpstr>Exemplo</vt:lpstr>
      <vt:lpstr>Exemplo</vt:lpstr>
      <vt:lpstr>MQGF – tipos de heterocedasticidade</vt:lpstr>
      <vt:lpstr>Exemplo</vt:lpstr>
      <vt:lpstr>Exemplo</vt:lpstr>
      <vt:lpstr>Exemplo</vt:lpstr>
      <vt:lpstr>Exemplo</vt:lpstr>
      <vt:lpstr>Exemplo</vt:lpstr>
      <vt:lpstr>Observações sobre MQP</vt:lpstr>
      <vt:lpstr> Forma matricial MQG</vt:lpstr>
      <vt:lpstr>MQG</vt:lpstr>
      <vt:lpstr>MQG</vt:lpstr>
      <vt:lpstr>MQG assintótico</vt:lpstr>
      <vt:lpstr>Não viés</vt:lpstr>
      <vt:lpstr>Normalidade assintótica</vt:lpstr>
      <vt:lpstr>Estatísticas de testes (Ω conhecido)</vt:lpstr>
      <vt:lpstr>MQG (ponderado – MQP) – Caso heterocedástico</vt:lpstr>
    </vt:vector>
  </TitlesOfParts>
  <Company>Stern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Consumer Decision Making and Discrete Choice Behavior</dc:title>
  <dc:creator>Valued Sony Customer</dc:creator>
  <cp:lastModifiedBy>Dani</cp:lastModifiedBy>
  <cp:revision>302</cp:revision>
  <dcterms:created xsi:type="dcterms:W3CDTF">2001-06-17T19:05:03Z</dcterms:created>
  <dcterms:modified xsi:type="dcterms:W3CDTF">2022-05-09T10:50:38Z</dcterms:modified>
</cp:coreProperties>
</file>