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48"/>
  </p:notesMasterIdLst>
  <p:handoutMasterIdLst>
    <p:handoutMasterId r:id="rId49"/>
  </p:handoutMasterIdLst>
  <p:sldIdLst>
    <p:sldId id="482" r:id="rId2"/>
    <p:sldId id="562" r:id="rId3"/>
    <p:sldId id="567" r:id="rId4"/>
    <p:sldId id="585" r:id="rId5"/>
    <p:sldId id="573" r:id="rId6"/>
    <p:sldId id="574" r:id="rId7"/>
    <p:sldId id="575" r:id="rId8"/>
    <p:sldId id="626" r:id="rId9"/>
    <p:sldId id="627" r:id="rId10"/>
    <p:sldId id="624" r:id="rId11"/>
    <p:sldId id="625" r:id="rId12"/>
    <p:sldId id="576" r:id="rId13"/>
    <p:sldId id="577" r:id="rId14"/>
    <p:sldId id="578" r:id="rId15"/>
    <p:sldId id="587" r:id="rId16"/>
    <p:sldId id="588" r:id="rId17"/>
    <p:sldId id="623" r:id="rId18"/>
    <p:sldId id="589" r:id="rId19"/>
    <p:sldId id="590" r:id="rId20"/>
    <p:sldId id="591" r:id="rId21"/>
    <p:sldId id="592" r:id="rId22"/>
    <p:sldId id="593" r:id="rId23"/>
    <p:sldId id="594" r:id="rId24"/>
    <p:sldId id="595" r:id="rId25"/>
    <p:sldId id="596" r:id="rId26"/>
    <p:sldId id="599" r:id="rId27"/>
    <p:sldId id="601" r:id="rId28"/>
    <p:sldId id="602" r:id="rId29"/>
    <p:sldId id="603" r:id="rId30"/>
    <p:sldId id="604" r:id="rId31"/>
    <p:sldId id="605" r:id="rId32"/>
    <p:sldId id="606" r:id="rId33"/>
    <p:sldId id="609" r:id="rId34"/>
    <p:sldId id="610" r:id="rId35"/>
    <p:sldId id="611" r:id="rId36"/>
    <p:sldId id="612" r:id="rId37"/>
    <p:sldId id="613" r:id="rId38"/>
    <p:sldId id="614" r:id="rId39"/>
    <p:sldId id="615" r:id="rId40"/>
    <p:sldId id="616" r:id="rId41"/>
    <p:sldId id="617" r:id="rId42"/>
    <p:sldId id="618" r:id="rId43"/>
    <p:sldId id="619" r:id="rId44"/>
    <p:sldId id="620" r:id="rId45"/>
    <p:sldId id="621" r:id="rId46"/>
    <p:sldId id="622" r:id="rId4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66FF"/>
    <a:srgbClr val="0099FF"/>
    <a:srgbClr val="000000"/>
    <a:srgbClr val="FFFFFF"/>
    <a:srgbClr val="CCECFF"/>
    <a:srgbClr val="FF3300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10" autoAdjust="0"/>
    <p:restoredTop sz="94624" autoAdjust="0"/>
  </p:normalViewPr>
  <p:slideViewPr>
    <p:cSldViewPr>
      <p:cViewPr varScale="1">
        <p:scale>
          <a:sx n="108" d="100"/>
          <a:sy n="108" d="100"/>
        </p:scale>
        <p:origin x="2088" y="108"/>
      </p:cViewPr>
      <p:guideLst>
        <p:guide orient="horz" pos="4128"/>
        <p:guide pos="2880"/>
      </p:guideLst>
    </p:cSldViewPr>
  </p:slideViewPr>
  <p:outlineViewPr>
    <p:cViewPr>
      <p:scale>
        <a:sx n="33" d="100"/>
        <a:sy n="33" d="100"/>
      </p:scale>
      <p:origin x="0" y="122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988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64960F10-5D0A-4321-A014-5660883573C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07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6EB96065-3F86-473C-A47D-EF9E444B1A4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97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428EB8-61F9-4672-84E7-45552F2D5B5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28DDF3-1DD1-408A-9C19-BCDE324E286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13C7C1-3DAA-4591-9493-C4B4775A914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BR" dirty="0"/>
              <a:t>Distúrbio – desestabiliza uma relação está</a:t>
            </a:r>
            <a:r>
              <a:rPr lang="pt-BR" baseline="0" dirty="0"/>
              <a:t>vel entre as variáveis.</a:t>
            </a:r>
          </a:p>
          <a:p>
            <a:pPr eaLnBrk="1" hangingPunct="1"/>
            <a:r>
              <a:rPr lang="pt-BR" baseline="0" dirty="0"/>
              <a:t>Erros de medida – medida de lucros, estoque de capital...consumo permanente... Não há um contraponto empírico para o agregado teórico.</a:t>
            </a:r>
          </a:p>
          <a:p>
            <a:pPr eaLnBrk="1" hangingPunct="1"/>
            <a:r>
              <a:rPr lang="pt-BR" baseline="0" dirty="0"/>
              <a:t>Nunca observamos o modelo populacional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CC31F7-D59B-404C-A1C2-BACC3246E41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BR" dirty="0"/>
              <a:t>Hipóteses sobre</a:t>
            </a:r>
            <a:r>
              <a:rPr lang="pt-BR" baseline="0" dirty="0"/>
              <a:t> como o conjunto de dados é gerado., processo de geração de dados.</a:t>
            </a:r>
            <a:endParaRPr lang="pt-BR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18E2DF-5C3D-4BE2-87ED-6EE30FAC088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B248E2-6359-4DAB-B034-81E9105ED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B248E2-6359-4DAB-B034-81E9105ED29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7EEE80-901D-4FFD-87FD-3CC9D14003E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AB9DC3-8818-4024-8452-8613CCF9E9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AB9DC3-8818-4024-8452-8613CCF9E9F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AB9DC3-8818-4024-8452-8613CCF9E9F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7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</p:grpSp>
      <p:sp>
        <p:nvSpPr>
          <p:cNvPr id="399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9AB4D369-3721-4881-9DF3-D504453A913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DA075-A45F-4660-AA7B-BB30F559AFC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C19CB-8899-4122-93CF-9F156632828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5"/>
          <p:cNvSpPr txBox="1">
            <a:spLocks/>
          </p:cNvSpPr>
          <p:nvPr userDrawn="1"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it-IT" sz="1000">
                <a:latin typeface="Arial" charset="0"/>
              </a:rPr>
              <a:t>Danielle Carusi Machado - UFF - Econometria 2/2009</a:t>
            </a:r>
            <a:endParaRPr lang="en-US" sz="1000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409A0-18B2-4640-A46A-4186E257D4C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07545-BA59-4A5F-8ABB-F811BF20BB6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Economics 20 - Prof. Anderson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5A44241-B5E6-42A0-B527-732047E336F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4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E60F-EA8D-48D6-89DF-CC1B7137DE8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3C2CA-713A-4951-8501-ABB5CAFDFEF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40C8D-1182-498C-856E-A0D45C83889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82426-6687-4C5B-A34A-0FF62524191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FDD15-7FAB-4819-8F90-C59E1C0500B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9C654-6CB3-4BDC-8473-B9B8A6C6397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BE07E-820F-4542-AF9C-741A53E073F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8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8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dirty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8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fld id="{33DEE54F-8DFB-4232-BE0F-835C8711FF6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39834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834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39834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39834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39834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3" r:id="rId12"/>
    <p:sldLayoutId id="2147483711" r:id="rId13"/>
    <p:sldLayoutId id="214748371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400">
          <a:solidFill>
            <a:schemeClr val="tx1"/>
          </a:solidFill>
          <a:latin typeface="+mn-lt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400">
          <a:solidFill>
            <a:schemeClr val="tx1"/>
          </a:solidFill>
          <a:latin typeface="+mn-lt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400">
          <a:solidFill>
            <a:schemeClr val="tx1"/>
          </a:solidFill>
          <a:latin typeface="+mn-lt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400">
          <a:solidFill>
            <a:schemeClr val="tx1"/>
          </a:solidFill>
          <a:latin typeface="+mn-lt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0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Econometria</a:t>
            </a:r>
            <a:br>
              <a:rPr lang="en-US" dirty="0"/>
            </a:br>
            <a:r>
              <a:rPr lang="en-US" sz="2400" dirty="0"/>
              <a:t>prof. Danielle </a:t>
            </a:r>
            <a:r>
              <a:rPr lang="en-US" sz="2400" dirty="0" err="1"/>
              <a:t>Carusi</a:t>
            </a:r>
            <a:r>
              <a:rPr lang="en-US" sz="2400" dirty="0"/>
              <a:t> Machado</a:t>
            </a:r>
            <a:br>
              <a:rPr lang="en-US" dirty="0"/>
            </a:b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255738"/>
          </a:xfrm>
        </p:spPr>
        <p:txBody>
          <a:bodyPr/>
          <a:lstStyle/>
          <a:p>
            <a:pPr marL="457200" indent="-457200" algn="ctr">
              <a:defRPr/>
            </a:pPr>
            <a:r>
              <a:rPr lang="en-US" dirty="0"/>
              <a:t>Aula 3</a:t>
            </a:r>
          </a:p>
          <a:p>
            <a:pPr marL="457200" indent="-457200" algn="ctr">
              <a:defRPr/>
            </a:pPr>
            <a:endParaRPr lang="en-US" dirty="0"/>
          </a:p>
          <a:p>
            <a:pPr marL="457200" indent="-457200" algn="ctr">
              <a:defRPr/>
            </a:pPr>
            <a:endParaRPr lang="en-US" dirty="0"/>
          </a:p>
          <a:p>
            <a:pPr marL="457200" indent="-457200" algn="ctr">
              <a:defRPr/>
            </a:pPr>
            <a:r>
              <a:rPr lang="en-US" dirty="0"/>
              <a:t>PPGE/UFF</a:t>
            </a:r>
          </a:p>
          <a:p>
            <a:pPr marL="457200" indent="-457200" algn="ctr">
              <a:defRPr/>
            </a:pPr>
            <a:r>
              <a:rPr lang="en-US" dirty="0"/>
              <a:t>1o. </a:t>
            </a:r>
            <a:r>
              <a:rPr lang="en-US" dirty="0" err="1"/>
              <a:t>Semestre</a:t>
            </a:r>
            <a:r>
              <a:rPr lang="en-US" dirty="0"/>
              <a:t> de 2022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A.4. </a:t>
            </a:r>
            <a:r>
              <a:rPr lang="en-US" b="1" dirty="0" err="1"/>
              <a:t>Homocedasticidade</a:t>
            </a:r>
            <a:r>
              <a:rPr lang="en-US" b="1" dirty="0"/>
              <a:t> e </a:t>
            </a: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Autocorrelação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Na forma </a:t>
            </a:r>
            <a:r>
              <a:rPr lang="en-US" dirty="0" err="1"/>
              <a:t>matricial</a:t>
            </a:r>
            <a:r>
              <a:rPr lang="en-US" dirty="0"/>
              <a:t>,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hipótese</a:t>
            </a:r>
            <a:r>
              <a:rPr lang="en-US" dirty="0"/>
              <a:t> é </a:t>
            </a:r>
            <a:r>
              <a:rPr lang="en-US" dirty="0" err="1"/>
              <a:t>igual</a:t>
            </a:r>
            <a:r>
              <a:rPr lang="en-US" dirty="0"/>
              <a:t> a: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err="1"/>
              <a:t>Var</a:t>
            </a:r>
            <a:r>
              <a:rPr lang="en-US" dirty="0"/>
              <a:t>[</a:t>
            </a:r>
            <a:r>
              <a:rPr lang="en-US" b="1" dirty="0">
                <a:sym typeface="Symbol" pitchFamily="18" charset="2"/>
              </a:rPr>
              <a:t></a:t>
            </a:r>
            <a:r>
              <a:rPr lang="en-US" dirty="0"/>
              <a:t>|</a:t>
            </a:r>
            <a:r>
              <a:rPr lang="en-US" b="1" dirty="0"/>
              <a:t>X</a:t>
            </a:r>
            <a:r>
              <a:rPr lang="en-US" dirty="0"/>
              <a:t>] = </a:t>
            </a:r>
            <a:r>
              <a:rPr lang="en-US" dirty="0">
                <a:sym typeface="Symbol" pitchFamily="18" charset="2"/>
              </a:rPr>
              <a:t></a:t>
            </a:r>
            <a:r>
              <a:rPr lang="en-US" baseline="30000" dirty="0"/>
              <a:t>2</a:t>
            </a:r>
            <a:r>
              <a:rPr lang="en-US" b="1" dirty="0"/>
              <a:t>I</a:t>
            </a:r>
            <a:r>
              <a:rPr lang="en-US" dirty="0"/>
              <a:t>.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   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53F13BB-194A-4288-8F9A-32AB7AF96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1800"/>
            <a:ext cx="7499176" cy="310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5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A.4. </a:t>
            </a:r>
            <a:r>
              <a:rPr lang="en-US" b="1" dirty="0" err="1"/>
              <a:t>Homocedasticidade</a:t>
            </a:r>
            <a:r>
              <a:rPr lang="en-US" b="1" dirty="0"/>
              <a:t> e </a:t>
            </a: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Autocorrelação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dirty="0"/>
                  <a:t>Na forma </a:t>
                </a:r>
                <a:r>
                  <a:rPr lang="en-US" dirty="0" err="1"/>
                  <a:t>matricial</a:t>
                </a:r>
                <a:r>
                  <a:rPr lang="en-US" dirty="0"/>
                  <a:t>, </a:t>
                </a:r>
                <a:r>
                  <a:rPr lang="en-US" dirty="0" err="1"/>
                  <a:t>esta</a:t>
                </a:r>
                <a:r>
                  <a:rPr lang="en-US" dirty="0"/>
                  <a:t> </a:t>
                </a:r>
                <a:r>
                  <a:rPr lang="en-US" dirty="0" err="1"/>
                  <a:t>hipótese</a:t>
                </a:r>
                <a:r>
                  <a:rPr lang="en-US" dirty="0"/>
                  <a:t> é </a:t>
                </a:r>
                <a:r>
                  <a:rPr lang="en-US" dirty="0" err="1"/>
                  <a:t>igual</a:t>
                </a:r>
                <a:r>
                  <a:rPr lang="en-US" dirty="0"/>
                  <a:t> a:</a:t>
                </a:r>
              </a:p>
              <a:p>
                <a:pPr lvl="1" eaLnBrk="1" hangingPunct="1"/>
                <a:endParaRPr lang="en-US" dirty="0"/>
              </a:p>
              <a:p>
                <a:pPr lvl="1" eaLnBrk="1" hangingPunct="1"/>
                <a:r>
                  <a:rPr lang="en-US" dirty="0" err="1"/>
                  <a:t>Var</a:t>
                </a:r>
                <a:r>
                  <a:rPr lang="en-US" dirty="0"/>
                  <a:t>[</a:t>
                </a:r>
                <a:r>
                  <a:rPr lang="en-US" b="1" dirty="0">
                    <a:sym typeface="Symbol" pitchFamily="18" charset="2"/>
                  </a:rPr>
                  <a:t></a:t>
                </a:r>
                <a:r>
                  <a:rPr lang="en-US" dirty="0"/>
                  <a:t>|</a:t>
                </a:r>
                <a:r>
                  <a:rPr lang="en-US" b="1" dirty="0"/>
                  <a:t>X</a:t>
                </a:r>
                <a:r>
                  <a:rPr lang="en-US" dirty="0"/>
                  <a:t>] = </a:t>
                </a:r>
                <a:r>
                  <a:rPr lang="en-US" dirty="0">
                    <a:sym typeface="Symbol" pitchFamily="18" charset="2"/>
                  </a:rPr>
                  <a:t></a:t>
                </a:r>
                <a:r>
                  <a:rPr lang="en-US" baseline="30000" dirty="0"/>
                  <a:t>2</a:t>
                </a:r>
                <a:r>
                  <a:rPr lang="en-US" b="1" dirty="0"/>
                  <a:t>I</a:t>
                </a:r>
                <a:r>
                  <a:rPr lang="en-US" dirty="0"/>
                  <a:t>.</a:t>
                </a:r>
              </a:p>
              <a:p>
                <a:pPr lvl="1" eaLnBrk="1" hangingPunct="1"/>
                <a:r>
                  <a:rPr lang="en-US" b="1" dirty="0"/>
                  <a:t>I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 eaLnBrk="1" hangingPunct="1"/>
                <a:r>
                  <a:rPr lang="en-US" dirty="0"/>
                  <a:t>Var[</a:t>
                </a:r>
                <a:r>
                  <a:rPr lang="en-US" b="1" dirty="0">
                    <a:sym typeface="Symbol" pitchFamily="18" charset="2"/>
                  </a:rPr>
                  <a:t></a:t>
                </a:r>
                <a:r>
                  <a:rPr lang="en-US" dirty="0"/>
                  <a:t>] = </a:t>
                </a:r>
                <a:r>
                  <a:rPr lang="en-US" dirty="0">
                    <a:sym typeface="Symbol" pitchFamily="18" charset="2"/>
                  </a:rPr>
                  <a:t></a:t>
                </a:r>
                <a:r>
                  <a:rPr lang="en-US" baseline="30000" dirty="0"/>
                  <a:t>2</a:t>
                </a:r>
                <a:r>
                  <a:rPr lang="en-US" b="1" dirty="0"/>
                  <a:t>I</a:t>
                </a:r>
                <a:r>
                  <a:rPr lang="en-US" dirty="0"/>
                  <a:t>?  </a:t>
                </a:r>
              </a:p>
              <a:p>
                <a:pPr lvl="1" eaLnBrk="1" hangingPunct="1"/>
                <a:r>
                  <a:rPr lang="en-US" b="1" dirty="0" err="1"/>
                  <a:t>Exercício</a:t>
                </a:r>
                <a:r>
                  <a:rPr lang="en-US" b="1" dirty="0"/>
                  <a:t>: </a:t>
                </a:r>
                <a:r>
                  <a:rPr lang="en-US" dirty="0" err="1"/>
                  <a:t>Prova</a:t>
                </a:r>
                <a:r>
                  <a:rPr lang="en-US" dirty="0"/>
                  <a:t>:  Var[</a:t>
                </a:r>
                <a:r>
                  <a:rPr lang="en-US" b="1" dirty="0">
                    <a:sym typeface="Symbol" pitchFamily="18" charset="2"/>
                  </a:rPr>
                  <a:t></a:t>
                </a:r>
                <a:r>
                  <a:rPr lang="en-US" dirty="0"/>
                  <a:t>] = E[Var[</a:t>
                </a:r>
                <a:r>
                  <a:rPr lang="en-US" b="1" dirty="0">
                    <a:sym typeface="Symbol" pitchFamily="18" charset="2"/>
                  </a:rPr>
                  <a:t></a:t>
                </a:r>
                <a:r>
                  <a:rPr lang="en-US" dirty="0"/>
                  <a:t>|</a:t>
                </a:r>
                <a:r>
                  <a:rPr lang="en-US" b="1" dirty="0"/>
                  <a:t>X</a:t>
                </a:r>
                <a:r>
                  <a:rPr lang="en-US" dirty="0"/>
                  <a:t>]] + Var[E[</a:t>
                </a:r>
                <a:r>
                  <a:rPr lang="en-US" b="1" dirty="0">
                    <a:sym typeface="Symbol" pitchFamily="18" charset="2"/>
                  </a:rPr>
                  <a:t></a:t>
                </a:r>
                <a:r>
                  <a:rPr lang="en-US" dirty="0"/>
                  <a:t>|</a:t>
                </a:r>
                <a:r>
                  <a:rPr lang="en-US" b="1" dirty="0"/>
                  <a:t>X</a:t>
                </a:r>
                <a:r>
                  <a:rPr lang="en-US" dirty="0"/>
                  <a:t>]].  </a:t>
                </a:r>
              </a:p>
            </p:txBody>
          </p:sp>
        </mc:Choice>
        <mc:Fallback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4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055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A.5. Processo de geração dos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 x</a:t>
            </a:r>
            <a:r>
              <a:rPr lang="pt-BR" sz="1600" dirty="0"/>
              <a:t>i </a:t>
            </a:r>
            <a:r>
              <a:rPr lang="pt-BR" dirty="0"/>
              <a:t>é não estocástico </a:t>
            </a:r>
          </a:p>
          <a:p>
            <a:endParaRPr lang="pt-BR" dirty="0"/>
          </a:p>
          <a:p>
            <a:r>
              <a:rPr lang="pt-BR" dirty="0" err="1"/>
              <a:t>Regressores</a:t>
            </a:r>
            <a:r>
              <a:rPr lang="pt-BR" dirty="0"/>
              <a:t> não são estocásticos – simplicidade</a:t>
            </a:r>
          </a:p>
          <a:p>
            <a:endParaRPr lang="pt-BR" dirty="0"/>
          </a:p>
          <a:p>
            <a:r>
              <a:rPr lang="pt-BR" dirty="0"/>
              <a:t>Constante e termos aleatórios</a:t>
            </a:r>
          </a:p>
        </p:txBody>
      </p:sp>
    </p:spTree>
    <p:extLst>
      <p:ext uri="{BB962C8B-B14F-4D97-AF65-F5344CB8AC3E}">
        <p14:creationId xmlns:p14="http://schemas.microsoft.com/office/powerpoint/2010/main" val="3481780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Distribuição</a:t>
            </a:r>
            <a:r>
              <a:rPr lang="en-US"/>
              <a:t> </a:t>
            </a:r>
            <a:r>
              <a:rPr lang="en-US" b="1"/>
              <a:t>Normal </a:t>
            </a:r>
            <a:r>
              <a:rPr lang="en-US"/>
              <a:t>de </a:t>
            </a:r>
            <a:r>
              <a:rPr lang="el-GR"/>
              <a:t>ε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>          </a:t>
            </a:r>
          </a:p>
          <a:p>
            <a:pPr eaLnBrk="1" hangingPunct="1"/>
            <a:r>
              <a:rPr lang="en-US" dirty="0" err="1"/>
              <a:t>Usada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facilitar</a:t>
            </a:r>
            <a:r>
              <a:rPr lang="en-US" dirty="0"/>
              <a:t> as </a:t>
            </a:r>
            <a:r>
              <a:rPr lang="en-US" dirty="0" err="1"/>
              <a:t>derivações</a:t>
            </a:r>
            <a:r>
              <a:rPr lang="en-US" dirty="0"/>
              <a:t> de </a:t>
            </a:r>
            <a:r>
              <a:rPr lang="en-US" dirty="0" err="1"/>
              <a:t>estatísticas</a:t>
            </a:r>
            <a:r>
              <a:rPr lang="en-US" dirty="0"/>
              <a:t> de testes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amostras</a:t>
            </a:r>
            <a:r>
              <a:rPr lang="en-US" dirty="0"/>
              <a:t> </a:t>
            </a:r>
            <a:r>
              <a:rPr lang="en-US" dirty="0" err="1"/>
              <a:t>finitas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 err="1"/>
              <a:t>Derivação</a:t>
            </a:r>
            <a:r>
              <a:rPr lang="en-US" dirty="0"/>
              <a:t> das </a:t>
            </a:r>
            <a:r>
              <a:rPr lang="en-US" dirty="0" err="1"/>
              <a:t>distribuições</a:t>
            </a:r>
            <a:r>
              <a:rPr lang="en-US" dirty="0"/>
              <a:t> </a:t>
            </a:r>
            <a:r>
              <a:rPr lang="en-US" dirty="0" err="1"/>
              <a:t>exatas</a:t>
            </a:r>
            <a:r>
              <a:rPr lang="en-US" dirty="0"/>
              <a:t> das </a:t>
            </a:r>
            <a:r>
              <a:rPr lang="en-US" dirty="0" err="1"/>
              <a:t>estatísticas</a:t>
            </a:r>
            <a:r>
              <a:rPr lang="en-US" dirty="0"/>
              <a:t> t, F. 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2438400" y="4495800"/>
          <a:ext cx="381846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ção" r:id="rId4" imgW="1040948" imgH="228501" progId="Equation.3">
                  <p:embed/>
                </p:oleObj>
              </mc:Choice>
              <mc:Fallback>
                <p:oleObj name="Equação" r:id="rId4" imgW="1040948" imgH="228501" progId="Equation.3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95800"/>
                        <a:ext cx="381846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18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 u="sng" dirty="0"/>
              <a:t>O </a:t>
            </a:r>
            <a:r>
              <a:rPr lang="en-US" b="1" i="1" u="sng" dirty="0" err="1"/>
              <a:t>Modelo</a:t>
            </a:r>
            <a:r>
              <a:rPr lang="en-US" b="1" i="1" u="sng" dirty="0"/>
              <a:t> Linear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y</a:t>
            </a:r>
            <a:r>
              <a:rPr lang="en-US"/>
              <a:t> = </a:t>
            </a:r>
            <a:r>
              <a:rPr lang="en-US" b="1"/>
              <a:t>X</a:t>
            </a:r>
            <a:r>
              <a:rPr lang="en-US" b="1">
                <a:sym typeface="Symbol" pitchFamily="18" charset="2"/>
              </a:rPr>
              <a:t>+</a:t>
            </a:r>
            <a:r>
              <a:rPr lang="el-GR" b="1">
                <a:sym typeface="Symbol" pitchFamily="18" charset="2"/>
              </a:rPr>
              <a:t>ε</a:t>
            </a:r>
            <a:r>
              <a:rPr lang="en-US">
                <a:sym typeface="Symbol" pitchFamily="18" charset="2"/>
              </a:rPr>
              <a:t>, N observações, K colunas em </a:t>
            </a:r>
            <a:r>
              <a:rPr lang="en-US" b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, incluindo a coluna de um.</a:t>
            </a:r>
          </a:p>
          <a:p>
            <a:pPr lvl="1" eaLnBrk="1" hangingPunct="1"/>
            <a:r>
              <a:rPr lang="en-US">
                <a:sym typeface="Symbol" pitchFamily="18" charset="2"/>
              </a:rPr>
              <a:t>Hipóteses sobre </a:t>
            </a:r>
            <a:r>
              <a:rPr lang="en-US" b="1">
                <a:sym typeface="Symbol" pitchFamily="18" charset="2"/>
              </a:rPr>
              <a:t>X</a:t>
            </a:r>
          </a:p>
          <a:p>
            <a:pPr lvl="1" eaLnBrk="1" hangingPunct="1"/>
            <a:r>
              <a:rPr lang="en-US">
                <a:sym typeface="Symbol" pitchFamily="18" charset="2"/>
              </a:rPr>
              <a:t>Hipóteses sobre </a:t>
            </a:r>
            <a:r>
              <a:rPr lang="el-GR" b="1">
                <a:sym typeface="Symbol" pitchFamily="18" charset="2"/>
              </a:rPr>
              <a:t>ε</a:t>
            </a:r>
            <a:r>
              <a:rPr lang="en-US" b="1">
                <a:sym typeface="Symbol" pitchFamily="18" charset="2"/>
              </a:rPr>
              <a:t>|X</a:t>
            </a:r>
          </a:p>
          <a:p>
            <a:pPr lvl="1" eaLnBrk="1" hangingPunct="1"/>
            <a:r>
              <a:rPr lang="en-US" b="1">
                <a:sym typeface="Symbol" pitchFamily="18" charset="2"/>
              </a:rPr>
              <a:t>E[</a:t>
            </a:r>
            <a:r>
              <a:rPr lang="el-GR" b="1">
                <a:sym typeface="Symbol" pitchFamily="18" charset="2"/>
              </a:rPr>
              <a:t>ε</a:t>
            </a:r>
            <a:r>
              <a:rPr lang="en-US" b="1">
                <a:sym typeface="Symbol" pitchFamily="18" charset="2"/>
              </a:rPr>
              <a:t>|X]=0, E[</a:t>
            </a:r>
            <a:r>
              <a:rPr lang="el-GR" b="1">
                <a:sym typeface="Symbol" pitchFamily="18" charset="2"/>
              </a:rPr>
              <a:t>ε</a:t>
            </a:r>
            <a:r>
              <a:rPr lang="en-US" b="1">
                <a:sym typeface="Symbol" pitchFamily="18" charset="2"/>
              </a:rPr>
              <a:t>]=0 and Cov[</a:t>
            </a:r>
            <a:r>
              <a:rPr lang="el-GR" b="1">
                <a:sym typeface="Symbol" pitchFamily="18" charset="2"/>
              </a:rPr>
              <a:t>ε</a:t>
            </a:r>
            <a:r>
              <a:rPr lang="en-US" b="1">
                <a:sym typeface="Symbol" pitchFamily="18" charset="2"/>
              </a:rPr>
              <a:t>,x]=0</a:t>
            </a:r>
            <a:endParaRPr lang="el-GR">
              <a:sym typeface="Symbol" pitchFamily="18" charset="2"/>
            </a:endParaRPr>
          </a:p>
          <a:p>
            <a:pPr eaLnBrk="1" hangingPunct="1"/>
            <a:r>
              <a:rPr lang="en-US"/>
              <a:t>Regressão?</a:t>
            </a:r>
          </a:p>
          <a:p>
            <a:pPr lvl="1" eaLnBrk="1" hangingPunct="1"/>
            <a:r>
              <a:rPr lang="en-US"/>
              <a:t>Se E[</a:t>
            </a:r>
            <a:r>
              <a:rPr lang="en-US" b="1"/>
              <a:t>y</a:t>
            </a:r>
            <a:r>
              <a:rPr lang="en-US"/>
              <a:t>|</a:t>
            </a:r>
            <a:r>
              <a:rPr lang="en-US" b="1"/>
              <a:t>X</a:t>
            </a:r>
            <a:r>
              <a:rPr lang="en-US"/>
              <a:t>] = </a:t>
            </a:r>
            <a:r>
              <a:rPr lang="en-US" b="1"/>
              <a:t>X</a:t>
            </a:r>
            <a:r>
              <a:rPr lang="en-US" b="1">
                <a:sym typeface="Symbol" pitchFamily="18" charset="2"/>
              </a:rPr>
              <a:t></a:t>
            </a:r>
          </a:p>
          <a:p>
            <a:pPr lvl="1" eaLnBrk="1" hangingPunct="1"/>
            <a:r>
              <a:rPr lang="en-US">
                <a:sym typeface="Symbol" pitchFamily="18" charset="2"/>
              </a:rPr>
              <a:t>Aproximação: projeção linear.</a:t>
            </a:r>
          </a:p>
        </p:txBody>
      </p:sp>
    </p:spTree>
    <p:extLst>
      <p:ext uri="{BB962C8B-B14F-4D97-AF65-F5344CB8AC3E}">
        <p14:creationId xmlns:p14="http://schemas.microsoft.com/office/powerpoint/2010/main" val="672066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Duas pedras fundamentais em Econometria Clássica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Modelo de regressão linear múltipla – o modelo econométrico e suas hipóteses: </a:t>
            </a:r>
          </a:p>
          <a:p>
            <a:pPr marL="952500" lvl="1" indent="-514350"/>
            <a:r>
              <a:rPr lang="pt-BR" dirty="0"/>
              <a:t>Estabelecemos a relação entre as variáveis;</a:t>
            </a:r>
          </a:p>
          <a:p>
            <a:pPr marL="952500" lvl="1" indent="-514350"/>
            <a:r>
              <a:rPr lang="pt-BR" dirty="0"/>
              <a:t>Hipóteses sobre o processo de geração de dados – FRP – função de regressão populacional.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Método de estimação dos parâmetros do modelo para achar a </a:t>
            </a:r>
            <a:r>
              <a:rPr lang="pt-BR" b="1" i="1" dirty="0"/>
              <a:t>magnitude </a:t>
            </a:r>
            <a:r>
              <a:rPr lang="pt-BR" dirty="0"/>
              <a:t>dos efeitos:</a:t>
            </a:r>
          </a:p>
          <a:p>
            <a:pPr marL="952500" lvl="1" indent="-514350"/>
            <a:r>
              <a:rPr lang="pt-BR" dirty="0"/>
              <a:t>Método de Mínimos Quadrados Ordinários;</a:t>
            </a:r>
          </a:p>
          <a:p>
            <a:pPr marL="952500" lvl="1" indent="-514350"/>
            <a:r>
              <a:rPr lang="pt-BR" dirty="0"/>
              <a:t>FRA – função de regressão amostral.</a:t>
            </a:r>
          </a:p>
        </p:txBody>
      </p:sp>
    </p:spTree>
    <p:extLst>
      <p:ext uri="{BB962C8B-B14F-4D97-AF65-F5344CB8AC3E}">
        <p14:creationId xmlns:p14="http://schemas.microsoft.com/office/powerpoint/2010/main" val="3371410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7" y="557808"/>
            <a:ext cx="8773819" cy="1143000"/>
          </a:xfrm>
        </p:spPr>
        <p:txBody>
          <a:bodyPr/>
          <a:lstStyle/>
          <a:p>
            <a:pPr algn="ctr"/>
            <a:r>
              <a:rPr lang="pt-BR" dirty="0"/>
              <a:t>Regressão populacional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Lugar geométrico das médias condicionais da variável dependente para os valores fixados das variáveis explicativas.</a:t>
            </a:r>
          </a:p>
          <a:p>
            <a:endParaRPr lang="pt-BR" dirty="0"/>
          </a:p>
          <a:p>
            <a:r>
              <a:rPr lang="pt-BR" dirty="0"/>
              <a:t>FRP : E(y/x</a:t>
            </a:r>
            <a:r>
              <a:rPr lang="pt-BR" sz="1600" dirty="0"/>
              <a:t>1.....</a:t>
            </a:r>
            <a:r>
              <a:rPr lang="pt-BR" dirty="0"/>
              <a:t> </a:t>
            </a:r>
            <a:r>
              <a:rPr lang="pt-BR" dirty="0" err="1"/>
              <a:t>x</a:t>
            </a:r>
            <a:r>
              <a:rPr lang="pt-BR" sz="1600" dirty="0" err="1"/>
              <a:t>k</a:t>
            </a:r>
            <a:r>
              <a:rPr lang="pt-BR" dirty="0"/>
              <a:t>) = f(x</a:t>
            </a:r>
            <a:r>
              <a:rPr lang="pt-BR" sz="1600" dirty="0"/>
              <a:t>1...</a:t>
            </a:r>
            <a:r>
              <a:rPr lang="pt-BR" dirty="0"/>
              <a:t> </a:t>
            </a:r>
            <a:r>
              <a:rPr lang="pt-BR" dirty="0" err="1"/>
              <a:t>x</a:t>
            </a:r>
            <a:r>
              <a:rPr lang="pt-BR" sz="1600" dirty="0" err="1"/>
              <a:t>k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b="1" dirty="0"/>
              <a:t>Regressão de Y contra X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195B4B1-EF84-4110-B07D-5D66218FDCF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39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4D49A-2DFB-4DD0-B17C-D21C2642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Regressão: média condicional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65C399-DB93-4FF5-A2BB-281EAD2C1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Regressão de y em x: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OBS: dar uma olhada no Apêndice B do Greene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31198D-73F6-4FAA-A2C7-9AA225E99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64" y="1988840"/>
            <a:ext cx="5773271" cy="164054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D1BC159-42C3-427C-B711-9E4C38156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5013176"/>
            <a:ext cx="3442447" cy="114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18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regressão populacional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624536"/>
          </a:xfrm>
        </p:spPr>
        <p:txBody>
          <a:bodyPr/>
          <a:lstStyle/>
          <a:p>
            <a:r>
              <a:rPr lang="pt-BR" dirty="0"/>
              <a:t> FRP : E(y/x</a:t>
            </a:r>
            <a:r>
              <a:rPr lang="pt-BR" sz="1600" dirty="0"/>
              <a:t>1.....</a:t>
            </a:r>
            <a:r>
              <a:rPr lang="pt-BR" dirty="0"/>
              <a:t> </a:t>
            </a:r>
            <a:r>
              <a:rPr lang="pt-BR" dirty="0" err="1"/>
              <a:t>x</a:t>
            </a:r>
            <a:r>
              <a:rPr lang="pt-BR" sz="1600" dirty="0" err="1"/>
              <a:t>k</a:t>
            </a:r>
            <a:r>
              <a:rPr lang="pt-BR" dirty="0"/>
              <a:t>) = f(x</a:t>
            </a:r>
            <a:r>
              <a:rPr lang="pt-BR" sz="1600" dirty="0"/>
              <a:t>1...</a:t>
            </a:r>
            <a:r>
              <a:rPr lang="pt-BR" dirty="0"/>
              <a:t> </a:t>
            </a:r>
            <a:r>
              <a:rPr lang="pt-BR" dirty="0" err="1"/>
              <a:t>x</a:t>
            </a:r>
            <a:r>
              <a:rPr lang="pt-BR" sz="1600" dirty="0" err="1"/>
              <a:t>k</a:t>
            </a:r>
            <a:r>
              <a:rPr lang="pt-BR" dirty="0"/>
              <a:t>)), qual a resposta média do y para um dado conjunto de valores de x</a:t>
            </a:r>
            <a:r>
              <a:rPr lang="pt-BR" sz="1600" dirty="0"/>
              <a:t>1...</a:t>
            </a:r>
            <a:r>
              <a:rPr lang="pt-BR" dirty="0"/>
              <a:t> </a:t>
            </a:r>
            <a:r>
              <a:rPr lang="pt-BR" dirty="0" err="1"/>
              <a:t>X</a:t>
            </a:r>
            <a:r>
              <a:rPr lang="pt-BR" sz="1600" dirty="0" err="1"/>
              <a:t>k</a:t>
            </a:r>
            <a:r>
              <a:rPr lang="pt-BR" sz="1600" dirty="0"/>
              <a:t>.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 Qual a forma de f(.)?</a:t>
            </a:r>
          </a:p>
          <a:p>
            <a:endParaRPr lang="pt-BR" dirty="0"/>
          </a:p>
          <a:p>
            <a:r>
              <a:rPr lang="pt-BR" dirty="0"/>
              <a:t> Função linear: RLM</a:t>
            </a:r>
          </a:p>
          <a:p>
            <a:pPr>
              <a:buNone/>
            </a:pPr>
            <a:r>
              <a:rPr lang="pt-BR" dirty="0"/>
              <a:t>        E(y/x) = </a:t>
            </a:r>
            <a:r>
              <a:rPr lang="en-US" i="1" dirty="0">
                <a:latin typeface="Symbol" pitchFamily="18" charset="2"/>
              </a:rPr>
              <a:t>b</a:t>
            </a:r>
            <a:r>
              <a:rPr lang="en-US" i="1" baseline="-25000" dirty="0"/>
              <a:t>1</a:t>
            </a:r>
            <a:r>
              <a:rPr lang="en-US" dirty="0"/>
              <a:t> + </a:t>
            </a:r>
            <a:r>
              <a:rPr lang="en-US" i="1" dirty="0">
                <a:latin typeface="Symbol" pitchFamily="18" charset="2"/>
              </a:rPr>
              <a:t>b</a:t>
            </a:r>
            <a:r>
              <a:rPr lang="en-US" i="1" baseline="-25000" dirty="0"/>
              <a:t>2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i="1" dirty="0"/>
              <a:t> </a:t>
            </a:r>
            <a:r>
              <a:rPr lang="en-US" dirty="0"/>
              <a:t>+….+ </a:t>
            </a:r>
            <a:r>
              <a:rPr lang="en-US" i="1" dirty="0" err="1">
                <a:latin typeface="Symbol" pitchFamily="18" charset="2"/>
              </a:rPr>
              <a:t>b</a:t>
            </a:r>
            <a:r>
              <a:rPr lang="en-US" i="1" baseline="-25000" dirty="0" err="1"/>
              <a:t>k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i="1" dirty="0"/>
              <a:t> é a </a:t>
            </a:r>
            <a:r>
              <a:rPr lang="en-US" i="1" dirty="0" err="1"/>
              <a:t>função</a:t>
            </a:r>
            <a:r>
              <a:rPr lang="en-US" i="1" dirty="0"/>
              <a:t> linear de </a:t>
            </a:r>
            <a:r>
              <a:rPr lang="en-US" i="1" dirty="0" err="1"/>
              <a:t>regressão</a:t>
            </a:r>
            <a:r>
              <a:rPr lang="en-US" i="1" dirty="0"/>
              <a:t> </a:t>
            </a:r>
            <a:r>
              <a:rPr lang="en-US" i="1" dirty="0" err="1"/>
              <a:t>populacional</a:t>
            </a:r>
            <a:r>
              <a:rPr lang="en-US" i="1" dirty="0"/>
              <a:t>.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195B4B1-EF84-4110-B07D-5D66218FDCF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37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estocástica da FRP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Há um desvio de y de uma unidade de observação em torno do valor esperado médio. </a:t>
            </a:r>
          </a:p>
          <a:p>
            <a:r>
              <a:rPr lang="pt-BR" dirty="0"/>
              <a:t>Definimos este desvio como: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195B4B1-EF84-4110-B07D-5D66218FDCF7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/>
          </p:nvPr>
        </p:nvGraphicFramePr>
        <p:xfrm>
          <a:off x="2808288" y="3476625"/>
          <a:ext cx="2900362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ção" r:id="rId3" imgW="1091880" imgH="457200" progId="Equation.3">
                  <p:embed/>
                </p:oleObj>
              </mc:Choice>
              <mc:Fallback>
                <p:oleObj name="Equação" r:id="rId3" imgW="1091880" imgH="457200" progId="Equation.3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3476625"/>
                        <a:ext cx="2900362" cy="1214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6429388" y="5143512"/>
            <a:ext cx="2071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Variável aleatória não observada</a:t>
            </a:r>
          </a:p>
        </p:txBody>
      </p:sp>
      <p:cxnSp>
        <p:nvCxnSpPr>
          <p:cNvPr id="9" name="Conector de seta reta 8"/>
          <p:cNvCxnSpPr/>
          <p:nvPr/>
        </p:nvCxnSpPr>
        <p:spPr bwMode="auto">
          <a:xfrm>
            <a:off x="5719770" y="4730572"/>
            <a:ext cx="928694" cy="3858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Elipse 9"/>
          <p:cNvSpPr/>
          <p:nvPr/>
        </p:nvSpPr>
        <p:spPr bwMode="auto">
          <a:xfrm>
            <a:off x="5076828" y="4221088"/>
            <a:ext cx="642942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Conector de seta reta 10"/>
          <p:cNvCxnSpPr/>
          <p:nvPr/>
        </p:nvCxnSpPr>
        <p:spPr bwMode="auto">
          <a:xfrm rot="5400000">
            <a:off x="4765932" y="5122123"/>
            <a:ext cx="704856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CaixaDeTexto 12"/>
          <p:cNvSpPr txBox="1"/>
          <p:nvPr/>
        </p:nvSpPr>
        <p:spPr>
          <a:xfrm>
            <a:off x="1857356" y="5786454"/>
            <a:ext cx="3429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Distúrbio estocástico/termos de erro</a:t>
            </a:r>
          </a:p>
        </p:txBody>
      </p:sp>
    </p:spTree>
    <p:extLst>
      <p:ext uri="{BB962C8B-B14F-4D97-AF65-F5344CB8AC3E}">
        <p14:creationId xmlns:p14="http://schemas.microsoft.com/office/powerpoint/2010/main" val="13416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Regressão</a:t>
            </a:r>
            <a:r>
              <a:rPr lang="en-US" dirty="0"/>
              <a:t> Linear </a:t>
            </a:r>
            <a:r>
              <a:rPr lang="en-US" dirty="0" err="1"/>
              <a:t>Múltipla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 err="1"/>
              <a:t>Utilizado</a:t>
            </a:r>
            <a:r>
              <a:rPr lang="en-US" sz="2400" dirty="0"/>
              <a:t>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err="1"/>
              <a:t>estudar</a:t>
            </a:r>
            <a:r>
              <a:rPr lang="en-US" sz="2400" dirty="0"/>
              <a:t> a </a:t>
            </a:r>
            <a:r>
              <a:rPr lang="en-US" sz="2400" dirty="0" err="1"/>
              <a:t>relação</a:t>
            </a:r>
            <a:r>
              <a:rPr lang="en-US" sz="2400" dirty="0"/>
              <a:t> entre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variável</a:t>
            </a:r>
            <a:r>
              <a:rPr lang="en-US" sz="2400" dirty="0"/>
              <a:t> </a:t>
            </a:r>
            <a:r>
              <a:rPr lang="en-US" sz="2400" dirty="0" err="1"/>
              <a:t>dependente</a:t>
            </a:r>
            <a:r>
              <a:rPr lang="en-US" sz="2400" dirty="0"/>
              <a:t> 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variáveis</a:t>
            </a:r>
            <a:r>
              <a:rPr lang="en-US" sz="2400" dirty="0"/>
              <a:t> </a:t>
            </a:r>
            <a:r>
              <a:rPr lang="en-US" sz="2400" dirty="0" err="1"/>
              <a:t>independentes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Forma </a:t>
            </a:r>
            <a:r>
              <a:rPr lang="en-US" sz="2400" dirty="0" err="1"/>
              <a:t>genérica</a:t>
            </a:r>
            <a:r>
              <a:rPr lang="en-US" sz="2400" dirty="0"/>
              <a:t> do </a:t>
            </a:r>
            <a:r>
              <a:rPr lang="en-US" sz="2400" dirty="0" err="1"/>
              <a:t>modelo</a:t>
            </a:r>
            <a:r>
              <a:rPr lang="en-US" sz="2400" dirty="0"/>
              <a:t> de </a:t>
            </a:r>
            <a:r>
              <a:rPr lang="en-US" sz="2400" dirty="0" err="1"/>
              <a:t>regressão</a:t>
            </a:r>
            <a:r>
              <a:rPr lang="en-US" sz="2400" dirty="0"/>
              <a:t> linear: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/>
              <a:t>    y = f(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,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,…,</a:t>
            </a:r>
            <a:r>
              <a:rPr lang="en-US" sz="2400" i="1" dirty="0"/>
              <a:t>x</a:t>
            </a:r>
            <a:r>
              <a:rPr lang="en-US" sz="2400" i="1" baseline="-25000" dirty="0"/>
              <a:t>K</a:t>
            </a:r>
            <a:r>
              <a:rPr lang="en-US" sz="2400" dirty="0"/>
              <a:t>,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baseline="-25000" dirty="0"/>
              <a:t>1</a:t>
            </a:r>
            <a:r>
              <a:rPr lang="en-US" sz="2400" dirty="0"/>
              <a:t>,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baseline="-25000" dirty="0"/>
              <a:t>2</a:t>
            </a:r>
            <a:r>
              <a:rPr lang="en-US" sz="2400" dirty="0"/>
              <a:t>,…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i="1" baseline="-25000" dirty="0"/>
              <a:t>K</a:t>
            </a:r>
            <a:r>
              <a:rPr lang="en-US" sz="2400" dirty="0"/>
              <a:t>) + </a:t>
            </a:r>
            <a:r>
              <a:rPr lang="el-GR" sz="2400" dirty="0"/>
              <a:t>ε</a:t>
            </a:r>
            <a:endParaRPr lang="pt-BR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pt-BR" sz="2400" dirty="0"/>
              <a:t>       </a:t>
            </a:r>
            <a:r>
              <a:rPr lang="en-US" sz="2400" dirty="0"/>
              <a:t>= 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baseline="-25000" dirty="0"/>
              <a:t>1</a:t>
            </a:r>
            <a:r>
              <a:rPr lang="en-US" sz="2400" dirty="0"/>
              <a:t>  + 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baseline="-25000" dirty="0"/>
              <a:t>2</a:t>
            </a:r>
            <a:r>
              <a:rPr lang="en-US" sz="2400" dirty="0"/>
              <a:t> + … + 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K</a:t>
            </a:r>
            <a:r>
              <a:rPr lang="en-US" sz="2400" dirty="0" err="1">
                <a:sym typeface="Symbol" pitchFamily="18" charset="2"/>
              </a:rPr>
              <a:t></a:t>
            </a:r>
            <a:r>
              <a:rPr lang="en-US" sz="2400" i="1" baseline="-25000" dirty="0" err="1"/>
              <a:t>K</a:t>
            </a:r>
            <a:r>
              <a:rPr lang="en-US" sz="2400" dirty="0"/>
              <a:t> + </a:t>
            </a:r>
            <a:r>
              <a:rPr lang="el-GR" sz="2400" dirty="0"/>
              <a:t>ε</a:t>
            </a:r>
            <a:endParaRPr lang="en-US" sz="2400" b="1" baseline="-250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f(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,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,…,</a:t>
            </a:r>
            <a:r>
              <a:rPr lang="en-US" sz="2400" i="1" dirty="0"/>
              <a:t>x</a:t>
            </a:r>
            <a:r>
              <a:rPr lang="en-US" sz="2400" i="1" baseline="-25000" dirty="0"/>
              <a:t>K</a:t>
            </a:r>
            <a:r>
              <a:rPr lang="en-US" sz="2400" dirty="0"/>
              <a:t>,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baseline="-25000" dirty="0"/>
              <a:t>1</a:t>
            </a:r>
            <a:r>
              <a:rPr lang="en-US" sz="2400" dirty="0"/>
              <a:t>,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baseline="-25000" dirty="0"/>
              <a:t>2</a:t>
            </a:r>
            <a:r>
              <a:rPr lang="en-US" sz="2400" dirty="0"/>
              <a:t>,…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i="1" baseline="-25000" dirty="0"/>
              <a:t>K</a:t>
            </a:r>
            <a:r>
              <a:rPr lang="en-US" sz="2400" dirty="0"/>
              <a:t>) é a </a:t>
            </a:r>
            <a:r>
              <a:rPr lang="en-US" sz="2400" dirty="0" err="1"/>
              <a:t>equação</a:t>
            </a:r>
            <a:r>
              <a:rPr lang="en-US" sz="2400" dirty="0"/>
              <a:t> de </a:t>
            </a:r>
            <a:r>
              <a:rPr lang="en-US" sz="2400" dirty="0" err="1"/>
              <a:t>regressão</a:t>
            </a:r>
            <a:r>
              <a:rPr lang="en-US" sz="2400" dirty="0"/>
              <a:t> </a:t>
            </a:r>
            <a:r>
              <a:rPr lang="en-US" sz="2400" dirty="0" err="1"/>
              <a:t>populacional</a:t>
            </a:r>
            <a:r>
              <a:rPr lang="en-US" sz="2400" dirty="0"/>
              <a:t> de y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,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,…,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K</a:t>
            </a:r>
            <a:r>
              <a:rPr lang="en-US" sz="2400" dirty="0"/>
              <a:t> 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Y é o </a:t>
            </a:r>
            <a:r>
              <a:rPr lang="en-US" sz="2400" dirty="0" err="1"/>
              <a:t>regressando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,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,…,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K</a:t>
            </a:r>
            <a:r>
              <a:rPr lang="en-US" sz="2400" i="1" baseline="-25000" dirty="0"/>
              <a:t>  </a:t>
            </a:r>
            <a:r>
              <a:rPr lang="en-US" sz="2400" dirty="0" err="1"/>
              <a:t>regressores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controles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l-GR" sz="2400" b="1" dirty="0">
                <a:solidFill>
                  <a:srgbClr val="3366FF"/>
                </a:solidFill>
              </a:rPr>
              <a:t>ε</a:t>
            </a:r>
            <a:r>
              <a:rPr lang="pt-BR" sz="2400" b="1" dirty="0">
                <a:solidFill>
                  <a:srgbClr val="3366FF"/>
                </a:solidFill>
              </a:rPr>
              <a:t> é o distúrbio aleatório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400800" y="5638800"/>
            <a:ext cx="2209800" cy="64633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Erros de medida, variáveis omitidas</a:t>
            </a:r>
          </a:p>
        </p:txBody>
      </p:sp>
      <p:cxnSp>
        <p:nvCxnSpPr>
          <p:cNvPr id="6" name="Conector de seta reta 5"/>
          <p:cNvCxnSpPr/>
          <p:nvPr/>
        </p:nvCxnSpPr>
        <p:spPr bwMode="auto">
          <a:xfrm>
            <a:off x="4800600" y="5867400"/>
            <a:ext cx="1524000" cy="152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CaixaDeTexto 6"/>
          <p:cNvSpPr txBox="1"/>
          <p:nvPr/>
        </p:nvSpPr>
        <p:spPr>
          <a:xfrm>
            <a:off x="6553200" y="4687669"/>
            <a:ext cx="2209800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Betas são parâmetros</a:t>
            </a:r>
          </a:p>
        </p:txBody>
      </p:sp>
    </p:spTree>
    <p:extLst>
      <p:ext uri="{BB962C8B-B14F-4D97-AF65-F5344CB8AC3E}">
        <p14:creationId xmlns:p14="http://schemas.microsoft.com/office/powerpoint/2010/main" val="22778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estocástica da FRP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667272"/>
          </a:xfrm>
        </p:spPr>
        <p:txBody>
          <a:bodyPr/>
          <a:lstStyle/>
          <a:p>
            <a:r>
              <a:rPr lang="pt-BR" dirty="0"/>
              <a:t>E(y/x)  é a parte determinística ou sistemática</a:t>
            </a:r>
          </a:p>
          <a:p>
            <a:endParaRPr lang="pt-BR" dirty="0"/>
          </a:p>
          <a:p>
            <a:r>
              <a:rPr lang="pt-BR" dirty="0"/>
              <a:t> O </a:t>
            </a:r>
            <a:r>
              <a:rPr lang="en-US" dirty="0">
                <a:sym typeface="Symbol" pitchFamily="18" charset="2"/>
              </a:rPr>
              <a:t> </a:t>
            </a:r>
            <a:r>
              <a:rPr lang="pt-BR" dirty="0"/>
              <a:t>é a parte aleatória ou “não sistemática.” Corresponde a uma proxy de todas as variáveis negligenciadas no nosso modelo.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195B4B1-EF84-4110-B07D-5D66218FDCF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49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regressão amostral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 </a:t>
                </a:r>
              </a:p>
              <a:p>
                <a:r>
                  <a:rPr lang="pt-BR" dirty="0"/>
                  <a:t>FRA: linha de regressão com base na amostra.</a:t>
                </a:r>
              </a:p>
              <a:p>
                <a:endParaRPr lang="pt-BR" dirty="0"/>
              </a:p>
              <a:p>
                <a:r>
                  <a:rPr lang="pt-BR" dirty="0"/>
                  <a:t>Ela é escrita como: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pt-BR" b="0" i="1" smtClean="0"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pt-BR" dirty="0"/>
                  <a:t>...+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195B4B1-EF84-4110-B07D-5D66218FDCF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2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34366" cy="1409688"/>
          </a:xfrm>
        </p:spPr>
        <p:txBody>
          <a:bodyPr/>
          <a:lstStyle/>
          <a:p>
            <a:r>
              <a:rPr lang="pt-BR" dirty="0"/>
              <a:t>Função de regressão amostral na forma estocástica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195B4B1-EF84-4110-B07D-5D66218FDCF7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8" name="Conector de seta reta 7"/>
          <p:cNvCxnSpPr/>
          <p:nvPr/>
        </p:nvCxnSpPr>
        <p:spPr bwMode="auto">
          <a:xfrm>
            <a:off x="5679289" y="2335874"/>
            <a:ext cx="1357322" cy="1143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CaixaDeTexto 8"/>
          <p:cNvSpPr txBox="1"/>
          <p:nvPr/>
        </p:nvSpPr>
        <p:spPr>
          <a:xfrm>
            <a:off x="5643538" y="3630107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Termo residual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2213070" y="1980929"/>
                <a:ext cx="4823541" cy="3839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</m:oMath>
                </a14:m>
                <a:r>
                  <a:rPr lang="pt-BR" dirty="0"/>
                  <a:t>...+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b="1" dirty="0">
                            <a:sym typeface="Symbol" pitchFamily="18" charset="2"/>
                          </a:rPr>
                          <m:t>ε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070" y="1980929"/>
                <a:ext cx="4823541" cy="383951"/>
              </a:xfrm>
              <a:prstGeom prst="rect">
                <a:avLst/>
              </a:prstGeom>
              <a:blipFill rotWithShape="1">
                <a:blip r:embed="rId2"/>
                <a:stretch>
                  <a:fillRect t="-3175" b="-253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/>
          <p:cNvSpPr/>
          <p:nvPr/>
        </p:nvSpPr>
        <p:spPr bwMode="auto">
          <a:xfrm>
            <a:off x="2699792" y="1844824"/>
            <a:ext cx="2664296" cy="72008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Conector de seta reta 9"/>
          <p:cNvCxnSpPr/>
          <p:nvPr/>
        </p:nvCxnSpPr>
        <p:spPr bwMode="auto">
          <a:xfrm flipH="1">
            <a:off x="3779912" y="2708920"/>
            <a:ext cx="72008" cy="11520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2029681" y="4081185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Parte sistemática - FRA</a:t>
            </a:r>
          </a:p>
        </p:txBody>
      </p:sp>
    </p:spTree>
    <p:extLst>
      <p:ext uri="{BB962C8B-B14F-4D97-AF65-F5344CB8AC3E}">
        <p14:creationId xmlns:p14="http://schemas.microsoft.com/office/powerpoint/2010/main" val="4286299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a regressão?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310082"/>
          </a:xfrm>
        </p:spPr>
        <p:txBody>
          <a:bodyPr/>
          <a:lstStyle/>
          <a:p>
            <a:r>
              <a:rPr lang="pt-BR" dirty="0"/>
              <a:t>Trata basicamente da estimação ou previsão do valor médio da variável </a:t>
            </a:r>
            <a:r>
              <a:rPr lang="pt-BR" i="1" dirty="0"/>
              <a:t>y </a:t>
            </a:r>
            <a:r>
              <a:rPr lang="pt-BR" dirty="0"/>
              <a:t>com base nos valores conhecidos das variáveis explicativas.</a:t>
            </a:r>
          </a:p>
          <a:p>
            <a:r>
              <a:rPr lang="pt-BR" dirty="0"/>
              <a:t>Função que relaciona a média da variável dependente para os valores fixados das variáveis explicativas.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0099"/>
                </a:solidFill>
              </a:rPr>
              <a:t>Exemplo (retirado do </a:t>
            </a:r>
            <a:r>
              <a:rPr lang="pt-BR" i="1" dirty="0" err="1">
                <a:solidFill>
                  <a:srgbClr val="000099"/>
                </a:solidFill>
              </a:rPr>
              <a:t>Gujarati</a:t>
            </a:r>
            <a:r>
              <a:rPr lang="pt-BR" i="1" dirty="0">
                <a:solidFill>
                  <a:srgbClr val="000099"/>
                </a:solidFill>
              </a:rPr>
              <a:t> – tabela 2.1):</a:t>
            </a:r>
          </a:p>
          <a:p>
            <a:r>
              <a:rPr lang="pt-BR" i="1" dirty="0"/>
              <a:t> y – despesas de consumo</a:t>
            </a:r>
          </a:p>
          <a:p>
            <a:r>
              <a:rPr lang="pt-BR" i="1" dirty="0"/>
              <a:t> x – renda familiar semanal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195B4B1-EF84-4110-B07D-5D66218FDCF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41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60 famílias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28800"/>
            <a:ext cx="8435280" cy="4840560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média incondicional = 7272/60 = 121,20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195B4B1-EF84-4110-B07D-5D66218FDCF7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1734860"/>
            <a:ext cx="768012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34610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400" dirty="0"/>
              <a:t>Linha de regressão populacional ou regressão de y contra 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195B4B1-EF84-4110-B07D-5D66218FDCF7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000240"/>
            <a:ext cx="6715172" cy="395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Conector de seta reta 7"/>
          <p:cNvCxnSpPr/>
          <p:nvPr/>
        </p:nvCxnSpPr>
        <p:spPr bwMode="auto">
          <a:xfrm rot="16200000" flipV="1">
            <a:off x="4393405" y="1821645"/>
            <a:ext cx="2071702" cy="10001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22256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estocástica da FRP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O que podemos dizer sobre os gastos de consumo de uma dada família e um dado nível de renda?</a:t>
            </a:r>
          </a:p>
          <a:p>
            <a:r>
              <a:rPr lang="pt-BR" dirty="0"/>
              <a:t> Para um dado x, o consumo das famílias com este x se agrupam em torno de uma média (a esperança </a:t>
            </a:r>
          </a:p>
          <a:p>
            <a:pPr>
              <a:buNone/>
            </a:pPr>
            <a:r>
              <a:rPr lang="pt-BR" dirty="0"/>
              <a:t>    condicional).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195B4B1-EF84-4110-B07D-5D66218FDCF7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9992" y="4120678"/>
            <a:ext cx="4644008" cy="273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5523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estocástica da FRP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667272"/>
          </a:xfrm>
        </p:spPr>
        <p:txBody>
          <a:bodyPr/>
          <a:lstStyle/>
          <a:p>
            <a:r>
              <a:rPr lang="pt-BR" dirty="0"/>
              <a:t> E(y/xi) é o gasto médio em consumo de todas as famílias com o mesmo nível de renda.</a:t>
            </a:r>
          </a:p>
          <a:p>
            <a:r>
              <a:rPr lang="pt-BR" dirty="0"/>
              <a:t> E(y/xi)  é a parte determinística ou sistemática</a:t>
            </a:r>
          </a:p>
          <a:p>
            <a:r>
              <a:rPr lang="pt-BR" dirty="0"/>
              <a:t> O </a:t>
            </a:r>
            <a:r>
              <a:rPr lang="pt-BR" i="1" dirty="0"/>
              <a:t>u</a:t>
            </a:r>
            <a:r>
              <a:rPr lang="pt-BR" dirty="0"/>
              <a:t> é a parte aleatória ou “não sistemática.” Corresponde a uma </a:t>
            </a:r>
            <a:r>
              <a:rPr lang="pt-BR" dirty="0" err="1"/>
              <a:t>proxy</a:t>
            </a:r>
            <a:r>
              <a:rPr lang="pt-BR" dirty="0"/>
              <a:t> de todas as variáveis negligenciadas no nosso modelo.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195B4B1-EF84-4110-B07D-5D66218FDCF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00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de 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05000"/>
            <a:ext cx="7877204" cy="4738710"/>
          </a:xfrm>
        </p:spPr>
        <p:txBody>
          <a:bodyPr/>
          <a:lstStyle/>
          <a:p>
            <a:r>
              <a:rPr lang="pt-BR" dirty="0"/>
              <a:t> Como supomos linearidade:</a:t>
            </a:r>
          </a:p>
          <a:p>
            <a:pPr>
              <a:buNone/>
            </a:pPr>
            <a:r>
              <a:rPr lang="pt-BR" dirty="0"/>
              <a:t>  </a:t>
            </a:r>
            <a:r>
              <a:rPr lang="pt-BR" dirty="0" err="1"/>
              <a:t>y</a:t>
            </a:r>
            <a:r>
              <a:rPr lang="pt-BR" sz="2400" dirty="0" err="1"/>
              <a:t>i</a:t>
            </a:r>
            <a:r>
              <a:rPr lang="pt-BR" dirty="0"/>
              <a:t> = E(y/xi)+ui = </a:t>
            </a:r>
            <a:r>
              <a:rPr lang="en-US" i="1" dirty="0">
                <a:latin typeface="Symbol" pitchFamily="18" charset="2"/>
              </a:rPr>
              <a:t>b</a:t>
            </a:r>
            <a:r>
              <a:rPr lang="en-US" i="1" baseline="-25000" dirty="0"/>
              <a:t>0</a:t>
            </a:r>
            <a:r>
              <a:rPr lang="en-US" dirty="0"/>
              <a:t> + </a:t>
            </a:r>
            <a:r>
              <a:rPr lang="en-US" i="1" dirty="0">
                <a:latin typeface="Symbol" pitchFamily="18" charset="2"/>
              </a:rPr>
              <a:t>b</a:t>
            </a:r>
            <a:r>
              <a:rPr lang="en-US" i="1" baseline="-25000" dirty="0"/>
              <a:t>1</a:t>
            </a:r>
            <a:r>
              <a:rPr lang="en-US" i="1" dirty="0"/>
              <a:t>xi + </a:t>
            </a:r>
            <a:r>
              <a:rPr lang="en-US" i="1" dirty="0" err="1"/>
              <a:t>ui</a:t>
            </a:r>
            <a:endParaRPr lang="en-US" i="1" dirty="0"/>
          </a:p>
          <a:p>
            <a:pPr>
              <a:buNone/>
            </a:pPr>
            <a:r>
              <a:rPr lang="en-US" i="1" dirty="0"/>
              <a:t>As </a:t>
            </a:r>
            <a:r>
              <a:rPr lang="en-US" i="1" dirty="0" err="1"/>
              <a:t>despesa</a:t>
            </a:r>
            <a:r>
              <a:rPr lang="en-US" i="1" dirty="0"/>
              <a:t> de </a:t>
            </a:r>
            <a:r>
              <a:rPr lang="en-US" i="1" dirty="0" err="1"/>
              <a:t>consumo</a:t>
            </a:r>
            <a:r>
              <a:rPr lang="en-US" i="1" dirty="0"/>
              <a:t> das </a:t>
            </a:r>
            <a:r>
              <a:rPr lang="en-US" i="1" dirty="0" err="1"/>
              <a:t>famílias</a:t>
            </a:r>
            <a:r>
              <a:rPr lang="en-US" i="1" dirty="0"/>
              <a:t> se </a:t>
            </a:r>
            <a:r>
              <a:rPr lang="en-US" i="1" dirty="0" err="1"/>
              <a:t>relacionam</a:t>
            </a:r>
            <a:r>
              <a:rPr lang="en-US" i="1" dirty="0"/>
              <a:t> </a:t>
            </a:r>
            <a:r>
              <a:rPr lang="en-US" i="1" dirty="0" err="1"/>
              <a:t>linearmente</a:t>
            </a:r>
            <a:r>
              <a:rPr lang="en-US" i="1" dirty="0"/>
              <a:t> com a </a:t>
            </a:r>
            <a:r>
              <a:rPr lang="en-US" i="1" dirty="0" err="1"/>
              <a:t>renda</a:t>
            </a:r>
            <a:r>
              <a:rPr lang="en-US" i="1" dirty="0"/>
              <a:t> </a:t>
            </a:r>
            <a:r>
              <a:rPr lang="en-US" i="1" dirty="0" err="1"/>
              <a:t>mais</a:t>
            </a:r>
            <a:r>
              <a:rPr lang="en-US" i="1" dirty="0"/>
              <a:t> o </a:t>
            </a:r>
            <a:r>
              <a:rPr lang="en-US" i="1" dirty="0" err="1"/>
              <a:t>termo</a:t>
            </a:r>
            <a:r>
              <a:rPr lang="en-US" i="1" dirty="0"/>
              <a:t> </a:t>
            </a:r>
            <a:r>
              <a:rPr lang="en-US" i="1" dirty="0" err="1"/>
              <a:t>estocástico</a:t>
            </a:r>
            <a:r>
              <a:rPr lang="en-US" i="1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195B4B1-EF84-4110-B07D-5D66218FDCF7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4643446"/>
            <a:ext cx="2786082" cy="2002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4874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regressão amostral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Consideramos que nossos dados são fixados para a população até agora...</a:t>
            </a:r>
          </a:p>
          <a:p>
            <a:endParaRPr lang="pt-BR" dirty="0"/>
          </a:p>
          <a:p>
            <a:r>
              <a:rPr lang="pt-BR" dirty="0"/>
              <a:t>Mas , usualmente trabalhamos com uma amostra de valores de y de acordo com alguns valores de x.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195B4B1-EF84-4110-B07D-5D66218FDCF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3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Hipóteses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de RLM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None/>
            </a:pPr>
            <a:endParaRPr lang="en-US" sz="2400" b="1" dirty="0">
              <a:solidFill>
                <a:srgbClr val="3366FF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3366FF"/>
                </a:solidFill>
              </a:rPr>
              <a:t>A.1. </a:t>
            </a:r>
            <a:r>
              <a:rPr lang="en-US" sz="2400" b="1" dirty="0" err="1">
                <a:solidFill>
                  <a:srgbClr val="3366FF"/>
                </a:solidFill>
              </a:rPr>
              <a:t>Linearidade</a:t>
            </a:r>
            <a:r>
              <a:rPr lang="en-US" sz="2400" dirty="0"/>
              <a:t> </a:t>
            </a:r>
            <a:r>
              <a:rPr lang="en-US" sz="2400" dirty="0" err="1"/>
              <a:t>significa</a:t>
            </a:r>
            <a:r>
              <a:rPr lang="en-US" sz="2400" dirty="0"/>
              <a:t> ser linear </a:t>
            </a:r>
            <a:r>
              <a:rPr lang="en-US" sz="2400" dirty="0" err="1"/>
              <a:t>nos</a:t>
            </a:r>
            <a:r>
              <a:rPr lang="en-US" sz="2400" dirty="0"/>
              <a:t> </a:t>
            </a:r>
            <a:r>
              <a:rPr lang="en-US" sz="2400" dirty="0" err="1"/>
              <a:t>parâmetros</a:t>
            </a:r>
            <a:r>
              <a:rPr lang="en-US" sz="2400" dirty="0"/>
              <a:t>.</a:t>
            </a: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3366FF"/>
                </a:solidFill>
              </a:rPr>
              <a:t>A.2. </a:t>
            </a:r>
            <a:r>
              <a:rPr lang="en-US" sz="2400" b="1" dirty="0" err="1">
                <a:solidFill>
                  <a:srgbClr val="3366FF"/>
                </a:solidFill>
              </a:rPr>
              <a:t>Identificação</a:t>
            </a:r>
            <a:r>
              <a:rPr lang="en-US" sz="2400" b="1" dirty="0">
                <a:solidFill>
                  <a:srgbClr val="3366FF"/>
                </a:solidFill>
              </a:rPr>
              <a:t> </a:t>
            </a:r>
            <a:r>
              <a:rPr lang="en-US" sz="2400" b="1" i="1" dirty="0">
                <a:solidFill>
                  <a:srgbClr val="3366FF"/>
                </a:solidFill>
              </a:rPr>
              <a:t>(full rank – </a:t>
            </a:r>
            <a:r>
              <a:rPr lang="en-US" sz="2400" b="1" i="1" dirty="0" err="1">
                <a:solidFill>
                  <a:srgbClr val="3366FF"/>
                </a:solidFill>
              </a:rPr>
              <a:t>posto</a:t>
            </a:r>
            <a:r>
              <a:rPr lang="en-US" sz="2400" b="1" i="1" dirty="0">
                <a:solidFill>
                  <a:srgbClr val="3366FF"/>
                </a:solidFill>
              </a:rPr>
              <a:t> </a:t>
            </a:r>
            <a:r>
              <a:rPr lang="en-US" sz="2400" b="1" i="1" dirty="0" err="1">
                <a:solidFill>
                  <a:srgbClr val="3366FF"/>
                </a:solidFill>
              </a:rPr>
              <a:t>cheio</a:t>
            </a:r>
            <a:r>
              <a:rPr lang="en-US" sz="2400" b="1" i="1" dirty="0">
                <a:solidFill>
                  <a:srgbClr val="3366FF"/>
                </a:solidFill>
              </a:rPr>
              <a:t>):</a:t>
            </a:r>
            <a:r>
              <a:rPr lang="en-US" sz="2400" dirty="0"/>
              <a:t>  </a:t>
            </a:r>
            <a:r>
              <a:rPr lang="en-US" sz="2400" dirty="0" err="1"/>
              <a:t>Só</a:t>
            </a:r>
            <a:r>
              <a:rPr lang="en-US" sz="2400" dirty="0"/>
              <a:t> </a:t>
            </a:r>
            <a:r>
              <a:rPr lang="en-US" sz="2400" dirty="0" err="1"/>
              <a:t>existe</a:t>
            </a:r>
            <a:r>
              <a:rPr lang="en-US" sz="2400" dirty="0"/>
              <a:t> um </a:t>
            </a:r>
            <a:r>
              <a:rPr lang="en-US" sz="2400" dirty="0" err="1"/>
              <a:t>único</a:t>
            </a:r>
            <a:r>
              <a:rPr lang="en-US" sz="2400" dirty="0"/>
              <a:t> </a:t>
            </a:r>
            <a:r>
              <a:rPr lang="en-US" sz="2400" dirty="0" err="1"/>
              <a:t>conjunto</a:t>
            </a:r>
            <a:r>
              <a:rPr lang="en-US" sz="2400" dirty="0"/>
              <a:t> de </a:t>
            </a:r>
            <a:r>
              <a:rPr lang="en-US" sz="2400" dirty="0" err="1"/>
              <a:t>parâmetros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produz</a:t>
            </a:r>
            <a:r>
              <a:rPr lang="en-US" sz="2400" dirty="0"/>
              <a:t> E[</a:t>
            </a:r>
            <a:r>
              <a:rPr lang="en-US" sz="2400" dirty="0" err="1"/>
              <a:t>y|</a:t>
            </a:r>
            <a:r>
              <a:rPr lang="en-US" sz="2400" b="1" dirty="0" err="1"/>
              <a:t>x</a:t>
            </a:r>
            <a:r>
              <a:rPr lang="en-US" sz="2400" dirty="0"/>
              <a:t>].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existe</a:t>
            </a:r>
            <a:r>
              <a:rPr lang="en-US" sz="2400" dirty="0"/>
              <a:t> </a:t>
            </a:r>
            <a:r>
              <a:rPr lang="en-US" sz="2400" dirty="0" err="1"/>
              <a:t>relação</a:t>
            </a:r>
            <a:r>
              <a:rPr lang="en-US" sz="2400" dirty="0"/>
              <a:t> linear </a:t>
            </a:r>
            <a:r>
              <a:rPr lang="en-US" sz="2400" dirty="0" err="1"/>
              <a:t>exata</a:t>
            </a:r>
            <a:r>
              <a:rPr lang="en-US" sz="2400" dirty="0"/>
              <a:t> entre as </a:t>
            </a:r>
            <a:r>
              <a:rPr lang="en-US" sz="2400" dirty="0" err="1"/>
              <a:t>variáveis</a:t>
            </a:r>
            <a:r>
              <a:rPr lang="en-US" sz="2400" dirty="0"/>
              <a:t> </a:t>
            </a:r>
            <a:r>
              <a:rPr lang="en-US" sz="2400" dirty="0" err="1"/>
              <a:t>explicativas</a:t>
            </a:r>
            <a:r>
              <a:rPr lang="en-US" sz="2400" dirty="0"/>
              <a:t>.</a:t>
            </a: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3366FF"/>
                </a:solidFill>
              </a:rPr>
              <a:t>A.3. </a:t>
            </a:r>
            <a:r>
              <a:rPr lang="en-US" sz="2400" b="1" dirty="0" err="1">
                <a:solidFill>
                  <a:srgbClr val="3366FF"/>
                </a:solidFill>
              </a:rPr>
              <a:t>Média</a:t>
            </a:r>
            <a:r>
              <a:rPr lang="en-US" sz="2400" b="1" dirty="0">
                <a:solidFill>
                  <a:srgbClr val="3366FF"/>
                </a:solidFill>
              </a:rPr>
              <a:t> </a:t>
            </a:r>
            <a:r>
              <a:rPr lang="en-US" sz="2400" b="1" dirty="0" err="1">
                <a:solidFill>
                  <a:srgbClr val="3366FF"/>
                </a:solidFill>
              </a:rPr>
              <a:t>condicional</a:t>
            </a:r>
            <a:r>
              <a:rPr lang="en-US" sz="2400" b="1" dirty="0">
                <a:solidFill>
                  <a:srgbClr val="3366FF"/>
                </a:solidFill>
              </a:rPr>
              <a:t> zero: </a:t>
            </a:r>
            <a:r>
              <a:rPr lang="en-US" sz="2400" dirty="0" err="1"/>
              <a:t>exogeneidade</a:t>
            </a:r>
            <a:r>
              <a:rPr lang="en-US" sz="2400" dirty="0"/>
              <a:t> das </a:t>
            </a:r>
            <a:r>
              <a:rPr lang="en-US" sz="2400" dirty="0" err="1"/>
              <a:t>variáveis</a:t>
            </a:r>
            <a:r>
              <a:rPr lang="en-US" sz="2400" dirty="0"/>
              <a:t> </a:t>
            </a:r>
            <a:r>
              <a:rPr lang="en-US" sz="2400" dirty="0" err="1"/>
              <a:t>independentes</a:t>
            </a:r>
            <a:r>
              <a:rPr lang="en-US" sz="2400" dirty="0"/>
              <a:t>.</a:t>
            </a: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3366FF"/>
                </a:solidFill>
              </a:rPr>
              <a:t>A.4. Forma </a:t>
            </a:r>
            <a:r>
              <a:rPr lang="en-US" sz="2400" b="1" dirty="0" err="1">
                <a:solidFill>
                  <a:srgbClr val="3366FF"/>
                </a:solidFill>
              </a:rPr>
              <a:t>da</a:t>
            </a:r>
            <a:r>
              <a:rPr lang="en-US" sz="2400" b="1" dirty="0">
                <a:solidFill>
                  <a:srgbClr val="3366FF"/>
                </a:solidFill>
              </a:rPr>
              <a:t> </a:t>
            </a:r>
            <a:r>
              <a:rPr lang="en-US" sz="2400" b="1" dirty="0" err="1">
                <a:solidFill>
                  <a:srgbClr val="3366FF"/>
                </a:solidFill>
              </a:rPr>
              <a:t>matriz</a:t>
            </a:r>
            <a:r>
              <a:rPr lang="en-US" sz="2400" b="1" dirty="0">
                <a:solidFill>
                  <a:srgbClr val="3366FF"/>
                </a:solidFill>
              </a:rPr>
              <a:t> de </a:t>
            </a:r>
            <a:r>
              <a:rPr lang="en-US" sz="2400" b="1" dirty="0" err="1">
                <a:solidFill>
                  <a:srgbClr val="3366FF"/>
                </a:solidFill>
              </a:rPr>
              <a:t>variância</a:t>
            </a:r>
            <a:r>
              <a:rPr lang="en-US" sz="2400" b="1" dirty="0">
                <a:solidFill>
                  <a:srgbClr val="3366FF"/>
                </a:solidFill>
              </a:rPr>
              <a:t> </a:t>
            </a:r>
            <a:r>
              <a:rPr lang="en-US" sz="2400" b="1" dirty="0" err="1">
                <a:solidFill>
                  <a:srgbClr val="3366FF"/>
                </a:solidFill>
              </a:rPr>
              <a:t>covariância</a:t>
            </a:r>
            <a:endParaRPr lang="en-US" sz="2400" b="1" dirty="0">
              <a:solidFill>
                <a:srgbClr val="3366FF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3366FF"/>
                </a:solidFill>
              </a:rPr>
              <a:t>A.5. </a:t>
            </a:r>
            <a:r>
              <a:rPr lang="en-US" sz="2400" b="1" dirty="0" err="1">
                <a:solidFill>
                  <a:srgbClr val="3366FF"/>
                </a:solidFill>
              </a:rPr>
              <a:t>Geração</a:t>
            </a:r>
            <a:r>
              <a:rPr lang="en-US" sz="2400" b="1" dirty="0">
                <a:solidFill>
                  <a:srgbClr val="3366FF"/>
                </a:solidFill>
              </a:rPr>
              <a:t> dos dados</a:t>
            </a: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sz="2400" dirty="0"/>
              <a:t>A.6. </a:t>
            </a:r>
            <a:r>
              <a:rPr lang="en-US" sz="2400" dirty="0" err="1"/>
              <a:t>Hipóteses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a </a:t>
            </a:r>
            <a:r>
              <a:rPr lang="en-US" sz="2400" dirty="0" err="1"/>
              <a:t>distribuição</a:t>
            </a:r>
            <a:r>
              <a:rPr lang="en-US" sz="2400" dirty="0"/>
              <a:t> de </a:t>
            </a:r>
            <a:r>
              <a:rPr lang="en-US" sz="2400" dirty="0" err="1"/>
              <a:t>probabilidade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35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regressão amostral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1524000"/>
          </a:xfrm>
        </p:spPr>
        <p:txBody>
          <a:bodyPr/>
          <a:lstStyle/>
          <a:p>
            <a:r>
              <a:rPr lang="pt-BR" sz="2400" dirty="0"/>
              <a:t> Suponha que agora temos uma amostra aleatória da população da tabela anterior de 60 famílias: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195B4B1-EF84-4110-B07D-5D66218FDCF7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208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2780928"/>
            <a:ext cx="2500330" cy="328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3373625" y="3353356"/>
            <a:ext cx="532859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A partir desta amostra podemos inferir as despesas</a:t>
            </a:r>
            <a:r>
              <a:rPr kumimoji="0" lang="pt-BR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com consumo para um dado x?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lang="pt-BR" sz="2400" kern="0" baseline="0" dirty="0">
                <a:solidFill>
                  <a:schemeClr val="tx1"/>
                </a:solidFill>
                <a:latin typeface="+mn-lt"/>
              </a:rPr>
              <a:t>Podemos</a:t>
            </a:r>
            <a:r>
              <a:rPr lang="pt-BR" sz="2400" kern="0" dirty="0">
                <a:solidFill>
                  <a:schemeClr val="tx1"/>
                </a:solidFill>
                <a:latin typeface="+mn-lt"/>
              </a:rPr>
              <a:t> estimar FRP?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5699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regressão amostral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Não iremos estimar exatamente a FRP... Mas nos aproximaremos...</a:t>
            </a:r>
          </a:p>
          <a:p>
            <a:r>
              <a:rPr lang="pt-BR" dirty="0"/>
              <a:t> Suponha outra amostra: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195B4B1-EF84-4110-B07D-5D66218FDCF7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09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3643314"/>
            <a:ext cx="23050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56789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regressão amostral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6000768"/>
            <a:ext cx="7772400" cy="428628"/>
          </a:xfrm>
        </p:spPr>
        <p:txBody>
          <a:bodyPr/>
          <a:lstStyle/>
          <a:p>
            <a:r>
              <a:rPr lang="pt-BR" sz="2000" dirty="0"/>
              <a:t>É uma aproximação da verdadeira FRP!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195B4B1-EF84-4110-B07D-5D66218FDCF7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210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1793477"/>
            <a:ext cx="6087345" cy="405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01762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195B4B1-EF84-4110-B07D-5D66218FDCF7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650" y="1071546"/>
            <a:ext cx="8185827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10600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3146CD75-21B4-4397-8240-2EB522E217D1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MQO</a:t>
            </a:r>
          </a:p>
        </p:txBody>
      </p:sp>
      <p:sp>
        <p:nvSpPr>
          <p:cNvPr id="901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27800"/>
            <a:ext cx="7772400" cy="4381520"/>
          </a:xfrm>
        </p:spPr>
        <p:txBody>
          <a:bodyPr/>
          <a:lstStyle/>
          <a:p>
            <a:r>
              <a:rPr lang="en-US" dirty="0"/>
              <a:t>MQO: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acho</a:t>
            </a:r>
            <a:r>
              <a:rPr lang="en-US" dirty="0"/>
              <a:t> a </a:t>
            </a:r>
            <a:r>
              <a:rPr lang="en-US" dirty="0" err="1"/>
              <a:t>minha</a:t>
            </a:r>
            <a:r>
              <a:rPr lang="en-US" dirty="0"/>
              <a:t> FRA!</a:t>
            </a:r>
          </a:p>
          <a:p>
            <a:r>
              <a:rPr lang="en-US" dirty="0" err="1"/>
              <a:t>Estima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populacionais</a:t>
            </a:r>
            <a:r>
              <a:rPr lang="en-US" dirty="0"/>
              <a:t> da FRP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amostra</a:t>
            </a:r>
            <a:r>
              <a:rPr lang="en-US" dirty="0"/>
              <a:t> de dados.</a:t>
            </a:r>
          </a:p>
          <a:p>
            <a:r>
              <a:rPr lang="en-US" dirty="0" err="1"/>
              <a:t>Amostra</a:t>
            </a:r>
            <a:r>
              <a:rPr lang="en-US" dirty="0"/>
              <a:t> </a:t>
            </a:r>
            <a:r>
              <a:rPr lang="en-US" dirty="0" err="1"/>
              <a:t>aleatória</a:t>
            </a:r>
            <a:r>
              <a:rPr lang="en-US" dirty="0"/>
              <a:t> de </a:t>
            </a:r>
            <a:r>
              <a:rPr lang="en-US" dirty="0" err="1"/>
              <a:t>tamanho</a:t>
            </a:r>
            <a:r>
              <a:rPr lang="en-US" dirty="0"/>
              <a:t> n:</a:t>
            </a:r>
          </a:p>
          <a:p>
            <a:pPr marL="0" indent="0">
              <a:buNone/>
            </a:pPr>
            <a:r>
              <a:rPr lang="en-US" dirty="0"/>
              <a:t>     {(</a:t>
            </a:r>
            <a:r>
              <a:rPr lang="en-US" i="1" dirty="0"/>
              <a:t>x</a:t>
            </a:r>
            <a:r>
              <a:rPr lang="en-US" i="1" baseline="-25000" dirty="0"/>
              <a:t>i1</a:t>
            </a:r>
            <a:r>
              <a:rPr lang="en-US" i="1" dirty="0"/>
              <a:t>,…, </a:t>
            </a:r>
            <a:r>
              <a:rPr lang="en-US" i="1" dirty="0" err="1"/>
              <a:t>x</a:t>
            </a:r>
            <a:r>
              <a:rPr lang="en-US" i="1" baseline="-25000" dirty="0" err="1"/>
              <a:t>ik</a:t>
            </a:r>
            <a:r>
              <a:rPr lang="en-US" i="1" baseline="-25000" dirty="0"/>
              <a:t> ,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): </a:t>
            </a:r>
            <a:r>
              <a:rPr lang="en-US" i="1" dirty="0"/>
              <a:t>i</a:t>
            </a:r>
            <a:r>
              <a:rPr lang="en-US" dirty="0"/>
              <a:t>=1, …,</a:t>
            </a:r>
            <a:r>
              <a:rPr lang="en-US" i="1" dirty="0"/>
              <a:t>n</a:t>
            </a:r>
            <a:r>
              <a:rPr lang="en-US" dirty="0"/>
              <a:t>} da </a:t>
            </a:r>
            <a:r>
              <a:rPr lang="en-US" dirty="0" err="1"/>
              <a:t>população</a:t>
            </a:r>
            <a:r>
              <a:rPr lang="en-US" dirty="0"/>
              <a:t>.</a:t>
            </a:r>
          </a:p>
          <a:p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observação</a:t>
            </a:r>
            <a:r>
              <a:rPr lang="en-US" dirty="0"/>
              <a:t> </a:t>
            </a:r>
            <a:r>
              <a:rPr lang="en-US" dirty="0" err="1"/>
              <a:t>nesta</a:t>
            </a:r>
            <a:r>
              <a:rPr lang="en-US" dirty="0"/>
              <a:t> </a:t>
            </a:r>
            <a:r>
              <a:rPr lang="en-US" dirty="0" err="1"/>
              <a:t>amostra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i="1" dirty="0"/>
              <a:t>        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i="1" dirty="0"/>
              <a:t> = </a:t>
            </a:r>
            <a:r>
              <a:rPr lang="en-US" i="1" dirty="0">
                <a:latin typeface="Symbol" pitchFamily="18" charset="2"/>
              </a:rPr>
              <a:t>b</a:t>
            </a:r>
            <a:r>
              <a:rPr lang="en-US" i="1" baseline="-25000" dirty="0"/>
              <a:t>1</a:t>
            </a:r>
            <a:r>
              <a:rPr lang="en-US" i="1" dirty="0"/>
              <a:t> + </a:t>
            </a:r>
            <a:r>
              <a:rPr lang="en-US" i="1" dirty="0">
                <a:latin typeface="Symbol" pitchFamily="18" charset="2"/>
              </a:rPr>
              <a:t>b</a:t>
            </a:r>
            <a:r>
              <a:rPr lang="en-US" i="1" baseline="-25000" dirty="0"/>
              <a:t>2</a:t>
            </a:r>
            <a:r>
              <a:rPr lang="en-US" i="1" dirty="0"/>
              <a:t>x</a:t>
            </a:r>
            <a:r>
              <a:rPr lang="en-US" i="1" baseline="-25000" dirty="0"/>
              <a:t>i1</a:t>
            </a:r>
            <a:r>
              <a:rPr lang="en-US" i="1" dirty="0"/>
              <a:t> +…+</a:t>
            </a:r>
            <a:r>
              <a:rPr lang="en-US" i="1" dirty="0">
                <a:latin typeface="Symbol" pitchFamily="18" charset="2"/>
              </a:rPr>
              <a:t> </a:t>
            </a:r>
            <a:r>
              <a:rPr lang="en-US" i="1" dirty="0" err="1">
                <a:latin typeface="Symbol" pitchFamily="18" charset="2"/>
              </a:rPr>
              <a:t>b</a:t>
            </a:r>
            <a:r>
              <a:rPr lang="en-US" i="1" baseline="-25000" dirty="0" err="1"/>
              <a:t>k</a:t>
            </a:r>
            <a:r>
              <a:rPr lang="en-US" i="1" dirty="0" err="1"/>
              <a:t>x</a:t>
            </a:r>
            <a:r>
              <a:rPr lang="en-US" i="1" baseline="-25000" dirty="0" err="1"/>
              <a:t>ik</a:t>
            </a:r>
            <a:r>
              <a:rPr lang="en-US" i="1" dirty="0"/>
              <a:t> +</a:t>
            </a:r>
            <a:r>
              <a:rPr lang="en-US" i="1" dirty="0" err="1"/>
              <a:t>u</a:t>
            </a:r>
            <a:r>
              <a:rPr lang="en-US" i="1" baseline="-25000" dirty="0" err="1"/>
              <a:t>i</a:t>
            </a:r>
            <a:endParaRPr 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219475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8560-374D-4BE6-AB2C-85A1BF176D51}" type="slidenum">
              <a:rPr lang="en-US"/>
              <a:pPr/>
              <a:t>35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MQO</a:t>
            </a:r>
          </a:p>
        </p:txBody>
      </p:sp>
      <p:sp>
        <p:nvSpPr>
          <p:cNvPr id="1034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844824"/>
            <a:ext cx="7772400" cy="3168352"/>
          </a:xfrm>
        </p:spPr>
        <p:txBody>
          <a:bodyPr/>
          <a:lstStyle/>
          <a:p>
            <a:r>
              <a:rPr lang="en-US" sz="2400" dirty="0"/>
              <a:t> </a:t>
            </a:r>
            <a:r>
              <a:rPr lang="en-US" sz="2400" dirty="0" err="1"/>
              <a:t>Queremos</a:t>
            </a:r>
            <a:r>
              <a:rPr lang="en-US" sz="2400" dirty="0"/>
              <a:t> </a:t>
            </a:r>
            <a:r>
              <a:rPr lang="en-US" sz="2400" dirty="0" err="1"/>
              <a:t>ajustar</a:t>
            </a:r>
            <a:r>
              <a:rPr lang="en-US" sz="2400" dirty="0"/>
              <a:t> da </a:t>
            </a:r>
            <a:r>
              <a:rPr lang="en-US" sz="2400" dirty="0" err="1"/>
              <a:t>melhor</a:t>
            </a:r>
            <a:r>
              <a:rPr lang="en-US" sz="2400" dirty="0"/>
              <a:t> forma </a:t>
            </a:r>
            <a:r>
              <a:rPr lang="en-US" sz="2400" dirty="0" err="1"/>
              <a:t>possível</a:t>
            </a:r>
            <a:r>
              <a:rPr lang="en-US" sz="2400" dirty="0"/>
              <a:t> a </a:t>
            </a:r>
            <a:r>
              <a:rPr lang="en-US" sz="2400" dirty="0" err="1"/>
              <a:t>reta</a:t>
            </a:r>
            <a:r>
              <a:rPr lang="en-US" sz="2400" dirty="0"/>
              <a:t> da </a:t>
            </a:r>
            <a:r>
              <a:rPr lang="en-US" sz="2400" dirty="0" err="1"/>
              <a:t>regressão</a:t>
            </a:r>
            <a:r>
              <a:rPr lang="en-US" sz="2400" dirty="0"/>
              <a:t> </a:t>
            </a:r>
            <a:r>
              <a:rPr lang="en-US" sz="2400" dirty="0" err="1"/>
              <a:t>aos</a:t>
            </a:r>
            <a:r>
              <a:rPr lang="en-US" sz="2400" dirty="0"/>
              <a:t> dados.</a:t>
            </a:r>
          </a:p>
          <a:p>
            <a:endParaRPr lang="en-US" sz="2400" dirty="0"/>
          </a:p>
          <a:p>
            <a:r>
              <a:rPr lang="en-US" sz="2400" dirty="0" err="1"/>
              <a:t>Método</a:t>
            </a:r>
            <a:r>
              <a:rPr lang="en-US" sz="2400" dirty="0"/>
              <a:t> de MQO: </a:t>
            </a:r>
            <a:r>
              <a:rPr lang="en-US" sz="2400" dirty="0" err="1"/>
              <a:t>problema</a:t>
            </a:r>
            <a:r>
              <a:rPr lang="en-US" sz="2400" dirty="0"/>
              <a:t> de </a:t>
            </a:r>
            <a:r>
              <a:rPr lang="en-US" sz="2400" dirty="0" err="1"/>
              <a:t>minimização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Iremos</a:t>
            </a:r>
            <a:r>
              <a:rPr lang="en-US" sz="2400" dirty="0"/>
              <a:t> </a:t>
            </a:r>
            <a:r>
              <a:rPr lang="en-US" sz="2400" dirty="0" err="1"/>
              <a:t>escolher</a:t>
            </a:r>
            <a:r>
              <a:rPr lang="en-US" sz="2400" dirty="0"/>
              <a:t>  </a:t>
            </a:r>
            <a:r>
              <a:rPr lang="en-US" sz="2400" dirty="0" err="1"/>
              <a:t>os</a:t>
            </a:r>
            <a:r>
              <a:rPr lang="en-US" sz="2400" dirty="0"/>
              <a:t> betas de forma </a:t>
            </a:r>
            <a:r>
              <a:rPr lang="en-US" sz="2400" dirty="0" err="1"/>
              <a:t>que</a:t>
            </a:r>
            <a:r>
              <a:rPr lang="en-US" sz="2400" dirty="0"/>
              <a:t> minimize 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</p:txBody>
      </p:sp>
      <p:graphicFrame>
        <p:nvGraphicFramePr>
          <p:cNvPr id="103428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1835696" y="5013176"/>
          <a:ext cx="58261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ção" r:id="rId3" imgW="2539800" imgH="431640" progId="Equation.3">
                  <p:embed/>
                </p:oleObj>
              </mc:Choice>
              <mc:Fallback>
                <p:oleObj name="Equação" r:id="rId3" imgW="2539800" imgH="431640" progId="Equation.3">
                  <p:embed/>
                  <p:pic>
                    <p:nvPicPr>
                      <p:cNvPr id="1034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013176"/>
                        <a:ext cx="5826125" cy="990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569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598459F5-DD7D-4157-BC22-FE1F74221877}" type="slidenum">
              <a:rPr lang="en-US"/>
              <a:pPr/>
              <a:t>36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MQO</a:t>
            </a:r>
          </a:p>
        </p:txBody>
      </p:sp>
      <p:sp>
        <p:nvSpPr>
          <p:cNvPr id="92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 err="1"/>
              <a:t>Intuitivamente</a:t>
            </a:r>
            <a:r>
              <a:rPr lang="en-US" sz="2400" dirty="0"/>
              <a:t>, o MQO </a:t>
            </a:r>
            <a:r>
              <a:rPr lang="en-US" sz="2400" dirty="0" err="1"/>
              <a:t>ajusta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reta</a:t>
            </a:r>
            <a:r>
              <a:rPr lang="en-US" sz="2400" dirty="0"/>
              <a:t> </a:t>
            </a:r>
            <a:r>
              <a:rPr lang="en-US" sz="2400" dirty="0" err="1"/>
              <a:t>aos</a:t>
            </a:r>
            <a:r>
              <a:rPr lang="en-US" sz="2400" dirty="0"/>
              <a:t> dados </a:t>
            </a:r>
            <a:r>
              <a:rPr lang="en-US" sz="2400" dirty="0" err="1"/>
              <a:t>amostrais</a:t>
            </a:r>
            <a:r>
              <a:rPr lang="en-US" sz="2400" dirty="0"/>
              <a:t> de </a:t>
            </a:r>
            <a:r>
              <a:rPr lang="en-US" sz="2400" dirty="0" err="1"/>
              <a:t>tal</a:t>
            </a:r>
            <a:r>
              <a:rPr lang="en-US" sz="2400" dirty="0"/>
              <a:t> forma </a:t>
            </a:r>
            <a:r>
              <a:rPr lang="en-US" sz="2400" dirty="0" err="1"/>
              <a:t>que</a:t>
            </a:r>
            <a:r>
              <a:rPr lang="en-US" sz="2400" dirty="0"/>
              <a:t> a soma do </a:t>
            </a:r>
            <a:r>
              <a:rPr lang="en-US" sz="2400" dirty="0" err="1"/>
              <a:t>quadrado</a:t>
            </a:r>
            <a:r>
              <a:rPr lang="en-US" sz="2400" dirty="0"/>
              <a:t> dos </a:t>
            </a:r>
            <a:r>
              <a:rPr lang="en-US" sz="2400" dirty="0" err="1"/>
              <a:t>resíduos</a:t>
            </a:r>
            <a:r>
              <a:rPr lang="en-US" sz="2400" dirty="0"/>
              <a:t> </a:t>
            </a:r>
            <a:r>
              <a:rPr lang="en-US" sz="2400" dirty="0" err="1"/>
              <a:t>seja</a:t>
            </a:r>
            <a:r>
              <a:rPr lang="en-US" sz="2400" dirty="0"/>
              <a:t> a </a:t>
            </a:r>
            <a:r>
              <a:rPr lang="en-US" sz="2400" dirty="0" err="1"/>
              <a:t>menor</a:t>
            </a:r>
            <a:r>
              <a:rPr lang="en-US" sz="2400" dirty="0"/>
              <a:t> </a:t>
            </a:r>
            <a:r>
              <a:rPr lang="en-US" sz="2400" dirty="0" err="1"/>
              <a:t>possível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O </a:t>
            </a:r>
            <a:r>
              <a:rPr lang="en-US" sz="2400" dirty="0" err="1"/>
              <a:t>resíduo</a:t>
            </a:r>
            <a:r>
              <a:rPr lang="en-US" sz="2400" dirty="0"/>
              <a:t>, </a:t>
            </a:r>
            <a:r>
              <a:rPr lang="en-US" sz="2400" i="1" dirty="0">
                <a:cs typeface="Times New Roman" pitchFamily="18" charset="0"/>
              </a:rPr>
              <a:t>û</a:t>
            </a:r>
            <a:r>
              <a:rPr lang="en-US" sz="2400" dirty="0">
                <a:cs typeface="Times New Roman" pitchFamily="18" charset="0"/>
              </a:rPr>
              <a:t>, é </a:t>
            </a:r>
            <a:r>
              <a:rPr lang="en-US" sz="2400" dirty="0" err="1">
                <a:cs typeface="Times New Roman" pitchFamily="18" charset="0"/>
              </a:rPr>
              <a:t>uma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estimativa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para</a:t>
            </a:r>
            <a:r>
              <a:rPr lang="en-US" sz="2400" dirty="0">
                <a:cs typeface="Times New Roman" pitchFamily="18" charset="0"/>
              </a:rPr>
              <a:t> o </a:t>
            </a:r>
            <a:r>
              <a:rPr lang="en-US" sz="2400" dirty="0" err="1">
                <a:cs typeface="Times New Roman" pitchFamily="18" charset="0"/>
              </a:rPr>
              <a:t>termo</a:t>
            </a:r>
            <a:r>
              <a:rPr lang="en-US" sz="2400" dirty="0">
                <a:cs typeface="Times New Roman" pitchFamily="18" charset="0"/>
              </a:rPr>
              <a:t> de </a:t>
            </a:r>
            <a:r>
              <a:rPr lang="en-US" sz="2400" dirty="0" err="1">
                <a:cs typeface="Times New Roman" pitchFamily="18" charset="0"/>
              </a:rPr>
              <a:t>erro</a:t>
            </a:r>
            <a:r>
              <a:rPr lang="en-US" sz="2400" dirty="0">
                <a:cs typeface="Times New Roman" pitchFamily="18" charset="0"/>
              </a:rPr>
              <a:t>, u, e </a:t>
            </a:r>
            <a:r>
              <a:rPr lang="en-US" sz="2400" dirty="0" err="1">
                <a:cs typeface="Times New Roman" pitchFamily="18" charset="0"/>
              </a:rPr>
              <a:t>corresponde</a:t>
            </a:r>
            <a:r>
              <a:rPr lang="en-US" sz="2400" dirty="0">
                <a:cs typeface="Times New Roman" pitchFamily="18" charset="0"/>
              </a:rPr>
              <a:t> a </a:t>
            </a:r>
            <a:r>
              <a:rPr lang="en-US" sz="2400" dirty="0" err="1">
                <a:cs typeface="Times New Roman" pitchFamily="18" charset="0"/>
              </a:rPr>
              <a:t>diferença</a:t>
            </a:r>
            <a:r>
              <a:rPr lang="en-US" sz="2400" dirty="0">
                <a:cs typeface="Times New Roman" pitchFamily="18" charset="0"/>
              </a:rPr>
              <a:t> entre a </a:t>
            </a:r>
            <a:r>
              <a:rPr lang="en-US" sz="2400" dirty="0" err="1">
                <a:cs typeface="Times New Roman" pitchFamily="18" charset="0"/>
              </a:rPr>
              <a:t>linha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predita</a:t>
            </a:r>
            <a:r>
              <a:rPr lang="en-US" sz="2400" dirty="0">
                <a:cs typeface="Times New Roman" pitchFamily="18" charset="0"/>
              </a:rPr>
              <a:t> (a </a:t>
            </a:r>
            <a:r>
              <a:rPr lang="en-US" sz="2400" dirty="0" err="1">
                <a:cs typeface="Times New Roman" pitchFamily="18" charset="0"/>
              </a:rPr>
              <a:t>função</a:t>
            </a:r>
            <a:r>
              <a:rPr lang="en-US" sz="2400" dirty="0">
                <a:cs typeface="Times New Roman" pitchFamily="18" charset="0"/>
              </a:rPr>
              <a:t> de </a:t>
            </a:r>
            <a:r>
              <a:rPr lang="en-US" sz="2400" dirty="0" err="1">
                <a:cs typeface="Times New Roman" pitchFamily="18" charset="0"/>
              </a:rPr>
              <a:t>regressão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amostral</a:t>
            </a:r>
            <a:r>
              <a:rPr lang="en-US" sz="2400" dirty="0">
                <a:cs typeface="Times New Roman" pitchFamily="18" charset="0"/>
              </a:rPr>
              <a:t>) e o </a:t>
            </a:r>
            <a:r>
              <a:rPr lang="en-US" sz="2400" dirty="0" err="1">
                <a:cs typeface="Times New Roman" pitchFamily="18" charset="0"/>
              </a:rPr>
              <a:t>ponto</a:t>
            </a:r>
            <a:r>
              <a:rPr lang="en-US" sz="2400" dirty="0">
                <a:cs typeface="Times New Roman" pitchFamily="18" charset="0"/>
              </a:rPr>
              <a:t> da </a:t>
            </a:r>
            <a:r>
              <a:rPr lang="en-US" sz="2400" dirty="0" err="1">
                <a:cs typeface="Times New Roman" pitchFamily="18" charset="0"/>
              </a:rPr>
              <a:t>amostra</a:t>
            </a:r>
            <a:r>
              <a:rPr lang="en-US" sz="2400" dirty="0">
                <a:cs typeface="Times New Roman" pitchFamily="18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7666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0717-BE69-4C95-B7FD-1BEE24CADFD8}" type="slidenum">
              <a:rPr lang="en-US"/>
              <a:pPr/>
              <a:t>37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MQO - RLS </a:t>
            </a:r>
          </a:p>
        </p:txBody>
      </p:sp>
      <p:sp>
        <p:nvSpPr>
          <p:cNvPr id="1044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772400" cy="1095372"/>
          </a:xfrm>
        </p:spPr>
        <p:txBody>
          <a:bodyPr/>
          <a:lstStyle/>
          <a:p>
            <a:r>
              <a:rPr lang="en-US" sz="2400" dirty="0" err="1"/>
              <a:t>Quando</a:t>
            </a:r>
            <a:r>
              <a:rPr lang="en-US" sz="2400" dirty="0"/>
              <a:t> </a:t>
            </a:r>
            <a:r>
              <a:rPr lang="en-US" sz="2400" dirty="0" err="1"/>
              <a:t>temos</a:t>
            </a:r>
            <a:r>
              <a:rPr lang="en-US" sz="2400" dirty="0"/>
              <a:t> </a:t>
            </a:r>
            <a:r>
              <a:rPr lang="en-US" sz="2400" b="1" dirty="0" err="1"/>
              <a:t>apenas</a:t>
            </a:r>
            <a:r>
              <a:rPr lang="en-US" sz="2400" b="1" dirty="0"/>
              <a:t> </a:t>
            </a:r>
            <a:r>
              <a:rPr lang="en-US" sz="2400" b="1" dirty="0" err="1"/>
              <a:t>uma</a:t>
            </a:r>
            <a:r>
              <a:rPr lang="en-US" sz="2400" b="1" dirty="0"/>
              <a:t> </a:t>
            </a:r>
            <a:r>
              <a:rPr lang="en-US" sz="2400" b="1" dirty="0" err="1"/>
              <a:t>variável</a:t>
            </a:r>
            <a:r>
              <a:rPr lang="en-US" sz="2400" b="1" dirty="0"/>
              <a:t> </a:t>
            </a:r>
            <a:r>
              <a:rPr lang="en-US" sz="2400" b="1" dirty="0" err="1"/>
              <a:t>explicativa</a:t>
            </a:r>
            <a:r>
              <a:rPr lang="en-US" sz="2400" dirty="0"/>
              <a:t>, </a:t>
            </a:r>
            <a:r>
              <a:rPr lang="en-US" sz="2400" dirty="0" err="1"/>
              <a:t>podemos</a:t>
            </a:r>
            <a:r>
              <a:rPr lang="en-US" sz="2400" dirty="0"/>
              <a:t> resolver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problema</a:t>
            </a:r>
            <a:r>
              <a:rPr lang="en-US" sz="2400" dirty="0"/>
              <a:t> e </a:t>
            </a:r>
            <a:r>
              <a:rPr lang="en-US" sz="2400" dirty="0" err="1"/>
              <a:t>chegar</a:t>
            </a:r>
            <a:r>
              <a:rPr lang="en-US" sz="2400" dirty="0"/>
              <a:t> </a:t>
            </a:r>
            <a:r>
              <a:rPr lang="en-US" sz="2400" dirty="0" err="1"/>
              <a:t>nas</a:t>
            </a:r>
            <a:r>
              <a:rPr lang="en-US" sz="2400" dirty="0"/>
              <a:t> </a:t>
            </a:r>
            <a:r>
              <a:rPr lang="en-US" sz="2400" dirty="0" err="1"/>
              <a:t>seguintes</a:t>
            </a:r>
            <a:r>
              <a:rPr lang="en-US" sz="2400" dirty="0"/>
              <a:t> </a:t>
            </a:r>
            <a:r>
              <a:rPr lang="en-US" sz="2400" dirty="0" err="1"/>
              <a:t>funções</a:t>
            </a:r>
            <a:r>
              <a:rPr lang="en-US" sz="2400" dirty="0"/>
              <a:t>:</a:t>
            </a:r>
            <a:endParaRPr lang="en-US" sz="2400" i="1" dirty="0"/>
          </a:p>
        </p:txBody>
      </p:sp>
      <p:graphicFrame>
        <p:nvGraphicFramePr>
          <p:cNvPr id="3" name="Objeto 2"/>
          <p:cNvGraphicFramePr>
            <a:graphicFrameLocks noGrp="1" noChangeAspect="1"/>
          </p:cNvGraphicFramePr>
          <p:nvPr>
            <p:extLst/>
          </p:nvPr>
        </p:nvGraphicFramePr>
        <p:xfrm>
          <a:off x="3347864" y="3333229"/>
          <a:ext cx="2016224" cy="640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ção" r:id="rId3" imgW="799920" imgH="253800" progId="Equation.3">
                  <p:embed/>
                </p:oleObj>
              </mc:Choice>
              <mc:Fallback>
                <p:oleObj name="Equação" r:id="rId3" imgW="799920" imgH="253800" progId="Equation.3">
                  <p:embed/>
                  <p:pic>
                    <p:nvPicPr>
                      <p:cNvPr id="3" name="Objeto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333229"/>
                        <a:ext cx="2016224" cy="640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Grp="1" noChangeAspect="1"/>
          </p:cNvGraphicFramePr>
          <p:nvPr>
            <p:extLst/>
          </p:nvPr>
        </p:nvGraphicFramePr>
        <p:xfrm>
          <a:off x="3275856" y="4095115"/>
          <a:ext cx="2736304" cy="2465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ção" r:id="rId5" imgW="1409700" imgH="1270000" progId="Equation.3">
                  <p:embed/>
                </p:oleObj>
              </mc:Choice>
              <mc:Fallback>
                <p:oleObj name="Equação" r:id="rId5" imgW="1409700" imgH="1270000" progId="Equation.3">
                  <p:embed/>
                  <p:pic>
                    <p:nvPicPr>
                      <p:cNvPr id="4" name="Objeto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095115"/>
                        <a:ext cx="2736304" cy="2465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Conector de seta reta 6"/>
          <p:cNvCxnSpPr/>
          <p:nvPr/>
        </p:nvCxnSpPr>
        <p:spPr bwMode="auto">
          <a:xfrm flipH="1">
            <a:off x="2267744" y="4149080"/>
            <a:ext cx="648072" cy="2880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CaixaDeTexto 7"/>
          <p:cNvSpPr txBox="1"/>
          <p:nvPr/>
        </p:nvSpPr>
        <p:spPr>
          <a:xfrm>
            <a:off x="755576" y="4293096"/>
            <a:ext cx="1640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Estimadores</a:t>
            </a:r>
          </a:p>
          <a:p>
            <a:r>
              <a:rPr lang="pt-BR" dirty="0"/>
              <a:t>Pontuais</a:t>
            </a:r>
          </a:p>
          <a:p>
            <a:r>
              <a:rPr lang="pt-BR" dirty="0"/>
              <a:t>dos parâmetros</a:t>
            </a:r>
          </a:p>
        </p:txBody>
      </p:sp>
    </p:spTree>
    <p:extLst>
      <p:ext uri="{BB962C8B-B14F-4D97-AF65-F5344CB8AC3E}">
        <p14:creationId xmlns:p14="http://schemas.microsoft.com/office/powerpoint/2010/main" val="20535428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AF6FB3FC-4604-4600-AB1D-AC861A750125}" type="slidenum">
              <a:rPr lang="en-US"/>
              <a:pPr/>
              <a:t>38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Fórmula</a:t>
            </a:r>
            <a:r>
              <a:rPr lang="en-US" sz="3200" dirty="0"/>
              <a:t> do </a:t>
            </a:r>
            <a:r>
              <a:rPr lang="en-US" sz="3200" dirty="0" err="1"/>
              <a:t>estimador</a:t>
            </a:r>
            <a:r>
              <a:rPr lang="en-US" sz="3200" dirty="0"/>
              <a:t> </a:t>
            </a:r>
            <a:r>
              <a:rPr lang="en-US" sz="3200" dirty="0" err="1"/>
              <a:t>da</a:t>
            </a:r>
            <a:r>
              <a:rPr lang="en-US" sz="3200" dirty="0"/>
              <a:t> </a:t>
            </a:r>
            <a:r>
              <a:rPr lang="en-US" sz="3200" dirty="0" err="1"/>
              <a:t>inclinação</a:t>
            </a:r>
            <a:r>
              <a:rPr lang="en-US" sz="3200" dirty="0"/>
              <a:t> </a:t>
            </a:r>
            <a:r>
              <a:rPr lang="en-US" sz="3200" dirty="0" err="1"/>
              <a:t>da</a:t>
            </a:r>
            <a:r>
              <a:rPr lang="en-US" sz="3200" dirty="0"/>
              <a:t> </a:t>
            </a:r>
            <a:r>
              <a:rPr lang="en-US" sz="3200" dirty="0" err="1"/>
              <a:t>reta</a:t>
            </a:r>
            <a:endParaRPr lang="en-US" sz="3200" dirty="0"/>
          </a:p>
        </p:txBody>
      </p:sp>
      <p:sp>
        <p:nvSpPr>
          <p:cNvPr id="1013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O </a:t>
            </a:r>
            <a:r>
              <a:rPr lang="en-US" sz="2400" dirty="0" err="1"/>
              <a:t>estimador</a:t>
            </a:r>
            <a:r>
              <a:rPr lang="en-US" sz="2400" dirty="0"/>
              <a:t> da </a:t>
            </a:r>
            <a:r>
              <a:rPr lang="en-US" sz="2400" dirty="0" err="1"/>
              <a:t>inclinação</a:t>
            </a:r>
            <a:r>
              <a:rPr lang="en-US" sz="2400" dirty="0"/>
              <a:t> é a </a:t>
            </a:r>
            <a:r>
              <a:rPr lang="en-US" sz="2400" dirty="0" err="1"/>
              <a:t>covariância</a:t>
            </a:r>
            <a:r>
              <a:rPr lang="en-US" sz="2400" dirty="0"/>
              <a:t> </a:t>
            </a:r>
            <a:r>
              <a:rPr lang="en-US" sz="2400" dirty="0" err="1"/>
              <a:t>amostral</a:t>
            </a:r>
            <a:r>
              <a:rPr lang="en-US" sz="2400" dirty="0"/>
              <a:t> entre </a:t>
            </a:r>
            <a:r>
              <a:rPr lang="en-US" sz="2400" i="1" dirty="0"/>
              <a:t>x</a:t>
            </a:r>
            <a:r>
              <a:rPr lang="en-US" sz="2400" dirty="0"/>
              <a:t> e </a:t>
            </a:r>
            <a:r>
              <a:rPr lang="en-US" sz="2400" i="1" dirty="0"/>
              <a:t>y</a:t>
            </a:r>
            <a:r>
              <a:rPr lang="en-US" sz="2400" dirty="0"/>
              <a:t> </a:t>
            </a:r>
            <a:r>
              <a:rPr lang="en-US" sz="2400" dirty="0" err="1"/>
              <a:t>dividida</a:t>
            </a:r>
            <a:r>
              <a:rPr lang="en-US" sz="2400" dirty="0"/>
              <a:t> </a:t>
            </a:r>
            <a:r>
              <a:rPr lang="en-US" sz="2400" dirty="0" err="1"/>
              <a:t>pela</a:t>
            </a:r>
            <a:r>
              <a:rPr lang="en-US" sz="2400" dirty="0"/>
              <a:t> </a:t>
            </a:r>
            <a:r>
              <a:rPr lang="en-US" sz="2400" dirty="0" err="1"/>
              <a:t>variância</a:t>
            </a:r>
            <a:r>
              <a:rPr lang="en-US" sz="2400" dirty="0"/>
              <a:t> </a:t>
            </a:r>
            <a:r>
              <a:rPr lang="en-US" sz="2400" dirty="0" err="1"/>
              <a:t>amostral</a:t>
            </a:r>
            <a:r>
              <a:rPr lang="en-US" sz="2400" dirty="0"/>
              <a:t> de </a:t>
            </a:r>
            <a:r>
              <a:rPr lang="en-US" sz="2400" i="1" dirty="0"/>
              <a:t>x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Se </a:t>
            </a:r>
            <a:r>
              <a:rPr lang="en-US" sz="2400" i="1" dirty="0"/>
              <a:t>x</a:t>
            </a:r>
            <a:r>
              <a:rPr lang="en-US" sz="2400" dirty="0"/>
              <a:t> e </a:t>
            </a:r>
            <a:r>
              <a:rPr lang="en-US" sz="2400" i="1" dirty="0"/>
              <a:t>y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positivamente</a:t>
            </a:r>
            <a:r>
              <a:rPr lang="en-US" sz="2400" dirty="0"/>
              <a:t> </a:t>
            </a:r>
            <a:r>
              <a:rPr lang="en-US" sz="2400" dirty="0" err="1"/>
              <a:t>correlacionados</a:t>
            </a:r>
            <a:r>
              <a:rPr lang="en-US" sz="2400" dirty="0"/>
              <a:t>, a </a:t>
            </a:r>
            <a:r>
              <a:rPr lang="en-US" sz="2400" dirty="0" err="1"/>
              <a:t>inclinação</a:t>
            </a:r>
            <a:r>
              <a:rPr lang="en-US" sz="2400" dirty="0"/>
              <a:t> é </a:t>
            </a:r>
            <a:r>
              <a:rPr lang="en-US" sz="2400" dirty="0" err="1"/>
              <a:t>positiva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Se </a:t>
            </a:r>
            <a:r>
              <a:rPr lang="en-US" sz="2400" i="1" dirty="0"/>
              <a:t>x</a:t>
            </a:r>
            <a:r>
              <a:rPr lang="en-US" sz="2400" dirty="0"/>
              <a:t> e </a:t>
            </a:r>
            <a:r>
              <a:rPr lang="en-US" sz="2400" i="1" dirty="0"/>
              <a:t>y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negativamente</a:t>
            </a:r>
            <a:r>
              <a:rPr lang="en-US" sz="2400" dirty="0"/>
              <a:t> </a:t>
            </a:r>
            <a:r>
              <a:rPr lang="en-US" sz="2400" dirty="0" err="1"/>
              <a:t>correlacionados</a:t>
            </a:r>
            <a:r>
              <a:rPr lang="en-US" sz="2400" dirty="0"/>
              <a:t>, a </a:t>
            </a:r>
            <a:r>
              <a:rPr lang="en-US" sz="2400" dirty="0" err="1"/>
              <a:t>inclinação</a:t>
            </a:r>
            <a:r>
              <a:rPr lang="en-US" sz="2400" dirty="0"/>
              <a:t> é </a:t>
            </a:r>
            <a:r>
              <a:rPr lang="en-US" sz="2400" dirty="0" err="1"/>
              <a:t>negativa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Precisamos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o </a:t>
            </a:r>
            <a:r>
              <a:rPr lang="en-US" sz="2400" i="1" dirty="0"/>
              <a:t>x</a:t>
            </a:r>
            <a:r>
              <a:rPr lang="en-US" sz="2400" dirty="0"/>
              <a:t> </a:t>
            </a:r>
            <a:r>
              <a:rPr lang="en-US" sz="2400" dirty="0" err="1"/>
              <a:t>varie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nossa</a:t>
            </a:r>
            <a:r>
              <a:rPr lang="en-US" sz="2400" dirty="0"/>
              <a:t> </a:t>
            </a:r>
            <a:r>
              <a:rPr lang="en-US" sz="2400" dirty="0" err="1"/>
              <a:t>amostra</a:t>
            </a:r>
            <a:r>
              <a:rPr lang="en-US" sz="2400" dirty="0"/>
              <a:t>!!!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927967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estimação RLS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Exemplo 2.3 (</a:t>
            </a:r>
            <a:r>
              <a:rPr lang="pt-BR" sz="2400" dirty="0" err="1"/>
              <a:t>wooldridge</a:t>
            </a:r>
            <a:r>
              <a:rPr lang="pt-BR" sz="2400" dirty="0"/>
              <a:t>): banco de dados CEOSAL1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Relação entre o salário dos diretores executivos e o retorno das ações das empresas onde trabalham.</a:t>
            </a:r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17032"/>
            <a:ext cx="7889378" cy="199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 bwMode="auto">
          <a:xfrm>
            <a:off x="2195736" y="4293096"/>
            <a:ext cx="1584176" cy="12241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11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A.3 </a:t>
            </a:r>
            <a:r>
              <a:rPr lang="en-US" b="1" dirty="0" err="1"/>
              <a:t>Média</a:t>
            </a:r>
            <a:r>
              <a:rPr lang="en-US" b="1" dirty="0"/>
              <a:t> </a:t>
            </a:r>
            <a:r>
              <a:rPr lang="en-US" b="1" dirty="0" err="1"/>
              <a:t>condicional</a:t>
            </a:r>
            <a:r>
              <a:rPr lang="en-US" b="1" dirty="0"/>
              <a:t> zero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828800"/>
            <a:ext cx="8928992" cy="4302125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      O </a:t>
            </a:r>
            <a:r>
              <a:rPr lang="en-US" sz="2400" i="1" dirty="0"/>
              <a:t>y </a:t>
            </a:r>
            <a:r>
              <a:rPr lang="en-US" sz="2400" dirty="0" err="1"/>
              <a:t>observado</a:t>
            </a:r>
            <a:r>
              <a:rPr lang="en-US" sz="2400" i="1" dirty="0"/>
              <a:t> </a:t>
            </a:r>
            <a:r>
              <a:rPr lang="en-US" sz="2400" dirty="0"/>
              <a:t>é </a:t>
            </a:r>
            <a:r>
              <a:rPr lang="en-US" sz="2400" dirty="0" err="1"/>
              <a:t>igual</a:t>
            </a:r>
            <a:r>
              <a:rPr lang="en-US" sz="2400" dirty="0"/>
              <a:t> a E[</a:t>
            </a:r>
            <a:r>
              <a:rPr lang="en-US" sz="2400" i="1" dirty="0" err="1"/>
              <a:t>y</a:t>
            </a:r>
            <a:r>
              <a:rPr lang="en-US" sz="2400" dirty="0" err="1"/>
              <a:t>|</a:t>
            </a:r>
            <a:r>
              <a:rPr lang="en-US" sz="2400" b="1" dirty="0" err="1"/>
              <a:t>x</a:t>
            </a:r>
            <a:r>
              <a:rPr lang="en-US" sz="2400" dirty="0"/>
              <a:t>] + </a:t>
            </a:r>
            <a:r>
              <a:rPr lang="en-US" sz="2400" dirty="0" err="1"/>
              <a:t>variável</a:t>
            </a:r>
            <a:r>
              <a:rPr lang="en-US" sz="2400" dirty="0"/>
              <a:t> </a:t>
            </a:r>
            <a:r>
              <a:rPr lang="en-US" sz="2400" dirty="0" err="1"/>
              <a:t>aleatória</a:t>
            </a:r>
            <a:r>
              <a:rPr lang="en-US" sz="2400" dirty="0"/>
              <a:t>.  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          y</a:t>
            </a:r>
            <a:r>
              <a:rPr lang="en-US" sz="2400" dirty="0"/>
              <a:t> = </a:t>
            </a:r>
            <a:r>
              <a:rPr lang="en-US" sz="2400" i="1" dirty="0"/>
              <a:t>E</a:t>
            </a:r>
            <a:r>
              <a:rPr lang="en-US" sz="2400" dirty="0"/>
              <a:t>[</a:t>
            </a:r>
            <a:r>
              <a:rPr lang="en-US" sz="2400" i="1" dirty="0" err="1"/>
              <a:t>y</a:t>
            </a:r>
            <a:r>
              <a:rPr lang="en-US" sz="2400" dirty="0" err="1"/>
              <a:t>|</a:t>
            </a:r>
            <a:r>
              <a:rPr lang="en-US" sz="2400" b="1" dirty="0" err="1"/>
              <a:t>x</a:t>
            </a:r>
            <a:r>
              <a:rPr lang="en-US" sz="2400" dirty="0"/>
              <a:t>]  +  </a:t>
            </a:r>
            <a:r>
              <a:rPr lang="en-US" sz="2400" dirty="0">
                <a:sym typeface="Symbol" pitchFamily="18" charset="2"/>
              </a:rPr>
              <a:t></a:t>
            </a:r>
            <a:r>
              <a:rPr lang="en-US" sz="2400" dirty="0"/>
              <a:t>  (</a:t>
            </a:r>
            <a:r>
              <a:rPr lang="en-US" sz="2400" dirty="0" err="1"/>
              <a:t>distúrbio</a:t>
            </a:r>
            <a:r>
              <a:rPr lang="en-US" sz="2400" dirty="0"/>
              <a:t>)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</p:txBody>
      </p:sp>
      <p:pic>
        <p:nvPicPr>
          <p:cNvPr id="2099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18096"/>
            <a:ext cx="6431062" cy="346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Conector de seta reta 3"/>
          <p:cNvCxnSpPr/>
          <p:nvPr/>
        </p:nvCxnSpPr>
        <p:spPr bwMode="auto">
          <a:xfrm>
            <a:off x="4139952" y="2636912"/>
            <a:ext cx="2376264" cy="1800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924299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025525"/>
            <a:ext cx="7061200" cy="48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236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partir da regressão: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400" dirty="0"/>
          </a:p>
          <a:p>
            <a:r>
              <a:rPr lang="pt-BR" sz="2400" dirty="0"/>
              <a:t>Escrever a equação estimada: a FRA ou o valor predito do salário.</a:t>
            </a:r>
          </a:p>
          <a:p>
            <a:r>
              <a:rPr lang="pt-BR" sz="2400" dirty="0"/>
              <a:t>Qual o valor do salário se o retorno a ação é zero?</a:t>
            </a:r>
          </a:p>
          <a:p>
            <a:r>
              <a:rPr lang="pt-BR" sz="2400" dirty="0"/>
              <a:t>Se o retorno da ação aumenta em 1 ponto percentual, em quanto varia o salário?</a:t>
            </a:r>
          </a:p>
          <a:p>
            <a:r>
              <a:rPr lang="pt-BR" sz="2400" dirty="0"/>
              <a:t>Qual o valor do salário se o retorno da ação for de 30?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03399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3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85725"/>
            <a:ext cx="7524750" cy="668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1467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Exemplo 2.4 (</a:t>
            </a:r>
            <a:r>
              <a:rPr lang="pt-BR" sz="2400" dirty="0" err="1"/>
              <a:t>Wooldridge</a:t>
            </a:r>
            <a:r>
              <a:rPr lang="pt-BR" sz="2400" dirty="0"/>
              <a:t>)</a:t>
            </a:r>
          </a:p>
          <a:p>
            <a:pPr marL="0" indent="0">
              <a:buNone/>
            </a:pPr>
            <a:r>
              <a:rPr lang="pt-BR" sz="2400" dirty="0"/>
              <a:t>Relação entre salário hora e educação de uma amostra de trabalhadores de 1976. Banco de dados:wage1</a:t>
            </a:r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29000"/>
            <a:ext cx="7421812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 bwMode="auto">
          <a:xfrm>
            <a:off x="2627784" y="4005064"/>
            <a:ext cx="1296144" cy="115212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52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partir da regressão: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400" dirty="0"/>
          </a:p>
          <a:p>
            <a:r>
              <a:rPr lang="pt-BR" sz="2400" dirty="0"/>
              <a:t>Escrever a equação estimada: a FRA ou o valor predito do salário.</a:t>
            </a:r>
          </a:p>
          <a:p>
            <a:r>
              <a:rPr lang="pt-BR" sz="2400" dirty="0"/>
              <a:t>Qual o valor do salário hora quando a escolaridade é nula? Faz sentido?</a:t>
            </a:r>
          </a:p>
          <a:p>
            <a:r>
              <a:rPr lang="pt-BR" sz="2400" dirty="0"/>
              <a:t>Um ano a mais de educação aumenta o salário em quantos dólares?</a:t>
            </a:r>
          </a:p>
          <a:p>
            <a:r>
              <a:rPr lang="pt-BR" sz="2400" dirty="0"/>
              <a:t>Se aumentar a educação em 4 anos em quanto aumenta o salário?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840515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Resultados eleitorais e gastos em campanha:</a:t>
            </a:r>
          </a:p>
          <a:p>
            <a:pPr marL="0" indent="0">
              <a:buNone/>
            </a:pPr>
            <a:r>
              <a:rPr lang="pt-BR" sz="2400" dirty="0"/>
              <a:t>Banco de dados: vote1</a:t>
            </a:r>
          </a:p>
          <a:p>
            <a:pPr marL="0" indent="0">
              <a:buNone/>
            </a:pPr>
            <a:r>
              <a:rPr lang="pt-BR" sz="2400" dirty="0"/>
              <a:t>Dados sobre resultados eleitorais e gastos em campanha de 173 disputas entre dois partidos. Dois candidatos: A e B.</a:t>
            </a:r>
          </a:p>
        </p:txBody>
      </p:sp>
      <p:pic>
        <p:nvPicPr>
          <p:cNvPr id="2017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94160"/>
            <a:ext cx="7665591" cy="1933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807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partir da regressão: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400" dirty="0"/>
          </a:p>
          <a:p>
            <a:r>
              <a:rPr lang="pt-BR" sz="2400" dirty="0"/>
              <a:t>Escrever a equação estimada: a FRA ou o valor predito do salário.</a:t>
            </a:r>
          </a:p>
          <a:p>
            <a:endParaRPr lang="pt-BR" sz="2400" dirty="0"/>
          </a:p>
          <a:p>
            <a:r>
              <a:rPr lang="pt-BR" sz="2400" dirty="0"/>
              <a:t>Se parte dos gastos de campanha do candidato A aumenta em 1 ponto percentual, em como varia a sua votação?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6820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A.3. </a:t>
            </a:r>
            <a:r>
              <a:rPr lang="en-US" b="1" dirty="0" err="1"/>
              <a:t>Média</a:t>
            </a:r>
            <a:r>
              <a:rPr lang="en-US" b="1" dirty="0"/>
              <a:t> </a:t>
            </a:r>
            <a:r>
              <a:rPr lang="en-US" b="1" dirty="0" err="1"/>
              <a:t>condicional</a:t>
            </a:r>
            <a:r>
              <a:rPr lang="en-US" b="1" dirty="0"/>
              <a:t> zero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828800"/>
            <a:ext cx="8928992" cy="4302125"/>
          </a:xfrm>
        </p:spPr>
        <p:txBody>
          <a:bodyPr/>
          <a:lstStyle/>
          <a:p>
            <a:pPr marL="928688" lvl="1" indent="-457200" eaLnBrk="1" hangingPunct="1">
              <a:lnSpc>
                <a:spcPct val="90000"/>
              </a:lnSpc>
            </a:pP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alguma</a:t>
            </a:r>
            <a:r>
              <a:rPr lang="en-US" dirty="0"/>
              <a:t> </a:t>
            </a:r>
            <a:r>
              <a:rPr lang="en-US" b="1" i="1" dirty="0" err="1"/>
              <a:t>informação</a:t>
            </a:r>
            <a:r>
              <a:rPr lang="en-US" b="1" i="1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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dirty="0"/>
              <a:t>? 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algum</a:t>
            </a:r>
            <a:r>
              <a:rPr lang="en-US" dirty="0"/>
              <a:t> </a:t>
            </a:r>
            <a:r>
              <a:rPr lang="en-US" dirty="0" err="1"/>
              <a:t>movimento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dirty="0" err="1"/>
              <a:t>dá</a:t>
            </a:r>
            <a:r>
              <a:rPr lang="en-US" dirty="0"/>
              <a:t>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</a:t>
            </a:r>
            <a:r>
              <a:rPr lang="en-US" dirty="0"/>
              <a:t>? 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sim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especificamos</a:t>
            </a:r>
            <a:r>
              <a:rPr lang="en-US" dirty="0"/>
              <a:t> </a:t>
            </a:r>
            <a:r>
              <a:rPr lang="en-US" dirty="0" err="1"/>
              <a:t>corretamente</a:t>
            </a:r>
            <a:r>
              <a:rPr lang="en-US" dirty="0"/>
              <a:t> a </a:t>
            </a:r>
            <a:r>
              <a:rPr lang="en-US" dirty="0" err="1"/>
              <a:t>média</a:t>
            </a:r>
            <a:r>
              <a:rPr lang="en-US" dirty="0"/>
              <a:t> </a:t>
            </a:r>
            <a:r>
              <a:rPr lang="en-US" dirty="0" err="1"/>
              <a:t>condicional</a:t>
            </a:r>
            <a:r>
              <a:rPr lang="en-US" dirty="0"/>
              <a:t>, a </a:t>
            </a:r>
            <a:r>
              <a:rPr lang="en-US" dirty="0" err="1"/>
              <a:t>função</a:t>
            </a:r>
            <a:r>
              <a:rPr lang="en-US" dirty="0"/>
              <a:t> ‘</a:t>
            </a:r>
            <a:r>
              <a:rPr lang="en-US" i="1" dirty="0"/>
              <a:t>E</a:t>
            </a:r>
            <a:r>
              <a:rPr lang="en-US" dirty="0"/>
              <a:t>[</a:t>
            </a:r>
            <a:r>
              <a:rPr lang="en-US" i="1" dirty="0" err="1"/>
              <a:t>y</a:t>
            </a:r>
            <a:r>
              <a:rPr lang="en-US" dirty="0" err="1"/>
              <a:t>|</a:t>
            </a:r>
            <a:r>
              <a:rPr lang="en-US" b="1" dirty="0" err="1"/>
              <a:t>x</a:t>
            </a:r>
            <a:r>
              <a:rPr lang="en-US" dirty="0"/>
              <a:t>]’ </a:t>
            </a:r>
            <a:r>
              <a:rPr lang="en-US" dirty="0" err="1"/>
              <a:t>não</a:t>
            </a:r>
            <a:r>
              <a:rPr lang="en-US" dirty="0"/>
              <a:t> é a </a:t>
            </a:r>
            <a:r>
              <a:rPr lang="en-US" dirty="0" err="1"/>
              <a:t>média</a:t>
            </a:r>
            <a:r>
              <a:rPr lang="en-US" dirty="0"/>
              <a:t> </a:t>
            </a:r>
            <a:r>
              <a:rPr lang="en-US" dirty="0" err="1"/>
              <a:t>condicional</a:t>
            </a:r>
            <a:r>
              <a:rPr lang="en-US" dirty="0"/>
              <a:t> (</a:t>
            </a:r>
            <a:r>
              <a:rPr lang="en-US" dirty="0" err="1"/>
              <a:t>não</a:t>
            </a:r>
            <a:r>
              <a:rPr lang="en-US" dirty="0"/>
              <a:t> é a </a:t>
            </a:r>
            <a:r>
              <a:rPr lang="en-US" dirty="0" err="1"/>
              <a:t>regressão</a:t>
            </a:r>
            <a:r>
              <a:rPr lang="en-US" dirty="0"/>
              <a:t> </a:t>
            </a:r>
            <a:r>
              <a:rPr lang="en-US" dirty="0" err="1"/>
              <a:t>populacional</a:t>
            </a:r>
            <a:r>
              <a:rPr lang="en-US" dirty="0"/>
              <a:t>)</a:t>
            </a:r>
          </a:p>
          <a:p>
            <a:pPr marL="928688" lvl="1" indent="-457200" eaLnBrk="1" hangingPunct="1">
              <a:lnSpc>
                <a:spcPct val="90000"/>
              </a:lnSpc>
            </a:pPr>
            <a:endParaRPr lang="en-US" dirty="0"/>
          </a:p>
          <a:p>
            <a:pPr marL="928688" lvl="1" indent="-457200" eaLnBrk="1" hangingPunct="1">
              <a:lnSpc>
                <a:spcPct val="90000"/>
              </a:lnSpc>
            </a:pP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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variáveis</a:t>
            </a:r>
            <a:r>
              <a:rPr lang="en-US" dirty="0"/>
              <a:t>.  Se </a:t>
            </a:r>
            <a:r>
              <a:rPr lang="en-US" i="1" dirty="0"/>
              <a:t>E</a:t>
            </a:r>
            <a:r>
              <a:rPr lang="en-US" dirty="0"/>
              <a:t>[</a:t>
            </a:r>
            <a:r>
              <a:rPr lang="en-US" dirty="0">
                <a:sym typeface="Symbol" pitchFamily="18" charset="2"/>
              </a:rPr>
              <a:t></a:t>
            </a:r>
            <a:r>
              <a:rPr lang="en-US" dirty="0"/>
              <a:t>|</a:t>
            </a:r>
            <a:r>
              <a:rPr lang="en-US" b="1" dirty="0"/>
              <a:t>x</a:t>
            </a:r>
            <a:r>
              <a:rPr lang="en-US" dirty="0"/>
              <a:t>] </a:t>
            </a:r>
            <a:r>
              <a:rPr lang="en-US" dirty="0">
                <a:sym typeface="Symbol" pitchFamily="18" charset="2"/>
              </a:rPr>
              <a:t></a:t>
            </a:r>
            <a:r>
              <a:rPr lang="en-US" dirty="0"/>
              <a:t> 0  segue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Cov</a:t>
            </a:r>
            <a:r>
              <a:rPr lang="en-US" dirty="0"/>
              <a:t>[</a:t>
            </a:r>
            <a:r>
              <a:rPr lang="en-US" dirty="0">
                <a:sym typeface="Symbol" pitchFamily="18" charset="2"/>
              </a:rPr>
              <a:t>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dirty="0"/>
              <a:t>] </a:t>
            </a:r>
            <a:r>
              <a:rPr lang="en-US" dirty="0">
                <a:sym typeface="Symbol" pitchFamily="18" charset="2"/>
              </a:rPr>
              <a:t></a:t>
            </a:r>
            <a:r>
              <a:rPr lang="en-US" dirty="0"/>
              <a:t> 0.  </a:t>
            </a:r>
          </a:p>
          <a:p>
            <a:pPr marL="928688" lvl="1" indent="-457200" eaLnBrk="1" hangingPunct="1">
              <a:lnSpc>
                <a:spcPct val="90000"/>
              </a:lnSpc>
            </a:pPr>
            <a:endParaRPr lang="en-US" dirty="0"/>
          </a:p>
          <a:p>
            <a:pPr marL="928688" lvl="1" indent="-457200" eaLnBrk="1" hangingPunct="1">
              <a:lnSpc>
                <a:spcPct val="90000"/>
              </a:lnSpc>
            </a:pPr>
            <a:r>
              <a:rPr lang="en-US" dirty="0" err="1"/>
              <a:t>Violação</a:t>
            </a:r>
            <a:r>
              <a:rPr lang="en-US" dirty="0"/>
              <a:t> da </a:t>
            </a:r>
            <a:r>
              <a:rPr lang="en-US" dirty="0" err="1"/>
              <a:t>hipótese</a:t>
            </a:r>
            <a:r>
              <a:rPr lang="en-US" dirty="0"/>
              <a:t> de ‘</a:t>
            </a:r>
            <a:r>
              <a:rPr lang="en-US" dirty="0" err="1"/>
              <a:t>independência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65648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A.3. </a:t>
            </a:r>
            <a:r>
              <a:rPr lang="en-US" b="1" dirty="0" err="1"/>
              <a:t>Média</a:t>
            </a:r>
            <a:r>
              <a:rPr lang="en-US" b="1" dirty="0"/>
              <a:t> </a:t>
            </a:r>
            <a:r>
              <a:rPr lang="en-US" b="1" dirty="0" err="1"/>
              <a:t>condicional</a:t>
            </a:r>
            <a:r>
              <a:rPr lang="en-US" b="1" dirty="0"/>
              <a:t> zero</a:t>
            </a:r>
            <a:endParaRPr lang="el-G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E[</a:t>
            </a:r>
            <a:r>
              <a:rPr lang="en-US" dirty="0">
                <a:sym typeface="Symbol" pitchFamily="18" charset="2"/>
              </a:rPr>
              <a:t></a:t>
            </a:r>
            <a:r>
              <a:rPr lang="en-US" dirty="0"/>
              <a:t>|</a:t>
            </a:r>
            <a:r>
              <a:rPr lang="en-US" dirty="0" err="1"/>
              <a:t>todos</a:t>
            </a:r>
            <a:r>
              <a:rPr lang="en-US" dirty="0"/>
              <a:t> dados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dirty="0"/>
              <a:t>] = 0 </a:t>
            </a:r>
          </a:p>
          <a:p>
            <a:pPr eaLnBrk="1" hangingPunct="1"/>
            <a:r>
              <a:rPr lang="en-US" dirty="0"/>
              <a:t>E[</a:t>
            </a:r>
            <a:r>
              <a:rPr lang="en-US" b="1" dirty="0">
                <a:sym typeface="Symbol" pitchFamily="18" charset="2"/>
              </a:rPr>
              <a:t></a:t>
            </a:r>
            <a:r>
              <a:rPr lang="en-US" b="1" dirty="0"/>
              <a:t>|X</a:t>
            </a:r>
            <a:r>
              <a:rPr lang="en-US" dirty="0"/>
              <a:t>] = </a:t>
            </a:r>
            <a:r>
              <a:rPr lang="en-US" b="1" dirty="0"/>
              <a:t>0</a:t>
            </a:r>
            <a:r>
              <a:rPr lang="en-US" dirty="0"/>
              <a:t> é </a:t>
            </a:r>
            <a:r>
              <a:rPr lang="en-US" dirty="0" err="1"/>
              <a:t>mais</a:t>
            </a:r>
            <a:r>
              <a:rPr lang="en-US" dirty="0"/>
              <a:t> forte </a:t>
            </a:r>
            <a:r>
              <a:rPr lang="en-US" dirty="0" err="1"/>
              <a:t>que</a:t>
            </a:r>
            <a:r>
              <a:rPr lang="en-US" dirty="0"/>
              <a:t> E[</a:t>
            </a:r>
            <a:r>
              <a:rPr lang="en-US" dirty="0">
                <a:sym typeface="Symbol" pitchFamily="18" charset="2"/>
              </a:rPr>
              <a:t></a:t>
            </a:r>
            <a:r>
              <a:rPr lang="en-US" baseline="-25000" dirty="0" err="1"/>
              <a:t>i</a:t>
            </a:r>
            <a:r>
              <a:rPr lang="en-US" dirty="0"/>
              <a:t> | 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dirty="0"/>
              <a:t>] = 0</a:t>
            </a:r>
          </a:p>
          <a:p>
            <a:pPr lvl="1" eaLnBrk="1" hangingPunct="1"/>
            <a:r>
              <a:rPr lang="en-US" dirty="0"/>
              <a:t>O </a:t>
            </a:r>
            <a:r>
              <a:rPr lang="en-US" dirty="0" err="1"/>
              <a:t>segundo</a:t>
            </a:r>
            <a:r>
              <a:rPr lang="en-US" dirty="0"/>
              <a:t> </a:t>
            </a:r>
            <a:r>
              <a:rPr lang="en-US" dirty="0" err="1"/>
              <a:t>diz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conhecimento</a:t>
            </a:r>
            <a:r>
              <a:rPr lang="en-US" dirty="0"/>
              <a:t> de 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i="1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dá</a:t>
            </a:r>
            <a:r>
              <a:rPr lang="en-US" dirty="0"/>
              <a:t> </a:t>
            </a:r>
            <a:r>
              <a:rPr lang="en-US" dirty="0" err="1"/>
              <a:t>nenhuma</a:t>
            </a:r>
            <a:r>
              <a:rPr lang="en-US" dirty="0"/>
              <a:t>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a </a:t>
            </a:r>
            <a:r>
              <a:rPr lang="en-US" dirty="0" err="1"/>
              <a:t>média</a:t>
            </a:r>
            <a:r>
              <a:rPr lang="en-US" dirty="0"/>
              <a:t> de </a:t>
            </a:r>
            <a:r>
              <a:rPr lang="en-US" dirty="0">
                <a:sym typeface="Symbol" pitchFamily="18" charset="2"/>
              </a:rPr>
              <a:t></a:t>
            </a:r>
            <a:r>
              <a:rPr lang="en-US" baseline="-25000" dirty="0" err="1"/>
              <a:t>i</a:t>
            </a:r>
            <a:r>
              <a:rPr lang="en-US" dirty="0"/>
              <a:t>.  </a:t>
            </a:r>
          </a:p>
          <a:p>
            <a:pPr lvl="1" eaLnBrk="1" hangingPunct="1"/>
            <a:r>
              <a:rPr lang="en-US" dirty="0"/>
              <a:t>O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diz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nenhum</a:t>
            </a:r>
            <a:r>
              <a:rPr lang="en-US" dirty="0"/>
              <a:t> </a:t>
            </a:r>
            <a:r>
              <a:rPr lang="en-US" b="1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dirty="0" err="1"/>
              <a:t>dá</a:t>
            </a:r>
            <a:r>
              <a:rPr lang="en-US" dirty="0"/>
              <a:t>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valor </a:t>
            </a:r>
            <a:r>
              <a:rPr lang="en-US" dirty="0" err="1"/>
              <a:t>esperado</a:t>
            </a:r>
            <a:r>
              <a:rPr lang="en-US" dirty="0"/>
              <a:t> de </a:t>
            </a:r>
            <a:r>
              <a:rPr lang="en-US" dirty="0">
                <a:sym typeface="Symbol" pitchFamily="18" charset="2"/>
              </a:rPr>
              <a:t></a:t>
            </a:r>
            <a:r>
              <a:rPr lang="en-US" baseline="-25000" dirty="0"/>
              <a:t>I</a:t>
            </a:r>
            <a:r>
              <a:rPr lang="en-US" dirty="0"/>
              <a:t>. </a:t>
            </a:r>
          </a:p>
          <a:p>
            <a:pPr lvl="1" eaLnBrk="1" hangingPunct="1"/>
            <a:r>
              <a:rPr lang="en-US" dirty="0"/>
              <a:t>“</a:t>
            </a:r>
            <a:r>
              <a:rPr lang="en-US" dirty="0" err="1"/>
              <a:t>nenhuma</a:t>
            </a:r>
            <a:r>
              <a:rPr lang="en-US" dirty="0"/>
              <a:t> </a:t>
            </a:r>
            <a:r>
              <a:rPr lang="en-US" dirty="0" err="1"/>
              <a:t>informação</a:t>
            </a:r>
            <a:r>
              <a:rPr lang="en-US" dirty="0"/>
              <a:t>” é similar a </a:t>
            </a:r>
            <a:r>
              <a:rPr lang="en-US" dirty="0" err="1"/>
              <a:t>nenhuma</a:t>
            </a:r>
            <a:r>
              <a:rPr lang="en-US" dirty="0"/>
              <a:t> </a:t>
            </a:r>
            <a:r>
              <a:rPr lang="en-US" dirty="0" err="1"/>
              <a:t>correlação</a:t>
            </a:r>
            <a:r>
              <a:rPr lang="en-US" dirty="0"/>
              <a:t>. </a:t>
            </a:r>
          </a:p>
          <a:p>
            <a:pPr eaLnBrk="1" hangingPunct="1"/>
            <a:r>
              <a:rPr 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E[</a:t>
            </a:r>
            <a:r>
              <a:rPr lang="en-US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y</a:t>
            </a:r>
            <a:r>
              <a:rPr lang="en-US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|X</a:t>
            </a:r>
            <a:r>
              <a:rPr 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</a:t>
            </a:r>
            <a:r>
              <a:rPr 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</a:t>
            </a:r>
            <a:endParaRPr lang="en-US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Conector de seta reta 4"/>
          <p:cNvCxnSpPr/>
          <p:nvPr/>
        </p:nvCxnSpPr>
        <p:spPr bwMode="auto">
          <a:xfrm rot="10800000" flipV="1">
            <a:off x="3200400" y="5410200"/>
            <a:ext cx="2057400" cy="1524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CaixaDeTexto 5"/>
          <p:cNvSpPr txBox="1"/>
          <p:nvPr/>
        </p:nvSpPr>
        <p:spPr>
          <a:xfrm>
            <a:off x="5486400" y="5029200"/>
            <a:ext cx="2971800" cy="923330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A REGRESSÃO DE Y EM X, FUNÇÃO DE MÉDIA CONDICIONAL</a:t>
            </a:r>
          </a:p>
        </p:txBody>
      </p:sp>
    </p:spTree>
    <p:extLst>
      <p:ext uri="{BB962C8B-B14F-4D97-AF65-F5344CB8AC3E}">
        <p14:creationId xmlns:p14="http://schemas.microsoft.com/office/powerpoint/2010/main" val="212777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A.4. </a:t>
            </a:r>
            <a:r>
              <a:rPr lang="en-US" b="1" dirty="0" err="1"/>
              <a:t>Homocedasticidade</a:t>
            </a:r>
            <a:r>
              <a:rPr lang="en-US" b="1" dirty="0"/>
              <a:t> e </a:t>
            </a: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Autocorrelação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/>
                  <a:t>Refere-se a </a:t>
                </a:r>
                <a:r>
                  <a:rPr lang="en-US" dirty="0" err="1"/>
                  <a:t>variância</a:t>
                </a:r>
                <a:r>
                  <a:rPr lang="en-US" dirty="0"/>
                  <a:t> e </a:t>
                </a:r>
                <a:r>
                  <a:rPr lang="en-US" dirty="0" err="1"/>
                  <a:t>covariância</a:t>
                </a:r>
                <a:r>
                  <a:rPr lang="en-US" dirty="0"/>
                  <a:t> dos </a:t>
                </a:r>
                <a:r>
                  <a:rPr lang="en-US" dirty="0" err="1"/>
                  <a:t>distúrbios</a:t>
                </a:r>
                <a:r>
                  <a:rPr lang="en-US" dirty="0"/>
                  <a:t> </a:t>
                </a:r>
                <a:r>
                  <a:rPr lang="en-US" dirty="0" err="1"/>
                  <a:t>aleatórios</a:t>
                </a:r>
                <a:r>
                  <a:rPr lang="en-US" dirty="0"/>
                  <a:t>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b="1" dirty="0"/>
                        <m:t>X</m:t>
                      </m:r>
                      <m:r>
                        <m:rPr>
                          <m:nor/>
                        </m:rPr>
                        <a:rPr lang="pt-BR" i="0" dirty="0" smtClean="0"/>
                        <m:t>)=</m:t>
                      </m:r>
                      <m:sSup>
                        <m:sSup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b="1" dirty="0"/>
                        <m:t>X</m:t>
                      </m:r>
                      <m:r>
                        <m:rPr>
                          <m:nor/>
                        </m:rPr>
                        <a:rPr lang="pt-BR" dirty="0"/>
                        <m:t>)=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  <a:p>
                <a:pPr marL="0" indent="0" eaLnBrk="1" hangingPunct="1">
                  <a:buNone/>
                </a:pPr>
                <a:endParaRPr lang="en-US" dirty="0"/>
              </a:p>
              <a:p>
                <a:pPr marL="0" indent="0" eaLnBrk="1" hangingPunct="1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é o </a:t>
                </a:r>
                <a:r>
                  <a:rPr lang="en-US" dirty="0" err="1"/>
                  <a:t>distúrbio</a:t>
                </a:r>
                <a:r>
                  <a:rPr lang="en-US" dirty="0"/>
                  <a:t> </a:t>
                </a:r>
                <a:r>
                  <a:rPr lang="en-US" dirty="0" err="1"/>
                  <a:t>aleatório</a:t>
                </a:r>
                <a:r>
                  <a:rPr lang="en-US" dirty="0"/>
                  <a:t> para </a:t>
                </a:r>
                <a:r>
                  <a:rPr lang="en-US" dirty="0" err="1"/>
                  <a:t>observação</a:t>
                </a:r>
                <a:r>
                  <a:rPr lang="en-US" dirty="0"/>
                  <a:t>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marL="0" indent="0" eaLnBrk="1" hangingPunct="1">
                  <a:buNone/>
                </a:pPr>
                <a:r>
                  <a:rPr lang="en-US" sz="2400" dirty="0" err="1"/>
                  <a:t>Notação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matricial</a:t>
                </a:r>
                <a:r>
                  <a:rPr lang="en-US" sz="2400" dirty="0"/>
                  <a:t>: </a:t>
                </a:r>
                <a:r>
                  <a:rPr lang="en-US" sz="2400" dirty="0" err="1"/>
                  <a:t>vetor</a:t>
                </a:r>
                <a:r>
                  <a:rPr lang="en-US" sz="2400" dirty="0"/>
                  <a:t> de </a:t>
                </a:r>
                <a:r>
                  <a:rPr lang="en-US" sz="2400" dirty="0" err="1"/>
                  <a:t>distúrbios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aleatórios</a:t>
                </a:r>
                <a:r>
                  <a:rPr lang="en-US" sz="2400" dirty="0"/>
                  <a:t> de </a:t>
                </a:r>
                <a:r>
                  <a:rPr lang="en-US" sz="2400" dirty="0" err="1"/>
                  <a:t>todas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observações</a:t>
                </a:r>
                <a:r>
                  <a:rPr lang="en-US" sz="2400" dirty="0"/>
                  <a:t>:  (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mr>
                    </m:m>
                  </m:oMath>
                </a14:m>
                <a:r>
                  <a:rPr lang="en-US" sz="2400" dirty="0"/>
                  <a:t> )</a:t>
                </a:r>
              </a:p>
            </p:txBody>
          </p:sp>
        </mc:Choice>
        <mc:Fallback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6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06A30-3817-4620-823E-C16FAE58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3185A-33A8-4B2E-B601-03C08A50D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9F28E3-2857-4CB6-B1BB-AF1724F4C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261" y="332656"/>
            <a:ext cx="6043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3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BE5D1-5336-4EF4-B437-042C32BE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5E93E9-8E1F-420C-AE18-8B7CF7A5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510C30-1E22-418B-BB66-E927E5423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822" y="260648"/>
            <a:ext cx="6486355" cy="670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33230"/>
      </p:ext>
    </p:extLst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12482</TotalTime>
  <Words>2026</Words>
  <Application>Microsoft Office PowerPoint</Application>
  <PresentationFormat>Apresentação na tela (4:3)</PresentationFormat>
  <Paragraphs>276</Paragraphs>
  <Slides>46</Slides>
  <Notes>11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5" baseType="lpstr">
      <vt:lpstr>Arial</vt:lpstr>
      <vt:lpstr>Arial Black</vt:lpstr>
      <vt:lpstr>Cambria Math</vt:lpstr>
      <vt:lpstr>Symbol</vt:lpstr>
      <vt:lpstr>Tahoma</vt:lpstr>
      <vt:lpstr>Times New Roman</vt:lpstr>
      <vt:lpstr>Wingdings</vt:lpstr>
      <vt:lpstr>Quadrant</vt:lpstr>
      <vt:lpstr>Equação</vt:lpstr>
      <vt:lpstr>Econometria prof. Danielle Carusi Machado </vt:lpstr>
      <vt:lpstr>O Modelo de Regressão Linear Múltipla</vt:lpstr>
      <vt:lpstr>Hipóteses do modelo de RLM</vt:lpstr>
      <vt:lpstr>A.3 Média condicional zero</vt:lpstr>
      <vt:lpstr>A.3. Média condicional zero</vt:lpstr>
      <vt:lpstr>A.3. Média condicional zero</vt:lpstr>
      <vt:lpstr>A.4. Homocedasticidade e não Autocorrelação</vt:lpstr>
      <vt:lpstr>Apresentação do PowerPoint</vt:lpstr>
      <vt:lpstr>Apresentação do PowerPoint</vt:lpstr>
      <vt:lpstr>A.4. Homocedasticidade e não Autocorrelação</vt:lpstr>
      <vt:lpstr>A.4. Homocedasticidade e não Autocorrelação</vt:lpstr>
      <vt:lpstr>A.5. Processo de geração dos dados</vt:lpstr>
      <vt:lpstr>Distribuição Normal de ε</vt:lpstr>
      <vt:lpstr>O Modelo Linear</vt:lpstr>
      <vt:lpstr>Duas pedras fundamentais em Econometria Clássica</vt:lpstr>
      <vt:lpstr>Regressão populacional</vt:lpstr>
      <vt:lpstr>Regressão: média condicional</vt:lpstr>
      <vt:lpstr>Função de regressão populacional</vt:lpstr>
      <vt:lpstr>Especificação estocástica da FRP</vt:lpstr>
      <vt:lpstr>Especificação estocástica da FRP</vt:lpstr>
      <vt:lpstr>Função de regressão amostral</vt:lpstr>
      <vt:lpstr>Função de regressão amostral na forma estocástica</vt:lpstr>
      <vt:lpstr>O que é a regressão?</vt:lpstr>
      <vt:lpstr>60 famílias</vt:lpstr>
      <vt:lpstr>Linha de regressão populacional ou regressão de y contra x</vt:lpstr>
      <vt:lpstr>Especificação estocástica da FRP</vt:lpstr>
      <vt:lpstr>Especificação estocástica da FRP</vt:lpstr>
      <vt:lpstr>Especificação de y</vt:lpstr>
      <vt:lpstr>Função de regressão amostral</vt:lpstr>
      <vt:lpstr>Função de regressão amostral</vt:lpstr>
      <vt:lpstr>Função de regressão amostral</vt:lpstr>
      <vt:lpstr>Função de regressão amostral</vt:lpstr>
      <vt:lpstr>Apresentação do PowerPoint</vt:lpstr>
      <vt:lpstr>MQO</vt:lpstr>
      <vt:lpstr>MQO</vt:lpstr>
      <vt:lpstr>MQO</vt:lpstr>
      <vt:lpstr>MQO - RLS </vt:lpstr>
      <vt:lpstr>Fórmula do estimador da inclinação da reta</vt:lpstr>
      <vt:lpstr>Exemplo de estimação RLS</vt:lpstr>
      <vt:lpstr>Apresentação do PowerPoint</vt:lpstr>
      <vt:lpstr>A partir da regressão:</vt:lpstr>
      <vt:lpstr>Apresentação do PowerPoint</vt:lpstr>
      <vt:lpstr>Outro exemplo</vt:lpstr>
      <vt:lpstr>A partir da regressão:</vt:lpstr>
      <vt:lpstr>Outro exemplo</vt:lpstr>
      <vt:lpstr>A partir da regressão:</vt:lpstr>
    </vt:vector>
  </TitlesOfParts>
  <Company>Stern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Consumer Decision Making and Discrete Choice Behavior</dc:title>
  <dc:creator>Valued Sony Customer</dc:creator>
  <cp:lastModifiedBy>Dani</cp:lastModifiedBy>
  <cp:revision>183</cp:revision>
  <dcterms:created xsi:type="dcterms:W3CDTF">2001-06-17T19:05:03Z</dcterms:created>
  <dcterms:modified xsi:type="dcterms:W3CDTF">2022-03-16T11:49:58Z</dcterms:modified>
</cp:coreProperties>
</file>