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482" r:id="rId2"/>
    <p:sldId id="562" r:id="rId3"/>
    <p:sldId id="564" r:id="rId4"/>
    <p:sldId id="624" r:id="rId5"/>
    <p:sldId id="625" r:id="rId6"/>
    <p:sldId id="563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83" r:id="rId15"/>
    <p:sldId id="572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FF"/>
    <a:srgbClr val="0099FF"/>
    <a:srgbClr val="000000"/>
    <a:srgbClr val="FFFFFF"/>
    <a:srgbClr val="CCECFF"/>
    <a:srgbClr val="FF3300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010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2088" y="108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12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88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4960F10-5D0A-4321-A014-5660883573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7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EB96065-3F86-473C-A47D-EF9E444B1A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28EB8-61F9-4672-84E7-45552F2D5B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dirty="0"/>
              <a:t>Distúrbio – desestabiliza uma relação está</a:t>
            </a:r>
            <a:r>
              <a:rPr lang="pt-BR" baseline="0" dirty="0"/>
              <a:t>vel entre as variáveis.</a:t>
            </a:r>
          </a:p>
          <a:p>
            <a:pPr eaLnBrk="1" hangingPunct="1"/>
            <a:r>
              <a:rPr lang="pt-BR" baseline="0" dirty="0"/>
              <a:t>Erros de medida – medida de lucros, estoque de capital...consumo permanente... Não há um contraponto empírico para o agregado teórico.</a:t>
            </a:r>
          </a:p>
          <a:p>
            <a:pPr eaLnBrk="1" hangingPunct="1"/>
            <a:r>
              <a:rPr lang="pt-BR" baseline="0" dirty="0"/>
              <a:t>Nunca observamos o modelo populacional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C31F7-D59B-404C-A1C2-BACC3246E4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dirty="0"/>
              <a:t>Hipóteses sobre</a:t>
            </a:r>
            <a:r>
              <a:rPr lang="pt-BR" baseline="0" dirty="0"/>
              <a:t> como o conjunto de dados é gerado., processo de geração de dados.</a:t>
            </a:r>
            <a:endParaRPr lang="pt-BR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8E2DF-5C3D-4BE2-87ED-6EE30FAC08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dirty="0"/>
              <a:t>Como parâmetros e o </a:t>
            </a:r>
            <a:r>
              <a:rPr lang="pt-BR" dirty="0" err="1"/>
              <a:t>disturbio</a:t>
            </a:r>
            <a:r>
              <a:rPr lang="pt-BR" dirty="0"/>
              <a:t> entram no modelo,não sendo relevante como as variáveis explicativas entram.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C31F7-D59B-404C-A1C2-BACC3246E41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DF356-1CC8-462D-BA95-F03C3DFA78E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A875F-4CAB-4252-A73E-6F12DAC1C23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B92C8C-B1D8-4C36-852F-52BEFBE507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B92C8C-B1D8-4C36-852F-52BEFBE507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F67F9-CF29-4601-B863-6781F86B42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399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9AB4D369-3721-4881-9DF3-D504453A91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A075-A45F-4660-AA7B-BB30F559AF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C19CB-8899-4122-93CF-9F15663282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5"/>
          <p:cNvSpPr txBox="1">
            <a:spLocks/>
          </p:cNvSpPr>
          <p:nvPr userDrawn="1"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it-IT" sz="1000">
                <a:latin typeface="Arial" charset="0"/>
              </a:rPr>
              <a:t>Danielle Carusi Machado - UFF - Econometria 2/2009</a:t>
            </a:r>
            <a:endParaRPr lang="en-US" sz="10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409A0-18B2-4640-A46A-4186E257D4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07545-BA59-4A5F-8ABB-F811BF20BB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E60F-EA8D-48D6-89DF-CC1B7137DE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3C2CA-713A-4951-8501-ABB5CAFDFE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40C8D-1182-498C-856E-A0D45C83889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82426-6687-4C5B-A34A-0FF6252419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FDD15-7FAB-4819-8F90-C59E1C0500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9C654-6CB3-4BDC-8473-B9B8A6C639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BE07E-820F-4542-AF9C-741A53E073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33DEE54F-8DFB-4232-BE0F-835C8711FF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9834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834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3" r:id="rId12"/>
    <p:sldLayoutId id="214748371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Econometria</a:t>
            </a:r>
            <a:br>
              <a:rPr lang="en-US" dirty="0"/>
            </a:br>
            <a:r>
              <a:rPr lang="en-US" sz="2400" dirty="0"/>
              <a:t>prof. Danielle </a:t>
            </a:r>
            <a:r>
              <a:rPr lang="en-US" sz="2400" dirty="0" err="1"/>
              <a:t>Carusi</a:t>
            </a:r>
            <a:r>
              <a:rPr lang="en-US" sz="2400" dirty="0"/>
              <a:t> Machado</a:t>
            </a:r>
            <a:br>
              <a:rPr lang="en-US" dirty="0"/>
            </a:b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255738"/>
          </a:xfrm>
        </p:spPr>
        <p:txBody>
          <a:bodyPr/>
          <a:lstStyle/>
          <a:p>
            <a:pPr marL="457200" indent="-457200" algn="ctr">
              <a:defRPr/>
            </a:pPr>
            <a:r>
              <a:rPr lang="en-US" dirty="0"/>
              <a:t>Aula 2</a:t>
            </a:r>
          </a:p>
          <a:p>
            <a:pPr marL="457200" indent="-457200" algn="ctr">
              <a:defRPr/>
            </a:pPr>
            <a:endParaRPr lang="en-US" dirty="0"/>
          </a:p>
          <a:p>
            <a:pPr marL="457200" indent="-457200" algn="ctr">
              <a:defRPr/>
            </a:pPr>
            <a:endParaRPr lang="en-US" dirty="0"/>
          </a:p>
          <a:p>
            <a:pPr marL="457200" indent="-457200" algn="ctr">
              <a:defRPr/>
            </a:pPr>
            <a:r>
              <a:rPr lang="en-US" dirty="0"/>
              <a:t>PPGE/UFF</a:t>
            </a:r>
          </a:p>
          <a:p>
            <a:pPr marL="457200" indent="-457200" algn="ctr">
              <a:defRPr/>
            </a:pPr>
            <a:r>
              <a:rPr lang="en-US" dirty="0"/>
              <a:t>1o. </a:t>
            </a:r>
            <a:r>
              <a:rPr lang="en-US" dirty="0" err="1"/>
              <a:t>Semestre</a:t>
            </a:r>
            <a:r>
              <a:rPr lang="en-US" dirty="0"/>
              <a:t> de 2022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A.1 </a:t>
            </a:r>
            <a:r>
              <a:rPr lang="en-US" dirty="0" err="1"/>
              <a:t>Linearidade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f(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/>
              <a:t>x</a:t>
            </a:r>
            <a:r>
              <a:rPr lang="en-US" sz="2400" i="1" baseline="-25000" dirty="0"/>
              <a:t>K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,…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i="1" baseline="-25000" dirty="0"/>
              <a:t>K</a:t>
            </a:r>
            <a:r>
              <a:rPr lang="en-US" sz="2400" dirty="0"/>
              <a:t>) =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  +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 + … +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dirty="0" err="1">
                <a:sym typeface="Symbol" pitchFamily="18" charset="2"/>
              </a:rPr>
              <a:t></a:t>
            </a:r>
            <a:r>
              <a:rPr lang="en-US" sz="2400" i="1" baseline="-25000" dirty="0" err="1"/>
              <a:t>K</a:t>
            </a:r>
            <a:endParaRPr lang="en-US" sz="2400" b="1" baseline="-25000" dirty="0"/>
          </a:p>
          <a:p>
            <a:pPr eaLnBrk="1" hangingPunct="1">
              <a:lnSpc>
                <a:spcPct val="90000"/>
              </a:lnSpc>
            </a:pPr>
            <a:endParaRPr 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sz="2400" b="1" dirty="0" err="1"/>
              <a:t>Notação</a:t>
            </a:r>
            <a:r>
              <a:rPr lang="en-US" sz="2400" b="1" dirty="0"/>
              <a:t>: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  +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 + … +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dirty="0" err="1">
                <a:sym typeface="Symbol" pitchFamily="18" charset="2"/>
              </a:rPr>
              <a:t></a:t>
            </a:r>
            <a:r>
              <a:rPr lang="en-US" sz="2400" i="1" baseline="-25000" dirty="0" err="1"/>
              <a:t>K</a:t>
            </a:r>
            <a:r>
              <a:rPr lang="en-US" sz="2400" dirty="0"/>
              <a:t>  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E[</a:t>
            </a:r>
            <a:r>
              <a:rPr lang="en-US" dirty="0" err="1"/>
              <a:t>y|</a:t>
            </a:r>
            <a:r>
              <a:rPr lang="en-US" b="1" dirty="0" err="1"/>
              <a:t>x</a:t>
            </a:r>
            <a:r>
              <a:rPr lang="en-US" dirty="0"/>
              <a:t>]  = 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*1 +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K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              (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*1 = </a:t>
            </a:r>
            <a:r>
              <a:rPr lang="en-US" sz="2400" dirty="0" err="1"/>
              <a:t>intercepto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7432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Linearidade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Modelo linear simples, E[y|x]=</a:t>
            </a:r>
            <a:r>
              <a:rPr lang="en-US" b="1"/>
              <a:t>x’</a:t>
            </a:r>
            <a:r>
              <a:rPr lang="el-GR" b="1"/>
              <a:t>β</a:t>
            </a:r>
          </a:p>
          <a:p>
            <a:pPr eaLnBrk="1" hangingPunct="1"/>
            <a:r>
              <a:rPr lang="en-US"/>
              <a:t>Modelo Quadrático: E[y|x]=</a:t>
            </a:r>
            <a:r>
              <a:rPr lang="el-GR"/>
              <a:t> α</a:t>
            </a:r>
            <a:r>
              <a:rPr lang="en-US"/>
              <a:t> +</a:t>
            </a:r>
            <a:r>
              <a:rPr lang="el-GR"/>
              <a:t> β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l-GR"/>
              <a:t> </a:t>
            </a:r>
            <a:r>
              <a:rPr lang="en-US"/>
              <a:t>+ </a:t>
            </a:r>
            <a:r>
              <a:rPr lang="el-GR"/>
              <a:t>β</a:t>
            </a:r>
            <a:r>
              <a:rPr lang="en-US" baseline="-25000"/>
              <a:t>2</a:t>
            </a:r>
            <a:r>
              <a:rPr lang="en-US"/>
              <a:t>x</a:t>
            </a:r>
            <a:r>
              <a:rPr lang="en-US" baseline="30000"/>
              <a:t>2</a:t>
            </a:r>
            <a:endParaRPr lang="en-US"/>
          </a:p>
          <a:p>
            <a:pPr eaLnBrk="1" hangingPunct="1"/>
            <a:r>
              <a:rPr lang="en-US"/>
              <a:t>Modelo Loglinear, E[lny|ln</a:t>
            </a:r>
            <a:r>
              <a:rPr lang="en-US" b="1"/>
              <a:t>x</a:t>
            </a:r>
            <a:r>
              <a:rPr lang="en-US"/>
              <a:t>]= </a:t>
            </a:r>
            <a:r>
              <a:rPr lang="el-GR"/>
              <a:t>α</a:t>
            </a:r>
            <a:r>
              <a:rPr lang="en-US"/>
              <a:t> + </a:t>
            </a:r>
            <a:r>
              <a:rPr lang="el-GR"/>
              <a:t>Σ</a:t>
            </a:r>
            <a:r>
              <a:rPr lang="en-US" baseline="-25000"/>
              <a:t>k </a:t>
            </a:r>
            <a:r>
              <a:rPr lang="en-US"/>
              <a:t>lnx</a:t>
            </a:r>
            <a:r>
              <a:rPr lang="en-US" baseline="-25000"/>
              <a:t>k</a:t>
            </a:r>
            <a:r>
              <a:rPr lang="el-GR"/>
              <a:t>β</a:t>
            </a:r>
            <a:r>
              <a:rPr lang="en-US" baseline="-25000"/>
              <a:t>k</a:t>
            </a:r>
            <a:endParaRPr lang="el-GR"/>
          </a:p>
          <a:p>
            <a:pPr eaLnBrk="1" hangingPunct="1"/>
            <a:r>
              <a:rPr lang="en-US"/>
              <a:t>Modelo Semilog, E[y|x]= </a:t>
            </a:r>
            <a:r>
              <a:rPr lang="el-GR"/>
              <a:t>α</a:t>
            </a:r>
            <a:r>
              <a:rPr lang="en-US"/>
              <a:t> + </a:t>
            </a:r>
            <a:r>
              <a:rPr lang="el-GR"/>
              <a:t>Σ</a:t>
            </a:r>
            <a:r>
              <a:rPr lang="en-US" baseline="-25000"/>
              <a:t>k </a:t>
            </a:r>
            <a:r>
              <a:rPr lang="en-US"/>
              <a:t>lnx</a:t>
            </a:r>
            <a:r>
              <a:rPr lang="en-US" baseline="-25000"/>
              <a:t>k</a:t>
            </a:r>
            <a:r>
              <a:rPr lang="el-GR"/>
              <a:t>β</a:t>
            </a:r>
            <a:r>
              <a:rPr lang="en-US" baseline="-25000"/>
              <a:t>k</a:t>
            </a:r>
            <a:endParaRPr lang="en-US"/>
          </a:p>
          <a:p>
            <a:pPr eaLnBrk="1" hangingPunct="1"/>
            <a:r>
              <a:rPr lang="en-US"/>
              <a:t>Modelo Translog: E[lny|ln</a:t>
            </a:r>
            <a:r>
              <a:rPr lang="en-US" b="1"/>
              <a:t>x</a:t>
            </a:r>
            <a:r>
              <a:rPr lang="en-US"/>
              <a:t>]= </a:t>
            </a:r>
            <a:r>
              <a:rPr lang="el-GR"/>
              <a:t>α</a:t>
            </a:r>
            <a:r>
              <a:rPr lang="en-US"/>
              <a:t> + </a:t>
            </a:r>
            <a:r>
              <a:rPr lang="el-GR"/>
              <a:t>Σ</a:t>
            </a:r>
            <a:r>
              <a:rPr lang="en-US" baseline="-25000"/>
              <a:t>k </a:t>
            </a:r>
            <a:r>
              <a:rPr lang="en-US"/>
              <a:t>lnx</a:t>
            </a:r>
            <a:r>
              <a:rPr lang="en-US" baseline="-25000"/>
              <a:t>k</a:t>
            </a:r>
            <a:r>
              <a:rPr lang="el-GR"/>
              <a:t>β</a:t>
            </a:r>
            <a:r>
              <a:rPr lang="en-US" baseline="-25000"/>
              <a:t>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              + (1/2) </a:t>
            </a:r>
            <a:r>
              <a:rPr lang="el-GR"/>
              <a:t>Σ</a:t>
            </a:r>
            <a:r>
              <a:rPr lang="en-US" baseline="-25000"/>
              <a:t>k </a:t>
            </a:r>
            <a:r>
              <a:rPr lang="el-GR"/>
              <a:t>Σ</a:t>
            </a:r>
            <a:r>
              <a:rPr lang="en-US" baseline="-25000"/>
              <a:t>l </a:t>
            </a:r>
            <a:r>
              <a:rPr lang="el-GR"/>
              <a:t>δ</a:t>
            </a:r>
            <a:r>
              <a:rPr lang="en-US" baseline="-25000"/>
              <a:t>kl   </a:t>
            </a:r>
            <a:r>
              <a:rPr lang="en-US"/>
              <a:t>lnx</a:t>
            </a:r>
            <a:r>
              <a:rPr lang="en-US" baseline="-25000"/>
              <a:t>k</a:t>
            </a:r>
            <a:r>
              <a:rPr lang="en-US"/>
              <a:t> lnx</a:t>
            </a:r>
            <a:r>
              <a:rPr lang="en-US" baseline="-25000"/>
              <a:t>l</a:t>
            </a: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Todos modelos são lineares e existe um infinito número de variações de modelos lineares.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017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Linearidade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 b="1"/>
              <a:t>Linearidade </a:t>
            </a:r>
            <a:r>
              <a:rPr lang="en-US" sz="2400"/>
              <a:t> significa ser </a:t>
            </a:r>
            <a:r>
              <a:rPr lang="en-US" sz="2400" i="1"/>
              <a:t>linear nos parâmetros</a:t>
            </a:r>
            <a:r>
              <a:rPr lang="en-US" sz="2400"/>
              <a:t>, não nas variáveis</a:t>
            </a:r>
            <a:endParaRPr lang="en-US" sz="2400" b="1"/>
          </a:p>
          <a:p>
            <a:pPr marL="533400" indent="-533400" eaLnBrk="1" hangingPunct="1"/>
            <a:endParaRPr lang="en-US" sz="2400"/>
          </a:p>
          <a:p>
            <a:pPr marL="533400" indent="-533400" eaLnBrk="1" hangingPunct="1"/>
            <a:r>
              <a:rPr lang="en-US" sz="2400"/>
              <a:t>E[y|</a:t>
            </a:r>
            <a:r>
              <a:rPr lang="en-US" sz="2400" b="1"/>
              <a:t>x</a:t>
            </a:r>
            <a:r>
              <a:rPr lang="en-US" sz="2400"/>
              <a:t>]  =  </a:t>
            </a:r>
            <a:r>
              <a:rPr lang="en-US" sz="2400">
                <a:sym typeface="Symbol" pitchFamily="18" charset="2"/>
              </a:rPr>
              <a:t></a:t>
            </a:r>
            <a:r>
              <a:rPr lang="en-US" sz="2400" baseline="-25000"/>
              <a:t>1</a:t>
            </a:r>
            <a:r>
              <a:rPr lang="en-US" sz="2400"/>
              <a:t> f</a:t>
            </a:r>
            <a:r>
              <a:rPr lang="en-US" sz="2400" baseline="-25000"/>
              <a:t>1</a:t>
            </a:r>
            <a:r>
              <a:rPr lang="en-US" sz="2400"/>
              <a:t>(…) + </a:t>
            </a:r>
            <a:r>
              <a:rPr lang="en-US" sz="2400">
                <a:sym typeface="Symbol" pitchFamily="18" charset="2"/>
              </a:rPr>
              <a:t></a:t>
            </a:r>
            <a:r>
              <a:rPr lang="en-US" sz="2400" baseline="-25000"/>
              <a:t>2</a:t>
            </a:r>
            <a:r>
              <a:rPr lang="en-US" sz="2400"/>
              <a:t> f</a:t>
            </a:r>
            <a:r>
              <a:rPr lang="en-US" sz="2400" baseline="-25000"/>
              <a:t>2</a:t>
            </a:r>
            <a:r>
              <a:rPr lang="en-US" sz="2400"/>
              <a:t>(…) + … +  </a:t>
            </a:r>
            <a:r>
              <a:rPr lang="en-US" sz="2400">
                <a:sym typeface="Symbol" pitchFamily="18" charset="2"/>
              </a:rPr>
              <a:t></a:t>
            </a:r>
            <a:r>
              <a:rPr lang="en-US" sz="2400" baseline="-25000"/>
              <a:t>K</a:t>
            </a:r>
            <a:r>
              <a:rPr lang="en-US" sz="2400"/>
              <a:t> f</a:t>
            </a:r>
            <a:r>
              <a:rPr lang="en-US" sz="2400" baseline="-25000"/>
              <a:t>K</a:t>
            </a:r>
            <a:r>
              <a:rPr lang="en-US" sz="2400"/>
              <a:t>(…).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400"/>
              <a:t>      f</a:t>
            </a:r>
            <a:r>
              <a:rPr lang="en-US" sz="2400" baseline="-25000"/>
              <a:t>k</a:t>
            </a:r>
            <a:r>
              <a:rPr lang="en-US" sz="2400"/>
              <a:t>() pode ser qq função dos dados.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sz="240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/>
              <a:t>Exemplos:</a:t>
            </a:r>
          </a:p>
          <a:p>
            <a:pPr marL="928688" lvl="1" indent="-457200" eaLnBrk="1" hangingPunct="1">
              <a:lnSpc>
                <a:spcPct val="80000"/>
              </a:lnSpc>
            </a:pPr>
            <a:r>
              <a:rPr lang="en-US" sz="2000"/>
              <a:t>Logs</a:t>
            </a:r>
          </a:p>
          <a:p>
            <a:pPr marL="928688" lvl="1" indent="-457200" eaLnBrk="1" hangingPunct="1">
              <a:lnSpc>
                <a:spcPct val="80000"/>
              </a:lnSpc>
            </a:pPr>
            <a:r>
              <a:rPr lang="en-US" sz="2000"/>
              <a:t>Variáveis Dummy</a:t>
            </a:r>
          </a:p>
          <a:p>
            <a:pPr marL="928688" lvl="1" indent="-457200" eaLnBrk="1" hangingPunct="1">
              <a:lnSpc>
                <a:spcPct val="80000"/>
              </a:lnSpc>
            </a:pPr>
            <a:r>
              <a:rPr lang="en-US" sz="2000"/>
              <a:t>Funções quadráticas, interações, etc.</a:t>
            </a:r>
          </a:p>
        </p:txBody>
      </p:sp>
    </p:spTree>
    <p:extLst>
      <p:ext uri="{BB962C8B-B14F-4D97-AF65-F5344CB8AC3E}">
        <p14:creationId xmlns:p14="http://schemas.microsoft.com/office/powerpoint/2010/main" val="38699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A.2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Dependência</a:t>
            </a:r>
            <a:r>
              <a:rPr lang="en-US" dirty="0"/>
              <a:t> Linear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72816"/>
            <a:ext cx="8229600" cy="4495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200" dirty="0" err="1"/>
              <a:t>Exemplo</a:t>
            </a:r>
            <a:r>
              <a:rPr lang="en-US" sz="2200" dirty="0"/>
              <a:t>: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/>
              <a:t>       x</a:t>
            </a:r>
            <a:r>
              <a:rPr lang="en-US" sz="2200" dirty="0"/>
              <a:t>  =  [</a:t>
            </a:r>
            <a:r>
              <a:rPr lang="en-US" sz="2200" b="1" dirty="0"/>
              <a:t>i</a:t>
            </a:r>
            <a:r>
              <a:rPr lang="en-US" sz="2200" dirty="0"/>
              <a:t> , </a:t>
            </a:r>
            <a:r>
              <a:rPr lang="en-US" sz="2200" dirty="0" err="1"/>
              <a:t>renda</a:t>
            </a:r>
            <a:r>
              <a:rPr lang="en-US" sz="2200" dirty="0"/>
              <a:t>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trabalho</a:t>
            </a:r>
            <a:r>
              <a:rPr lang="en-US" sz="2200" dirty="0"/>
              <a:t>, </a:t>
            </a:r>
            <a:r>
              <a:rPr lang="en-US" sz="2200" dirty="0" err="1"/>
              <a:t>renda</a:t>
            </a:r>
            <a:r>
              <a:rPr lang="en-US" sz="2200" dirty="0"/>
              <a:t> do </a:t>
            </a:r>
            <a:r>
              <a:rPr lang="en-US" sz="2200" dirty="0" err="1"/>
              <a:t>trabalho</a:t>
            </a:r>
            <a:r>
              <a:rPr lang="en-US" sz="2200" dirty="0"/>
              <a:t>, </a:t>
            </a:r>
            <a:r>
              <a:rPr lang="en-US" sz="2200" dirty="0" err="1"/>
              <a:t>renda</a:t>
            </a:r>
            <a:r>
              <a:rPr lang="en-US" sz="2200" dirty="0"/>
              <a:t> total]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200" b="1" dirty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b="1" dirty="0">
              <a:solidFill>
                <a:srgbClr val="3366FF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 err="1">
                <a:solidFill>
                  <a:srgbClr val="3366FF"/>
                </a:solidFill>
              </a:rPr>
              <a:t>Não</a:t>
            </a:r>
            <a:r>
              <a:rPr lang="en-US" sz="2200" b="1" dirty="0">
                <a:solidFill>
                  <a:srgbClr val="3366FF"/>
                </a:solidFill>
              </a:rPr>
              <a:t> </a:t>
            </a:r>
            <a:r>
              <a:rPr lang="en-US" sz="2200" b="1" dirty="0" err="1">
                <a:solidFill>
                  <a:srgbClr val="3366FF"/>
                </a:solidFill>
              </a:rPr>
              <a:t>existe</a:t>
            </a:r>
            <a:r>
              <a:rPr lang="en-US" sz="2200" b="1" dirty="0">
                <a:solidFill>
                  <a:srgbClr val="3366FF"/>
                </a:solidFill>
              </a:rPr>
              <a:t> </a:t>
            </a:r>
            <a:r>
              <a:rPr lang="en-US" sz="2200" b="1" dirty="0" err="1">
                <a:solidFill>
                  <a:srgbClr val="3366FF"/>
                </a:solidFill>
              </a:rPr>
              <a:t>dependência</a:t>
            </a:r>
            <a:r>
              <a:rPr lang="en-US" sz="2200" b="1" dirty="0">
                <a:solidFill>
                  <a:srgbClr val="3366FF"/>
                </a:solidFill>
              </a:rPr>
              <a:t> linear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Nenhuma</a:t>
            </a:r>
            <a:r>
              <a:rPr lang="en-US" sz="2200" dirty="0"/>
              <a:t> </a:t>
            </a:r>
            <a:r>
              <a:rPr lang="en-US" sz="2200" dirty="0" err="1"/>
              <a:t>variável</a:t>
            </a:r>
            <a:r>
              <a:rPr lang="en-US" sz="2200" dirty="0"/>
              <a:t> </a:t>
            </a:r>
            <a:r>
              <a:rPr lang="en-US" sz="2200" dirty="0" err="1"/>
              <a:t>pode</a:t>
            </a:r>
            <a:r>
              <a:rPr lang="en-US" sz="2200" dirty="0"/>
              <a:t> </a:t>
            </a:r>
            <a:r>
              <a:rPr lang="en-US" sz="2200" dirty="0" err="1"/>
              <a:t>ser</a:t>
            </a:r>
            <a:r>
              <a:rPr lang="en-US" sz="2200" dirty="0"/>
              <a:t> </a:t>
            </a:r>
            <a:r>
              <a:rPr lang="en-US" sz="2200" dirty="0" err="1"/>
              <a:t>escrita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função</a:t>
            </a:r>
            <a:r>
              <a:rPr lang="en-US" sz="2200" dirty="0"/>
              <a:t> linear de </a:t>
            </a:r>
            <a:r>
              <a:rPr lang="en-US" sz="2200" dirty="0" err="1"/>
              <a:t>outras</a:t>
            </a:r>
            <a:r>
              <a:rPr lang="en-US" sz="2200" dirty="0"/>
              <a:t> </a:t>
            </a:r>
            <a:r>
              <a:rPr lang="en-US" sz="2200" dirty="0" err="1"/>
              <a:t>variáveis</a:t>
            </a:r>
            <a:r>
              <a:rPr lang="en-US" sz="2200" dirty="0"/>
              <a:t> do </a:t>
            </a:r>
            <a:r>
              <a:rPr lang="en-US" sz="2200" dirty="0" err="1"/>
              <a:t>modelo</a:t>
            </a:r>
            <a:r>
              <a:rPr lang="en-US" sz="2200" dirty="0"/>
              <a:t>. 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A </a:t>
            </a:r>
            <a:r>
              <a:rPr lang="en-US" sz="2200" dirty="0" err="1"/>
              <a:t>teoria</a:t>
            </a:r>
            <a:r>
              <a:rPr lang="en-US" sz="2200" dirty="0"/>
              <a:t>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necessariamente</a:t>
            </a:r>
            <a:r>
              <a:rPr lang="en-US" sz="2200" dirty="0"/>
              <a:t> </a:t>
            </a:r>
            <a:r>
              <a:rPr lang="en-US" sz="2200" dirty="0" err="1"/>
              <a:t>elimina</a:t>
            </a:r>
            <a:r>
              <a:rPr lang="en-US" sz="2200" dirty="0"/>
              <a:t> a </a:t>
            </a:r>
            <a:r>
              <a:rPr lang="en-US" sz="2200" dirty="0" err="1"/>
              <a:t>possibilidade</a:t>
            </a:r>
            <a:r>
              <a:rPr lang="en-US" sz="2200" dirty="0"/>
              <a:t> de </a:t>
            </a:r>
            <a:r>
              <a:rPr lang="en-US" sz="2200" dirty="0" err="1"/>
              <a:t>dependência</a:t>
            </a:r>
            <a:r>
              <a:rPr lang="en-US" sz="2200" dirty="0"/>
              <a:t> linear, </a:t>
            </a:r>
            <a:r>
              <a:rPr lang="en-US" sz="2200" dirty="0" err="1"/>
              <a:t>contudo</a:t>
            </a:r>
            <a:r>
              <a:rPr lang="en-US" sz="2200" dirty="0"/>
              <a:t>, é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para</a:t>
            </a:r>
            <a:r>
              <a:rPr lang="en-US" sz="2200" dirty="0"/>
              <a:t> </a:t>
            </a:r>
            <a:r>
              <a:rPr lang="en-US" sz="2200" dirty="0" err="1"/>
              <a:t>fazer</a:t>
            </a:r>
            <a:r>
              <a:rPr lang="en-US" sz="2200" dirty="0"/>
              <a:t> a </a:t>
            </a:r>
            <a:r>
              <a:rPr lang="en-US" sz="2200" dirty="0" err="1"/>
              <a:t>estimação</a:t>
            </a:r>
            <a:r>
              <a:rPr lang="en-US" sz="2200" dirty="0"/>
              <a:t> </a:t>
            </a:r>
            <a:r>
              <a:rPr lang="en-US" sz="2200" dirty="0" err="1"/>
              <a:t>possível</a:t>
            </a:r>
            <a:r>
              <a:rPr lang="en-US" sz="22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	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734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Dependência</a:t>
            </a:r>
            <a:r>
              <a:rPr lang="en-US" dirty="0"/>
              <a:t> Linear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13520"/>
            <a:ext cx="8229600" cy="4495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A </a:t>
            </a:r>
            <a:r>
              <a:rPr lang="en-US" sz="2200" dirty="0" err="1"/>
              <a:t>teoria</a:t>
            </a:r>
            <a:r>
              <a:rPr lang="en-US" sz="2200" dirty="0"/>
              <a:t>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necessariamente</a:t>
            </a:r>
            <a:r>
              <a:rPr lang="en-US" sz="2200" dirty="0"/>
              <a:t> </a:t>
            </a:r>
            <a:r>
              <a:rPr lang="en-US" sz="2200" dirty="0" err="1"/>
              <a:t>elimina</a:t>
            </a:r>
            <a:r>
              <a:rPr lang="en-US" sz="2200" dirty="0"/>
              <a:t> a </a:t>
            </a:r>
            <a:r>
              <a:rPr lang="en-US" sz="2200" dirty="0" err="1"/>
              <a:t>possibilidade</a:t>
            </a:r>
            <a:r>
              <a:rPr lang="en-US" sz="2200" dirty="0"/>
              <a:t> de </a:t>
            </a:r>
            <a:r>
              <a:rPr lang="en-US" sz="2200" dirty="0" err="1"/>
              <a:t>dependência</a:t>
            </a:r>
            <a:r>
              <a:rPr lang="en-US" sz="2200" dirty="0"/>
              <a:t> linear, </a:t>
            </a:r>
            <a:r>
              <a:rPr lang="en-US" sz="2200" dirty="0" err="1"/>
              <a:t>contudo</a:t>
            </a:r>
            <a:r>
              <a:rPr lang="en-US" sz="2200" dirty="0"/>
              <a:t>, é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para</a:t>
            </a:r>
            <a:r>
              <a:rPr lang="en-US" sz="2200" dirty="0"/>
              <a:t> </a:t>
            </a:r>
            <a:r>
              <a:rPr lang="en-US" sz="2200" dirty="0" err="1"/>
              <a:t>fazer</a:t>
            </a:r>
            <a:r>
              <a:rPr lang="en-US" sz="2200" dirty="0"/>
              <a:t> a </a:t>
            </a:r>
            <a:r>
              <a:rPr lang="en-US" sz="2200" dirty="0" err="1"/>
              <a:t>estimação</a:t>
            </a:r>
            <a:r>
              <a:rPr lang="en-US" sz="2200" dirty="0"/>
              <a:t> </a:t>
            </a:r>
            <a:r>
              <a:rPr lang="en-US" sz="2200" dirty="0" err="1"/>
              <a:t>possível</a:t>
            </a:r>
            <a:r>
              <a:rPr lang="en-US" sz="22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	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y  =  </a:t>
            </a:r>
            <a:r>
              <a:rPr lang="en-US" sz="2200" dirty="0">
                <a:sym typeface="Symbol" pitchFamily="18" charset="2"/>
              </a:rPr>
              <a:t></a:t>
            </a:r>
            <a:r>
              <a:rPr lang="en-US" sz="2200" baseline="-25000" dirty="0"/>
              <a:t>1</a:t>
            </a:r>
            <a:r>
              <a:rPr lang="en-US" sz="2200" dirty="0"/>
              <a:t> + </a:t>
            </a:r>
            <a:r>
              <a:rPr lang="en-US" sz="2200" dirty="0">
                <a:sym typeface="Symbol" pitchFamily="18" charset="2"/>
              </a:rPr>
              <a:t></a:t>
            </a:r>
            <a:r>
              <a:rPr lang="en-US" sz="2200" baseline="-25000" dirty="0"/>
              <a:t>2</a:t>
            </a:r>
            <a:r>
              <a:rPr lang="en-US" sz="2200" i="1" dirty="0"/>
              <a:t>N</a:t>
            </a:r>
            <a:r>
              <a:rPr lang="en-US" sz="2200" dirty="0"/>
              <a:t> + </a:t>
            </a:r>
            <a:r>
              <a:rPr lang="en-US" sz="2200" dirty="0">
                <a:sym typeface="Symbol" pitchFamily="18" charset="2"/>
              </a:rPr>
              <a:t></a:t>
            </a:r>
            <a:r>
              <a:rPr lang="en-US" sz="2200" baseline="-25000" dirty="0"/>
              <a:t>3</a:t>
            </a:r>
            <a:r>
              <a:rPr lang="en-US" sz="2200" i="1" dirty="0"/>
              <a:t>S</a:t>
            </a:r>
            <a:r>
              <a:rPr lang="en-US" sz="2200" dirty="0"/>
              <a:t> + </a:t>
            </a:r>
            <a:r>
              <a:rPr lang="en-US" sz="2200" dirty="0">
                <a:sym typeface="Symbol" pitchFamily="18" charset="2"/>
              </a:rPr>
              <a:t></a:t>
            </a:r>
            <a:r>
              <a:rPr lang="en-US" sz="2200" baseline="-25000" dirty="0"/>
              <a:t>4</a:t>
            </a:r>
            <a:r>
              <a:rPr lang="en-US" sz="2200" i="1" dirty="0"/>
              <a:t>T</a:t>
            </a:r>
            <a:r>
              <a:rPr lang="en-US" sz="2200" dirty="0"/>
              <a:t> + </a:t>
            </a:r>
            <a:r>
              <a:rPr lang="en-US" sz="2200" dirty="0">
                <a:sym typeface="Symbol" pitchFamily="18" charset="2"/>
              </a:rPr>
              <a:t></a:t>
            </a:r>
            <a:r>
              <a:rPr lang="en-US" sz="2200" dirty="0"/>
              <a:t>, </a:t>
            </a:r>
            <a:r>
              <a:rPr lang="en-US" sz="2200" dirty="0" err="1"/>
              <a:t>onde</a:t>
            </a:r>
            <a:r>
              <a:rPr lang="en-US" sz="2200" dirty="0"/>
              <a:t> </a:t>
            </a:r>
            <a:r>
              <a:rPr lang="en-US" sz="2200" b="1" i="1" dirty="0"/>
              <a:t>T</a:t>
            </a:r>
            <a:r>
              <a:rPr lang="en-US" sz="2200" b="1" dirty="0"/>
              <a:t> = </a:t>
            </a:r>
            <a:r>
              <a:rPr lang="en-US" sz="2200" b="1" i="1" dirty="0"/>
              <a:t>N</a:t>
            </a:r>
            <a:r>
              <a:rPr lang="en-US" sz="2200" b="1" dirty="0"/>
              <a:t>+</a:t>
            </a:r>
            <a:r>
              <a:rPr lang="en-US" sz="2200" b="1" i="1" dirty="0"/>
              <a:t>S</a:t>
            </a:r>
            <a:r>
              <a:rPr lang="en-US" sz="2200" dirty="0"/>
              <a:t>.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	y  =  </a:t>
            </a:r>
            <a:r>
              <a:rPr lang="en-US" sz="2200" dirty="0">
                <a:sym typeface="Symbol" pitchFamily="18" charset="2"/>
              </a:rPr>
              <a:t></a:t>
            </a:r>
            <a:r>
              <a:rPr lang="en-US" sz="2200" baseline="-25000" dirty="0"/>
              <a:t>1</a:t>
            </a:r>
            <a:r>
              <a:rPr lang="en-US" sz="2200" dirty="0"/>
              <a:t> + (</a:t>
            </a:r>
            <a:r>
              <a:rPr lang="en-US" sz="2200" dirty="0">
                <a:sym typeface="Symbol" pitchFamily="18" charset="2"/>
              </a:rPr>
              <a:t></a:t>
            </a:r>
            <a:r>
              <a:rPr lang="en-US" sz="2200" baseline="-25000" dirty="0"/>
              <a:t>2</a:t>
            </a:r>
            <a:r>
              <a:rPr lang="en-US" sz="2200" dirty="0"/>
              <a:t>+</a:t>
            </a:r>
            <a:r>
              <a:rPr lang="en-US" sz="2200" i="1" dirty="0"/>
              <a:t>a</a:t>
            </a:r>
            <a:r>
              <a:rPr lang="en-US" sz="2200" dirty="0"/>
              <a:t>)</a:t>
            </a:r>
            <a:r>
              <a:rPr lang="en-US" sz="2200" i="1" dirty="0"/>
              <a:t>N</a:t>
            </a:r>
            <a:r>
              <a:rPr lang="en-US" sz="2200" dirty="0"/>
              <a:t> + (</a:t>
            </a:r>
            <a:r>
              <a:rPr lang="en-US" sz="2200" dirty="0">
                <a:sym typeface="Symbol" pitchFamily="18" charset="2"/>
              </a:rPr>
              <a:t></a:t>
            </a:r>
            <a:r>
              <a:rPr lang="en-US" sz="2200" baseline="-25000" dirty="0"/>
              <a:t>3</a:t>
            </a:r>
            <a:r>
              <a:rPr lang="en-US" sz="2200" dirty="0"/>
              <a:t>+</a:t>
            </a:r>
            <a:r>
              <a:rPr lang="en-US" sz="2200" i="1" dirty="0"/>
              <a:t>a</a:t>
            </a:r>
            <a:r>
              <a:rPr lang="en-US" sz="2200" dirty="0"/>
              <a:t>)</a:t>
            </a:r>
            <a:r>
              <a:rPr lang="en-US" sz="2200" i="1" dirty="0"/>
              <a:t>S</a:t>
            </a:r>
            <a:r>
              <a:rPr lang="en-US" sz="2200" dirty="0"/>
              <a:t> + (</a:t>
            </a:r>
            <a:r>
              <a:rPr lang="en-US" sz="2200" dirty="0">
                <a:sym typeface="Symbol" pitchFamily="18" charset="2"/>
              </a:rPr>
              <a:t></a:t>
            </a:r>
            <a:r>
              <a:rPr lang="en-US" sz="2200" baseline="-25000" dirty="0"/>
              <a:t>4</a:t>
            </a:r>
            <a:r>
              <a:rPr lang="en-US" sz="2200" dirty="0"/>
              <a:t>-</a:t>
            </a:r>
            <a:r>
              <a:rPr lang="en-US" sz="2200" i="1" dirty="0"/>
              <a:t>a</a:t>
            </a:r>
            <a:r>
              <a:rPr lang="en-US" sz="2200" dirty="0"/>
              <a:t>)</a:t>
            </a:r>
            <a:r>
              <a:rPr lang="en-US" sz="2200" i="1" dirty="0"/>
              <a:t>T</a:t>
            </a:r>
            <a:r>
              <a:rPr lang="en-US" sz="2200" dirty="0"/>
              <a:t> + </a:t>
            </a:r>
            <a:r>
              <a:rPr lang="en-US" sz="2200" dirty="0">
                <a:sym typeface="Symbol" pitchFamily="18" charset="2"/>
              </a:rPr>
              <a:t></a:t>
            </a:r>
            <a:r>
              <a:rPr lang="en-US" sz="2200" dirty="0"/>
              <a:t> </a:t>
            </a:r>
            <a:r>
              <a:rPr lang="en-US" sz="2200" dirty="0" err="1"/>
              <a:t>para</a:t>
            </a:r>
            <a:r>
              <a:rPr lang="en-US" sz="2200" dirty="0"/>
              <a:t> </a:t>
            </a:r>
            <a:r>
              <a:rPr lang="en-US" sz="2200" dirty="0" err="1"/>
              <a:t>qualquer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,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	    =  </a:t>
            </a:r>
            <a:r>
              <a:rPr lang="en-US" sz="2200" dirty="0">
                <a:sym typeface="Symbol" pitchFamily="18" charset="2"/>
              </a:rPr>
              <a:t></a:t>
            </a:r>
            <a:r>
              <a:rPr lang="en-US" sz="2200" baseline="-25000" dirty="0"/>
              <a:t>1</a:t>
            </a:r>
            <a:r>
              <a:rPr lang="en-US" sz="2200" dirty="0"/>
              <a:t>  + </a:t>
            </a:r>
            <a:r>
              <a:rPr lang="en-US" sz="2200" dirty="0">
                <a:sym typeface="Symbol" pitchFamily="18" charset="2"/>
              </a:rPr>
              <a:t></a:t>
            </a:r>
            <a:r>
              <a:rPr lang="en-US" sz="2200" baseline="-25000" dirty="0"/>
              <a:t>2</a:t>
            </a:r>
            <a:r>
              <a:rPr lang="en-US" sz="2200" i="1" dirty="0"/>
              <a:t>N</a:t>
            </a:r>
            <a:r>
              <a:rPr lang="en-US" sz="2200" dirty="0"/>
              <a:t> + </a:t>
            </a:r>
            <a:r>
              <a:rPr lang="en-US" sz="2200" dirty="0">
                <a:sym typeface="Symbol" pitchFamily="18" charset="2"/>
              </a:rPr>
              <a:t></a:t>
            </a:r>
            <a:r>
              <a:rPr lang="en-US" sz="2200" baseline="-25000" dirty="0"/>
              <a:t>3</a:t>
            </a:r>
            <a:r>
              <a:rPr lang="en-US" sz="2200" i="1" dirty="0"/>
              <a:t>S</a:t>
            </a:r>
            <a:r>
              <a:rPr lang="en-US" sz="2200" dirty="0"/>
              <a:t> + </a:t>
            </a:r>
            <a:r>
              <a:rPr lang="en-US" sz="2200" dirty="0">
                <a:sym typeface="Symbol" pitchFamily="18" charset="2"/>
              </a:rPr>
              <a:t></a:t>
            </a:r>
            <a:r>
              <a:rPr lang="en-US" sz="2200" baseline="-25000" dirty="0"/>
              <a:t>4</a:t>
            </a:r>
            <a:r>
              <a:rPr lang="en-US" sz="2200" i="1" dirty="0"/>
              <a:t>T</a:t>
            </a:r>
            <a:r>
              <a:rPr lang="en-US" sz="2200" dirty="0"/>
              <a:t> + </a:t>
            </a:r>
            <a:r>
              <a:rPr lang="en-US" sz="2200" dirty="0">
                <a:sym typeface="Symbol" pitchFamily="18" charset="2"/>
              </a:rPr>
              <a:t></a:t>
            </a:r>
            <a:r>
              <a:rPr lang="en-US" sz="2200" dirty="0"/>
              <a:t>.  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2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200" dirty="0"/>
              <a:t>O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está</a:t>
            </a:r>
            <a:r>
              <a:rPr lang="en-US" sz="2200" dirty="0"/>
              <a:t> </a:t>
            </a:r>
            <a:r>
              <a:rPr lang="en-US" sz="2200" dirty="0" err="1"/>
              <a:t>sendo</a:t>
            </a:r>
            <a:r>
              <a:rPr lang="en-US" sz="2200" dirty="0"/>
              <a:t> </a:t>
            </a:r>
            <a:r>
              <a:rPr lang="en-US" sz="2200" dirty="0" err="1"/>
              <a:t>estimado</a:t>
            </a:r>
            <a:r>
              <a:rPr lang="en-US" sz="2200" dirty="0"/>
              <a:t>…?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eliminamos</a:t>
            </a:r>
            <a:r>
              <a:rPr lang="en-US" sz="2200" dirty="0"/>
              <a:t> a </a:t>
            </a:r>
            <a:r>
              <a:rPr lang="en-US" sz="2200" dirty="0" err="1"/>
              <a:t>possibilidade</a:t>
            </a:r>
            <a:r>
              <a:rPr lang="en-US" sz="2200" dirty="0"/>
              <a:t> de </a:t>
            </a:r>
            <a:r>
              <a:rPr lang="en-US" sz="2200" b="1" dirty="0" err="1">
                <a:solidFill>
                  <a:srgbClr val="3366FF"/>
                </a:solidFill>
              </a:rPr>
              <a:t>dependência</a:t>
            </a:r>
            <a:r>
              <a:rPr lang="en-US" sz="2200" b="1" dirty="0">
                <a:solidFill>
                  <a:srgbClr val="3366FF"/>
                </a:solidFill>
              </a:rPr>
              <a:t> </a:t>
            </a:r>
            <a:r>
              <a:rPr lang="en-US" sz="2200" b="1" dirty="0" err="1">
                <a:solidFill>
                  <a:srgbClr val="3366FF"/>
                </a:solidFill>
              </a:rPr>
              <a:t>não</a:t>
            </a:r>
            <a:r>
              <a:rPr lang="en-US" sz="2200" b="1" dirty="0">
                <a:solidFill>
                  <a:srgbClr val="3366FF"/>
                </a:solidFill>
              </a:rPr>
              <a:t> linear </a:t>
            </a:r>
            <a:r>
              <a:rPr lang="en-US" sz="2200" b="1" dirty="0" err="1">
                <a:solidFill>
                  <a:srgbClr val="3366FF"/>
                </a:solidFill>
              </a:rPr>
              <a:t>nas</a:t>
            </a:r>
            <a:r>
              <a:rPr lang="en-US" sz="2200" b="1" dirty="0">
                <a:solidFill>
                  <a:srgbClr val="3366FF"/>
                </a:solidFill>
              </a:rPr>
              <a:t> </a:t>
            </a:r>
            <a:r>
              <a:rPr lang="en-US" sz="2200" b="1" dirty="0" err="1">
                <a:solidFill>
                  <a:srgbClr val="3366FF"/>
                </a:solidFill>
              </a:rPr>
              <a:t>variáveis</a:t>
            </a:r>
            <a:r>
              <a:rPr lang="en-US" sz="2200" b="1" dirty="0">
                <a:solidFill>
                  <a:srgbClr val="3366FF"/>
                </a:solidFill>
              </a:rPr>
              <a:t> </a:t>
            </a:r>
            <a:r>
              <a:rPr lang="en-US" sz="2200" b="1" dirty="0" err="1">
                <a:solidFill>
                  <a:srgbClr val="3366FF"/>
                </a:solidFill>
              </a:rPr>
              <a:t>explicativas</a:t>
            </a:r>
            <a:r>
              <a:rPr lang="en-US" sz="2200" dirty="0"/>
              <a:t>  Ex: </a:t>
            </a:r>
            <a:r>
              <a:rPr lang="en-US" sz="2200" i="1" dirty="0"/>
              <a:t>x</a:t>
            </a:r>
            <a:r>
              <a:rPr lang="en-US" sz="2200" dirty="0"/>
              <a:t> e </a:t>
            </a:r>
            <a:r>
              <a:rPr lang="en-US" sz="2200" i="1" dirty="0"/>
              <a:t>x</a:t>
            </a:r>
            <a:r>
              <a:rPr lang="en-US" sz="2200" i="1" baseline="30000" dirty="0"/>
              <a:t>2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31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dependência</a:t>
            </a:r>
            <a:r>
              <a:rPr lang="en-US" dirty="0"/>
              <a:t> linear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0212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marL="533400" indent="-533400" algn="ctr" eaLnBrk="1" hangingPunct="1">
              <a:lnSpc>
                <a:spcPct val="80000"/>
              </a:lnSpc>
              <a:buNone/>
            </a:pPr>
            <a:r>
              <a:rPr lang="en-US" sz="2400" dirty="0"/>
              <a:t>A </a:t>
            </a:r>
            <a:r>
              <a:rPr lang="en-US" sz="2400" dirty="0" err="1"/>
              <a:t>matriz</a:t>
            </a:r>
            <a:r>
              <a:rPr lang="en-US" sz="2400" dirty="0"/>
              <a:t> </a:t>
            </a:r>
            <a:r>
              <a:rPr lang="en-US" sz="2400" b="1" dirty="0"/>
              <a:t>X </a:t>
            </a:r>
            <a:r>
              <a:rPr lang="en-US" sz="2400" dirty="0"/>
              <a:t> é </a:t>
            </a:r>
            <a:r>
              <a:rPr lang="en-US" sz="2400" dirty="0" err="1"/>
              <a:t>nxk</a:t>
            </a:r>
            <a:r>
              <a:rPr lang="en-US" sz="2400" dirty="0"/>
              <a:t> e tem </a:t>
            </a:r>
            <a:r>
              <a:rPr lang="en-US" sz="2400" dirty="0" err="1"/>
              <a:t>posto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a k</a:t>
            </a:r>
          </a:p>
          <a:p>
            <a:pPr marL="533400" indent="-533400" algn="ctr" eaLnBrk="1" hangingPunct="1">
              <a:lnSpc>
                <a:spcPct val="80000"/>
              </a:lnSpc>
              <a:buNone/>
            </a:pPr>
            <a:r>
              <a:rPr lang="en-US" sz="2400" dirty="0"/>
              <a:t>(tem </a:t>
            </a:r>
            <a:r>
              <a:rPr lang="en-US" sz="2400" dirty="0" err="1"/>
              <a:t>posto</a:t>
            </a:r>
            <a:r>
              <a:rPr lang="en-US" sz="2400" dirty="0"/>
              <a:t> </a:t>
            </a:r>
            <a:r>
              <a:rPr lang="en-US" sz="2400" dirty="0" err="1"/>
              <a:t>coluna</a:t>
            </a:r>
            <a:r>
              <a:rPr lang="en-US" sz="2400" dirty="0"/>
              <a:t> </a:t>
            </a:r>
            <a:r>
              <a:rPr lang="en-US" sz="2400" dirty="0" err="1"/>
              <a:t>cheio</a:t>
            </a:r>
            <a:r>
              <a:rPr lang="en-US" sz="2400" dirty="0"/>
              <a:t>)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400" dirty="0"/>
              <a:t>As </a:t>
            </a:r>
            <a:r>
              <a:rPr lang="en-US" sz="2400" dirty="0" err="1"/>
              <a:t>colunas</a:t>
            </a:r>
            <a:r>
              <a:rPr lang="en-US" sz="2400" dirty="0"/>
              <a:t> de </a:t>
            </a:r>
            <a:r>
              <a:rPr lang="en-US" sz="2400" b="1" dirty="0"/>
              <a:t>X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linearmente</a:t>
            </a:r>
            <a:r>
              <a:rPr lang="en-US" sz="2400" dirty="0"/>
              <a:t> </a:t>
            </a:r>
            <a:r>
              <a:rPr lang="en-US" sz="2400" dirty="0" err="1"/>
              <a:t>independentes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400" b="1" dirty="0"/>
              <a:t>CONDIÇÃO DE IDENTIFICAÇÃO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400" b="1" dirty="0" err="1"/>
              <a:t>Unicidade</a:t>
            </a:r>
            <a:r>
              <a:rPr lang="en-US" sz="2400" b="1" dirty="0"/>
              <a:t> de E[</a:t>
            </a:r>
            <a:r>
              <a:rPr lang="en-US" sz="2400" b="1" dirty="0" err="1"/>
              <a:t>y|X</a:t>
            </a:r>
            <a:r>
              <a:rPr lang="en-US" sz="2400" b="1" dirty="0"/>
              <a:t>]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587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Regressão</a:t>
            </a:r>
            <a:r>
              <a:rPr lang="en-US" dirty="0"/>
              <a:t> Linear </a:t>
            </a:r>
            <a:r>
              <a:rPr lang="en-US" dirty="0" err="1"/>
              <a:t>Múltipla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Utilizado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estudar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 entre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dependente</a:t>
            </a:r>
            <a:r>
              <a:rPr lang="en-US" sz="2400" dirty="0"/>
              <a:t> 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independentes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Forma </a:t>
            </a:r>
            <a:r>
              <a:rPr lang="en-US" sz="2400" dirty="0" err="1"/>
              <a:t>genérica</a:t>
            </a:r>
            <a:r>
              <a:rPr lang="en-US" sz="2400" dirty="0"/>
              <a:t> do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regressão</a:t>
            </a:r>
            <a:r>
              <a:rPr lang="en-US" sz="2400" dirty="0"/>
              <a:t> linear: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/>
              <a:t>    y = f(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/>
              <a:t>x</a:t>
            </a:r>
            <a:r>
              <a:rPr lang="en-US" sz="2400" i="1" baseline="-25000" dirty="0"/>
              <a:t>K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,…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i="1" baseline="-25000" dirty="0"/>
              <a:t>K</a:t>
            </a:r>
            <a:r>
              <a:rPr lang="en-US" sz="2400" dirty="0"/>
              <a:t>) + </a:t>
            </a:r>
            <a:r>
              <a:rPr lang="el-GR" sz="2400" dirty="0"/>
              <a:t>ε</a:t>
            </a:r>
            <a:endParaRPr lang="pt-BR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pt-BR" sz="2400" dirty="0"/>
              <a:t>       </a:t>
            </a:r>
            <a:r>
              <a:rPr lang="en-US" sz="2400" dirty="0"/>
              <a:t>=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  +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 + … +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dirty="0" err="1">
                <a:sym typeface="Symbol" pitchFamily="18" charset="2"/>
              </a:rPr>
              <a:t></a:t>
            </a:r>
            <a:r>
              <a:rPr lang="en-US" sz="2400" i="1" baseline="-25000" dirty="0" err="1"/>
              <a:t>K</a:t>
            </a:r>
            <a:r>
              <a:rPr lang="en-US" sz="2400" dirty="0"/>
              <a:t> + </a:t>
            </a:r>
            <a:r>
              <a:rPr lang="el-GR" sz="2400" dirty="0"/>
              <a:t>ε</a:t>
            </a:r>
            <a:endParaRPr lang="en-US" sz="2400" b="1" baseline="-25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f(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/>
              <a:t>x</a:t>
            </a:r>
            <a:r>
              <a:rPr lang="en-US" sz="2400" i="1" baseline="-25000" dirty="0"/>
              <a:t>K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,…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i="1" baseline="-25000" dirty="0"/>
              <a:t>K</a:t>
            </a:r>
            <a:r>
              <a:rPr lang="en-US" sz="2400" dirty="0"/>
              <a:t>) é a </a:t>
            </a:r>
            <a:r>
              <a:rPr lang="en-US" sz="2400" dirty="0" err="1"/>
              <a:t>equação</a:t>
            </a:r>
            <a:r>
              <a:rPr lang="en-US" sz="2400" dirty="0"/>
              <a:t> de </a:t>
            </a:r>
            <a:r>
              <a:rPr lang="en-US" sz="2400" dirty="0" err="1"/>
              <a:t>regressão</a:t>
            </a:r>
            <a:r>
              <a:rPr lang="en-US" sz="2400" dirty="0"/>
              <a:t> </a:t>
            </a:r>
            <a:r>
              <a:rPr lang="en-US" sz="2400" dirty="0" err="1"/>
              <a:t>populacional</a:t>
            </a:r>
            <a:r>
              <a:rPr lang="en-US" sz="2400" dirty="0"/>
              <a:t> de y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dirty="0"/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Y é o </a:t>
            </a:r>
            <a:r>
              <a:rPr lang="en-US" sz="2400" dirty="0" err="1"/>
              <a:t>regressando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 </a:t>
            </a:r>
            <a:r>
              <a:rPr lang="en-US" sz="2400" dirty="0" err="1"/>
              <a:t>regressores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controles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l-GR" sz="2400" b="1" dirty="0">
                <a:solidFill>
                  <a:srgbClr val="3366FF"/>
                </a:solidFill>
              </a:rPr>
              <a:t>ε</a:t>
            </a:r>
            <a:r>
              <a:rPr lang="pt-BR" sz="2400" b="1" dirty="0">
                <a:solidFill>
                  <a:srgbClr val="3366FF"/>
                </a:solidFill>
              </a:rPr>
              <a:t> é o distúrbio aleatório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00800" y="5638800"/>
            <a:ext cx="2209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Erros de medida, variáveis omitidas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>
            <a:off x="4800600" y="5867400"/>
            <a:ext cx="15240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CaixaDeTexto 6"/>
          <p:cNvSpPr txBox="1"/>
          <p:nvPr/>
        </p:nvSpPr>
        <p:spPr>
          <a:xfrm>
            <a:off x="6553200" y="4687669"/>
            <a:ext cx="22098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Betas são parâmetros</a:t>
            </a:r>
          </a:p>
        </p:txBody>
      </p:sp>
    </p:spTree>
    <p:extLst>
      <p:ext uri="{BB962C8B-B14F-4D97-AF65-F5344CB8AC3E}">
        <p14:creationId xmlns:p14="http://schemas.microsoft.com/office/powerpoint/2010/main" val="22778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 parte do modelo econométrico e notação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363272" cy="4968552"/>
              </a:xfrm>
            </p:spPr>
            <p:txBody>
              <a:bodyPr/>
              <a:lstStyle/>
              <a:p>
                <a:r>
                  <a:rPr lang="pt-BR" sz="2000" b="1" dirty="0"/>
                  <a:t>Total de observações</a:t>
                </a:r>
                <a:r>
                  <a:rPr lang="pt-BR" sz="2000" dirty="0"/>
                  <a:t>: </a:t>
                </a:r>
              </a:p>
              <a:p>
                <a:endParaRPr lang="pt-BR" sz="2000" dirty="0"/>
              </a:p>
              <a:p>
                <a:pPr lvl="1"/>
                <a:r>
                  <a:rPr lang="pt-BR" sz="2000" dirty="0"/>
                  <a:t>Dados temporais: t observações no tempo</a:t>
                </a:r>
              </a:p>
              <a:p>
                <a:pPr lvl="1"/>
                <a:r>
                  <a:rPr lang="pt-BR" sz="2000" dirty="0"/>
                  <a:t>Dados cruzados: n observações em um ponto no tempo.</a:t>
                </a:r>
              </a:p>
              <a:p>
                <a:pPr lvl="1"/>
                <a:r>
                  <a:rPr lang="pt-BR" sz="2000" dirty="0"/>
                  <a:t>Dados em painel: n observações em cada t ponto no tempo.</a:t>
                </a:r>
              </a:p>
              <a:p>
                <a:endParaRPr lang="pt-BR" sz="2000" dirty="0"/>
              </a:p>
              <a:p>
                <a:r>
                  <a:rPr lang="pt-BR" sz="2000" b="1" dirty="0"/>
                  <a:t>Notação dos modelos</a:t>
                </a:r>
                <a:r>
                  <a:rPr lang="pt-BR" sz="2000" dirty="0"/>
                  <a:t>:</a:t>
                </a:r>
              </a:p>
              <a:p>
                <a:pPr lvl="1"/>
                <a:r>
                  <a:rPr lang="pt-BR" sz="2000" dirty="0"/>
                  <a:t>Dados temporais: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lvl="1"/>
                <a:r>
                  <a:rPr lang="pt-BR" sz="2000" dirty="0"/>
                  <a:t>Dados cruzados: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lvl="1"/>
                <a:r>
                  <a:rPr lang="pt-BR" sz="2000" dirty="0"/>
                  <a:t>Dados em painel: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𝑡</m:t>
                        </m:r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𝑡</m:t>
                        </m:r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pt-BR" sz="2000" dirty="0"/>
              </a:p>
              <a:p>
                <a:endParaRPr lang="pt-BR" dirty="0"/>
              </a:p>
              <a:p>
                <a:r>
                  <a:rPr lang="pt-BR" dirty="0"/>
                  <a:t>Notação Matricial!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363272" cy="4968552"/>
              </a:xfrm>
              <a:blipFill rotWithShape="1">
                <a:blip r:embed="rId2"/>
                <a:stretch>
                  <a:fillRect l="-583" t="-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B768A-E282-49AC-97BA-3783C961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DD2CEC4-D4E2-4CFF-A8D0-346A299B0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756363"/>
            <a:ext cx="4087906" cy="22411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3F33F14-B3C2-4618-B8BB-55D4EADF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" y="753708"/>
            <a:ext cx="4338918" cy="2286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578E30-2307-4D37-8C3D-51176AE90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390203"/>
            <a:ext cx="4195482" cy="28687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06A3CC-2AB3-43C8-AC4F-CA530163B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518" y="2997539"/>
            <a:ext cx="4123765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7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6388-BE14-43A6-8AC7-30477DFA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50F4D-51E5-4331-BACB-2971C750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C65DE7-C41B-4C9B-ADA6-F26F901A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60"/>
            <a:ext cx="4231341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0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 parte do modelo econométrico e notação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Y – matriz da variável dependente ou variável explicada.</a:t>
            </a:r>
          </a:p>
          <a:p>
            <a:pPr lvl="1"/>
            <a:r>
              <a:rPr lang="pt-BR" dirty="0"/>
              <a:t>Valores contínuos</a:t>
            </a:r>
          </a:p>
          <a:p>
            <a:pPr lvl="1"/>
            <a:r>
              <a:rPr lang="pt-BR" dirty="0"/>
              <a:t>Valores discretos: estimamos probabilidades de ocorrência de cada valor e como X afeta estas probabilidades.</a:t>
            </a:r>
          </a:p>
          <a:p>
            <a:r>
              <a:rPr lang="pt-BR" dirty="0"/>
              <a:t>X – matriz de variáveis explicativas, </a:t>
            </a:r>
            <a:r>
              <a:rPr lang="pt-BR" dirty="0" err="1"/>
              <a:t>regressores</a:t>
            </a:r>
            <a:r>
              <a:rPr lang="pt-BR" dirty="0"/>
              <a:t>, variáveis de controle, independentes.</a:t>
            </a:r>
          </a:p>
          <a:p>
            <a:pPr lvl="1"/>
            <a:r>
              <a:rPr lang="pt-BR" dirty="0"/>
              <a:t>Valores contínuos, discretos (usualmente </a:t>
            </a:r>
            <a:r>
              <a:rPr lang="pt-BR" dirty="0" err="1"/>
              <a:t>dummy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68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econométrico na forma matricial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Matriz de variáveis explicativas: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3501008"/>
            <a:ext cx="47910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34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699996" cy="371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54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Hipóteses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de RLM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</a:pPr>
            <a:endParaRPr lang="en-US" sz="2400" b="1" dirty="0">
              <a:solidFill>
                <a:srgbClr val="3366FF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A.1. </a:t>
            </a:r>
            <a:r>
              <a:rPr lang="en-US" sz="2400" b="1" dirty="0" err="1">
                <a:solidFill>
                  <a:srgbClr val="3366FF"/>
                </a:solidFill>
              </a:rPr>
              <a:t>Linearidade</a:t>
            </a:r>
            <a:r>
              <a:rPr lang="en-US" sz="2400" dirty="0"/>
              <a:t> </a:t>
            </a:r>
            <a:r>
              <a:rPr lang="en-US" sz="2400" dirty="0" err="1"/>
              <a:t>significa</a:t>
            </a:r>
            <a:r>
              <a:rPr lang="en-US" sz="2400" dirty="0"/>
              <a:t> ser linear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parâmetros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A.2. </a:t>
            </a:r>
            <a:r>
              <a:rPr lang="en-US" sz="2400" b="1" dirty="0" err="1">
                <a:solidFill>
                  <a:srgbClr val="3366FF"/>
                </a:solidFill>
              </a:rPr>
              <a:t>Identificação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i="1" dirty="0">
                <a:solidFill>
                  <a:srgbClr val="3366FF"/>
                </a:solidFill>
              </a:rPr>
              <a:t>(full rank – </a:t>
            </a:r>
            <a:r>
              <a:rPr lang="en-US" sz="2400" b="1" i="1" dirty="0" err="1">
                <a:solidFill>
                  <a:srgbClr val="3366FF"/>
                </a:solidFill>
              </a:rPr>
              <a:t>posto</a:t>
            </a:r>
            <a:r>
              <a:rPr lang="en-US" sz="2400" b="1" i="1" dirty="0">
                <a:solidFill>
                  <a:srgbClr val="3366FF"/>
                </a:solidFill>
              </a:rPr>
              <a:t> </a:t>
            </a:r>
            <a:r>
              <a:rPr lang="en-US" sz="2400" b="1" i="1" dirty="0" err="1">
                <a:solidFill>
                  <a:srgbClr val="3366FF"/>
                </a:solidFill>
              </a:rPr>
              <a:t>cheio</a:t>
            </a:r>
            <a:r>
              <a:rPr lang="en-US" sz="2400" b="1" i="1" dirty="0">
                <a:solidFill>
                  <a:srgbClr val="3366FF"/>
                </a:solidFill>
              </a:rPr>
              <a:t>):</a:t>
            </a:r>
            <a:r>
              <a:rPr lang="en-US" sz="2400" dirty="0"/>
              <a:t> 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existe</a:t>
            </a:r>
            <a:r>
              <a:rPr lang="en-US" sz="2400" dirty="0"/>
              <a:t> um </a:t>
            </a:r>
            <a:r>
              <a:rPr lang="en-US" sz="2400" dirty="0" err="1"/>
              <a:t>único</a:t>
            </a:r>
            <a:r>
              <a:rPr lang="en-US" sz="2400" dirty="0"/>
              <a:t> </a:t>
            </a:r>
            <a:r>
              <a:rPr lang="en-US" sz="2400" dirty="0" err="1"/>
              <a:t>conjunto</a:t>
            </a:r>
            <a:r>
              <a:rPr lang="en-US" sz="2400" dirty="0"/>
              <a:t> de </a:t>
            </a:r>
            <a:r>
              <a:rPr lang="en-US" sz="2400" dirty="0" err="1"/>
              <a:t>parâmetros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produz</a:t>
            </a:r>
            <a:r>
              <a:rPr lang="en-US" sz="2400" dirty="0"/>
              <a:t> E[</a:t>
            </a:r>
            <a:r>
              <a:rPr lang="en-US" sz="2400" dirty="0" err="1"/>
              <a:t>y|</a:t>
            </a:r>
            <a:r>
              <a:rPr lang="en-US" sz="2400" b="1" dirty="0" err="1"/>
              <a:t>x</a:t>
            </a:r>
            <a:r>
              <a:rPr lang="en-US" sz="2400" dirty="0"/>
              <a:t>].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linear </a:t>
            </a:r>
            <a:r>
              <a:rPr lang="en-US" sz="2400" dirty="0" err="1"/>
              <a:t>exata</a:t>
            </a:r>
            <a:r>
              <a:rPr lang="en-US" sz="2400" dirty="0"/>
              <a:t> entre as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explicativas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A.3. </a:t>
            </a:r>
            <a:r>
              <a:rPr lang="en-US" sz="2400" b="1" dirty="0" err="1">
                <a:solidFill>
                  <a:srgbClr val="3366FF"/>
                </a:solidFill>
              </a:rPr>
              <a:t>Média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condicional</a:t>
            </a:r>
            <a:r>
              <a:rPr lang="en-US" sz="2400" b="1" dirty="0">
                <a:solidFill>
                  <a:srgbClr val="3366FF"/>
                </a:solidFill>
              </a:rPr>
              <a:t> zero: </a:t>
            </a:r>
            <a:r>
              <a:rPr lang="en-US" sz="2400" dirty="0" err="1"/>
              <a:t>exogeneidade</a:t>
            </a:r>
            <a:r>
              <a:rPr lang="en-US" sz="2400" dirty="0"/>
              <a:t> das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independentes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A.4. Forma </a:t>
            </a:r>
            <a:r>
              <a:rPr lang="en-US" sz="2400" b="1" dirty="0" err="1">
                <a:solidFill>
                  <a:srgbClr val="3366FF"/>
                </a:solidFill>
              </a:rPr>
              <a:t>da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matriz</a:t>
            </a:r>
            <a:r>
              <a:rPr lang="en-US" sz="2400" b="1" dirty="0">
                <a:solidFill>
                  <a:srgbClr val="3366FF"/>
                </a:solidFill>
              </a:rPr>
              <a:t> de </a:t>
            </a:r>
            <a:r>
              <a:rPr lang="en-US" sz="2400" b="1" dirty="0" err="1">
                <a:solidFill>
                  <a:srgbClr val="3366FF"/>
                </a:solidFill>
              </a:rPr>
              <a:t>variância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covariância</a:t>
            </a:r>
            <a:endParaRPr lang="en-US" sz="2400" b="1" dirty="0">
              <a:solidFill>
                <a:srgbClr val="3366FF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A.5. </a:t>
            </a:r>
            <a:r>
              <a:rPr lang="en-US" sz="2400" b="1" dirty="0" err="1">
                <a:solidFill>
                  <a:srgbClr val="3366FF"/>
                </a:solidFill>
              </a:rPr>
              <a:t>Geração</a:t>
            </a:r>
            <a:r>
              <a:rPr lang="en-US" sz="2400" b="1" dirty="0">
                <a:solidFill>
                  <a:srgbClr val="3366FF"/>
                </a:solidFill>
              </a:rPr>
              <a:t> dos dados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dirty="0"/>
              <a:t>A.6. </a:t>
            </a:r>
            <a:r>
              <a:rPr lang="en-US" sz="2400" dirty="0" err="1"/>
              <a:t>Hipóteses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a </a:t>
            </a:r>
            <a:r>
              <a:rPr lang="en-US" sz="2400" dirty="0" err="1"/>
              <a:t>distribuição</a:t>
            </a:r>
            <a:r>
              <a:rPr lang="en-US" sz="2400" dirty="0"/>
              <a:t> de </a:t>
            </a:r>
            <a:r>
              <a:rPr lang="en-US" sz="2400" dirty="0" err="1"/>
              <a:t>probabilidade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35233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12424</TotalTime>
  <Words>953</Words>
  <Application>Microsoft Office PowerPoint</Application>
  <PresentationFormat>Apresentação na tela (4:3)</PresentationFormat>
  <Paragraphs>125</Paragraphs>
  <Slides>15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Tahoma</vt:lpstr>
      <vt:lpstr>Times New Roman</vt:lpstr>
      <vt:lpstr>Wingdings</vt:lpstr>
      <vt:lpstr>Quadrant</vt:lpstr>
      <vt:lpstr>Econometria prof. Danielle Carusi Machado </vt:lpstr>
      <vt:lpstr>O Modelo de Regressão Linear Múltipla</vt:lpstr>
      <vt:lpstr>Cada parte do modelo econométrico e notação</vt:lpstr>
      <vt:lpstr>Apresentação do PowerPoint</vt:lpstr>
      <vt:lpstr>Apresentação do PowerPoint</vt:lpstr>
      <vt:lpstr>Cada parte do modelo econométrico e notação</vt:lpstr>
      <vt:lpstr>Modelo econométrico na forma matricial</vt:lpstr>
      <vt:lpstr>Exemplo</vt:lpstr>
      <vt:lpstr>Hipóteses do modelo de RLM</vt:lpstr>
      <vt:lpstr>A.1 Linearidade do Modelo</vt:lpstr>
      <vt:lpstr>Linearidade</vt:lpstr>
      <vt:lpstr>Linearidade</vt:lpstr>
      <vt:lpstr>A.2 Não existe Dependência Linear</vt:lpstr>
      <vt:lpstr>Não existe Dependência Linear</vt:lpstr>
      <vt:lpstr>Não existe dependência linear</vt:lpstr>
    </vt:vector>
  </TitlesOfParts>
  <Company>Stern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Consumer Decision Making and Discrete Choice Behavior</dc:title>
  <dc:creator>Valued Sony Customer</dc:creator>
  <cp:lastModifiedBy>Dani</cp:lastModifiedBy>
  <cp:revision>179</cp:revision>
  <dcterms:created xsi:type="dcterms:W3CDTF">2001-06-17T19:05:03Z</dcterms:created>
  <dcterms:modified xsi:type="dcterms:W3CDTF">2022-03-13T20:50:29Z</dcterms:modified>
</cp:coreProperties>
</file>