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5"/>
  </p:notesMasterIdLst>
  <p:handoutMasterIdLst>
    <p:handoutMasterId r:id="rId46"/>
  </p:handoutMasterIdLst>
  <p:sldIdLst>
    <p:sldId id="482" r:id="rId2"/>
    <p:sldId id="475" r:id="rId3"/>
    <p:sldId id="480" r:id="rId4"/>
    <p:sldId id="505" r:id="rId5"/>
    <p:sldId id="485" r:id="rId6"/>
    <p:sldId id="488" r:id="rId7"/>
    <p:sldId id="527" r:id="rId8"/>
    <p:sldId id="489" r:id="rId9"/>
    <p:sldId id="535" r:id="rId10"/>
    <p:sldId id="536" r:id="rId11"/>
    <p:sldId id="542" r:id="rId12"/>
    <p:sldId id="543" r:id="rId13"/>
    <p:sldId id="544" r:id="rId14"/>
    <p:sldId id="582" r:id="rId15"/>
    <p:sldId id="584" r:id="rId16"/>
    <p:sldId id="583" r:id="rId17"/>
    <p:sldId id="545" r:id="rId18"/>
    <p:sldId id="581" r:id="rId19"/>
    <p:sldId id="547" r:id="rId20"/>
    <p:sldId id="546" r:id="rId21"/>
    <p:sldId id="549" r:id="rId22"/>
    <p:sldId id="548" r:id="rId23"/>
    <p:sldId id="550" r:id="rId24"/>
    <p:sldId id="551" r:id="rId25"/>
    <p:sldId id="553" r:id="rId26"/>
    <p:sldId id="552" r:id="rId27"/>
    <p:sldId id="554" r:id="rId28"/>
    <p:sldId id="555" r:id="rId29"/>
    <p:sldId id="556" r:id="rId30"/>
    <p:sldId id="557" r:id="rId31"/>
    <p:sldId id="558" r:id="rId32"/>
    <p:sldId id="559" r:id="rId33"/>
    <p:sldId id="560" r:id="rId34"/>
    <p:sldId id="561" r:id="rId35"/>
    <p:sldId id="562" r:id="rId36"/>
    <p:sldId id="563" r:id="rId37"/>
    <p:sldId id="564" r:id="rId38"/>
    <p:sldId id="565" r:id="rId39"/>
    <p:sldId id="566" r:id="rId40"/>
    <p:sldId id="567" r:id="rId41"/>
    <p:sldId id="568" r:id="rId42"/>
    <p:sldId id="569" r:id="rId43"/>
    <p:sldId id="570" r:id="rId4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FF"/>
    <a:srgbClr val="0099FF"/>
    <a:srgbClr val="000000"/>
    <a:srgbClr val="FFFFFF"/>
    <a:srgbClr val="CCECFF"/>
    <a:srgbClr val="FF3300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010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2088" y="108"/>
      </p:cViewPr>
      <p:guideLst>
        <p:guide orient="horz" pos="4128"/>
        <p:guide pos="2880"/>
      </p:guideLst>
    </p:cSldViewPr>
  </p:slideViewPr>
  <p:outlineViewPr>
    <p:cViewPr>
      <p:scale>
        <a:sx n="33" d="100"/>
        <a:sy n="33" d="100"/>
      </p:scale>
      <p:origin x="0" y="122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88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64960F10-5D0A-4321-A014-5660883573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7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6EB96065-3F86-473C-A47D-EF9E444B1A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9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28EB8-61F9-4672-84E7-45552F2D5B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6A4FED-BF72-4A4D-9082-48DD9143147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3C7C1-3DAA-4591-9493-C4B4775A91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dirty="0"/>
              <a:t>Hipóteses sobre</a:t>
            </a:r>
            <a:r>
              <a:rPr lang="pt-BR" baseline="0" dirty="0"/>
              <a:t> como o conjunto de dados é gerado., processo de geração de dados.</a:t>
            </a:r>
            <a:endParaRPr lang="pt-BR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18E2DF-5C3D-4BE2-87ED-6EE30FAC088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8375F4-D8FF-4393-91ED-6DB4BCFACCB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5EB944-BA79-4234-BF7F-5647E4DECE6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737E68-4FF3-4711-986C-F7A014A13A8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15BE3D-FFA0-4F29-9E7E-AE9EAA9B75D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EC7C4C-E4B9-4350-931D-AA861DCAC0F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196BD3-7991-49C3-8777-B0EC341E4C8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  <p:sp>
        <p:nvSpPr>
          <p:cNvPr id="399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9AB4D369-3721-4881-9DF3-D504453A913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DA075-A45F-4660-AA7B-BB30F559AF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C19CB-8899-4122-93CF-9F15663282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5"/>
          <p:cNvSpPr txBox="1">
            <a:spLocks/>
          </p:cNvSpPr>
          <p:nvPr userDrawn="1"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it-IT" sz="1000">
                <a:latin typeface="Arial" charset="0"/>
              </a:rPr>
              <a:t>Danielle Carusi Machado - UFF - Econometria 2/2009</a:t>
            </a:r>
            <a:endParaRPr lang="en-US" sz="100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409A0-18B2-4640-A46A-4186E257D4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07545-BA59-4A5F-8ABB-F811BF20BB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Economics 20 - Prof. Anderson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5A44241-B5E6-42A0-B527-732047E336F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3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E60F-EA8D-48D6-89DF-CC1B7137DE8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3C2CA-713A-4951-8501-ABB5CAFDFE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40C8D-1182-498C-856E-A0D45C83889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82426-6687-4C5B-A34A-0FF62524191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FDD15-7FAB-4819-8F90-C59E1C0500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9C654-6CB3-4BDC-8473-B9B8A6C639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BE07E-820F-4542-AF9C-741A53E073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8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8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33DEE54F-8DFB-4232-BE0F-835C8711FF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39834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834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9834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9834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9834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3" r:id="rId12"/>
    <p:sldLayoutId id="2147483711" r:id="rId13"/>
    <p:sldLayoutId id="214748371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Econometria</a:t>
            </a:r>
            <a:br>
              <a:rPr lang="en-US" dirty="0"/>
            </a:br>
            <a:r>
              <a:rPr lang="en-US" sz="2400" dirty="0"/>
              <a:t>prof. Danielle </a:t>
            </a:r>
            <a:r>
              <a:rPr lang="en-US" sz="2400" dirty="0" err="1"/>
              <a:t>Carusi</a:t>
            </a:r>
            <a:r>
              <a:rPr lang="en-US" sz="2400" dirty="0"/>
              <a:t> Machado</a:t>
            </a:r>
            <a:br>
              <a:rPr lang="en-US" dirty="0"/>
            </a:b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255738"/>
          </a:xfrm>
        </p:spPr>
        <p:txBody>
          <a:bodyPr/>
          <a:lstStyle/>
          <a:p>
            <a:pPr marL="457200" indent="-457200" algn="ctr">
              <a:defRPr/>
            </a:pPr>
            <a:r>
              <a:rPr lang="en-US" dirty="0"/>
              <a:t>Aula 4</a:t>
            </a:r>
          </a:p>
          <a:p>
            <a:pPr marL="457200" indent="-457200" algn="ctr">
              <a:defRPr/>
            </a:pPr>
            <a:endParaRPr lang="en-US" dirty="0"/>
          </a:p>
          <a:p>
            <a:pPr marL="457200" indent="-457200" algn="ctr">
              <a:defRPr/>
            </a:pPr>
            <a:endParaRPr lang="en-US" dirty="0"/>
          </a:p>
          <a:p>
            <a:pPr marL="457200" indent="-457200" algn="ctr">
              <a:defRPr/>
            </a:pPr>
            <a:r>
              <a:rPr lang="en-US" dirty="0"/>
              <a:t>1o. </a:t>
            </a:r>
            <a:r>
              <a:rPr lang="en-US" dirty="0" err="1"/>
              <a:t>Semestre</a:t>
            </a:r>
            <a:r>
              <a:rPr lang="en-US" dirty="0"/>
              <a:t> de 2022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MQO – RLM</a:t>
            </a:r>
            <a:br>
              <a:rPr lang="pt-BR" dirty="0"/>
            </a:br>
            <a:r>
              <a:rPr lang="pt-BR" dirty="0"/>
              <a:t>notação matricial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combinação linear de x2... </a:t>
            </a:r>
            <a:r>
              <a:rPr lang="pt-BR" dirty="0" err="1"/>
              <a:t>xk</a:t>
            </a:r>
            <a:r>
              <a:rPr lang="pt-BR" dirty="0"/>
              <a:t> e uma constante que é a melhor aproximação para y?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             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780928"/>
            <a:ext cx="7560171" cy="375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85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matricial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339904" cy="366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2179846-0785-4EDF-85B4-5FDCE157BC2D}"/>
              </a:ext>
            </a:extLst>
          </p:cNvPr>
          <p:cNvSpPr txBox="1"/>
          <p:nvPr/>
        </p:nvSpPr>
        <p:spPr>
          <a:xfrm>
            <a:off x="1763688" y="2708920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´</a:t>
            </a:r>
          </a:p>
        </p:txBody>
      </p:sp>
    </p:spTree>
    <p:extLst>
      <p:ext uri="{BB962C8B-B14F-4D97-AF65-F5344CB8AC3E}">
        <p14:creationId xmlns:p14="http://schemas.microsoft.com/office/powerpoint/2010/main" val="12701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matricial</a:t>
            </a:r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1676400"/>
            <a:ext cx="841057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56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BA4943F-CB85-4386-85DC-41AA2B26D2AA}"/>
              </a:ext>
            </a:extLst>
          </p:cNvPr>
          <p:cNvGrpSpPr/>
          <p:nvPr/>
        </p:nvGrpSpPr>
        <p:grpSpPr>
          <a:xfrm>
            <a:off x="107504" y="1052736"/>
            <a:ext cx="8736136" cy="4608512"/>
            <a:chOff x="107504" y="1052736"/>
            <a:chExt cx="8736136" cy="4608512"/>
          </a:xfrm>
        </p:grpSpPr>
        <p:pic>
          <p:nvPicPr>
            <p:cNvPr id="2007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052736"/>
              <a:ext cx="8736136" cy="4608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1B1375F-3736-4686-95BA-3D39626706DD}"/>
                </a:ext>
              </a:extLst>
            </p:cNvPr>
            <p:cNvSpPr/>
            <p:nvPr/>
          </p:nvSpPr>
          <p:spPr bwMode="auto">
            <a:xfrm>
              <a:off x="323528" y="2492896"/>
              <a:ext cx="8496944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22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9338A34-E5B7-4537-8215-5306B1BA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4016"/>
            <a:ext cx="5347315" cy="671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9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99BB5-379E-4D60-BBC6-71808E05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3A25E5-3A03-4FBC-87C4-F544E71A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EA4C4E-765B-4376-9A1C-6A310EAB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4060"/>
            <a:ext cx="7370170" cy="67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2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MQO - RLM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de minimização é mais complicado!</a:t>
            </a:r>
          </a:p>
        </p:txBody>
      </p:sp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51244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519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381000" y="123825"/>
            <a:ext cx="8382000" cy="6610350"/>
            <a:chOff x="381000" y="123825"/>
            <a:chExt cx="8382000" cy="6610350"/>
          </a:xfrm>
        </p:grpSpPr>
        <p:pic>
          <p:nvPicPr>
            <p:cNvPr id="2017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23825"/>
              <a:ext cx="8382000" cy="661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173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4725144"/>
              <a:ext cx="2552700" cy="112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173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3861048"/>
              <a:ext cx="9144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173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072" y="4005064"/>
              <a:ext cx="266700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871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BCCC0BE-18B6-4BA0-BD6D-2ED02E93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60648"/>
            <a:ext cx="4820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9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" y="980728"/>
            <a:ext cx="9088525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42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u="sng" dirty="0"/>
              <a:t>O </a:t>
            </a:r>
            <a:r>
              <a:rPr lang="en-US" b="1" i="1" u="sng" dirty="0" err="1"/>
              <a:t>Modelo</a:t>
            </a:r>
            <a:r>
              <a:rPr lang="en-US" b="1" i="1" u="sng" dirty="0"/>
              <a:t> Linear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y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b="1" dirty="0">
                <a:sym typeface="Symbol" pitchFamily="18" charset="2"/>
              </a:rPr>
              <a:t>+</a:t>
            </a:r>
            <a:r>
              <a:rPr lang="el-GR" b="1" dirty="0">
                <a:sym typeface="Symbol" pitchFamily="18" charset="2"/>
              </a:rPr>
              <a:t>ε</a:t>
            </a:r>
            <a:r>
              <a:rPr lang="en-US" dirty="0">
                <a:sym typeface="Symbol" pitchFamily="18" charset="2"/>
              </a:rPr>
              <a:t>, N </a:t>
            </a:r>
            <a:r>
              <a:rPr lang="en-US" dirty="0" err="1">
                <a:sym typeface="Symbol" pitchFamily="18" charset="2"/>
              </a:rPr>
              <a:t>observações</a:t>
            </a:r>
            <a:r>
              <a:rPr lang="en-US" dirty="0">
                <a:sym typeface="Symbol" pitchFamily="18" charset="2"/>
              </a:rPr>
              <a:t>, K </a:t>
            </a:r>
            <a:r>
              <a:rPr lang="en-US" dirty="0" err="1">
                <a:sym typeface="Symbol" pitchFamily="18" charset="2"/>
              </a:rPr>
              <a:t>colunas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em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 err="1">
                <a:sym typeface="Symbol" pitchFamily="18" charset="2"/>
              </a:rPr>
              <a:t>incluindo</a:t>
            </a:r>
            <a:r>
              <a:rPr lang="en-US" dirty="0">
                <a:sym typeface="Symbol" pitchFamily="18" charset="2"/>
              </a:rPr>
              <a:t> a </a:t>
            </a:r>
            <a:r>
              <a:rPr lang="en-US" dirty="0" err="1">
                <a:sym typeface="Symbol" pitchFamily="18" charset="2"/>
              </a:rPr>
              <a:t>coluna</a:t>
            </a:r>
            <a:r>
              <a:rPr lang="en-US" dirty="0">
                <a:sym typeface="Symbol" pitchFamily="18" charset="2"/>
              </a:rPr>
              <a:t> de um.</a:t>
            </a:r>
          </a:p>
          <a:p>
            <a:pPr lvl="1" eaLnBrk="1" hangingPunct="1"/>
            <a:r>
              <a:rPr lang="en-US" dirty="0" err="1">
                <a:sym typeface="Symbol" pitchFamily="18" charset="2"/>
              </a:rPr>
              <a:t>Hipóteses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sobre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X</a:t>
            </a:r>
          </a:p>
          <a:p>
            <a:pPr lvl="1" eaLnBrk="1" hangingPunct="1"/>
            <a:r>
              <a:rPr lang="en-US" dirty="0" err="1">
                <a:sym typeface="Symbol" pitchFamily="18" charset="2"/>
              </a:rPr>
              <a:t>Hipóteses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sobre</a:t>
            </a:r>
            <a:r>
              <a:rPr lang="en-US" dirty="0">
                <a:sym typeface="Symbol" pitchFamily="18" charset="2"/>
              </a:rPr>
              <a:t> </a:t>
            </a:r>
            <a:r>
              <a:rPr lang="el-GR" b="1" dirty="0">
                <a:sym typeface="Symbol" pitchFamily="18" charset="2"/>
              </a:rPr>
              <a:t>ε</a:t>
            </a:r>
            <a:r>
              <a:rPr lang="en-US" b="1" dirty="0">
                <a:sym typeface="Symbol" pitchFamily="18" charset="2"/>
              </a:rPr>
              <a:t>|X</a:t>
            </a:r>
          </a:p>
          <a:p>
            <a:pPr lvl="1" eaLnBrk="1" hangingPunct="1"/>
            <a:r>
              <a:rPr lang="en-US" b="1" dirty="0">
                <a:sym typeface="Symbol" pitchFamily="18" charset="2"/>
              </a:rPr>
              <a:t>E[</a:t>
            </a:r>
            <a:r>
              <a:rPr lang="el-GR" b="1" dirty="0">
                <a:sym typeface="Symbol" pitchFamily="18" charset="2"/>
              </a:rPr>
              <a:t>ε</a:t>
            </a:r>
            <a:r>
              <a:rPr lang="en-US" b="1" dirty="0">
                <a:sym typeface="Symbol" pitchFamily="18" charset="2"/>
              </a:rPr>
              <a:t>|X]=0, E[</a:t>
            </a:r>
            <a:r>
              <a:rPr lang="el-GR" b="1" dirty="0">
                <a:sym typeface="Symbol" pitchFamily="18" charset="2"/>
              </a:rPr>
              <a:t>ε</a:t>
            </a:r>
            <a:r>
              <a:rPr lang="en-US" b="1" dirty="0">
                <a:sym typeface="Symbol" pitchFamily="18" charset="2"/>
              </a:rPr>
              <a:t>]=0 and </a:t>
            </a:r>
            <a:r>
              <a:rPr lang="en-US" b="1" dirty="0" err="1">
                <a:sym typeface="Symbol" pitchFamily="18" charset="2"/>
              </a:rPr>
              <a:t>Cov</a:t>
            </a:r>
            <a:r>
              <a:rPr lang="en-US" b="1" dirty="0">
                <a:sym typeface="Symbol" pitchFamily="18" charset="2"/>
              </a:rPr>
              <a:t>[</a:t>
            </a:r>
            <a:r>
              <a:rPr lang="el-GR" b="1" dirty="0">
                <a:sym typeface="Symbol" pitchFamily="18" charset="2"/>
              </a:rPr>
              <a:t>ε</a:t>
            </a:r>
            <a:r>
              <a:rPr lang="en-US" b="1" dirty="0">
                <a:sym typeface="Symbol" pitchFamily="18" charset="2"/>
              </a:rPr>
              <a:t>,x]=0</a:t>
            </a:r>
            <a:endParaRPr lang="el-GR" dirty="0">
              <a:sym typeface="Symbol" pitchFamily="18" charset="2"/>
            </a:endParaRPr>
          </a:p>
          <a:p>
            <a:pPr eaLnBrk="1" hangingPunct="1"/>
            <a:r>
              <a:rPr lang="en-US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Regressão</a:t>
            </a: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lvl="1" eaLnBrk="1" hangingPunct="1"/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E[</a:t>
            </a:r>
            <a:r>
              <a:rPr lang="en-US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= </a:t>
            </a: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</a:t>
            </a:r>
          </a:p>
          <a:p>
            <a:pPr lvl="1" eaLnBrk="1" hangingPunct="1"/>
            <a:r>
              <a:rPr lang="en-US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Aproximação</a:t>
            </a: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: </a:t>
            </a:r>
            <a:r>
              <a:rPr lang="en-US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projeção</a:t>
            </a: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linear.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00" y="1196752"/>
            <a:ext cx="917730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30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060331" cy="480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88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547404"/>
            <a:ext cx="8664174" cy="597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027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633413"/>
            <a:ext cx="793432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805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561975"/>
            <a:ext cx="7181850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158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704850"/>
            <a:ext cx="713422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417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809624"/>
            <a:ext cx="6662688" cy="569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086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de projeção</a:t>
            </a:r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9061528" cy="348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363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1" y="1124744"/>
            <a:ext cx="8729019" cy="499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361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66713"/>
            <a:ext cx="858202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 bwMode="auto">
          <a:xfrm flipV="1">
            <a:off x="3707904" y="1484784"/>
            <a:ext cx="1728192" cy="72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CaixaDeTexto 5"/>
          <p:cNvSpPr txBox="1"/>
          <p:nvPr/>
        </p:nvSpPr>
        <p:spPr>
          <a:xfrm>
            <a:off x="5580111" y="1187460"/>
            <a:ext cx="25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Propriedade de simetria</a:t>
            </a:r>
          </a:p>
        </p:txBody>
      </p:sp>
      <p:cxnSp>
        <p:nvCxnSpPr>
          <p:cNvPr id="8" name="Conector de seta reta 7"/>
          <p:cNvCxnSpPr/>
          <p:nvPr/>
        </p:nvCxnSpPr>
        <p:spPr bwMode="auto">
          <a:xfrm flipV="1">
            <a:off x="3491880" y="2852936"/>
            <a:ext cx="1728192" cy="72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CaixaDeTexto 8"/>
          <p:cNvSpPr txBox="1"/>
          <p:nvPr/>
        </p:nvSpPr>
        <p:spPr>
          <a:xfrm>
            <a:off x="5364088" y="2483604"/>
            <a:ext cx="30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Propriedade de </a:t>
            </a:r>
            <a:r>
              <a:rPr lang="pt-BR" b="1" dirty="0" err="1"/>
              <a:t>indepotência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2385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Hipóteses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de RLM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None/>
            </a:pPr>
            <a:endParaRPr lang="en-US" sz="2400" b="1" dirty="0">
              <a:solidFill>
                <a:srgbClr val="3366FF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3366FF"/>
                </a:solidFill>
              </a:rPr>
              <a:t>A.1. </a:t>
            </a:r>
            <a:r>
              <a:rPr lang="en-US" sz="2400" b="1" dirty="0" err="1">
                <a:solidFill>
                  <a:srgbClr val="3366FF"/>
                </a:solidFill>
              </a:rPr>
              <a:t>Linearidade</a:t>
            </a:r>
            <a:r>
              <a:rPr lang="en-US" sz="2400" dirty="0"/>
              <a:t> </a:t>
            </a:r>
            <a:r>
              <a:rPr lang="en-US" sz="2400" dirty="0" err="1"/>
              <a:t>significa</a:t>
            </a:r>
            <a:r>
              <a:rPr lang="en-US" sz="2400" dirty="0"/>
              <a:t> ser linear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parâmetros</a:t>
            </a:r>
            <a:r>
              <a:rPr lang="en-US" sz="24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3366FF"/>
                </a:solidFill>
              </a:rPr>
              <a:t>A.2. </a:t>
            </a:r>
            <a:r>
              <a:rPr lang="en-US" sz="2400" b="1" dirty="0" err="1">
                <a:solidFill>
                  <a:srgbClr val="3366FF"/>
                </a:solidFill>
              </a:rPr>
              <a:t>Identificação</a:t>
            </a:r>
            <a:r>
              <a:rPr lang="en-US" sz="2400" b="1" dirty="0">
                <a:solidFill>
                  <a:srgbClr val="3366FF"/>
                </a:solidFill>
              </a:rPr>
              <a:t> </a:t>
            </a:r>
            <a:r>
              <a:rPr lang="en-US" sz="2400" b="1" i="1" dirty="0">
                <a:solidFill>
                  <a:srgbClr val="3366FF"/>
                </a:solidFill>
              </a:rPr>
              <a:t>(full rank – </a:t>
            </a:r>
            <a:r>
              <a:rPr lang="en-US" sz="2400" b="1" i="1" dirty="0" err="1">
                <a:solidFill>
                  <a:srgbClr val="3366FF"/>
                </a:solidFill>
              </a:rPr>
              <a:t>posto</a:t>
            </a:r>
            <a:r>
              <a:rPr lang="en-US" sz="2400" b="1" i="1" dirty="0">
                <a:solidFill>
                  <a:srgbClr val="3366FF"/>
                </a:solidFill>
              </a:rPr>
              <a:t> </a:t>
            </a:r>
            <a:r>
              <a:rPr lang="en-US" sz="2400" b="1" i="1" dirty="0" err="1">
                <a:solidFill>
                  <a:srgbClr val="3366FF"/>
                </a:solidFill>
              </a:rPr>
              <a:t>cheio</a:t>
            </a:r>
            <a:r>
              <a:rPr lang="en-US" sz="2400" b="1" i="1" dirty="0">
                <a:solidFill>
                  <a:srgbClr val="3366FF"/>
                </a:solidFill>
              </a:rPr>
              <a:t>):</a:t>
            </a:r>
            <a:r>
              <a:rPr lang="en-US" sz="2400" dirty="0"/>
              <a:t> 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existe</a:t>
            </a:r>
            <a:r>
              <a:rPr lang="en-US" sz="2400" dirty="0"/>
              <a:t> um </a:t>
            </a:r>
            <a:r>
              <a:rPr lang="en-US" sz="2400" dirty="0" err="1"/>
              <a:t>único</a:t>
            </a:r>
            <a:r>
              <a:rPr lang="en-US" sz="2400" dirty="0"/>
              <a:t> </a:t>
            </a:r>
            <a:r>
              <a:rPr lang="en-US" sz="2400" dirty="0" err="1"/>
              <a:t>conjunto</a:t>
            </a:r>
            <a:r>
              <a:rPr lang="en-US" sz="2400" dirty="0"/>
              <a:t> de </a:t>
            </a:r>
            <a:r>
              <a:rPr lang="en-US" sz="2400" dirty="0" err="1"/>
              <a:t>parâmetros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produz</a:t>
            </a:r>
            <a:r>
              <a:rPr lang="en-US" sz="2400" dirty="0"/>
              <a:t> E[</a:t>
            </a:r>
            <a:r>
              <a:rPr lang="en-US" sz="2400" dirty="0" err="1"/>
              <a:t>y|</a:t>
            </a:r>
            <a:r>
              <a:rPr lang="en-US" sz="2400" b="1" dirty="0" err="1"/>
              <a:t>x</a:t>
            </a:r>
            <a:r>
              <a:rPr lang="en-US" sz="2400" dirty="0"/>
              <a:t>].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existe</a:t>
            </a:r>
            <a:r>
              <a:rPr lang="en-US" sz="2400" dirty="0"/>
              <a:t> </a:t>
            </a:r>
            <a:r>
              <a:rPr lang="en-US" sz="2400" dirty="0" err="1"/>
              <a:t>relação</a:t>
            </a:r>
            <a:r>
              <a:rPr lang="en-US" sz="2400" dirty="0"/>
              <a:t> linear </a:t>
            </a:r>
            <a:r>
              <a:rPr lang="en-US" sz="2400" dirty="0" err="1"/>
              <a:t>exata</a:t>
            </a:r>
            <a:r>
              <a:rPr lang="en-US" sz="2400" dirty="0"/>
              <a:t> entre as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explicativas</a:t>
            </a:r>
            <a:r>
              <a:rPr lang="en-US" sz="24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3366FF"/>
                </a:solidFill>
              </a:rPr>
              <a:t>A.3. </a:t>
            </a:r>
            <a:r>
              <a:rPr lang="en-US" sz="2400" b="1" dirty="0" err="1">
                <a:solidFill>
                  <a:srgbClr val="3366FF"/>
                </a:solidFill>
              </a:rPr>
              <a:t>Média</a:t>
            </a:r>
            <a:r>
              <a:rPr lang="en-US" sz="2400" b="1" dirty="0">
                <a:solidFill>
                  <a:srgbClr val="3366FF"/>
                </a:solidFill>
              </a:rPr>
              <a:t> </a:t>
            </a:r>
            <a:r>
              <a:rPr lang="en-US" sz="2400" b="1" dirty="0" err="1">
                <a:solidFill>
                  <a:srgbClr val="3366FF"/>
                </a:solidFill>
              </a:rPr>
              <a:t>condicional</a:t>
            </a:r>
            <a:r>
              <a:rPr lang="en-US" sz="2400" b="1" dirty="0">
                <a:solidFill>
                  <a:srgbClr val="3366FF"/>
                </a:solidFill>
              </a:rPr>
              <a:t> zero: </a:t>
            </a:r>
            <a:r>
              <a:rPr lang="en-US" sz="2400" dirty="0" err="1"/>
              <a:t>exogeneidade</a:t>
            </a:r>
            <a:r>
              <a:rPr lang="en-US" sz="2400" dirty="0"/>
              <a:t> das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independentes</a:t>
            </a:r>
            <a:r>
              <a:rPr lang="en-US" sz="2400" dirty="0"/>
              <a:t>.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3366FF"/>
                </a:solidFill>
              </a:rPr>
              <a:t>A.4. Forma </a:t>
            </a:r>
            <a:r>
              <a:rPr lang="en-US" sz="2400" b="1" dirty="0" err="1">
                <a:solidFill>
                  <a:srgbClr val="3366FF"/>
                </a:solidFill>
              </a:rPr>
              <a:t>da</a:t>
            </a:r>
            <a:r>
              <a:rPr lang="en-US" sz="2400" b="1" dirty="0">
                <a:solidFill>
                  <a:srgbClr val="3366FF"/>
                </a:solidFill>
              </a:rPr>
              <a:t> </a:t>
            </a:r>
            <a:r>
              <a:rPr lang="en-US" sz="2400" b="1" dirty="0" err="1">
                <a:solidFill>
                  <a:srgbClr val="3366FF"/>
                </a:solidFill>
              </a:rPr>
              <a:t>matriz</a:t>
            </a:r>
            <a:r>
              <a:rPr lang="en-US" sz="2400" b="1" dirty="0">
                <a:solidFill>
                  <a:srgbClr val="3366FF"/>
                </a:solidFill>
              </a:rPr>
              <a:t> de </a:t>
            </a:r>
            <a:r>
              <a:rPr lang="en-US" sz="2400" b="1" dirty="0" err="1">
                <a:solidFill>
                  <a:srgbClr val="3366FF"/>
                </a:solidFill>
              </a:rPr>
              <a:t>variância</a:t>
            </a:r>
            <a:r>
              <a:rPr lang="en-US" sz="2400" b="1" dirty="0">
                <a:solidFill>
                  <a:srgbClr val="3366FF"/>
                </a:solidFill>
              </a:rPr>
              <a:t> </a:t>
            </a:r>
            <a:r>
              <a:rPr lang="en-US" sz="2400" b="1" dirty="0" err="1">
                <a:solidFill>
                  <a:srgbClr val="3366FF"/>
                </a:solidFill>
              </a:rPr>
              <a:t>covariância</a:t>
            </a:r>
            <a:endParaRPr lang="en-US" sz="2400" b="1" dirty="0">
              <a:solidFill>
                <a:srgbClr val="3366FF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3366FF"/>
                </a:solidFill>
              </a:rPr>
              <a:t>A.5. </a:t>
            </a:r>
            <a:r>
              <a:rPr lang="en-US" sz="2400" b="1" dirty="0" err="1">
                <a:solidFill>
                  <a:srgbClr val="3366FF"/>
                </a:solidFill>
              </a:rPr>
              <a:t>Geração</a:t>
            </a:r>
            <a:r>
              <a:rPr lang="en-US" sz="2400" b="1" dirty="0">
                <a:solidFill>
                  <a:srgbClr val="3366FF"/>
                </a:solidFill>
              </a:rPr>
              <a:t> dos dados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sz="2400" dirty="0"/>
              <a:t>A.6. </a:t>
            </a:r>
            <a:r>
              <a:rPr lang="en-US" sz="2400" dirty="0" err="1"/>
              <a:t>Hipóteses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a </a:t>
            </a:r>
            <a:r>
              <a:rPr lang="en-US" sz="2400" dirty="0" err="1"/>
              <a:t>distribuição</a:t>
            </a:r>
            <a:r>
              <a:rPr lang="en-US" sz="2400" dirty="0"/>
              <a:t> de </a:t>
            </a:r>
            <a:r>
              <a:rPr lang="en-US" sz="2400" dirty="0" err="1"/>
              <a:t>probabilidade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</a:t>
            </a:r>
            <a:r>
              <a:rPr lang="pt-BR" dirty="0" err="1"/>
              <a:t>Firsch-Waugh-Lovell</a:t>
            </a:r>
            <a:r>
              <a:rPr lang="pt-BR" dirty="0"/>
              <a:t> (FWL)</a:t>
            </a:r>
          </a:p>
        </p:txBody>
      </p:sp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132856"/>
            <a:ext cx="9061188" cy="2983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226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2400"/>
            <a:ext cx="813435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438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762000"/>
            <a:ext cx="810577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875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06" y="80963"/>
            <a:ext cx="5581650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 bwMode="auto">
          <a:xfrm>
            <a:off x="1259632" y="3068960"/>
            <a:ext cx="1944216" cy="50405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tângulo 4"/>
          <p:cNvSpPr/>
          <p:nvPr/>
        </p:nvSpPr>
        <p:spPr bwMode="auto">
          <a:xfrm>
            <a:off x="3210542" y="3140968"/>
            <a:ext cx="648072" cy="93610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4067944" y="3111049"/>
            <a:ext cx="936104" cy="50405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 bwMode="auto">
          <a:xfrm>
            <a:off x="5148977" y="3320988"/>
            <a:ext cx="792088" cy="432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5326157" y="3892406"/>
                <a:ext cx="3273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pt-BR" dirty="0"/>
                  <a:t>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pt-BR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pt-BR" dirty="0"/>
                  <a:t>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pt-BR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pt-BR" dirty="0"/>
                      <m:t>´</m:t>
                    </m:r>
                    <m:r>
                      <a:rPr lang="pt-BR" b="0" i="1" smtClean="0">
                        <a:latin typeface="Cambria Math"/>
                      </a:rPr>
                      <m:t>𝑌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57" y="3892406"/>
                <a:ext cx="327352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59" t="-8333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646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0" y="1343317"/>
            <a:ext cx="900112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67544" y="764704"/>
                <a:ext cx="3273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pt-BR" dirty="0"/>
                  <a:t>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pt-BR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pt-BR" dirty="0"/>
                  <a:t>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pt-BR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pt-BR" dirty="0"/>
                      <m:t>´</m:t>
                    </m:r>
                    <m:r>
                      <a:rPr lang="pt-BR" b="0" i="1" smtClean="0">
                        <a:latin typeface="Cambria Math"/>
                      </a:rPr>
                      <m:t>𝑌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64704"/>
                <a:ext cx="327352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59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355976" y="764704"/>
                <a:ext cx="379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/>
                  <a:t>Pré</a:t>
                </a:r>
                <a:r>
                  <a:rPr lang="pt-BR" dirty="0"/>
                  <a:t> multiplica pela inversa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pt-BR" dirty="0"/>
                  <a:t>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764704"/>
                <a:ext cx="379565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4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ta para a direita 5"/>
          <p:cNvSpPr/>
          <p:nvPr/>
        </p:nvSpPr>
        <p:spPr bwMode="auto">
          <a:xfrm>
            <a:off x="3741069" y="949370"/>
            <a:ext cx="398883" cy="103366"/>
          </a:xfrm>
          <a:prstGeom prst="righ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619942" y="1343317"/>
                <a:ext cx="6241260" cy="379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pt-B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pt-B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/>
                        </m:sSubSup>
                        <m:r>
                          <m:rPr>
                            <m:nor/>
                          </m:rPr>
                          <a:rPr lang="pt-BR" b="1" dirty="0">
                            <a:solidFill>
                              <a:srgbClr val="FF0000"/>
                            </a:solidFill>
                          </a:rPr>
                          <m:t>´</m:t>
                        </m:r>
                        <m:sSubSup>
                          <m:sSubSupPr>
                            <m:ctrlPr>
                              <a:rPr lang="pt-B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pt-BR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/>
                        </m:sSubSup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</m:oMath>
                </a14:m>
                <a:r>
                  <a:rPr lang="pt-BR" b="1" dirty="0">
                    <a:solidFill>
                      <a:srgbClr val="FF0000"/>
                    </a:solidFill>
                  </a:rPr>
                  <a:t>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m:rPr>
                            <m:nor/>
                          </m:rPr>
                          <a:rPr lang="pt-BR" dirty="0"/>
                          <m:t>´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pt-BR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pt-BR" dirty="0"/>
                  <a:t>´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r>
                      <a:rPr lang="pt-BR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m:rPr>
                                <m:nor/>
                              </m:rPr>
                              <a:rPr lang="pt-BR" dirty="0"/>
                              <m:t>´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pt-B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pt-BR" dirty="0"/>
                      <m:t>´</m:t>
                    </m:r>
                    <m:r>
                      <a:rPr lang="pt-BR" b="0" i="1" smtClean="0">
                        <a:latin typeface="Cambria Math"/>
                      </a:rPr>
                      <m:t>𝑌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42" y="1343317"/>
                <a:ext cx="6241260" cy="379335"/>
              </a:xfrm>
              <a:prstGeom prst="rect">
                <a:avLst/>
              </a:prstGeom>
              <a:blipFill rotWithShape="1">
                <a:blip r:embed="rId5"/>
                <a:stretch>
                  <a:fillRect l="-293" t="-4762" b="-23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320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" y="744872"/>
            <a:ext cx="8807479" cy="556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463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45" y="836712"/>
            <a:ext cx="8459917" cy="568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489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Econometria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MQO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07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MQO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257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520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MQO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7388"/>
            <a:ext cx="7848600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31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regressão?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310082"/>
          </a:xfrm>
        </p:spPr>
        <p:txBody>
          <a:bodyPr/>
          <a:lstStyle/>
          <a:p>
            <a:r>
              <a:rPr lang="pt-BR" dirty="0"/>
              <a:t>Trata basicamente da estimação ou previsão do valor médio da variável </a:t>
            </a:r>
            <a:r>
              <a:rPr lang="pt-BR" i="1" dirty="0"/>
              <a:t>y </a:t>
            </a:r>
            <a:r>
              <a:rPr lang="pt-BR" dirty="0"/>
              <a:t>com base nos valores conhecidos das variáveis explicativas.</a:t>
            </a:r>
          </a:p>
          <a:p>
            <a:endParaRPr lang="pt-BR" dirty="0"/>
          </a:p>
          <a:p>
            <a:r>
              <a:rPr lang="pt-BR" dirty="0"/>
              <a:t>Função que relaciona a média da variável dependente para os valores fixados das variáveis explicativas.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95B4B1-EF84-4110-B07D-5D66218FDC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80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Resíduos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553200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465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Resíduos MQO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3058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940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MQO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7620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03675"/>
            <a:ext cx="80010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tângulo 5"/>
          <p:cNvSpPr>
            <a:spLocks noChangeArrowheads="1"/>
          </p:cNvSpPr>
          <p:nvPr/>
        </p:nvSpPr>
        <p:spPr bwMode="auto">
          <a:xfrm>
            <a:off x="3352800" y="5638800"/>
            <a:ext cx="2035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M = I- X(X’X)</a:t>
            </a:r>
            <a:r>
              <a:rPr lang="en-US" b="1" baseline="30000"/>
              <a:t>-1</a:t>
            </a:r>
            <a:r>
              <a:rPr lang="en-US" b="1"/>
              <a:t>X’</a:t>
            </a:r>
            <a:r>
              <a:rPr lang="en-US"/>
              <a:t> 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476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MQO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705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74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146CD75-21B4-4397-8240-2EB522E217D1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MQO</a:t>
            </a:r>
          </a:p>
        </p:txBody>
      </p:sp>
      <p:sp>
        <p:nvSpPr>
          <p:cNvPr id="90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27800"/>
            <a:ext cx="7772400" cy="4381520"/>
          </a:xfrm>
        </p:spPr>
        <p:txBody>
          <a:bodyPr/>
          <a:lstStyle/>
          <a:p>
            <a:r>
              <a:rPr lang="en-US" dirty="0"/>
              <a:t>MQO: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acho</a:t>
            </a:r>
            <a:r>
              <a:rPr lang="en-US" dirty="0"/>
              <a:t> a </a:t>
            </a:r>
            <a:r>
              <a:rPr lang="en-US" dirty="0" err="1"/>
              <a:t>minha</a:t>
            </a:r>
            <a:r>
              <a:rPr lang="en-US" dirty="0"/>
              <a:t> FRA!</a:t>
            </a:r>
          </a:p>
          <a:p>
            <a:r>
              <a:rPr lang="en-US" dirty="0" err="1"/>
              <a:t>Estima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populacionais</a:t>
            </a:r>
            <a:r>
              <a:rPr lang="en-US" dirty="0"/>
              <a:t> da FRP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amostra</a:t>
            </a:r>
            <a:r>
              <a:rPr lang="en-US" dirty="0"/>
              <a:t> de dados.</a:t>
            </a:r>
          </a:p>
          <a:p>
            <a:r>
              <a:rPr lang="en-US" dirty="0" err="1"/>
              <a:t>Amostra</a:t>
            </a:r>
            <a:r>
              <a:rPr lang="en-US" dirty="0"/>
              <a:t> </a:t>
            </a:r>
            <a:r>
              <a:rPr lang="en-US" dirty="0" err="1"/>
              <a:t>aleatória</a:t>
            </a:r>
            <a:r>
              <a:rPr lang="en-US" dirty="0"/>
              <a:t> de </a:t>
            </a:r>
            <a:r>
              <a:rPr lang="en-US" dirty="0" err="1"/>
              <a:t>tamanho</a:t>
            </a:r>
            <a:r>
              <a:rPr lang="en-US" dirty="0"/>
              <a:t> n:</a:t>
            </a:r>
          </a:p>
          <a:p>
            <a:pPr marL="0" indent="0">
              <a:buNone/>
            </a:pPr>
            <a:r>
              <a:rPr lang="en-US" dirty="0"/>
              <a:t>     {(</a:t>
            </a:r>
            <a:r>
              <a:rPr lang="en-US" i="1" dirty="0"/>
              <a:t>x</a:t>
            </a:r>
            <a:r>
              <a:rPr lang="en-US" i="1" baseline="-25000" dirty="0"/>
              <a:t>i1</a:t>
            </a:r>
            <a:r>
              <a:rPr lang="en-US" i="1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ik</a:t>
            </a:r>
            <a:r>
              <a:rPr lang="en-US" i="1" baseline="-25000" dirty="0"/>
              <a:t> 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): </a:t>
            </a:r>
            <a:r>
              <a:rPr lang="en-US" i="1" dirty="0"/>
              <a:t>i</a:t>
            </a:r>
            <a:r>
              <a:rPr lang="en-US" dirty="0"/>
              <a:t>=1, …,</a:t>
            </a:r>
            <a:r>
              <a:rPr lang="en-US" i="1" dirty="0"/>
              <a:t>n</a:t>
            </a:r>
            <a:r>
              <a:rPr lang="en-US" dirty="0"/>
              <a:t>} da </a:t>
            </a:r>
            <a:r>
              <a:rPr lang="en-US" dirty="0" err="1"/>
              <a:t>população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observação</a:t>
            </a:r>
            <a:r>
              <a:rPr lang="en-US" dirty="0"/>
              <a:t> </a:t>
            </a:r>
            <a:r>
              <a:rPr lang="en-US" dirty="0" err="1"/>
              <a:t>nesta</a:t>
            </a:r>
            <a:r>
              <a:rPr lang="en-US" dirty="0"/>
              <a:t> </a:t>
            </a:r>
            <a:r>
              <a:rPr lang="en-US" dirty="0" err="1"/>
              <a:t>amostra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i="1" dirty="0"/>
              <a:t>        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dirty="0"/>
              <a:t> =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1</a:t>
            </a:r>
            <a:r>
              <a:rPr lang="en-US" i="1" dirty="0"/>
              <a:t> +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i1</a:t>
            </a:r>
            <a:r>
              <a:rPr lang="en-US" i="1" dirty="0"/>
              <a:t> +…+</a:t>
            </a:r>
            <a:r>
              <a:rPr lang="en-US" i="1" dirty="0">
                <a:latin typeface="Symbol" pitchFamily="18" charset="2"/>
              </a:rPr>
              <a:t> </a:t>
            </a:r>
            <a:r>
              <a:rPr lang="en-US" i="1" dirty="0" err="1">
                <a:latin typeface="Symbol" pitchFamily="18" charset="2"/>
              </a:rPr>
              <a:t>b</a:t>
            </a:r>
            <a:r>
              <a:rPr lang="en-US" i="1" baseline="-25000" dirty="0" err="1"/>
              <a:t>k</a:t>
            </a:r>
            <a:r>
              <a:rPr lang="en-US" i="1" dirty="0" err="1"/>
              <a:t>x</a:t>
            </a:r>
            <a:r>
              <a:rPr lang="en-US" i="1" baseline="-25000" dirty="0" err="1"/>
              <a:t>ik</a:t>
            </a:r>
            <a:r>
              <a:rPr lang="en-US" i="1" dirty="0"/>
              <a:t> +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42677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8560-374D-4BE6-AB2C-85A1BF176D51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MQO</a:t>
            </a:r>
          </a:p>
        </p:txBody>
      </p:sp>
      <p:sp>
        <p:nvSpPr>
          <p:cNvPr id="10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844824"/>
            <a:ext cx="7772400" cy="3168352"/>
          </a:xfrm>
        </p:spPr>
        <p:txBody>
          <a:bodyPr/>
          <a:lstStyle/>
          <a:p>
            <a:r>
              <a:rPr lang="en-US" sz="2400" dirty="0"/>
              <a:t> </a:t>
            </a:r>
            <a:r>
              <a:rPr lang="en-US" sz="2400" dirty="0" err="1"/>
              <a:t>Queremos</a:t>
            </a:r>
            <a:r>
              <a:rPr lang="en-US" sz="2400" dirty="0"/>
              <a:t> </a:t>
            </a:r>
            <a:r>
              <a:rPr lang="en-US" sz="2400" dirty="0" err="1"/>
              <a:t>ajustar</a:t>
            </a:r>
            <a:r>
              <a:rPr lang="en-US" sz="2400" dirty="0"/>
              <a:t> da </a:t>
            </a:r>
            <a:r>
              <a:rPr lang="en-US" sz="2400" dirty="0" err="1"/>
              <a:t>melhor</a:t>
            </a:r>
            <a:r>
              <a:rPr lang="en-US" sz="2400" dirty="0"/>
              <a:t> forma </a:t>
            </a:r>
            <a:r>
              <a:rPr lang="en-US" sz="2400" dirty="0" err="1"/>
              <a:t>possível</a:t>
            </a:r>
            <a:r>
              <a:rPr lang="en-US" sz="2400" dirty="0"/>
              <a:t> a </a:t>
            </a:r>
            <a:r>
              <a:rPr lang="en-US" sz="2400" dirty="0" err="1"/>
              <a:t>reta</a:t>
            </a:r>
            <a:r>
              <a:rPr lang="en-US" sz="2400" dirty="0"/>
              <a:t> da </a:t>
            </a:r>
            <a:r>
              <a:rPr lang="en-US" sz="2400" dirty="0" err="1"/>
              <a:t>regressão</a:t>
            </a:r>
            <a:r>
              <a:rPr lang="en-US" sz="2400" dirty="0"/>
              <a:t> </a:t>
            </a:r>
            <a:r>
              <a:rPr lang="en-US" sz="2400" dirty="0" err="1"/>
              <a:t>aos</a:t>
            </a:r>
            <a:r>
              <a:rPr lang="en-US" sz="2400" dirty="0"/>
              <a:t> dados.</a:t>
            </a:r>
          </a:p>
          <a:p>
            <a:endParaRPr lang="en-US" sz="2400" dirty="0"/>
          </a:p>
          <a:p>
            <a:r>
              <a:rPr lang="en-US" sz="2400" dirty="0" err="1"/>
              <a:t>Método</a:t>
            </a:r>
            <a:r>
              <a:rPr lang="en-US" sz="2400" dirty="0"/>
              <a:t> de MQO: </a:t>
            </a:r>
            <a:r>
              <a:rPr lang="en-US" sz="2400" dirty="0" err="1"/>
              <a:t>problema</a:t>
            </a:r>
            <a:r>
              <a:rPr lang="en-US" sz="2400" dirty="0"/>
              <a:t> de </a:t>
            </a:r>
            <a:r>
              <a:rPr lang="en-US" sz="2400" dirty="0" err="1"/>
              <a:t>minimização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Iremos</a:t>
            </a:r>
            <a:r>
              <a:rPr lang="en-US" sz="2400" dirty="0"/>
              <a:t> </a:t>
            </a:r>
            <a:r>
              <a:rPr lang="en-US" sz="2400" dirty="0" err="1"/>
              <a:t>escolher</a:t>
            </a:r>
            <a:r>
              <a:rPr lang="en-US" sz="2400" dirty="0"/>
              <a:t>  </a:t>
            </a:r>
            <a:r>
              <a:rPr lang="en-US" sz="2400" dirty="0" err="1"/>
              <a:t>os</a:t>
            </a:r>
            <a:r>
              <a:rPr lang="en-US" sz="2400" dirty="0"/>
              <a:t> betas de forma </a:t>
            </a:r>
            <a:r>
              <a:rPr lang="en-US" sz="2400" dirty="0" err="1"/>
              <a:t>que</a:t>
            </a:r>
            <a:r>
              <a:rPr lang="en-US" sz="2400" dirty="0"/>
              <a:t> minimize a </a:t>
            </a:r>
            <a:r>
              <a:rPr lang="en-US" sz="2400" dirty="0" err="1"/>
              <a:t>função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:</a:t>
            </a:r>
          </a:p>
        </p:txBody>
      </p:sp>
      <p:graphicFrame>
        <p:nvGraphicFramePr>
          <p:cNvPr id="10342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414651"/>
              </p:ext>
            </p:extLst>
          </p:nvPr>
        </p:nvGraphicFramePr>
        <p:xfrm>
          <a:off x="1835696" y="5013176"/>
          <a:ext cx="5826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5" name="Equação" r:id="rId3" imgW="2539800" imgH="431640" progId="Equation.3">
                  <p:embed/>
                </p:oleObj>
              </mc:Choice>
              <mc:Fallback>
                <p:oleObj name="Equação" r:id="rId3" imgW="2539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013176"/>
                        <a:ext cx="5826125" cy="99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18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98459F5-DD7D-4157-BC22-FE1F74221877}" type="slidenum">
              <a:rPr lang="en-US"/>
              <a:pPr/>
              <a:t>7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MQO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 err="1"/>
              <a:t>Intuitivamente</a:t>
            </a:r>
            <a:r>
              <a:rPr lang="en-US" sz="2400" dirty="0"/>
              <a:t>, o MQO </a:t>
            </a:r>
            <a:r>
              <a:rPr lang="en-US" sz="2400" dirty="0" err="1"/>
              <a:t>ajusta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reta</a:t>
            </a:r>
            <a:r>
              <a:rPr lang="en-US" sz="2400" dirty="0"/>
              <a:t> </a:t>
            </a:r>
            <a:r>
              <a:rPr lang="en-US" sz="2400" dirty="0" err="1"/>
              <a:t>aos</a:t>
            </a:r>
            <a:r>
              <a:rPr lang="en-US" sz="2400" dirty="0"/>
              <a:t> dados </a:t>
            </a:r>
            <a:r>
              <a:rPr lang="en-US" sz="2400" dirty="0" err="1"/>
              <a:t>amostrais</a:t>
            </a:r>
            <a:r>
              <a:rPr lang="en-US" sz="2400" dirty="0"/>
              <a:t> de </a:t>
            </a:r>
            <a:r>
              <a:rPr lang="en-US" sz="2400" dirty="0" err="1"/>
              <a:t>tal</a:t>
            </a:r>
            <a:r>
              <a:rPr lang="en-US" sz="2400" dirty="0"/>
              <a:t> forma </a:t>
            </a:r>
            <a:r>
              <a:rPr lang="en-US" sz="2400" dirty="0" err="1"/>
              <a:t>que</a:t>
            </a:r>
            <a:r>
              <a:rPr lang="en-US" sz="2400" dirty="0"/>
              <a:t> a soma do </a:t>
            </a:r>
            <a:r>
              <a:rPr lang="en-US" sz="2400" dirty="0" err="1"/>
              <a:t>quadrado</a:t>
            </a:r>
            <a:r>
              <a:rPr lang="en-US" sz="2400" dirty="0"/>
              <a:t> dos </a:t>
            </a:r>
            <a:r>
              <a:rPr lang="en-US" sz="2400" dirty="0" err="1"/>
              <a:t>resíduos</a:t>
            </a:r>
            <a:r>
              <a:rPr lang="en-US" sz="2400" dirty="0"/>
              <a:t> </a:t>
            </a:r>
            <a:r>
              <a:rPr lang="en-US" sz="2400" dirty="0" err="1"/>
              <a:t>seja</a:t>
            </a:r>
            <a:r>
              <a:rPr lang="en-US" sz="2400" dirty="0"/>
              <a:t> a 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possível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O </a:t>
            </a:r>
            <a:r>
              <a:rPr lang="en-US" sz="2400" dirty="0" err="1"/>
              <a:t>resíduo</a:t>
            </a:r>
            <a:r>
              <a:rPr lang="en-US" sz="2400" dirty="0"/>
              <a:t>, </a:t>
            </a:r>
            <a:r>
              <a:rPr lang="en-US" sz="2400" i="1" dirty="0">
                <a:cs typeface="Times New Roman" pitchFamily="18" charset="0"/>
              </a:rPr>
              <a:t>û</a:t>
            </a:r>
            <a:r>
              <a:rPr lang="en-US" sz="2400" dirty="0">
                <a:cs typeface="Times New Roman" pitchFamily="18" charset="0"/>
              </a:rPr>
              <a:t>, é </a:t>
            </a:r>
            <a:r>
              <a:rPr lang="en-US" sz="2400" dirty="0" err="1">
                <a:cs typeface="Times New Roman" pitchFamily="18" charset="0"/>
              </a:rPr>
              <a:t>uma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estimativa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para</a:t>
            </a:r>
            <a:r>
              <a:rPr lang="en-US" sz="2400" dirty="0">
                <a:cs typeface="Times New Roman" pitchFamily="18" charset="0"/>
              </a:rPr>
              <a:t> o </a:t>
            </a:r>
            <a:r>
              <a:rPr lang="en-US" sz="2400" dirty="0" err="1">
                <a:cs typeface="Times New Roman" pitchFamily="18" charset="0"/>
              </a:rPr>
              <a:t>termo</a:t>
            </a:r>
            <a:r>
              <a:rPr lang="en-US" sz="2400" dirty="0">
                <a:cs typeface="Times New Roman" pitchFamily="18" charset="0"/>
              </a:rPr>
              <a:t> de </a:t>
            </a:r>
            <a:r>
              <a:rPr lang="en-US" sz="2400" dirty="0" err="1">
                <a:cs typeface="Times New Roman" pitchFamily="18" charset="0"/>
              </a:rPr>
              <a:t>erro</a:t>
            </a:r>
            <a:r>
              <a:rPr lang="en-US" sz="2400" dirty="0">
                <a:cs typeface="Times New Roman" pitchFamily="18" charset="0"/>
              </a:rPr>
              <a:t>, u, e </a:t>
            </a:r>
            <a:r>
              <a:rPr lang="en-US" sz="2400" dirty="0" err="1">
                <a:cs typeface="Times New Roman" pitchFamily="18" charset="0"/>
              </a:rPr>
              <a:t>corresponde</a:t>
            </a:r>
            <a:r>
              <a:rPr lang="en-US" sz="2400" dirty="0">
                <a:cs typeface="Times New Roman" pitchFamily="18" charset="0"/>
              </a:rPr>
              <a:t> a </a:t>
            </a:r>
            <a:r>
              <a:rPr lang="en-US" sz="2400" dirty="0" err="1">
                <a:cs typeface="Times New Roman" pitchFamily="18" charset="0"/>
              </a:rPr>
              <a:t>diferença</a:t>
            </a:r>
            <a:r>
              <a:rPr lang="en-US" sz="2400" dirty="0">
                <a:cs typeface="Times New Roman" pitchFamily="18" charset="0"/>
              </a:rPr>
              <a:t> entre a </a:t>
            </a:r>
            <a:r>
              <a:rPr lang="en-US" sz="2400" dirty="0" err="1">
                <a:cs typeface="Times New Roman" pitchFamily="18" charset="0"/>
              </a:rPr>
              <a:t>linha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predita</a:t>
            </a:r>
            <a:r>
              <a:rPr lang="en-US" sz="2400" dirty="0">
                <a:cs typeface="Times New Roman" pitchFamily="18" charset="0"/>
              </a:rPr>
              <a:t> (a </a:t>
            </a:r>
            <a:r>
              <a:rPr lang="en-US" sz="2400" dirty="0" err="1">
                <a:cs typeface="Times New Roman" pitchFamily="18" charset="0"/>
              </a:rPr>
              <a:t>função</a:t>
            </a:r>
            <a:r>
              <a:rPr lang="en-US" sz="2400" dirty="0">
                <a:cs typeface="Times New Roman" pitchFamily="18" charset="0"/>
              </a:rPr>
              <a:t> de </a:t>
            </a:r>
            <a:r>
              <a:rPr lang="en-US" sz="2400" dirty="0" err="1">
                <a:cs typeface="Times New Roman" pitchFamily="18" charset="0"/>
              </a:rPr>
              <a:t>regressão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amostral</a:t>
            </a:r>
            <a:r>
              <a:rPr lang="en-US" sz="2400" dirty="0">
                <a:cs typeface="Times New Roman" pitchFamily="18" charset="0"/>
              </a:rPr>
              <a:t>) e o </a:t>
            </a:r>
            <a:r>
              <a:rPr lang="en-US" sz="2400" dirty="0" err="1">
                <a:cs typeface="Times New Roman" pitchFamily="18" charset="0"/>
              </a:rPr>
              <a:t>ponto</a:t>
            </a:r>
            <a:r>
              <a:rPr lang="en-US" sz="2400" dirty="0">
                <a:cs typeface="Times New Roman" pitchFamily="18" charset="0"/>
              </a:rPr>
              <a:t> da </a:t>
            </a:r>
            <a:r>
              <a:rPr lang="en-US" sz="2400" dirty="0" err="1">
                <a:cs typeface="Times New Roman" pitchFamily="18" charset="0"/>
              </a:rPr>
              <a:t>amostra</a:t>
            </a:r>
            <a:r>
              <a:rPr lang="en-US" sz="2400" dirty="0">
                <a:cs typeface="Times New Roman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850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0717-BE69-4C95-B7FD-1BEE24CADFD8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MQO - RLS </a:t>
            </a:r>
          </a:p>
        </p:txBody>
      </p:sp>
      <p:sp>
        <p:nvSpPr>
          <p:cNvPr id="104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1095372"/>
          </a:xfrm>
        </p:spPr>
        <p:txBody>
          <a:bodyPr/>
          <a:lstStyle/>
          <a:p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temos</a:t>
            </a:r>
            <a:r>
              <a:rPr lang="en-US" sz="2400" dirty="0"/>
              <a:t> </a:t>
            </a:r>
            <a:r>
              <a:rPr lang="en-US" sz="2400" b="1" dirty="0" err="1"/>
              <a:t>apenas</a:t>
            </a:r>
            <a:r>
              <a:rPr lang="en-US" sz="2400" b="1" dirty="0"/>
              <a:t> </a:t>
            </a:r>
            <a:r>
              <a:rPr lang="en-US" sz="2400" b="1" dirty="0" err="1"/>
              <a:t>uma</a:t>
            </a:r>
            <a:r>
              <a:rPr lang="en-US" sz="2400" b="1" dirty="0"/>
              <a:t> </a:t>
            </a:r>
            <a:r>
              <a:rPr lang="en-US" sz="2400" b="1" dirty="0" err="1"/>
              <a:t>variável</a:t>
            </a:r>
            <a:r>
              <a:rPr lang="en-US" sz="2400" b="1" dirty="0"/>
              <a:t> </a:t>
            </a:r>
            <a:r>
              <a:rPr lang="en-US" sz="2400" b="1" dirty="0" err="1"/>
              <a:t>explicativa</a:t>
            </a:r>
            <a:r>
              <a:rPr lang="en-US" sz="2400" dirty="0"/>
              <a:t>, </a:t>
            </a:r>
            <a:r>
              <a:rPr lang="en-US" sz="2400" dirty="0" err="1"/>
              <a:t>podemos</a:t>
            </a:r>
            <a:r>
              <a:rPr lang="en-US" sz="2400" dirty="0"/>
              <a:t> resolver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r>
              <a:rPr lang="en-US" sz="2400" dirty="0"/>
              <a:t> e </a:t>
            </a:r>
            <a:r>
              <a:rPr lang="en-US" sz="2400" dirty="0" err="1"/>
              <a:t>chegar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r>
              <a:rPr lang="en-US" sz="2400" dirty="0"/>
              <a:t> </a:t>
            </a:r>
            <a:r>
              <a:rPr lang="en-US" sz="2400" dirty="0" err="1"/>
              <a:t>funções</a:t>
            </a:r>
            <a:r>
              <a:rPr lang="en-US" sz="2400" dirty="0"/>
              <a:t>:</a:t>
            </a:r>
            <a:endParaRPr lang="en-US" sz="2400" i="1" dirty="0"/>
          </a:p>
        </p:txBody>
      </p:sp>
      <p:graphicFrame>
        <p:nvGraphicFramePr>
          <p:cNvPr id="3" name="Objeto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39674985"/>
              </p:ext>
            </p:extLst>
          </p:nvPr>
        </p:nvGraphicFramePr>
        <p:xfrm>
          <a:off x="3347864" y="3333229"/>
          <a:ext cx="2016224" cy="640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1" name="Equação" r:id="rId3" imgW="799920" imgH="253800" progId="Equation.3">
                  <p:embed/>
                </p:oleObj>
              </mc:Choice>
              <mc:Fallback>
                <p:oleObj name="Equação" r:id="rId3" imgW="799920" imgH="253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333229"/>
                        <a:ext cx="2016224" cy="640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46098873"/>
              </p:ext>
            </p:extLst>
          </p:nvPr>
        </p:nvGraphicFramePr>
        <p:xfrm>
          <a:off x="3275856" y="4095115"/>
          <a:ext cx="2736304" cy="2465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2" name="Equação" r:id="rId5" imgW="1409700" imgH="1270000" progId="Equation.3">
                  <p:embed/>
                </p:oleObj>
              </mc:Choice>
              <mc:Fallback>
                <p:oleObj name="Equação" r:id="rId5" imgW="1409700" imgH="12700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95115"/>
                        <a:ext cx="2736304" cy="2465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Conector de seta reta 6"/>
          <p:cNvCxnSpPr/>
          <p:nvPr/>
        </p:nvCxnSpPr>
        <p:spPr bwMode="auto">
          <a:xfrm flipH="1">
            <a:off x="2267744" y="4149080"/>
            <a:ext cx="648072" cy="2880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CaixaDeTexto 7"/>
          <p:cNvSpPr txBox="1"/>
          <p:nvPr/>
        </p:nvSpPr>
        <p:spPr>
          <a:xfrm>
            <a:off x="755576" y="4293096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Estimadores</a:t>
            </a:r>
          </a:p>
          <a:p>
            <a:r>
              <a:rPr lang="pt-BR" dirty="0"/>
              <a:t>Pontuais</a:t>
            </a:r>
          </a:p>
          <a:p>
            <a:r>
              <a:rPr lang="pt-BR" dirty="0"/>
              <a:t>dos parâmetros</a:t>
            </a:r>
          </a:p>
        </p:txBody>
      </p:sp>
    </p:spTree>
    <p:extLst>
      <p:ext uri="{BB962C8B-B14F-4D97-AF65-F5344CB8AC3E}">
        <p14:creationId xmlns:p14="http://schemas.microsoft.com/office/powerpoint/2010/main" val="159807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MQO - RLM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de minimização é mais complicado!</a:t>
            </a:r>
          </a:p>
        </p:txBody>
      </p:sp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51244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23933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12558</TotalTime>
  <Words>593</Words>
  <Application>Microsoft Office PowerPoint</Application>
  <PresentationFormat>Apresentação na tela (4:3)</PresentationFormat>
  <Paragraphs>93</Paragraphs>
  <Slides>43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2" baseType="lpstr">
      <vt:lpstr>Arial</vt:lpstr>
      <vt:lpstr>Arial Black</vt:lpstr>
      <vt:lpstr>Cambria Math</vt:lpstr>
      <vt:lpstr>Symbol</vt:lpstr>
      <vt:lpstr>Tahoma</vt:lpstr>
      <vt:lpstr>Times New Roman</vt:lpstr>
      <vt:lpstr>Wingdings</vt:lpstr>
      <vt:lpstr>Quadrant</vt:lpstr>
      <vt:lpstr>Equação</vt:lpstr>
      <vt:lpstr>Econometria prof. Danielle Carusi Machado </vt:lpstr>
      <vt:lpstr>O Modelo Linear</vt:lpstr>
      <vt:lpstr>Hipóteses do modelo de RLM</vt:lpstr>
      <vt:lpstr>O que é a regressão?</vt:lpstr>
      <vt:lpstr>MQO</vt:lpstr>
      <vt:lpstr>MQO</vt:lpstr>
      <vt:lpstr>MQO</vt:lpstr>
      <vt:lpstr>MQO - RLS </vt:lpstr>
      <vt:lpstr>MQO - RLM</vt:lpstr>
      <vt:lpstr>MQO – RLM notação matricial</vt:lpstr>
      <vt:lpstr>Forma matricial</vt:lpstr>
      <vt:lpstr>Forma matricial</vt:lpstr>
      <vt:lpstr>Apresentação do PowerPoint</vt:lpstr>
      <vt:lpstr>Apresentação do PowerPoint</vt:lpstr>
      <vt:lpstr>Apresentação do PowerPoint</vt:lpstr>
      <vt:lpstr>MQO - RLM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Matrizes de projeção</vt:lpstr>
      <vt:lpstr>Apresentação do PowerPoint</vt:lpstr>
      <vt:lpstr>Apresentação do PowerPoint</vt:lpstr>
      <vt:lpstr>Teorema Firsch-Waugh-Lovell (FWL)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Econometria</vt:lpstr>
      <vt:lpstr>MQO</vt:lpstr>
      <vt:lpstr>MQO</vt:lpstr>
      <vt:lpstr>Resíduos</vt:lpstr>
      <vt:lpstr>Resíduos MQO</vt:lpstr>
      <vt:lpstr>MQO</vt:lpstr>
      <vt:lpstr>MQO</vt:lpstr>
    </vt:vector>
  </TitlesOfParts>
  <Company>Stern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Consumer Decision Making and Discrete Choice Behavior</dc:title>
  <dc:creator>Valued Sony Customer</dc:creator>
  <cp:lastModifiedBy>Dani</cp:lastModifiedBy>
  <cp:revision>222</cp:revision>
  <dcterms:created xsi:type="dcterms:W3CDTF">2001-06-17T19:05:03Z</dcterms:created>
  <dcterms:modified xsi:type="dcterms:W3CDTF">2022-03-22T23:55:17Z</dcterms:modified>
</cp:coreProperties>
</file>